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1142" r:id="rId5"/>
    <p:sldId id="1039" r:id="rId6"/>
    <p:sldId id="1143" r:id="rId7"/>
    <p:sldId id="259" r:id="rId8"/>
    <p:sldId id="260" r:id="rId9"/>
    <p:sldId id="261" r:id="rId10"/>
    <p:sldId id="311" r:id="rId11"/>
    <p:sldId id="262" r:id="rId12"/>
    <p:sldId id="312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2" r:id="rId21"/>
    <p:sldId id="267" r:id="rId22"/>
    <p:sldId id="26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2" r:id="rId52"/>
    <p:sldId id="310" r:id="rId5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A399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erson Franchini" initials="EF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5"/>
          </a:solidFill>
        </a:fill>
      </a:tcStyle>
    </a:wholeTbl>
    <a:band2H>
      <a:tcTxStyle/>
      <a:tcStyle>
        <a:tcBdr/>
        <a:fill>
          <a:solidFill>
            <a:srgbClr val="E7E7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BCF"/>
          </a:solidFill>
        </a:fill>
      </a:tcStyle>
    </a:wholeTbl>
    <a:band2H>
      <a:tcTxStyle/>
      <a:tcStyle>
        <a:tcBdr/>
        <a:fill>
          <a:solidFill>
            <a:srgbClr val="EF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ED"/>
          </a:solidFill>
        </a:fill>
      </a:tcStyle>
    </a:wholeTbl>
    <a:band2H>
      <a:tcTxStyle/>
      <a:tcStyle>
        <a:tcBdr/>
        <a:fill>
          <a:solidFill>
            <a:srgbClr val="EBEE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A3990"/>
        </a:fontRef>
        <a:srgbClr val="2A399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E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A3990"/>
        </a:fontRef>
        <a:srgbClr val="2A399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A3990"/>
              </a:solidFill>
              <a:prstDash val="solid"/>
              <a:round/>
            </a:ln>
          </a:top>
          <a:bottom>
            <a:ln w="25400" cap="flat">
              <a:solidFill>
                <a:srgbClr val="2A399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A3990"/>
              </a:solidFill>
              <a:prstDash val="solid"/>
              <a:round/>
            </a:ln>
          </a:top>
          <a:bottom>
            <a:ln w="25400" cap="flat">
              <a:solidFill>
                <a:srgbClr val="2A399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B"/>
          </a:solidFill>
        </a:fill>
      </a:tcStyle>
    </a:wholeTbl>
    <a:band2H>
      <a:tcTxStyle/>
      <a:tcStyle>
        <a:tcBdr/>
        <a:fill>
          <a:solidFill>
            <a:srgbClr val="E7E7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A39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A39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A399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2A3990"/>
              </a:solidFill>
              <a:prstDash val="solid"/>
              <a:round/>
            </a:ln>
          </a:left>
          <a:right>
            <a:ln w="12700" cap="flat">
              <a:solidFill>
                <a:srgbClr val="2A3990"/>
              </a:solidFill>
              <a:prstDash val="solid"/>
              <a:round/>
            </a:ln>
          </a:right>
          <a:top>
            <a:ln w="12700" cap="flat">
              <a:solidFill>
                <a:srgbClr val="2A3990"/>
              </a:solidFill>
              <a:prstDash val="solid"/>
              <a:round/>
            </a:ln>
          </a:top>
          <a:bottom>
            <a:ln w="12700" cap="flat">
              <a:solidFill>
                <a:srgbClr val="2A3990"/>
              </a:solidFill>
              <a:prstDash val="solid"/>
              <a:round/>
            </a:ln>
          </a:bottom>
          <a:insideH>
            <a:ln w="12700" cap="flat">
              <a:solidFill>
                <a:srgbClr val="2A3990"/>
              </a:solidFill>
              <a:prstDash val="solid"/>
              <a:round/>
            </a:ln>
          </a:insideH>
          <a:insideV>
            <a:ln w="12700" cap="flat">
              <a:solidFill>
                <a:srgbClr val="2A3990"/>
              </a:solidFill>
              <a:prstDash val="solid"/>
              <a:round/>
            </a:ln>
          </a:insideV>
        </a:tcBdr>
        <a:fill>
          <a:solidFill>
            <a:srgbClr val="2A399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2A3990"/>
              </a:solidFill>
              <a:prstDash val="solid"/>
              <a:round/>
            </a:ln>
          </a:left>
          <a:right>
            <a:ln w="12700" cap="flat">
              <a:solidFill>
                <a:srgbClr val="2A3990"/>
              </a:solidFill>
              <a:prstDash val="solid"/>
              <a:round/>
            </a:ln>
          </a:right>
          <a:top>
            <a:ln w="12700" cap="flat">
              <a:solidFill>
                <a:srgbClr val="2A3990"/>
              </a:solidFill>
              <a:prstDash val="solid"/>
              <a:round/>
            </a:ln>
          </a:top>
          <a:bottom>
            <a:ln w="12700" cap="flat">
              <a:solidFill>
                <a:srgbClr val="2A3990"/>
              </a:solidFill>
              <a:prstDash val="solid"/>
              <a:round/>
            </a:ln>
          </a:bottom>
          <a:insideH>
            <a:ln w="12700" cap="flat">
              <a:solidFill>
                <a:srgbClr val="2A3990"/>
              </a:solidFill>
              <a:prstDash val="solid"/>
              <a:round/>
            </a:ln>
          </a:insideH>
          <a:insideV>
            <a:ln w="12700" cap="flat">
              <a:solidFill>
                <a:srgbClr val="2A3990"/>
              </a:solidFill>
              <a:prstDash val="solid"/>
              <a:round/>
            </a:ln>
          </a:insideV>
        </a:tcBdr>
        <a:fill>
          <a:solidFill>
            <a:srgbClr val="2A3990">
              <a:alpha val="20000"/>
            </a:srgbClr>
          </a:solidFill>
        </a:fill>
      </a:tcStyle>
    </a:firstCol>
    <a:lastRow>
      <a:tcTxStyle b="on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2A3990"/>
              </a:solidFill>
              <a:prstDash val="solid"/>
              <a:round/>
            </a:ln>
          </a:left>
          <a:right>
            <a:ln w="12700" cap="flat">
              <a:solidFill>
                <a:srgbClr val="2A3990"/>
              </a:solidFill>
              <a:prstDash val="solid"/>
              <a:round/>
            </a:ln>
          </a:right>
          <a:top>
            <a:ln w="50800" cap="flat">
              <a:solidFill>
                <a:srgbClr val="2A3990"/>
              </a:solidFill>
              <a:prstDash val="solid"/>
              <a:round/>
            </a:ln>
          </a:top>
          <a:bottom>
            <a:ln w="12700" cap="flat">
              <a:solidFill>
                <a:srgbClr val="2A3990"/>
              </a:solidFill>
              <a:prstDash val="solid"/>
              <a:round/>
            </a:ln>
          </a:bottom>
          <a:insideH>
            <a:ln w="12700" cap="flat">
              <a:solidFill>
                <a:srgbClr val="2A3990"/>
              </a:solidFill>
              <a:prstDash val="solid"/>
              <a:round/>
            </a:ln>
          </a:insideH>
          <a:insideV>
            <a:ln w="12700" cap="flat">
              <a:solidFill>
                <a:srgbClr val="2A399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A3990"/>
        </a:fontRef>
        <a:srgbClr val="2A3990"/>
      </a:tcTxStyle>
      <a:tcStyle>
        <a:tcBdr>
          <a:left>
            <a:ln w="12700" cap="flat">
              <a:solidFill>
                <a:srgbClr val="2A3990"/>
              </a:solidFill>
              <a:prstDash val="solid"/>
              <a:round/>
            </a:ln>
          </a:left>
          <a:right>
            <a:ln w="12700" cap="flat">
              <a:solidFill>
                <a:srgbClr val="2A3990"/>
              </a:solidFill>
              <a:prstDash val="solid"/>
              <a:round/>
            </a:ln>
          </a:right>
          <a:top>
            <a:ln w="12700" cap="flat">
              <a:solidFill>
                <a:srgbClr val="2A3990"/>
              </a:solidFill>
              <a:prstDash val="solid"/>
              <a:round/>
            </a:ln>
          </a:top>
          <a:bottom>
            <a:ln w="25400" cap="flat">
              <a:solidFill>
                <a:srgbClr val="2A3990"/>
              </a:solidFill>
              <a:prstDash val="solid"/>
              <a:round/>
            </a:ln>
          </a:bottom>
          <a:insideH>
            <a:ln w="12700" cap="flat">
              <a:solidFill>
                <a:srgbClr val="2A3990"/>
              </a:solidFill>
              <a:prstDash val="solid"/>
              <a:round/>
            </a:ln>
          </a:insideH>
          <a:insideV>
            <a:ln w="12700" cap="flat">
              <a:solidFill>
                <a:srgbClr val="2A399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8"/>
    <p:restoredTop sz="94708"/>
  </p:normalViewPr>
  <p:slideViewPr>
    <p:cSldViewPr snapToGrid="0" snapToObjects="1">
      <p:cViewPr>
        <p:scale>
          <a:sx n="133" d="100"/>
          <a:sy n="133" d="100"/>
        </p:scale>
        <p:origin x="352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10;p2"/>
          <p:cNvGrpSpPr/>
          <p:nvPr/>
        </p:nvGrpSpPr>
        <p:grpSpPr>
          <a:xfrm>
            <a:off x="6098378" y="4"/>
            <a:ext cx="3045626" cy="2030572"/>
            <a:chOff x="0" y="0"/>
            <a:chExt cx="3045625" cy="2030570"/>
          </a:xfrm>
        </p:grpSpPr>
        <p:sp>
          <p:nvSpPr>
            <p:cNvPr id="17" name="Google Shape;11;p2"/>
            <p:cNvSpPr/>
            <p:nvPr/>
          </p:nvSpPr>
          <p:spPr>
            <a:xfrm>
              <a:off x="2030424" y="10"/>
              <a:ext cx="1015201" cy="1015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" name="Google Shape;12;p2"/>
            <p:cNvSpPr/>
            <p:nvPr/>
          </p:nvSpPr>
          <p:spPr>
            <a:xfrm flipH="1">
              <a:off x="1015084" y="-1"/>
              <a:ext cx="1015202" cy="101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9" name="Google Shape;13;p2"/>
            <p:cNvSpPr/>
            <p:nvPr/>
          </p:nvSpPr>
          <p:spPr>
            <a:xfrm rot="10800000" flipH="1">
              <a:off x="1015209" y="102"/>
              <a:ext cx="1015201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0" name="Google Shape;14;p2"/>
            <p:cNvSpPr/>
            <p:nvPr/>
          </p:nvSpPr>
          <p:spPr>
            <a:xfrm rot="10800000">
              <a:off x="-1" y="92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21" name="Google Shape;15;p2"/>
            <p:cNvSpPr/>
            <p:nvPr/>
          </p:nvSpPr>
          <p:spPr>
            <a:xfrm rot="10800000">
              <a:off x="2030410" y="1015370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3" name="Texto do Título"/>
          <p:cNvSpPr txBox="1">
            <a:spLocks noGrp="1"/>
          </p:cNvSpPr>
          <p:nvPr>
            <p:ph type="title"/>
          </p:nvPr>
        </p:nvSpPr>
        <p:spPr>
          <a:xfrm>
            <a:off x="598100" y="1775222"/>
            <a:ext cx="8222100" cy="838801"/>
          </a:xfrm>
          <a:prstGeom prst="rect">
            <a:avLst/>
          </a:prstGeom>
        </p:spPr>
        <p:txBody>
          <a:bodyPr anchor="b"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598088" y="2715912"/>
            <a:ext cx="8222100" cy="432901"/>
          </a:xfrm>
          <a:prstGeom prst="rect">
            <a:avLst/>
          </a:prstGeom>
        </p:spPr>
        <p:txBody>
          <a:bodyPr/>
          <a:lstStyle>
            <a:lvl1pPr marL="342900" indent="-228600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FFFFFF"/>
                </a:solidFill>
              </a:defRPr>
            </a:lvl1pPr>
            <a:lvl2pPr marL="342900" indent="254000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FFFFFF"/>
                </a:solidFill>
              </a:defRPr>
            </a:lvl2pPr>
            <a:lvl3pPr marL="342900" indent="711200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FFFFFF"/>
                </a:solidFill>
              </a:defRPr>
            </a:lvl3pPr>
            <a:lvl4pPr marL="342900" indent="1168400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FFFFFF"/>
                </a:solidFill>
              </a:defRPr>
            </a:lvl4pPr>
            <a:lvl5pPr marL="342900" indent="1625600">
              <a:lnSpc>
                <a:spcPct val="100000"/>
              </a:lnSpc>
              <a:buClrTx/>
              <a:buSzTx/>
              <a:buFontTx/>
              <a:buNone/>
              <a:defRPr sz="2100"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70;p11"/>
          <p:cNvGrpSpPr/>
          <p:nvPr/>
        </p:nvGrpSpPr>
        <p:grpSpPr>
          <a:xfrm>
            <a:off x="6098378" y="4"/>
            <a:ext cx="3045626" cy="2030572"/>
            <a:chOff x="0" y="0"/>
            <a:chExt cx="3045625" cy="2030570"/>
          </a:xfrm>
        </p:grpSpPr>
        <p:sp>
          <p:nvSpPr>
            <p:cNvPr id="116" name="Google Shape;71;p11"/>
            <p:cNvSpPr/>
            <p:nvPr/>
          </p:nvSpPr>
          <p:spPr>
            <a:xfrm>
              <a:off x="2030424" y="10"/>
              <a:ext cx="1015201" cy="1015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7" name="Google Shape;72;p11"/>
            <p:cNvSpPr/>
            <p:nvPr/>
          </p:nvSpPr>
          <p:spPr>
            <a:xfrm flipH="1">
              <a:off x="1015084" y="-1"/>
              <a:ext cx="1015202" cy="101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8" name="Google Shape;73;p11"/>
            <p:cNvSpPr/>
            <p:nvPr/>
          </p:nvSpPr>
          <p:spPr>
            <a:xfrm rot="10800000" flipH="1">
              <a:off x="1015209" y="102"/>
              <a:ext cx="1015201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9" name="Google Shape;74;p11"/>
            <p:cNvSpPr/>
            <p:nvPr/>
          </p:nvSpPr>
          <p:spPr>
            <a:xfrm rot="10800000">
              <a:off x="-1" y="92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0" name="Google Shape;75;p11"/>
            <p:cNvSpPr/>
            <p:nvPr/>
          </p:nvSpPr>
          <p:spPr>
            <a:xfrm rot="10800000">
              <a:off x="2030410" y="1015370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22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256049"/>
            <a:ext cx="8520602" cy="2030702"/>
          </a:xfrm>
          <a:prstGeom prst="rect">
            <a:avLst/>
          </a:prstGeom>
        </p:spPr>
        <p:txBody>
          <a:bodyPr anchor="b"/>
          <a:lstStyle>
            <a:lvl1pPr algn="ctr">
              <a:defRPr sz="12000">
                <a:solidFill>
                  <a:srgbClr val="FFFFFF"/>
                </a:solidFill>
              </a:defRPr>
            </a:lvl1pPr>
          </a:lstStyle>
          <a:p>
            <a:r>
              <a:t>xx%</a:t>
            </a:r>
          </a:p>
        </p:txBody>
      </p:sp>
      <p:sp>
        <p:nvSpPr>
          <p:cNvPr id="12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11699" y="3369224"/>
            <a:ext cx="8520602" cy="1281901"/>
          </a:xfrm>
          <a:prstGeom prst="rect">
            <a:avLst/>
          </a:prstGeom>
        </p:spPr>
        <p:txBody>
          <a:bodyPr/>
          <a:lstStyle>
            <a:lvl1pPr algn="ctr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algn="ctr"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algn="ctr"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algn="ctr"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algn="ctr"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OLAYOU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8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9" name="Google Shape;90;p14"/>
          <p:cNvSpPr/>
          <p:nvPr/>
        </p:nvSpPr>
        <p:spPr>
          <a:xfrm>
            <a:off x="-1" y="0"/>
            <a:ext cx="4583402" cy="5143500"/>
          </a:xfrm>
          <a:prstGeom prst="rect">
            <a:avLst/>
          </a:prstGeom>
          <a:solidFill>
            <a:srgbClr val="2A399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0" name="Texto do Título"/>
          <p:cNvSpPr txBox="1">
            <a:spLocks noGrp="1"/>
          </p:cNvSpPr>
          <p:nvPr>
            <p:ph type="title"/>
          </p:nvPr>
        </p:nvSpPr>
        <p:spPr>
          <a:xfrm>
            <a:off x="363750" y="554849"/>
            <a:ext cx="3855900" cy="4033801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4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4947373" y="554849"/>
            <a:ext cx="3855901" cy="4033801"/>
          </a:xfrm>
          <a:prstGeom prst="rect">
            <a:avLst/>
          </a:prstGeom>
        </p:spPr>
        <p:txBody>
          <a:bodyPr anchor="ctr"/>
          <a:lstStyle>
            <a:lvl1pPr indent="-330200">
              <a:buSzPts val="1600"/>
              <a:defRPr sz="1600"/>
            </a:lvl1pPr>
            <a:lvl2pPr marL="959757" indent="-362857">
              <a:buSzPts val="1600"/>
              <a:defRPr sz="1600"/>
            </a:lvl2pPr>
            <a:lvl3pPr marL="1416957" indent="-362857">
              <a:buSzPts val="1600"/>
              <a:defRPr sz="1600"/>
            </a:lvl3pPr>
            <a:lvl4pPr marL="1874157" indent="-362857">
              <a:buSzPts val="1600"/>
              <a:defRPr sz="1600"/>
            </a:lvl4pPr>
            <a:lvl5pPr marL="2331357" indent="-362857">
              <a:buSzPts val="1600"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4" cy="335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OLAYOU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04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0" name="Google Shape;105;p16"/>
          <p:cNvSpPr/>
          <p:nvPr/>
        </p:nvSpPr>
        <p:spPr>
          <a:xfrm>
            <a:off x="0" y="4665574"/>
            <a:ext cx="9144000" cy="477901"/>
          </a:xfrm>
          <a:prstGeom prst="rect">
            <a:avLst/>
          </a:prstGeom>
          <a:solidFill>
            <a:srgbClr val="2A399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" name="Texto do Título"/>
          <p:cNvSpPr txBox="1">
            <a:spLocks noGrp="1"/>
          </p:cNvSpPr>
          <p:nvPr>
            <p:ph type="title"/>
          </p:nvPr>
        </p:nvSpPr>
        <p:spPr>
          <a:xfrm>
            <a:off x="349299" y="334525"/>
            <a:ext cx="7407001" cy="663000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t>Texto do Título</a:t>
            </a:r>
          </a:p>
        </p:txBody>
      </p:sp>
      <p:sp>
        <p:nvSpPr>
          <p:cNvPr id="15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49299" y="1147425"/>
            <a:ext cx="7407001" cy="3172500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59757" indent="-362857">
              <a:buSzPts val="1600"/>
              <a:defRPr sz="1600"/>
            </a:lvl2pPr>
            <a:lvl3pPr marL="1416957" indent="-362857">
              <a:buSzPts val="1600"/>
              <a:defRPr sz="1600"/>
            </a:lvl3pPr>
            <a:lvl4pPr marL="1874157" indent="-362857">
              <a:buSzPts val="1600"/>
              <a:defRPr sz="1600"/>
            </a:lvl4pPr>
            <a:lvl5pPr marL="2331357" indent="-362857">
              <a:buSzPts val="1600"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84345" y="4692391"/>
            <a:ext cx="336814" cy="3352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1F9AACB-B1E0-4422-B91A-F781D8200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29EEDD-B0CB-4BAA-A71F-F77C80E42D7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8BBBA-27C9-4460-9460-7F6D6BDEFABC}" type="datetimeFigureOut">
              <a:rPr lang="en-US"/>
              <a:pPr>
                <a:defRPr/>
              </a:pPr>
              <a:t>10/18/21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5FC384-CF25-4535-86AD-7747210D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BC6C-9238-4B2D-84F5-66B4D984A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5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20;p3"/>
          <p:cNvGrpSpPr/>
          <p:nvPr/>
        </p:nvGrpSpPr>
        <p:grpSpPr>
          <a:xfrm>
            <a:off x="6098378" y="4"/>
            <a:ext cx="3045626" cy="2030572"/>
            <a:chOff x="0" y="0"/>
            <a:chExt cx="3045625" cy="2030570"/>
          </a:xfrm>
        </p:grpSpPr>
        <p:sp>
          <p:nvSpPr>
            <p:cNvPr id="32" name="Google Shape;21;p3"/>
            <p:cNvSpPr/>
            <p:nvPr/>
          </p:nvSpPr>
          <p:spPr>
            <a:xfrm>
              <a:off x="2030424" y="10"/>
              <a:ext cx="1015201" cy="1015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" name="Google Shape;22;p3"/>
            <p:cNvSpPr/>
            <p:nvPr/>
          </p:nvSpPr>
          <p:spPr>
            <a:xfrm flipH="1">
              <a:off x="1015084" y="-1"/>
              <a:ext cx="1015202" cy="101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" name="Google Shape;23;p3"/>
            <p:cNvSpPr/>
            <p:nvPr/>
          </p:nvSpPr>
          <p:spPr>
            <a:xfrm rot="10800000" flipH="1">
              <a:off x="1015209" y="102"/>
              <a:ext cx="1015201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" name="Google Shape;24;p3"/>
            <p:cNvSpPr/>
            <p:nvPr/>
          </p:nvSpPr>
          <p:spPr>
            <a:xfrm rot="10800000">
              <a:off x="-1" y="92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" name="Google Shape;25;p3"/>
            <p:cNvSpPr/>
            <p:nvPr/>
          </p:nvSpPr>
          <p:spPr>
            <a:xfrm rot="10800000">
              <a:off x="2030410" y="1015370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xfrm>
            <a:off x="598100" y="2152346"/>
            <a:ext cx="8222100" cy="838801"/>
          </a:xfrm>
          <a:prstGeom prst="rect">
            <a:avLst/>
          </a:prstGeom>
        </p:spPr>
        <p:txBody>
          <a:bodyPr anchor="ctr"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3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7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6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11699" y="1229975"/>
            <a:ext cx="3999902" cy="3339001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7" name="Google Shape;41;p5"/>
          <p:cNvSpPr txBox="1">
            <a:spLocks noGrp="1"/>
          </p:cNvSpPr>
          <p:nvPr>
            <p:ph type="body" sz="half" idx="21"/>
          </p:nvPr>
        </p:nvSpPr>
        <p:spPr>
          <a:xfrm>
            <a:off x="4832399" y="1229974"/>
            <a:ext cx="3999902" cy="3339002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o do Título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7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11699" y="1465804"/>
            <a:ext cx="2808001" cy="3103200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51;p8"/>
          <p:cNvGrpSpPr/>
          <p:nvPr/>
        </p:nvGrpSpPr>
        <p:grpSpPr>
          <a:xfrm>
            <a:off x="6098378" y="4"/>
            <a:ext cx="3045626" cy="2030572"/>
            <a:chOff x="0" y="0"/>
            <a:chExt cx="3045625" cy="2030570"/>
          </a:xfrm>
        </p:grpSpPr>
        <p:sp>
          <p:nvSpPr>
            <p:cNvPr id="82" name="Google Shape;52;p8"/>
            <p:cNvSpPr/>
            <p:nvPr/>
          </p:nvSpPr>
          <p:spPr>
            <a:xfrm>
              <a:off x="2030424" y="10"/>
              <a:ext cx="1015201" cy="1015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3" name="Google Shape;53;p8"/>
            <p:cNvSpPr/>
            <p:nvPr/>
          </p:nvSpPr>
          <p:spPr>
            <a:xfrm flipH="1">
              <a:off x="1015084" y="-1"/>
              <a:ext cx="1015202" cy="101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" name="Google Shape;54;p8"/>
            <p:cNvSpPr/>
            <p:nvPr/>
          </p:nvSpPr>
          <p:spPr>
            <a:xfrm rot="10800000" flipH="1">
              <a:off x="1015209" y="102"/>
              <a:ext cx="1015201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5" name="Google Shape;55;p8"/>
            <p:cNvSpPr/>
            <p:nvPr/>
          </p:nvSpPr>
          <p:spPr>
            <a:xfrm rot="10800000">
              <a:off x="-1" y="92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6" name="Google Shape;56;p8"/>
            <p:cNvSpPr/>
            <p:nvPr/>
          </p:nvSpPr>
          <p:spPr>
            <a:xfrm rot="10800000">
              <a:off x="2030410" y="1015370"/>
              <a:ext cx="1015202" cy="1015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8" name="Texto do Título"/>
          <p:cNvSpPr txBox="1">
            <a:spLocks noGrp="1"/>
          </p:cNvSpPr>
          <p:nvPr>
            <p:ph type="title"/>
          </p:nvPr>
        </p:nvSpPr>
        <p:spPr>
          <a:xfrm>
            <a:off x="490250" y="526349"/>
            <a:ext cx="5618701" cy="4090801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8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60;p9"/>
          <p:cNvSpPr/>
          <p:nvPr/>
        </p:nvSpPr>
        <p:spPr>
          <a:xfrm>
            <a:off x="4572000" y="-175"/>
            <a:ext cx="4572000" cy="5143501"/>
          </a:xfrm>
          <a:prstGeom prst="rect">
            <a:avLst/>
          </a:prstGeom>
          <a:solidFill>
            <a:srgbClr val="2A399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7" name="Google Shape;61;p9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Texto do Título"/>
          <p:cNvSpPr txBox="1">
            <a:spLocks noGrp="1"/>
          </p:cNvSpPr>
          <p:nvPr>
            <p:ph type="title"/>
          </p:nvPr>
        </p:nvSpPr>
        <p:spPr>
          <a:xfrm>
            <a:off x="265500" y="1151099"/>
            <a:ext cx="4045200" cy="15645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Texto do Título</a:t>
            </a:r>
          </a:p>
        </p:txBody>
      </p:sp>
      <p:sp>
        <p:nvSpPr>
          <p:cNvPr id="9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65500" y="2769000"/>
            <a:ext cx="4045200" cy="12693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0" name="Google Shape;64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pPr>
              <a:buClr>
                <a:srgbClr val="FFFFFF"/>
              </a:buCl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19499" y="4230575"/>
            <a:ext cx="5998802" cy="5988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9;p4"/>
          <p:cNvGrpSpPr/>
          <p:nvPr/>
        </p:nvGrpSpPr>
        <p:grpSpPr>
          <a:xfrm>
            <a:off x="0" y="3903669"/>
            <a:ext cx="9144000" cy="1239926"/>
            <a:chOff x="0" y="0"/>
            <a:chExt cx="9144000" cy="1239924"/>
          </a:xfrm>
        </p:grpSpPr>
        <p:sp>
          <p:nvSpPr>
            <p:cNvPr id="2" name="Google Shape;30;p4"/>
            <p:cNvSpPr/>
            <p:nvPr/>
          </p:nvSpPr>
          <p:spPr>
            <a:xfrm>
              <a:off x="8154895" y="0"/>
              <a:ext cx="989101" cy="98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" name="Google Shape;31;p4"/>
            <p:cNvSpPr/>
            <p:nvPr/>
          </p:nvSpPr>
          <p:spPr>
            <a:xfrm flipH="1">
              <a:off x="6181163" y="0"/>
              <a:ext cx="989101" cy="98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" name="Google Shape;32;p4"/>
            <p:cNvSpPr/>
            <p:nvPr/>
          </p:nvSpPr>
          <p:spPr>
            <a:xfrm>
              <a:off x="7170274" y="0"/>
              <a:ext cx="989101" cy="9879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" name="Google Shape;33;p4"/>
            <p:cNvSpPr/>
            <p:nvPr/>
          </p:nvSpPr>
          <p:spPr>
            <a:xfrm rot="10800000">
              <a:off x="8154757" y="12"/>
              <a:ext cx="989101" cy="98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" name="Google Shape;34;p4"/>
            <p:cNvSpPr/>
            <p:nvPr/>
          </p:nvSpPr>
          <p:spPr>
            <a:xfrm>
              <a:off x="0" y="987925"/>
              <a:ext cx="9144000" cy="252001"/>
            </a:xfrm>
            <a:prstGeom prst="rect">
              <a:avLst/>
            </a:prstGeom>
            <a:solidFill>
              <a:srgbClr val="2A39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8" name="Texto do Título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Texto do Título</a:t>
            </a:r>
          </a:p>
        </p:txBody>
      </p:sp>
      <p:sp>
        <p:nvSpPr>
          <p:cNvPr id="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11699" y="1229875"/>
            <a:ext cx="8520602" cy="333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72318" y="4680365"/>
            <a:ext cx="336813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solidFill>
            <a:srgbClr val="2A3990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●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○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1800"/>
        <a:buFont typeface="Helvetica"/>
        <a:buChar char="■"/>
        <a:tabLst/>
        <a:defRPr sz="1800" b="0" i="0" u="none" strike="noStrike" cap="none" spc="0" baseline="0">
          <a:solidFill>
            <a:srgbClr val="434343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13;p17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099" cy="838800"/>
          </a:xfrm>
          <a:prstGeom prst="rect">
            <a:avLst/>
          </a:prstGeom>
        </p:spPr>
        <p:txBody>
          <a:bodyPr/>
          <a:lstStyle/>
          <a:p>
            <a:r>
              <a:t>Fisiologia da recuperação</a:t>
            </a:r>
          </a:p>
        </p:txBody>
      </p:sp>
      <p:sp>
        <p:nvSpPr>
          <p:cNvPr id="177" name="Google Shape;114;p17"/>
          <p:cNvSpPr txBox="1">
            <a:spLocks noGrp="1"/>
          </p:cNvSpPr>
          <p:nvPr>
            <p:ph type="subTitle" sz="quarter" idx="1"/>
          </p:nvPr>
        </p:nvSpPr>
        <p:spPr>
          <a:xfrm>
            <a:off x="598088" y="2715912"/>
            <a:ext cx="8222099" cy="432900"/>
          </a:xfrm>
          <a:prstGeom prst="rect">
            <a:avLst/>
          </a:prstGeom>
        </p:spPr>
        <p:txBody>
          <a:bodyPr/>
          <a:lstStyle>
            <a:lvl1pPr marL="0" indent="0" defTabSz="777240">
              <a:lnSpc>
                <a:spcPct val="80000"/>
              </a:lnSpc>
              <a:defRPr sz="1615"/>
            </a:lvl1pPr>
          </a:lstStyle>
          <a:p>
            <a:r>
              <a:t>Valéria Panissa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F73C3-3E66-3C43-BF36-5BC47AD3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Dano não é só no músculo esquelético!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902C59-E110-D64D-B702-82A4AAD15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2" y="1219079"/>
            <a:ext cx="4205968" cy="36029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BF0587-3138-E345-8CB7-53EFED814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75062"/>
            <a:ext cx="4432851" cy="9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707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71"/>
            <a:ext cx="9144000" cy="502235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CaixaDeTexto 4"/>
          <p:cNvSpPr txBox="1"/>
          <p:nvPr/>
        </p:nvSpPr>
        <p:spPr>
          <a:xfrm>
            <a:off x="539988" y="222422"/>
            <a:ext cx="187328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(Peake et al. 2016)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E19D8B-8F9C-164E-883B-7813B982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539750"/>
            <a:ext cx="5105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329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ítulo 1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5618702" cy="4090800"/>
          </a:xfrm>
          <a:prstGeom prst="rect">
            <a:avLst/>
          </a:prstGeom>
        </p:spPr>
        <p:txBody>
          <a:bodyPr/>
          <a:lstStyle/>
          <a:p>
            <a:r>
              <a:t>Massagem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Massagem</a:t>
            </a:r>
          </a:p>
        </p:txBody>
      </p:sp>
      <p:sp>
        <p:nvSpPr>
          <p:cNvPr id="206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t>Manipulação mecânica do tecidos </a:t>
            </a:r>
          </a:p>
          <a:p>
            <a:pPr>
              <a:lnSpc>
                <a:spcPct val="200000"/>
              </a:lnSpc>
            </a:pPr>
            <a:r>
              <a:t>Ritmo e pressão específicos</a:t>
            </a:r>
          </a:p>
          <a:p>
            <a:pPr>
              <a:lnSpc>
                <a:spcPct val="200000"/>
              </a:lnSpc>
            </a:pPr>
            <a:r>
              <a:t>Variedade muito grande de técnicas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Características</a:t>
            </a:r>
          </a:p>
        </p:txBody>
      </p:sp>
      <p:sp>
        <p:nvSpPr>
          <p:cNvPr id="209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Qualquer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de </a:t>
            </a:r>
            <a:r>
              <a:rPr dirty="0" err="1"/>
              <a:t>massagem</a:t>
            </a:r>
            <a:r>
              <a:rPr lang="pt-BR" dirty="0"/>
              <a:t> </a:t>
            </a:r>
            <a:r>
              <a:rPr lang="pt-BR" dirty="0" err="1"/>
              <a:t>c</a:t>
            </a:r>
            <a:r>
              <a:rPr dirty="0" err="1"/>
              <a:t>omo</a:t>
            </a:r>
            <a:r>
              <a:rPr dirty="0"/>
              <a:t> </a:t>
            </a:r>
            <a:r>
              <a:rPr dirty="0" err="1"/>
              <a:t>proposta</a:t>
            </a:r>
            <a:r>
              <a:rPr dirty="0"/>
              <a:t> de </a:t>
            </a:r>
            <a:r>
              <a:rPr dirty="0" err="1"/>
              <a:t>recuperação</a:t>
            </a:r>
            <a:r>
              <a:rPr dirty="0"/>
              <a:t> </a:t>
            </a:r>
          </a:p>
          <a:p>
            <a:r>
              <a:rPr dirty="0" err="1"/>
              <a:t>Medida</a:t>
            </a:r>
            <a:r>
              <a:rPr dirty="0"/>
              <a:t> de </a:t>
            </a:r>
            <a:r>
              <a:rPr dirty="0" err="1"/>
              <a:t>desempenho</a:t>
            </a:r>
            <a:r>
              <a:rPr dirty="0"/>
              <a:t> </a:t>
            </a:r>
            <a:r>
              <a:rPr dirty="0" err="1"/>
              <a:t>após</a:t>
            </a:r>
            <a:r>
              <a:rPr dirty="0"/>
              <a:t> a </a:t>
            </a:r>
            <a:r>
              <a:rPr dirty="0" err="1"/>
              <a:t>estratégia</a:t>
            </a:r>
            <a:endParaRPr dirty="0"/>
          </a:p>
          <a:p>
            <a:pPr marL="914400" lvl="1" indent="-317500">
              <a:buSzPts val="1400"/>
              <a:defRPr sz="14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Tipo de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massagem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(manual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automatizada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914400" lvl="1" indent="-317500">
              <a:buSzPts val="1400"/>
              <a:defRPr sz="1400"/>
            </a:pP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Duração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da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massagem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(5-6, 8-12, 15-20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acima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de 30min)</a:t>
            </a:r>
          </a:p>
          <a:p>
            <a:pPr marL="914400" lvl="1" indent="-317500">
              <a:buSzPts val="1400"/>
              <a:defRPr sz="14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Tempo entre a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massagem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e o teste de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desempenho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(5–10 min, 20–35 min, 1–6h, 24h, 48h, 72h, 96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mais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914400" lvl="1" indent="-317500">
              <a:buSzPts val="1400"/>
              <a:defRPr sz="14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Tipo de teste (endurance,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força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sz="1600" i="1" dirty="0">
                <a:solidFill>
                  <a:schemeClr val="tx2">
                    <a:lumMod val="50000"/>
                  </a:schemeClr>
                </a:solidFill>
              </a:rPr>
              <a:t>sprint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salto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914400" lvl="1" indent="-317500">
              <a:buSzPts val="1400"/>
              <a:defRPr sz="14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Tipo de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exercício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que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induz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fadiga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(endurance,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força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misto)</a:t>
            </a:r>
          </a:p>
          <a:p>
            <a:pPr marL="914400" lvl="1" indent="-317500">
              <a:buSzPts val="1400"/>
              <a:defRPr sz="1400"/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Estado de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treinamento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dos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participantes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destreinado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ativo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ou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</a:rPr>
              <a:t>atleta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dirty="0" err="1"/>
              <a:t>Resultados</a:t>
            </a:r>
            <a:endParaRPr dirty="0"/>
          </a:p>
        </p:txBody>
      </p:sp>
      <p:sp>
        <p:nvSpPr>
          <p:cNvPr id="212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rPr dirty="0"/>
              <a:t>22 </a:t>
            </a:r>
            <a:r>
              <a:rPr dirty="0" err="1"/>
              <a:t>estudos</a:t>
            </a:r>
            <a:endParaRPr dirty="0"/>
          </a:p>
          <a:p>
            <a:pPr>
              <a:lnSpc>
                <a:spcPct val="200000"/>
              </a:lnSpc>
            </a:pPr>
            <a:r>
              <a:rPr dirty="0"/>
              <a:t>270 </a:t>
            </a:r>
            <a:r>
              <a:rPr dirty="0" err="1"/>
              <a:t>participantes</a:t>
            </a:r>
            <a:endParaRPr dirty="0"/>
          </a:p>
          <a:p>
            <a:pPr>
              <a:lnSpc>
                <a:spcPct val="200000"/>
              </a:lnSpc>
            </a:pPr>
            <a:r>
              <a:rPr dirty="0" err="1"/>
              <a:t>Effeurage</a:t>
            </a:r>
            <a:r>
              <a:rPr dirty="0"/>
              <a:t>, petrissage, </a:t>
            </a:r>
            <a:r>
              <a:rPr dirty="0" err="1"/>
              <a:t>vibração</a:t>
            </a:r>
            <a:r>
              <a:rPr dirty="0"/>
              <a:t>, </a:t>
            </a:r>
            <a:r>
              <a:rPr dirty="0" err="1"/>
              <a:t>fricção</a:t>
            </a:r>
            <a:r>
              <a:rPr dirty="0"/>
              <a:t> e </a:t>
            </a:r>
            <a:r>
              <a:rPr dirty="0" err="1"/>
              <a:t>tapotagem</a:t>
            </a:r>
            <a:r>
              <a:rPr dirty="0"/>
              <a:t>; </a:t>
            </a:r>
            <a:r>
              <a:rPr dirty="0" err="1"/>
              <a:t>jato</a:t>
            </a:r>
            <a:r>
              <a:rPr dirty="0"/>
              <a:t> de </a:t>
            </a:r>
            <a:r>
              <a:rPr dirty="0" err="1"/>
              <a:t>água</a:t>
            </a:r>
            <a:r>
              <a:rPr dirty="0"/>
              <a:t> </a:t>
            </a:r>
            <a:r>
              <a:rPr dirty="0" err="1"/>
              <a:t>quente</a:t>
            </a:r>
            <a:endParaRPr dirty="0"/>
          </a:p>
          <a:p>
            <a:pPr>
              <a:lnSpc>
                <a:spcPct val="200000"/>
              </a:lnSpc>
            </a:pPr>
            <a:r>
              <a:rPr dirty="0" err="1"/>
              <a:t>Efeito</a:t>
            </a:r>
            <a:r>
              <a:rPr dirty="0"/>
              <a:t> </a:t>
            </a:r>
            <a:r>
              <a:rPr dirty="0" err="1"/>
              <a:t>geral</a:t>
            </a:r>
            <a:r>
              <a:rPr dirty="0"/>
              <a:t> para </a:t>
            </a:r>
            <a:r>
              <a:rPr dirty="0" err="1"/>
              <a:t>desempenho</a:t>
            </a:r>
            <a:r>
              <a:rPr dirty="0"/>
              <a:t> (</a:t>
            </a:r>
            <a:r>
              <a:rPr dirty="0" err="1"/>
              <a:t>aumento</a:t>
            </a:r>
            <a:r>
              <a:rPr dirty="0"/>
              <a:t> de 3,3%)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27" y="0"/>
            <a:ext cx="5502146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52465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04" y="0"/>
            <a:ext cx="6777592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17039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96" y="0"/>
            <a:ext cx="6644607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20957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19;p18"/>
          <p:cNvSpPr txBox="1">
            <a:spLocks noGrp="1"/>
          </p:cNvSpPr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Objetivos da aula </a:t>
            </a:r>
          </a:p>
        </p:txBody>
      </p:sp>
      <p:sp>
        <p:nvSpPr>
          <p:cNvPr id="18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49300" y="1147425"/>
            <a:ext cx="8615400" cy="3503100"/>
          </a:xfrm>
          <a:prstGeom prst="rect">
            <a:avLst/>
          </a:prstGeom>
        </p:spPr>
        <p:txBody>
          <a:bodyPr/>
          <a:lstStyle/>
          <a:p>
            <a:pPr indent="-326929">
              <a:lnSpc>
                <a:spcPct val="160000"/>
              </a:lnSpc>
              <a:buSzPct val="100000"/>
              <a:defRPr sz="1900"/>
            </a:pPr>
            <a:r>
              <a:rPr dirty="0"/>
              <a:t>Breve </a:t>
            </a:r>
            <a:r>
              <a:rPr dirty="0" err="1"/>
              <a:t>introdução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de </a:t>
            </a:r>
            <a:r>
              <a:rPr dirty="0" err="1"/>
              <a:t>recuperação</a:t>
            </a:r>
            <a:r>
              <a:rPr dirty="0"/>
              <a:t> </a:t>
            </a:r>
            <a:r>
              <a:rPr dirty="0" err="1"/>
              <a:t>pós-exercício</a:t>
            </a:r>
            <a:r>
              <a:rPr dirty="0"/>
              <a:t> </a:t>
            </a:r>
            <a:endParaRPr sz="6100" dirty="0"/>
          </a:p>
          <a:p>
            <a:pPr indent="-326929">
              <a:lnSpc>
                <a:spcPct val="160000"/>
              </a:lnSpc>
              <a:buSzPct val="100000"/>
              <a:defRPr sz="1900"/>
            </a:pPr>
            <a:r>
              <a:rPr dirty="0" err="1"/>
              <a:t>Estratégias</a:t>
            </a:r>
            <a:r>
              <a:rPr dirty="0"/>
              <a:t> e </a:t>
            </a:r>
            <a:r>
              <a:rPr dirty="0" err="1"/>
              <a:t>mecanismos</a:t>
            </a:r>
            <a:r>
              <a:rPr dirty="0"/>
              <a:t> </a:t>
            </a:r>
            <a:r>
              <a:rPr dirty="0" err="1"/>
              <a:t>fisiológicos</a:t>
            </a:r>
            <a:r>
              <a:rPr dirty="0"/>
              <a:t>:</a:t>
            </a:r>
            <a:endParaRPr sz="6100" dirty="0"/>
          </a:p>
          <a:p>
            <a:pPr marL="914400" lvl="1" indent="-326929">
              <a:lnSpc>
                <a:spcPct val="160000"/>
              </a:lnSpc>
              <a:buSzPct val="100000"/>
              <a:buChar char="●"/>
              <a:defRPr sz="1900"/>
            </a:pPr>
            <a:r>
              <a:rPr dirty="0" err="1"/>
              <a:t>Massagem</a:t>
            </a:r>
            <a:endParaRPr sz="5900" dirty="0"/>
          </a:p>
          <a:p>
            <a:pPr marL="914400" lvl="1" indent="-326929">
              <a:lnSpc>
                <a:spcPct val="160000"/>
              </a:lnSpc>
              <a:buSzPct val="100000"/>
              <a:buChar char="●"/>
              <a:defRPr sz="1900"/>
            </a:pPr>
            <a:r>
              <a:rPr dirty="0" err="1"/>
              <a:t>Meia</a:t>
            </a:r>
            <a:r>
              <a:rPr dirty="0"/>
              <a:t> de </a:t>
            </a:r>
            <a:r>
              <a:rPr dirty="0" err="1"/>
              <a:t>compressão</a:t>
            </a:r>
            <a:endParaRPr sz="5900" dirty="0"/>
          </a:p>
          <a:p>
            <a:pPr marL="914400" lvl="1" indent="-326929">
              <a:lnSpc>
                <a:spcPct val="160000"/>
              </a:lnSpc>
              <a:buSzPct val="100000"/>
              <a:buChar char="●"/>
              <a:defRPr sz="1900"/>
            </a:pPr>
            <a:r>
              <a:rPr dirty="0" err="1"/>
              <a:t>Gelo</a:t>
            </a:r>
            <a:endParaRPr sz="40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48" y="0"/>
            <a:ext cx="6789103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Subgrupos</a:t>
            </a:r>
          </a:p>
        </p:txBody>
      </p:sp>
      <p:sp>
        <p:nvSpPr>
          <p:cNvPr id="215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7377" y="1172122"/>
            <a:ext cx="8764924" cy="36982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u="sng" dirty="0" err="1"/>
              <a:t>Efeitos</a:t>
            </a:r>
            <a:r>
              <a:rPr u="sng" dirty="0"/>
              <a:t> com </a:t>
            </a:r>
            <a:r>
              <a:rPr u="sng" dirty="0" err="1"/>
              <a:t>massagem</a:t>
            </a:r>
            <a:r>
              <a:rPr u="sng" dirty="0"/>
              <a:t> de 5-6 </a:t>
            </a:r>
            <a:r>
              <a:rPr u="sng" dirty="0" err="1"/>
              <a:t>minutos</a:t>
            </a:r>
            <a:r>
              <a:rPr u="sng" dirty="0"/>
              <a:t> (8%) </a:t>
            </a:r>
            <a:r>
              <a:rPr dirty="0"/>
              <a:t>e 8 a 12min (6%), </a:t>
            </a:r>
            <a:r>
              <a:rPr dirty="0" err="1"/>
              <a:t>mais</a:t>
            </a:r>
            <a:r>
              <a:rPr dirty="0"/>
              <a:t> longas com </a:t>
            </a:r>
            <a:r>
              <a:rPr dirty="0" err="1"/>
              <a:t>efeitos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claros </a:t>
            </a:r>
          </a:p>
          <a:p>
            <a:endParaRPr lang="pt-BR" dirty="0"/>
          </a:p>
          <a:p>
            <a:r>
              <a:rPr dirty="0" err="1"/>
              <a:t>Efeito</a:t>
            </a:r>
            <a:r>
              <a:rPr dirty="0"/>
              <a:t> para </a:t>
            </a:r>
            <a:r>
              <a:rPr dirty="0" err="1"/>
              <a:t>curto</a:t>
            </a:r>
            <a:r>
              <a:rPr dirty="0"/>
              <a:t> entre </a:t>
            </a:r>
            <a:r>
              <a:rPr dirty="0" err="1"/>
              <a:t>atividades</a:t>
            </a:r>
            <a:r>
              <a:rPr dirty="0"/>
              <a:t> (5-10 min – 8%)</a:t>
            </a:r>
          </a:p>
          <a:p>
            <a:endParaRPr lang="pt-BR" dirty="0"/>
          </a:p>
          <a:p>
            <a:r>
              <a:rPr dirty="0" err="1"/>
              <a:t>Efeitos</a:t>
            </a:r>
            <a:r>
              <a:rPr dirty="0"/>
              <a:t> para endurance (6%) e sprints (3%),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importantes</a:t>
            </a:r>
            <a:r>
              <a:rPr dirty="0"/>
              <a:t> </a:t>
            </a:r>
            <a:r>
              <a:rPr dirty="0" err="1"/>
              <a:t>seguido</a:t>
            </a:r>
            <a:r>
              <a:rPr dirty="0"/>
              <a:t> de </a:t>
            </a:r>
            <a:r>
              <a:rPr dirty="0" err="1"/>
              <a:t>efeito</a:t>
            </a:r>
            <a:r>
              <a:rPr dirty="0"/>
              <a:t> para </a:t>
            </a:r>
            <a:r>
              <a:rPr dirty="0" err="1"/>
              <a:t>força</a:t>
            </a:r>
            <a:r>
              <a:rPr dirty="0"/>
              <a:t> (2,9%) e </a:t>
            </a:r>
            <a:r>
              <a:rPr dirty="0" err="1"/>
              <a:t>não</a:t>
            </a:r>
            <a:r>
              <a:rPr dirty="0"/>
              <a:t> claro para </a:t>
            </a:r>
            <a:r>
              <a:rPr dirty="0" err="1"/>
              <a:t>salto</a:t>
            </a:r>
            <a:endParaRPr dirty="0"/>
          </a:p>
          <a:p>
            <a:endParaRPr lang="pt-BR" dirty="0"/>
          </a:p>
          <a:p>
            <a:r>
              <a:rPr dirty="0" err="1"/>
              <a:t>Efeito</a:t>
            </a:r>
            <a:r>
              <a:rPr dirty="0"/>
              <a:t> para </a:t>
            </a:r>
            <a:r>
              <a:rPr dirty="0" err="1"/>
              <a:t>atividade</a:t>
            </a:r>
            <a:r>
              <a:rPr dirty="0"/>
              <a:t> que </a:t>
            </a:r>
            <a:r>
              <a:rPr dirty="0" err="1"/>
              <a:t>induziu</a:t>
            </a:r>
            <a:r>
              <a:rPr dirty="0"/>
              <a:t> a </a:t>
            </a:r>
            <a:r>
              <a:rPr dirty="0" err="1"/>
              <a:t>fadiga</a:t>
            </a:r>
            <a:r>
              <a:rPr dirty="0"/>
              <a:t> (</a:t>
            </a:r>
            <a:r>
              <a:rPr dirty="0" err="1"/>
              <a:t>misturada</a:t>
            </a:r>
            <a:r>
              <a:rPr dirty="0"/>
              <a:t> - 14%)</a:t>
            </a:r>
          </a:p>
          <a:p>
            <a:endParaRPr lang="pt-BR" dirty="0"/>
          </a:p>
          <a:p>
            <a:r>
              <a:rPr u="sng" dirty="0" err="1"/>
              <a:t>Efeitos</a:t>
            </a:r>
            <a:r>
              <a:rPr u="sng" dirty="0"/>
              <a:t> para </a:t>
            </a:r>
            <a:r>
              <a:rPr u="sng" dirty="0" err="1"/>
              <a:t>destreinados</a:t>
            </a:r>
            <a:r>
              <a:rPr u="sng" dirty="0"/>
              <a:t> (6,5%),</a:t>
            </a:r>
            <a:r>
              <a:rPr dirty="0"/>
              <a:t> e </a:t>
            </a:r>
            <a:r>
              <a:rPr dirty="0" err="1"/>
              <a:t>menores</a:t>
            </a:r>
            <a:r>
              <a:rPr dirty="0"/>
              <a:t> </a:t>
            </a:r>
            <a:r>
              <a:rPr dirty="0" err="1"/>
              <a:t>efeitos</a:t>
            </a:r>
            <a:r>
              <a:rPr dirty="0"/>
              <a:t> para </a:t>
            </a:r>
            <a:r>
              <a:rPr dirty="0" err="1"/>
              <a:t>treinados</a:t>
            </a:r>
            <a:r>
              <a:rPr dirty="0"/>
              <a:t> e </a:t>
            </a:r>
            <a:r>
              <a:rPr dirty="0" err="1"/>
              <a:t>atletas</a:t>
            </a:r>
            <a:r>
              <a:rPr dirty="0"/>
              <a:t> (1,9 e 2,5%, </a:t>
            </a:r>
            <a:r>
              <a:rPr dirty="0" err="1"/>
              <a:t>respectivamente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dirty="0" err="1"/>
              <a:t>Conclusão</a:t>
            </a:r>
            <a:endParaRPr dirty="0"/>
          </a:p>
        </p:txBody>
      </p:sp>
      <p:sp>
        <p:nvSpPr>
          <p:cNvPr id="218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Desfecho</a:t>
            </a:r>
            <a:r>
              <a:rPr dirty="0"/>
              <a:t> </a:t>
            </a:r>
            <a:r>
              <a:rPr dirty="0" err="1"/>
              <a:t>positivo</a:t>
            </a:r>
            <a:r>
              <a:rPr dirty="0"/>
              <a:t> para </a:t>
            </a:r>
            <a:r>
              <a:rPr dirty="0" err="1"/>
              <a:t>desempenho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atividades</a:t>
            </a:r>
            <a:r>
              <a:rPr dirty="0"/>
              <a:t> de endurance, </a:t>
            </a:r>
            <a:r>
              <a:rPr i="1" dirty="0">
                <a:solidFill>
                  <a:schemeClr val="tx2">
                    <a:lumMod val="50000"/>
                  </a:schemeClr>
                </a:solidFill>
              </a:rPr>
              <a:t>sprint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/>
              <a:t>e </a:t>
            </a:r>
            <a:r>
              <a:rPr dirty="0" err="1"/>
              <a:t>força</a:t>
            </a:r>
            <a:r>
              <a:rPr dirty="0"/>
              <a:t>, </a:t>
            </a:r>
            <a:r>
              <a:rPr dirty="0" err="1"/>
              <a:t>intervalo</a:t>
            </a:r>
            <a:r>
              <a:rPr dirty="0"/>
              <a:t> de </a:t>
            </a:r>
            <a:r>
              <a:rPr dirty="0" err="1"/>
              <a:t>recuperação</a:t>
            </a:r>
            <a:r>
              <a:rPr dirty="0"/>
              <a:t> de 5-10 </a:t>
            </a:r>
            <a:r>
              <a:rPr dirty="0" err="1"/>
              <a:t>minuto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massagens mais curtas 5 a 6 minutos, </a:t>
            </a:r>
            <a:r>
              <a:rPr dirty="0" err="1"/>
              <a:t>sendo</a:t>
            </a:r>
            <a:r>
              <a:rPr dirty="0"/>
              <a:t> a </a:t>
            </a:r>
            <a:r>
              <a:rPr dirty="0" err="1"/>
              <a:t>atividade</a:t>
            </a:r>
            <a:r>
              <a:rPr dirty="0"/>
              <a:t> </a:t>
            </a:r>
            <a:r>
              <a:rPr dirty="0" err="1"/>
              <a:t>indutora</a:t>
            </a:r>
            <a:r>
              <a:rPr dirty="0"/>
              <a:t> de </a:t>
            </a:r>
            <a:r>
              <a:rPr dirty="0" err="1"/>
              <a:t>fadiga</a:t>
            </a:r>
            <a:r>
              <a:rPr dirty="0"/>
              <a:t> </a:t>
            </a:r>
            <a:r>
              <a:rPr dirty="0" err="1"/>
              <a:t>mista</a:t>
            </a:r>
            <a:r>
              <a:rPr dirty="0"/>
              <a:t> (</a:t>
            </a:r>
            <a:r>
              <a:rPr dirty="0" err="1"/>
              <a:t>várias</a:t>
            </a:r>
            <a:r>
              <a:rPr dirty="0"/>
              <a:t> </a:t>
            </a:r>
            <a:r>
              <a:rPr dirty="0" err="1"/>
              <a:t>capacidades</a:t>
            </a:r>
            <a:r>
              <a:rPr dirty="0"/>
              <a:t> </a:t>
            </a:r>
            <a:r>
              <a:rPr dirty="0" err="1"/>
              <a:t>físicas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Mecanismos</a:t>
            </a:r>
          </a:p>
        </p:txBody>
      </p:sp>
      <p:sp>
        <p:nvSpPr>
          <p:cNvPr id="229" name="Espaço Reservado para Texto 2"/>
          <p:cNvSpPr txBox="1">
            <a:spLocks noGrp="1"/>
          </p:cNvSpPr>
          <p:nvPr>
            <p:ph type="body" sz="quarter" idx="1"/>
          </p:nvPr>
        </p:nvSpPr>
        <p:spPr>
          <a:xfrm>
            <a:off x="6559106" y="4815529"/>
            <a:ext cx="2243471" cy="426631"/>
          </a:xfrm>
          <a:prstGeom prst="rect">
            <a:avLst/>
          </a:prstGeom>
        </p:spPr>
        <p:txBody>
          <a:bodyPr/>
          <a:lstStyle>
            <a:lvl1pPr marL="0" indent="114300">
              <a:buSzTx/>
              <a:buNone/>
              <a:defRPr sz="1400">
                <a:solidFill>
                  <a:schemeClr val="accent5">
                    <a:satOff val="-35145"/>
                    <a:lumOff val="-13254"/>
                  </a:schemeClr>
                </a:solidFill>
              </a:defRPr>
            </a:lvl1pPr>
          </a:lstStyle>
          <a:p>
            <a:r>
              <a:t>(Weerapong et al. 2005)</a:t>
            </a:r>
          </a:p>
        </p:txBody>
      </p:sp>
      <p:pic>
        <p:nvPicPr>
          <p:cNvPr id="230" name="Imagem 5" descr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1" y="833328"/>
            <a:ext cx="8609018" cy="383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Fáscia</a:t>
            </a:r>
          </a:p>
        </p:txBody>
      </p:sp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15" y="220773"/>
            <a:ext cx="3657601" cy="223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22" y="1207027"/>
            <a:ext cx="3962401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5" y="2353783"/>
            <a:ext cx="3162301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CaixaDeTexto 3"/>
          <p:cNvSpPr txBox="1"/>
          <p:nvPr/>
        </p:nvSpPr>
        <p:spPr>
          <a:xfrm>
            <a:off x="7137635" y="3189005"/>
            <a:ext cx="2052982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Tecido ininterrupto</a:t>
            </a:r>
          </a:p>
        </p:txBody>
      </p:sp>
      <p:sp>
        <p:nvSpPr>
          <p:cNvPr id="237" name="CaixaDeTexto 7"/>
          <p:cNvSpPr txBox="1"/>
          <p:nvPr/>
        </p:nvSpPr>
        <p:spPr>
          <a:xfrm>
            <a:off x="4272289" y="3628695"/>
            <a:ext cx="2052982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Dar suporte as estruturas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ítulo 1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5618702" cy="4090800"/>
          </a:xfrm>
          <a:prstGeom prst="rect">
            <a:avLst/>
          </a:prstGeom>
        </p:spPr>
        <p:txBody>
          <a:bodyPr/>
          <a:lstStyle/>
          <a:p>
            <a:r>
              <a:t>Meia de compressão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143;p22" descr="Google Shape;143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69" y="978575"/>
            <a:ext cx="8001906" cy="2849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148;p23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Objetivos</a:t>
            </a:r>
          </a:p>
        </p:txBody>
      </p:sp>
      <p:sp>
        <p:nvSpPr>
          <p:cNvPr id="244" name="Google Shape;149;p23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 marL="285750" indent="-285750"/>
            <a:r>
              <a:rPr dirty="0" err="1"/>
              <a:t>Efeito</a:t>
            </a:r>
            <a:r>
              <a:rPr dirty="0"/>
              <a:t> da </a:t>
            </a:r>
            <a:r>
              <a:rPr dirty="0" err="1"/>
              <a:t>utilização</a:t>
            </a:r>
            <a:r>
              <a:rPr dirty="0"/>
              <a:t> das </a:t>
            </a:r>
            <a:r>
              <a:rPr dirty="0" err="1"/>
              <a:t>meias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relação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modalidade</a:t>
            </a:r>
            <a:r>
              <a:rPr dirty="0"/>
              <a:t>, </a:t>
            </a:r>
            <a:r>
              <a:rPr dirty="0" err="1"/>
              <a:t>duração</a:t>
            </a:r>
            <a:r>
              <a:rPr lang="pt-BR" dirty="0"/>
              <a:t>,</a:t>
            </a:r>
            <a:r>
              <a:rPr dirty="0"/>
              <a:t> tempo de </a:t>
            </a:r>
            <a:r>
              <a:rPr dirty="0" err="1"/>
              <a:t>utilização</a:t>
            </a:r>
            <a:r>
              <a:rPr dirty="0"/>
              <a:t>, </a:t>
            </a:r>
            <a:r>
              <a:rPr dirty="0" err="1"/>
              <a:t>pressão</a:t>
            </a:r>
            <a:r>
              <a:rPr dirty="0"/>
              <a:t> </a:t>
            </a:r>
            <a:r>
              <a:rPr lang="pt-BR" dirty="0"/>
              <a:t>e</a:t>
            </a:r>
            <a:r>
              <a:rPr dirty="0"/>
              <a:t> </a:t>
            </a:r>
            <a:r>
              <a:rPr dirty="0" err="1"/>
              <a:t>estado</a:t>
            </a:r>
            <a:r>
              <a:rPr dirty="0"/>
              <a:t> de </a:t>
            </a:r>
            <a:r>
              <a:rPr dirty="0" err="1"/>
              <a:t>treinamento</a:t>
            </a:r>
            <a:endParaRPr dirty="0"/>
          </a:p>
          <a:p>
            <a:pPr marL="285750" indent="-285750">
              <a:spcBef>
                <a:spcPts val="1200"/>
              </a:spcBef>
            </a:pPr>
            <a:endParaRPr dirty="0"/>
          </a:p>
          <a:p>
            <a:pPr marL="285750" indent="-285750">
              <a:spcBef>
                <a:spcPts val="1200"/>
              </a:spcBef>
            </a:pPr>
            <a:r>
              <a:rPr dirty="0" err="1"/>
              <a:t>Meia</a:t>
            </a:r>
            <a:r>
              <a:rPr dirty="0"/>
              <a:t> </a:t>
            </a:r>
            <a:r>
              <a:rPr dirty="0" err="1"/>
              <a:t>utilizada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a </a:t>
            </a:r>
            <a:r>
              <a:rPr dirty="0" err="1"/>
              <a:t>recuperação</a:t>
            </a:r>
            <a:r>
              <a:rPr dirty="0"/>
              <a:t> (</a:t>
            </a:r>
            <a:r>
              <a:rPr dirty="0" err="1"/>
              <a:t>p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oderi</a:t>
            </a:r>
            <a:r>
              <a:rPr dirty="0" err="1"/>
              <a:t>a</a:t>
            </a:r>
            <a:r>
              <a:rPr dirty="0"/>
              <a:t> usar </a:t>
            </a:r>
            <a:r>
              <a:rPr dirty="0" err="1"/>
              <a:t>durante</a:t>
            </a:r>
            <a:r>
              <a:rPr dirty="0"/>
              <a:t> o </a:t>
            </a:r>
            <a:r>
              <a:rPr dirty="0" err="1"/>
              <a:t>exercício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) </a:t>
            </a:r>
          </a:p>
          <a:p>
            <a:pPr marL="285750" indent="-285750">
              <a:spcBef>
                <a:spcPts val="1200"/>
              </a:spcBef>
            </a:pPr>
            <a:endParaRPr dirty="0"/>
          </a:p>
          <a:p>
            <a:pPr marL="285750" indent="-285750">
              <a:spcBef>
                <a:spcPts val="1200"/>
              </a:spcBef>
            </a:pPr>
            <a:r>
              <a:rPr dirty="0" err="1"/>
              <a:t>Variável</a:t>
            </a:r>
            <a:r>
              <a:rPr dirty="0"/>
              <a:t> de </a:t>
            </a:r>
            <a:r>
              <a:rPr dirty="0" err="1"/>
              <a:t>desfecho</a:t>
            </a:r>
            <a:r>
              <a:rPr dirty="0"/>
              <a:t>: </a:t>
            </a:r>
            <a:r>
              <a:rPr dirty="0" err="1"/>
              <a:t>força</a:t>
            </a:r>
            <a:r>
              <a:rPr dirty="0"/>
              <a:t>, </a:t>
            </a:r>
            <a:r>
              <a:rPr dirty="0" err="1"/>
              <a:t>potência</a:t>
            </a:r>
            <a:r>
              <a:rPr dirty="0"/>
              <a:t> e endurance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154;p24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57200">
              <a:defRPr sz="1350"/>
            </a:pPr>
            <a:r>
              <a:rPr sz="2600" dirty="0" err="1"/>
              <a:t>Resultados</a:t>
            </a:r>
            <a:r>
              <a:rPr sz="2600" dirty="0"/>
              <a:t> - </a:t>
            </a:r>
            <a:r>
              <a:rPr sz="2600" dirty="0" err="1"/>
              <a:t>efeito</a:t>
            </a:r>
            <a:r>
              <a:rPr sz="2600" dirty="0"/>
              <a:t> </a:t>
            </a:r>
            <a:r>
              <a:rPr sz="2600" dirty="0" err="1"/>
              <a:t>geral</a:t>
            </a:r>
            <a:r>
              <a:rPr sz="2600" dirty="0"/>
              <a:t> Z = 5,53; p &lt; 0,001</a:t>
            </a:r>
            <a:br>
              <a:rPr sz="2600" dirty="0"/>
            </a:br>
            <a:endParaRPr sz="2600" dirty="0"/>
          </a:p>
        </p:txBody>
      </p:sp>
      <p:sp>
        <p:nvSpPr>
          <p:cNvPr id="247" name="Google Shape;155;p24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r>
              <a:rPr dirty="0"/>
              <a:t>23 </a:t>
            </a:r>
            <a:r>
              <a:rPr dirty="0" err="1"/>
              <a:t>estudos</a:t>
            </a:r>
            <a:r>
              <a:rPr dirty="0"/>
              <a:t> (136 </a:t>
            </a:r>
            <a:r>
              <a:rPr dirty="0" err="1"/>
              <a:t>comparações</a:t>
            </a:r>
            <a:r>
              <a:rPr dirty="0"/>
              <a:t>)</a:t>
            </a:r>
          </a:p>
          <a:p>
            <a:r>
              <a:rPr dirty="0"/>
              <a:t>348 </a:t>
            </a:r>
            <a:r>
              <a:rPr dirty="0" err="1"/>
              <a:t>participantes</a:t>
            </a:r>
            <a:r>
              <a:rPr dirty="0"/>
              <a:t> (256 </a:t>
            </a:r>
            <a:r>
              <a:rPr dirty="0" err="1"/>
              <a:t>homens</a:t>
            </a:r>
            <a:r>
              <a:rPr dirty="0"/>
              <a:t> e 92 </a:t>
            </a:r>
            <a:r>
              <a:rPr dirty="0" err="1"/>
              <a:t>mulheres</a:t>
            </a:r>
            <a:r>
              <a:rPr dirty="0"/>
              <a:t>)</a:t>
            </a:r>
          </a:p>
          <a:p>
            <a:r>
              <a:rPr dirty="0" err="1"/>
              <a:t>diferentes</a:t>
            </a:r>
            <a:r>
              <a:rPr dirty="0"/>
              <a:t> </a:t>
            </a:r>
            <a:r>
              <a:rPr dirty="0" err="1"/>
              <a:t>tipos</a:t>
            </a:r>
            <a:r>
              <a:rPr dirty="0"/>
              <a:t> de </a:t>
            </a:r>
            <a:r>
              <a:rPr dirty="0" err="1"/>
              <a:t>meias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relação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à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altura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/>
              <a:t>e </a:t>
            </a:r>
            <a:r>
              <a:rPr dirty="0" err="1"/>
              <a:t>grau</a:t>
            </a:r>
            <a:r>
              <a:rPr dirty="0"/>
              <a:t> de </a:t>
            </a:r>
            <a:r>
              <a:rPr dirty="0" err="1"/>
              <a:t>compressão</a:t>
            </a:r>
            <a:r>
              <a:rPr dirty="0"/>
              <a:t> </a:t>
            </a:r>
          </a:p>
          <a:p>
            <a:pPr>
              <a:buSzPts val="1300"/>
              <a:defRPr sz="1300">
                <a:solidFill>
                  <a:srgbClr val="5B5B5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buSzPts val="1600"/>
              <a:defRPr sz="1600">
                <a:solidFill>
                  <a:srgbClr val="5B5B5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Meia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de suave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compressão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(15 a 20 mmHg)</a:t>
            </a:r>
          </a:p>
          <a:p>
            <a:pPr marL="0" indent="114300">
              <a:buSzTx/>
              <a:buNone/>
              <a:defRPr sz="1600">
                <a:solidFill>
                  <a:srgbClr val="5B5B5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SzPts val="1600"/>
              <a:defRPr sz="1600">
                <a:solidFill>
                  <a:srgbClr val="5B5B5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Meia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média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compressão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(20 a 30 mmHg)</a:t>
            </a:r>
          </a:p>
          <a:p>
            <a:pPr>
              <a:buSzPts val="1600"/>
              <a:defRPr sz="1600">
                <a:solidFill>
                  <a:srgbClr val="5B5B5F"/>
                </a:solidFill>
                <a:latin typeface="+mj-lt"/>
                <a:ea typeface="+mj-ea"/>
                <a:cs typeface="+mj-cs"/>
                <a:sym typeface="Arial"/>
              </a:defRPr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SzPts val="1600"/>
              <a:defRPr sz="1600">
                <a:solidFill>
                  <a:srgbClr val="5B5B5F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Meia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alta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compressão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(30 a 40mmHg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166;p26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Efeito de variáveis (sub-grupo)</a:t>
            </a:r>
          </a:p>
        </p:txBody>
      </p:sp>
      <p:sp>
        <p:nvSpPr>
          <p:cNvPr id="250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 err="1"/>
              <a:t>Houve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tendência</a:t>
            </a:r>
            <a:r>
              <a:rPr dirty="0"/>
              <a:t> para </a:t>
            </a:r>
            <a:r>
              <a:rPr dirty="0" err="1"/>
              <a:t>efeito</a:t>
            </a:r>
            <a:r>
              <a:rPr dirty="0"/>
              <a:t> superior com as </a:t>
            </a:r>
            <a:r>
              <a:rPr dirty="0" err="1"/>
              <a:t>meias</a:t>
            </a:r>
            <a:r>
              <a:rPr dirty="0"/>
              <a:t> de </a:t>
            </a:r>
            <a:r>
              <a:rPr dirty="0" err="1"/>
              <a:t>menor</a:t>
            </a:r>
            <a:r>
              <a:rPr dirty="0"/>
              <a:t> </a:t>
            </a:r>
            <a:r>
              <a:rPr dirty="0" err="1"/>
              <a:t>pressão</a:t>
            </a:r>
            <a:r>
              <a:rPr dirty="0"/>
              <a:t> (p = 0,06).</a:t>
            </a:r>
          </a:p>
          <a:p>
            <a:pPr>
              <a:lnSpc>
                <a:spcPct val="150000"/>
              </a:lnSpc>
            </a:pP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houve</a:t>
            </a:r>
            <a:r>
              <a:rPr dirty="0"/>
              <a:t> </a:t>
            </a:r>
            <a:r>
              <a:rPr dirty="0" err="1"/>
              <a:t>efeito</a:t>
            </a:r>
            <a:r>
              <a:rPr dirty="0"/>
              <a:t> do </a:t>
            </a:r>
            <a:r>
              <a:rPr dirty="0" err="1"/>
              <a:t>estado</a:t>
            </a:r>
            <a:r>
              <a:rPr dirty="0"/>
              <a:t> de </a:t>
            </a:r>
            <a:r>
              <a:rPr dirty="0" err="1"/>
              <a:t>treinamento</a:t>
            </a:r>
            <a:r>
              <a:rPr dirty="0"/>
              <a:t>, ambos se </a:t>
            </a:r>
            <a:r>
              <a:rPr dirty="0" err="1"/>
              <a:t>beneficiaram</a:t>
            </a:r>
            <a:r>
              <a:rPr dirty="0"/>
              <a:t> </a:t>
            </a:r>
            <a:r>
              <a:rPr dirty="0" err="1"/>
              <a:t>entretanto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treinados</a:t>
            </a:r>
            <a:r>
              <a:rPr dirty="0"/>
              <a:t> </a:t>
            </a:r>
            <a:r>
              <a:rPr dirty="0" err="1"/>
              <a:t>tiveram</a:t>
            </a:r>
            <a:r>
              <a:rPr dirty="0"/>
              <a:t> </a:t>
            </a:r>
            <a:r>
              <a:rPr dirty="0" err="1"/>
              <a:t>efeitos</a:t>
            </a:r>
            <a:r>
              <a:rPr dirty="0"/>
              <a:t> </a:t>
            </a:r>
            <a:r>
              <a:rPr dirty="0" err="1"/>
              <a:t>superiores</a:t>
            </a:r>
            <a:endParaRPr dirty="0"/>
          </a:p>
          <a:p>
            <a:pPr>
              <a:lnSpc>
                <a:spcPct val="150000"/>
              </a:lnSpc>
            </a:pPr>
            <a:r>
              <a:rPr dirty="0" err="1"/>
              <a:t>Melhores</a:t>
            </a:r>
            <a:r>
              <a:rPr dirty="0"/>
              <a:t> </a:t>
            </a:r>
            <a:r>
              <a:rPr dirty="0" err="1"/>
              <a:t>benefícios</a:t>
            </a:r>
            <a:r>
              <a:rPr dirty="0"/>
              <a:t> para </a:t>
            </a:r>
            <a:r>
              <a:rPr dirty="0" err="1"/>
              <a:t>força</a:t>
            </a:r>
            <a:r>
              <a:rPr dirty="0"/>
              <a:t> que </a:t>
            </a:r>
            <a:r>
              <a:rPr dirty="0" err="1"/>
              <a:t>potência</a:t>
            </a:r>
            <a:r>
              <a:rPr dirty="0"/>
              <a:t> </a:t>
            </a:r>
          </a:p>
          <a:p>
            <a:pPr>
              <a:lnSpc>
                <a:spcPct val="150000"/>
              </a:lnSpc>
            </a:pPr>
            <a:r>
              <a:rPr dirty="0" err="1"/>
              <a:t>Melhores</a:t>
            </a:r>
            <a:r>
              <a:rPr dirty="0"/>
              <a:t> </a:t>
            </a:r>
            <a:r>
              <a:rPr dirty="0" err="1"/>
              <a:t>benefícios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a </a:t>
            </a:r>
            <a:r>
              <a:rPr dirty="0" err="1"/>
              <a:t>atividade</a:t>
            </a:r>
            <a:r>
              <a:rPr lang="pt-BR" dirty="0"/>
              <a:t> prévia</a:t>
            </a:r>
            <a:r>
              <a:rPr dirty="0"/>
              <a:t> </a:t>
            </a:r>
            <a:r>
              <a:rPr dirty="0" err="1"/>
              <a:t>foi</a:t>
            </a:r>
            <a:r>
              <a:rPr dirty="0"/>
              <a:t> de </a:t>
            </a:r>
            <a:r>
              <a:rPr dirty="0" err="1"/>
              <a:t>resistência</a:t>
            </a:r>
            <a:r>
              <a:rPr dirty="0"/>
              <a:t> (de </a:t>
            </a:r>
            <a:r>
              <a:rPr dirty="0" err="1"/>
              <a:t>força</a:t>
            </a:r>
            <a:r>
              <a:rPr dirty="0"/>
              <a:t>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25;p19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Como posso medir a recuperação?</a:t>
            </a:r>
          </a:p>
        </p:txBody>
      </p:sp>
      <p:sp>
        <p:nvSpPr>
          <p:cNvPr id="183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 indent="-368300">
              <a:lnSpc>
                <a:spcPct val="200000"/>
              </a:lnSpc>
              <a:buSzPts val="2200"/>
              <a:defRPr sz="2200"/>
            </a:pPr>
            <a:r>
              <a:t>Aspectos funcionais (desempenho)</a:t>
            </a:r>
          </a:p>
          <a:p>
            <a:pPr indent="-368300">
              <a:lnSpc>
                <a:spcPct val="200000"/>
              </a:lnSpc>
              <a:buSzPts val="2200"/>
              <a:defRPr sz="2200"/>
            </a:pPr>
            <a:r>
              <a:t>Fisiológicos</a:t>
            </a:r>
          </a:p>
          <a:p>
            <a:pPr indent="-368300">
              <a:lnSpc>
                <a:spcPct val="200000"/>
              </a:lnSpc>
              <a:buSzPts val="2200"/>
              <a:defRPr sz="2200"/>
            </a:pPr>
            <a:r>
              <a:t>Perceptuais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177;p28"/>
          <p:cNvSpPr txBox="1"/>
          <p:nvPr/>
        </p:nvSpPr>
        <p:spPr>
          <a:xfrm>
            <a:off x="2306049" y="-1"/>
            <a:ext cx="5437414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1800" dirty="0" err="1"/>
              <a:t>Efeito</a:t>
            </a:r>
            <a:r>
              <a:rPr sz="1800" dirty="0"/>
              <a:t> </a:t>
            </a:r>
            <a:r>
              <a:rPr sz="1800" dirty="0" err="1"/>
              <a:t>em</a:t>
            </a:r>
            <a:r>
              <a:rPr sz="1800" dirty="0"/>
              <a:t> </a:t>
            </a:r>
            <a:r>
              <a:rPr sz="1800" dirty="0" err="1"/>
              <a:t>até</a:t>
            </a:r>
            <a:r>
              <a:rPr sz="1800" dirty="0"/>
              <a:t> 2 h de </a:t>
            </a:r>
            <a:r>
              <a:rPr sz="1800" dirty="0" err="1"/>
              <a:t>intervalo</a:t>
            </a:r>
            <a:r>
              <a:rPr sz="1800" dirty="0"/>
              <a:t> entre as </a:t>
            </a:r>
            <a:r>
              <a:rPr sz="1800" dirty="0" err="1"/>
              <a:t>atividades</a:t>
            </a:r>
            <a:endParaRPr sz="1800" dirty="0"/>
          </a:p>
        </p:txBody>
      </p:sp>
      <p:pic>
        <p:nvPicPr>
          <p:cNvPr id="253" name="Google Shape;178;p28" descr="Google Shape;178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5" y="400199"/>
            <a:ext cx="4827924" cy="357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Google Shape;179;p28" descr="Google Shape;179;p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936" y="1669182"/>
            <a:ext cx="6685550" cy="318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184;p29" descr="Google Shape;184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2" y="740454"/>
            <a:ext cx="8294915" cy="268877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Google Shape;177;p28"/>
          <p:cNvSpPr txBox="1"/>
          <p:nvPr/>
        </p:nvSpPr>
        <p:spPr>
          <a:xfrm>
            <a:off x="1435262" y="174649"/>
            <a:ext cx="5482261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sz="1800" dirty="0" err="1"/>
              <a:t>Efeito</a:t>
            </a:r>
            <a:r>
              <a:rPr sz="1800" dirty="0"/>
              <a:t> 2 a 8h de </a:t>
            </a:r>
            <a:r>
              <a:rPr sz="1800" dirty="0" err="1"/>
              <a:t>intervalo</a:t>
            </a:r>
            <a:r>
              <a:rPr sz="1800" dirty="0"/>
              <a:t> entre as </a:t>
            </a:r>
            <a:r>
              <a:rPr sz="1800" dirty="0" err="1"/>
              <a:t>atividades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185;p29" descr="Google Shape;185;p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3" y="416442"/>
            <a:ext cx="7662531" cy="431061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Google Shape;177;p28"/>
          <p:cNvSpPr txBox="1"/>
          <p:nvPr/>
        </p:nvSpPr>
        <p:spPr>
          <a:xfrm>
            <a:off x="2306049" y="-1"/>
            <a:ext cx="446100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t>Efeito de 8 a 24h de intervalo entre as atividades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07" y="1273034"/>
            <a:ext cx="7835901" cy="346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m 4" descr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2" y="0"/>
            <a:ext cx="4606473" cy="254607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Google Shape;177;p28"/>
          <p:cNvSpPr txBox="1"/>
          <p:nvPr/>
        </p:nvSpPr>
        <p:spPr>
          <a:xfrm>
            <a:off x="4144809" y="485330"/>
            <a:ext cx="4461002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sz="1800" dirty="0" err="1"/>
              <a:t>Efeito</a:t>
            </a:r>
            <a:r>
              <a:rPr sz="1800" dirty="0"/>
              <a:t> </a:t>
            </a:r>
            <a:r>
              <a:rPr sz="1800" dirty="0" err="1"/>
              <a:t>mais</a:t>
            </a:r>
            <a:r>
              <a:rPr sz="1800" dirty="0"/>
              <a:t> que 24 h entre as </a:t>
            </a:r>
            <a:r>
              <a:rPr sz="1800" dirty="0" err="1"/>
              <a:t>atividades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190;p30" descr="Google Shape;190;p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56" y="269358"/>
            <a:ext cx="5631713" cy="441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 defTabSz="905255">
              <a:defRPr sz="2673"/>
            </a:lvl1pPr>
          </a:lstStyle>
          <a:p>
            <a:r>
              <a:t>Conclusão sobre meia de compressão no desempenho</a:t>
            </a:r>
          </a:p>
        </p:txBody>
      </p:sp>
      <p:sp>
        <p:nvSpPr>
          <p:cNvPr id="269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rPr dirty="0"/>
              <a:t>De </a:t>
            </a:r>
            <a:r>
              <a:rPr dirty="0" err="1"/>
              <a:t>maneira</a:t>
            </a:r>
            <a:r>
              <a:rPr dirty="0"/>
              <a:t> </a:t>
            </a:r>
            <a:r>
              <a:rPr dirty="0" err="1"/>
              <a:t>geral</a:t>
            </a:r>
            <a:r>
              <a:rPr dirty="0"/>
              <a:t> </a:t>
            </a:r>
            <a:r>
              <a:rPr dirty="0" err="1"/>
              <a:t>exerceu</a:t>
            </a:r>
            <a:r>
              <a:rPr dirty="0"/>
              <a:t> </a:t>
            </a:r>
            <a:r>
              <a:rPr dirty="0" err="1"/>
              <a:t>melhora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recuperação</a:t>
            </a:r>
            <a:r>
              <a:rPr dirty="0"/>
              <a:t> </a:t>
            </a:r>
            <a:r>
              <a:rPr dirty="0" err="1"/>
              <a:t>avaliada</a:t>
            </a:r>
            <a:r>
              <a:rPr dirty="0"/>
              <a:t> </a:t>
            </a:r>
            <a:r>
              <a:rPr dirty="0" err="1"/>
              <a:t>pelo</a:t>
            </a:r>
            <a:r>
              <a:rPr dirty="0"/>
              <a:t> </a:t>
            </a:r>
            <a:r>
              <a:rPr dirty="0" err="1"/>
              <a:t>desempenho</a:t>
            </a:r>
            <a:endParaRPr strike="sngStrike" dirty="0">
              <a:solidFill>
                <a:schemeClr val="accent5">
                  <a:satOff val="-35145"/>
                  <a:lumOff val="-13254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dirty="0" err="1"/>
              <a:t>Maiores</a:t>
            </a:r>
            <a:r>
              <a:rPr dirty="0"/>
              <a:t> </a:t>
            </a:r>
            <a:r>
              <a:rPr dirty="0" err="1"/>
              <a:t>benefícios</a:t>
            </a:r>
            <a:r>
              <a:rPr dirty="0"/>
              <a:t> com </a:t>
            </a:r>
            <a:r>
              <a:rPr dirty="0" err="1"/>
              <a:t>intervalos</a:t>
            </a:r>
            <a:r>
              <a:rPr dirty="0"/>
              <a:t> de </a:t>
            </a:r>
            <a:r>
              <a:rPr dirty="0" err="1"/>
              <a:t>recuperação</a:t>
            </a:r>
            <a:r>
              <a:rPr dirty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longos</a:t>
            </a:r>
            <a:endParaRPr dirty="0"/>
          </a:p>
          <a:p>
            <a:pPr>
              <a:lnSpc>
                <a:spcPct val="200000"/>
              </a:lnSpc>
            </a:pPr>
            <a:r>
              <a:rPr dirty="0" err="1"/>
              <a:t>Maiores</a:t>
            </a:r>
            <a:r>
              <a:rPr dirty="0"/>
              <a:t> </a:t>
            </a:r>
            <a:r>
              <a:rPr dirty="0" err="1"/>
              <a:t>benefícios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a </a:t>
            </a:r>
            <a:r>
              <a:rPr dirty="0" err="1"/>
              <a:t>atividade</a:t>
            </a:r>
            <a:r>
              <a:rPr dirty="0"/>
              <a:t> </a:t>
            </a:r>
            <a:r>
              <a:rPr dirty="0" err="1"/>
              <a:t>prévia</a:t>
            </a:r>
            <a:r>
              <a:rPr dirty="0"/>
              <a:t> </a:t>
            </a:r>
            <a:r>
              <a:rPr dirty="0" err="1"/>
              <a:t>foi</a:t>
            </a:r>
            <a:r>
              <a:rPr dirty="0"/>
              <a:t> de </a:t>
            </a:r>
            <a:r>
              <a:rPr dirty="0" err="1"/>
              <a:t>resistência</a:t>
            </a:r>
            <a:r>
              <a:rPr dirty="0"/>
              <a:t> de </a:t>
            </a:r>
            <a:r>
              <a:rPr dirty="0" err="1"/>
              <a:t>força</a:t>
            </a:r>
            <a:endParaRPr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Mecanismos principais </a:t>
            </a:r>
          </a:p>
        </p:txBody>
      </p:sp>
      <p:sp>
        <p:nvSpPr>
          <p:cNvPr id="272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r>
              <a:t>Aumento do fluxo sanguíneo (retorno venoso)</a:t>
            </a:r>
          </a:p>
          <a:p>
            <a:pPr marL="914400" lvl="1" indent="-317500">
              <a:buSzPts val="1400"/>
              <a:defRPr sz="1400"/>
            </a:pPr>
            <a:endParaRPr/>
          </a:p>
          <a:p>
            <a:endParaRPr/>
          </a:p>
          <a:p>
            <a:r>
              <a:t>Pressão mecânica para diminuir o inchaço (edema)</a:t>
            </a:r>
          </a:p>
        </p:txBody>
      </p:sp>
      <p:sp>
        <p:nvSpPr>
          <p:cNvPr id="273" name="CaixaDeTexto 3"/>
          <p:cNvSpPr txBox="1"/>
          <p:nvPr/>
        </p:nvSpPr>
        <p:spPr>
          <a:xfrm>
            <a:off x="357420" y="4423143"/>
            <a:ext cx="168084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(Davies et al. 2009)</a:t>
            </a:r>
          </a:p>
        </p:txBody>
      </p:sp>
      <p:pic>
        <p:nvPicPr>
          <p:cNvPr id="27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617" y="410000"/>
            <a:ext cx="2427230" cy="2912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850628"/>
            <a:ext cx="8207830" cy="2017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9" y="0"/>
            <a:ext cx="808532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CaixaDeTexto 3"/>
          <p:cNvSpPr txBox="1"/>
          <p:nvPr/>
        </p:nvSpPr>
        <p:spPr>
          <a:xfrm>
            <a:off x="3071949" y="0"/>
            <a:ext cx="21619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1800" dirty="0" err="1"/>
              <a:t>Dor</a:t>
            </a:r>
            <a:r>
              <a:rPr sz="1800" dirty="0"/>
              <a:t> muscular </a:t>
            </a:r>
            <a:r>
              <a:rPr sz="1800" dirty="0" err="1"/>
              <a:t>tardia</a:t>
            </a:r>
            <a:r>
              <a:rPr sz="1800" dirty="0"/>
              <a:t>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38"/>
            <a:ext cx="9144000" cy="4803623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CaixaDeTexto 3"/>
          <p:cNvSpPr txBox="1"/>
          <p:nvPr/>
        </p:nvSpPr>
        <p:spPr>
          <a:xfrm>
            <a:off x="3071949" y="0"/>
            <a:ext cx="21619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1800" dirty="0"/>
              <a:t>CK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m 2">
            <a:extLst>
              <a:ext uri="{FF2B5EF4-FFF2-40B4-BE49-F238E27FC236}">
                <a16:creationId xmlns:a16="http://schemas.microsoft.com/office/drawing/2014/main" id="{CB9CB424-1699-412E-BBF2-FEABB864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1" y="266121"/>
            <a:ext cx="6823923" cy="28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Imagem 4">
            <a:extLst>
              <a:ext uri="{FF2B5EF4-FFF2-40B4-BE49-F238E27FC236}">
                <a16:creationId xmlns:a16="http://schemas.microsoft.com/office/drawing/2014/main" id="{866C08D2-1AB6-4490-A813-F7E4DE63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1" y="3423711"/>
            <a:ext cx="32480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92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50;p40"/>
          <p:cNvSpPr txBox="1">
            <a:spLocks noGrp="1"/>
          </p:cNvSpPr>
          <p:nvPr>
            <p:ph type="title"/>
          </p:nvPr>
        </p:nvSpPr>
        <p:spPr>
          <a:xfrm>
            <a:off x="490249" y="526350"/>
            <a:ext cx="5618702" cy="4090800"/>
          </a:xfrm>
          <a:prstGeom prst="rect">
            <a:avLst/>
          </a:prstGeom>
        </p:spPr>
        <p:txBody>
          <a:bodyPr/>
          <a:lstStyle/>
          <a:p>
            <a:r>
              <a:t>Gelo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68450"/>
            <a:ext cx="8255000" cy="200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Características</a:t>
            </a:r>
          </a:p>
        </p:txBody>
      </p:sp>
      <p:sp>
        <p:nvSpPr>
          <p:cNvPr id="289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 err="1"/>
              <a:t>Imersão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água</a:t>
            </a:r>
            <a:r>
              <a:rPr dirty="0"/>
              <a:t> </a:t>
            </a:r>
            <a:r>
              <a:rPr dirty="0" err="1"/>
              <a:t>fria</a:t>
            </a:r>
            <a:r>
              <a:rPr dirty="0"/>
              <a:t> </a:t>
            </a:r>
            <a:r>
              <a:rPr dirty="0" err="1"/>
              <a:t>após</a:t>
            </a:r>
            <a:r>
              <a:rPr dirty="0"/>
              <a:t> </a:t>
            </a:r>
            <a:r>
              <a:rPr dirty="0" err="1"/>
              <a:t>dois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de </a:t>
            </a:r>
            <a:r>
              <a:rPr dirty="0" err="1"/>
              <a:t>exercício</a:t>
            </a:r>
            <a:r>
              <a:rPr dirty="0"/>
              <a:t>: </a:t>
            </a:r>
            <a:r>
              <a:rPr dirty="0" err="1"/>
              <a:t>excêntrico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alta</a:t>
            </a:r>
            <a:r>
              <a:rPr dirty="0"/>
              <a:t> </a:t>
            </a:r>
            <a:r>
              <a:rPr dirty="0" err="1"/>
              <a:t>intensidade</a:t>
            </a:r>
            <a:endParaRPr dirty="0"/>
          </a:p>
          <a:p>
            <a:pPr>
              <a:lnSpc>
                <a:spcPct val="150000"/>
              </a:lnSpc>
            </a:pPr>
            <a:r>
              <a:rPr dirty="0" err="1"/>
              <a:t>Variáveis</a:t>
            </a:r>
            <a:r>
              <a:rPr dirty="0"/>
              <a:t> de </a:t>
            </a:r>
            <a:r>
              <a:rPr dirty="0" err="1"/>
              <a:t>desfecho</a:t>
            </a:r>
            <a:r>
              <a:rPr dirty="0"/>
              <a:t>: </a:t>
            </a:r>
            <a:r>
              <a:rPr dirty="0" err="1"/>
              <a:t>potência</a:t>
            </a:r>
            <a:r>
              <a:rPr dirty="0"/>
              <a:t> muscular (</a:t>
            </a:r>
            <a:r>
              <a:rPr dirty="0" err="1"/>
              <a:t>salto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i="1" dirty="0">
                <a:solidFill>
                  <a:schemeClr val="tx2">
                    <a:lumMod val="50000"/>
                  </a:schemeClr>
                </a:solidFill>
              </a:rPr>
              <a:t>sprint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dirty="0" err="1"/>
              <a:t>força</a:t>
            </a:r>
            <a:r>
              <a:rPr dirty="0"/>
              <a:t> muscular (</a:t>
            </a:r>
            <a:r>
              <a:rPr dirty="0" err="1"/>
              <a:t>isométrico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isocinético</a:t>
            </a:r>
            <a:r>
              <a:rPr dirty="0"/>
              <a:t>), </a:t>
            </a:r>
            <a:r>
              <a:rPr dirty="0" err="1"/>
              <a:t>dor</a:t>
            </a:r>
            <a:r>
              <a:rPr dirty="0"/>
              <a:t> muscular </a:t>
            </a:r>
            <a:r>
              <a:rPr dirty="0" err="1"/>
              <a:t>tardia</a:t>
            </a:r>
            <a:r>
              <a:rPr dirty="0"/>
              <a:t> (auto-</a:t>
            </a:r>
            <a:r>
              <a:rPr dirty="0" err="1"/>
              <a:t>relato</a:t>
            </a:r>
            <a:r>
              <a:rPr dirty="0"/>
              <a:t>) e CK</a:t>
            </a:r>
          </a:p>
          <a:p>
            <a:pPr>
              <a:lnSpc>
                <a:spcPct val="150000"/>
              </a:lnSpc>
            </a:pPr>
            <a:r>
              <a:rPr dirty="0"/>
              <a:t>A </a:t>
            </a:r>
            <a:r>
              <a:rPr dirty="0" err="1"/>
              <a:t>imersão</a:t>
            </a:r>
            <a:r>
              <a:rPr dirty="0"/>
              <a:t> </a:t>
            </a:r>
            <a:r>
              <a:rPr dirty="0" err="1"/>
              <a:t>aplicada</a:t>
            </a:r>
            <a:r>
              <a:rPr dirty="0"/>
              <a:t> dentro de 1h </a:t>
            </a:r>
            <a:r>
              <a:rPr dirty="0" err="1"/>
              <a:t>após</a:t>
            </a:r>
            <a:r>
              <a:rPr dirty="0"/>
              <a:t> o </a:t>
            </a:r>
            <a:r>
              <a:rPr dirty="0" err="1"/>
              <a:t>exercício</a:t>
            </a:r>
            <a:endParaRPr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08" y="0"/>
            <a:ext cx="5393184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28" y="0"/>
            <a:ext cx="686400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CaixaDeTexto 3"/>
          <p:cNvSpPr txBox="1"/>
          <p:nvPr/>
        </p:nvSpPr>
        <p:spPr>
          <a:xfrm>
            <a:off x="45719" y="1132108"/>
            <a:ext cx="1496114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Dor muscular tardia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1" y="323703"/>
            <a:ext cx="8705589" cy="4815624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CaixaDeTexto 3"/>
          <p:cNvSpPr txBox="1"/>
          <p:nvPr/>
        </p:nvSpPr>
        <p:spPr>
          <a:xfrm>
            <a:off x="4003945" y="0"/>
            <a:ext cx="116993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1800" dirty="0"/>
              <a:t>CK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aixaDeTexto 1"/>
          <p:cNvSpPr txBox="1"/>
          <p:nvPr/>
        </p:nvSpPr>
        <p:spPr>
          <a:xfrm>
            <a:off x="2826497" y="137786"/>
            <a:ext cx="312775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sz="1800" dirty="0" err="1"/>
              <a:t>Força</a:t>
            </a:r>
            <a:r>
              <a:rPr sz="1800" dirty="0"/>
              <a:t> muscular</a:t>
            </a:r>
          </a:p>
        </p:txBody>
      </p:sp>
      <p:pic>
        <p:nvPicPr>
          <p:cNvPr id="300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0" y="629727"/>
            <a:ext cx="8123419" cy="4639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442"/>
            <a:ext cx="9144000" cy="329461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CaixaDeTexto 3"/>
          <p:cNvSpPr txBox="1"/>
          <p:nvPr/>
        </p:nvSpPr>
        <p:spPr>
          <a:xfrm>
            <a:off x="3365863" y="270653"/>
            <a:ext cx="4480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sz="1800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sz="1800" dirty="0" err="1"/>
              <a:t>otência</a:t>
            </a:r>
            <a:r>
              <a:rPr sz="1800" dirty="0"/>
              <a:t> muscular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275;p44" descr="Google Shape;275;p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9" y="1163437"/>
            <a:ext cx="9144001" cy="3304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267;p43"/>
          <p:cNvSpPr txBox="1">
            <a:spLocks noGrp="1"/>
          </p:cNvSpPr>
          <p:nvPr>
            <p:ph type="title"/>
          </p:nvPr>
        </p:nvSpPr>
        <p:spPr>
          <a:xfrm>
            <a:off x="6291943" y="410000"/>
            <a:ext cx="2540358" cy="3019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Mecanismos potenciais  – Remoção de metabólitos</a:t>
            </a:r>
          </a:p>
        </p:txBody>
      </p:sp>
      <p:pic>
        <p:nvPicPr>
          <p:cNvPr id="308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11" y="-110683"/>
            <a:ext cx="4745722" cy="4854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9ECC1CFE-A8B3-45EC-9E0D-34209C202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12680"/>
              </p:ext>
            </p:extLst>
          </p:nvPr>
        </p:nvGraphicFramePr>
        <p:xfrm>
          <a:off x="1420415" y="271725"/>
          <a:ext cx="6303169" cy="462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74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Efeitos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Definição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Duração do evento</a:t>
                      </a:r>
                    </a:p>
                  </a:txBody>
                  <a:tcPr marL="68584" marR="68584" marT="34286" marB="342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Agudo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Mudanças durante o exercício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Segundos ou minutos</a:t>
                      </a:r>
                    </a:p>
                  </a:txBody>
                  <a:tcPr marL="68584" marR="68584" marT="34286" marB="342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8100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Imediato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Mudanças resultantes de uma única sessão de treino ou dia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Horas</a:t>
                      </a:r>
                    </a:p>
                  </a:txBody>
                  <a:tcPr marL="68584" marR="68584" marT="34286" marB="3428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123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Acumulado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Mudanças no desempenho ou habilidades técnicas resultantes de uma série de treinos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Dias, meses ou anos</a:t>
                      </a:r>
                    </a:p>
                  </a:txBody>
                  <a:tcPr marL="68584" marR="68584" marT="34286" marB="342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Tardio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Mudanças atingidas após um intervalo de um treinamento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Dias ou semanas</a:t>
                      </a:r>
                    </a:p>
                  </a:txBody>
                  <a:tcPr marL="68584" marR="68584" marT="34286" marB="342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744">
                <a:tc>
                  <a:txBody>
                    <a:bodyPr/>
                    <a:lstStyle/>
                    <a:p>
                      <a:pPr algn="just"/>
                      <a:r>
                        <a:rPr lang="pt-BR" sz="1400" b="1" dirty="0"/>
                        <a:t>Residual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Retenção das mudanças</a:t>
                      </a:r>
                    </a:p>
                  </a:txBody>
                  <a:tcPr marL="68584" marR="68584" marT="34286" marB="3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Dias ou semanas</a:t>
                      </a:r>
                    </a:p>
                  </a:txBody>
                  <a:tcPr marL="68584" marR="68584" marT="34286" marB="342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77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267;p43"/>
          <p:cNvSpPr txBox="1">
            <a:spLocks noGrp="1"/>
          </p:cNvSpPr>
          <p:nvPr>
            <p:ph type="title"/>
          </p:nvPr>
        </p:nvSpPr>
        <p:spPr>
          <a:xfrm>
            <a:off x="5812509" y="872988"/>
            <a:ext cx="2846171" cy="6078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1350"/>
            </a:lvl1pPr>
          </a:lstStyle>
          <a:p>
            <a:r>
              <a:rPr sz="1800" dirty="0" err="1"/>
              <a:t>Mecanismos</a:t>
            </a:r>
            <a:r>
              <a:rPr sz="1800" dirty="0"/>
              <a:t> </a:t>
            </a:r>
            <a:r>
              <a:rPr sz="1800" dirty="0" err="1"/>
              <a:t>potenciais</a:t>
            </a:r>
            <a:r>
              <a:rPr sz="1800" dirty="0"/>
              <a:t> – Sistema </a:t>
            </a:r>
            <a:r>
              <a:rPr sz="1800" dirty="0" err="1"/>
              <a:t>nervoso</a:t>
            </a:r>
            <a:r>
              <a:rPr sz="1800" dirty="0"/>
              <a:t> </a:t>
            </a:r>
            <a:r>
              <a:rPr sz="1800" dirty="0" err="1"/>
              <a:t>autônomo</a:t>
            </a:r>
            <a:endParaRPr sz="1800" dirty="0"/>
          </a:p>
        </p:txBody>
      </p:sp>
      <p:pic>
        <p:nvPicPr>
          <p:cNvPr id="311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37" y="595423"/>
            <a:ext cx="3882227" cy="3952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67;p43"/>
          <p:cNvSpPr txBox="1">
            <a:spLocks noGrp="1"/>
          </p:cNvSpPr>
          <p:nvPr>
            <p:ph type="title"/>
          </p:nvPr>
        </p:nvSpPr>
        <p:spPr>
          <a:xfrm>
            <a:off x="5986129" y="410000"/>
            <a:ext cx="2846171" cy="6078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>
              <a:defRPr sz="1350"/>
            </a:lvl1pPr>
          </a:lstStyle>
          <a:p>
            <a:r>
              <a:rPr sz="2600" dirty="0" err="1"/>
              <a:t>Mecanismos</a:t>
            </a:r>
            <a:r>
              <a:rPr sz="2600" dirty="0"/>
              <a:t> </a:t>
            </a:r>
            <a:r>
              <a:rPr sz="2600" dirty="0" err="1"/>
              <a:t>potenciais</a:t>
            </a:r>
            <a:r>
              <a:rPr sz="2600" dirty="0"/>
              <a:t>  – </a:t>
            </a:r>
            <a:r>
              <a:rPr sz="2600" dirty="0" err="1"/>
              <a:t>estresse</a:t>
            </a:r>
            <a:r>
              <a:rPr sz="2600" dirty="0"/>
              <a:t> cardiovascular</a:t>
            </a:r>
          </a:p>
        </p:txBody>
      </p:sp>
      <p:pic>
        <p:nvPicPr>
          <p:cNvPr id="317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47" y="592497"/>
            <a:ext cx="3500853" cy="4125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ítulo 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099" cy="838800"/>
          </a:xfrm>
          <a:prstGeom prst="rect">
            <a:avLst/>
          </a:prstGeom>
        </p:spPr>
        <p:txBody>
          <a:bodyPr/>
          <a:lstStyle/>
          <a:p>
            <a:r>
              <a:t>Obrigada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7ED4A2F-62FF-784A-B61B-C5BA9AD2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051"/>
            <a:ext cx="9144000" cy="38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461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31;p20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/>
          <a:lstStyle/>
          <a:p>
            <a:r>
              <a:t>Estratégias para “acelerar” a recuperação</a:t>
            </a:r>
          </a:p>
        </p:txBody>
      </p:sp>
      <p:sp>
        <p:nvSpPr>
          <p:cNvPr id="186" name="Google Shape;132;p20"/>
          <p:cNvSpPr txBox="1">
            <a:spLocks noGrp="1"/>
          </p:cNvSpPr>
          <p:nvPr>
            <p:ph type="body" sz="half" idx="1"/>
          </p:nvPr>
        </p:nvSpPr>
        <p:spPr>
          <a:xfrm>
            <a:off x="4924352" y="756868"/>
            <a:ext cx="3855901" cy="4033800"/>
          </a:xfrm>
          <a:prstGeom prst="rect">
            <a:avLst/>
          </a:prstGeom>
        </p:spPr>
        <p:txBody>
          <a:bodyPr/>
          <a:lstStyle/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Meias de compressão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Imersão na água fria (crioterapia)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Banho de contraste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Fotobiomodulação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Estimulação transcraniana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Eletroestimulação muscular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Massagem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Liberação miofascial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Nutrientes (leite, cúrcuma, proteínas)</a:t>
            </a:r>
          </a:p>
          <a:p>
            <a:pPr marL="406908" indent="-299529" defTabSz="813816">
              <a:lnSpc>
                <a:spcPct val="150000"/>
              </a:lnSpc>
              <a:buSzPts val="1500"/>
              <a:defRPr sz="1513"/>
            </a:pPr>
            <a:r>
              <a:t>Oxigênio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37;p2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Quais processos fisiológicos?</a:t>
            </a:r>
          </a:p>
        </p:txBody>
      </p:sp>
      <p:sp>
        <p:nvSpPr>
          <p:cNvPr id="189" name="Google Shape;138;p21"/>
          <p:cNvSpPr txBox="1">
            <a:spLocks noGrp="1"/>
          </p:cNvSpPr>
          <p:nvPr>
            <p:ph type="body" idx="1"/>
          </p:nvPr>
        </p:nvSpPr>
        <p:spPr>
          <a:xfrm>
            <a:off x="311699" y="1229874"/>
            <a:ext cx="8520602" cy="333900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Mais comuns:</a:t>
            </a:r>
          </a:p>
          <a:p>
            <a:pPr>
              <a:spcBef>
                <a:spcPts val="1200"/>
              </a:spcBef>
            </a:pPr>
            <a:r>
              <a:t>Remoção de metabólitos</a:t>
            </a:r>
          </a:p>
          <a:p>
            <a:endParaRPr/>
          </a:p>
          <a:p>
            <a:r>
              <a:t>Reparação de dano muscular (processos inflamatórios)</a:t>
            </a:r>
          </a:p>
          <a:p>
            <a:endParaRPr/>
          </a:p>
          <a:p>
            <a:r>
              <a:t>Atenuação de dor muscular tardia</a:t>
            </a:r>
          </a:p>
          <a:p>
            <a:endParaRPr/>
          </a:p>
          <a:p>
            <a:r>
              <a:t>Ressíntese de glicogênio muscular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3"/>
          <p:cNvSpPr/>
          <p:nvPr/>
        </p:nvSpPr>
        <p:spPr>
          <a:xfrm>
            <a:off x="565499" y="3841865"/>
            <a:ext cx="210182" cy="2126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94" name="Group 9"/>
          <p:cNvGrpSpPr/>
          <p:nvPr/>
        </p:nvGrpSpPr>
        <p:grpSpPr>
          <a:xfrm>
            <a:off x="611219" y="1671457"/>
            <a:ext cx="2885137" cy="2351543"/>
            <a:chOff x="0" y="0"/>
            <a:chExt cx="2885135" cy="2351542"/>
          </a:xfrm>
        </p:grpSpPr>
        <p:pic>
          <p:nvPicPr>
            <p:cNvPr id="192" name="Picture 4" descr="Picture 4"/>
            <p:cNvPicPr>
              <a:picLocks noChangeAspect="1"/>
            </p:cNvPicPr>
            <p:nvPr/>
          </p:nvPicPr>
          <p:blipFill>
            <a:blip r:embed="rId2"/>
            <a:srcRect l="53595" t="48859"/>
            <a:stretch>
              <a:fillRect/>
            </a:stretch>
          </p:blipFill>
          <p:spPr>
            <a:xfrm>
              <a:off x="62579" y="0"/>
              <a:ext cx="2822557" cy="210497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92100" dist="139700" dir="2700000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193" name="Rectangle 6"/>
            <p:cNvSpPr txBox="1"/>
            <p:nvPr/>
          </p:nvSpPr>
          <p:spPr>
            <a:xfrm>
              <a:off x="0" y="2124557"/>
              <a:ext cx="2839416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000" i="1">
                  <a:solidFill>
                    <a:srgbClr val="000000"/>
                  </a:solidFill>
                </a:defRPr>
              </a:lvl1pPr>
            </a:lstStyle>
            <a:p>
              <a:r>
                <a:t>Komi P. 1996</a:t>
              </a:r>
            </a:p>
          </p:txBody>
        </p:sp>
      </p:grpSp>
      <p:grpSp>
        <p:nvGrpSpPr>
          <p:cNvPr id="197" name="Group 10"/>
          <p:cNvGrpSpPr/>
          <p:nvPr/>
        </p:nvGrpSpPr>
        <p:grpSpPr>
          <a:xfrm>
            <a:off x="4454542" y="1509559"/>
            <a:ext cx="3630512" cy="2362645"/>
            <a:chOff x="0" y="0"/>
            <a:chExt cx="3630511" cy="2362643"/>
          </a:xfrm>
        </p:grpSpPr>
        <p:sp>
          <p:nvSpPr>
            <p:cNvPr id="195" name="Rectangle 4"/>
            <p:cNvSpPr txBox="1"/>
            <p:nvPr/>
          </p:nvSpPr>
          <p:spPr>
            <a:xfrm>
              <a:off x="1664550" y="2135658"/>
              <a:ext cx="1965961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defRPr sz="1000" i="1">
                  <a:solidFill>
                    <a:srgbClr val="000000"/>
                  </a:solidFill>
                </a:defRPr>
              </a:lvl1pPr>
            </a:lstStyle>
            <a:p>
              <a:r>
                <a:t>Gibala et al.,1995</a:t>
              </a:r>
            </a:p>
          </p:txBody>
        </p:sp>
        <p:pic>
          <p:nvPicPr>
            <p:cNvPr id="196" name="Picture 6" descr="Picture 6"/>
            <p:cNvPicPr>
              <a:picLocks noChangeAspect="1"/>
            </p:cNvPicPr>
            <p:nvPr/>
          </p:nvPicPr>
          <p:blipFill>
            <a:blip r:embed="rId3"/>
            <a:srcRect t="1489" r="1250" b="1720"/>
            <a:stretch>
              <a:fillRect/>
            </a:stretch>
          </p:blipFill>
          <p:spPr>
            <a:xfrm>
              <a:off x="0" y="0"/>
              <a:ext cx="2797993" cy="210497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92100" dist="139700" dir="2700000" rotWithShape="0">
                <a:srgbClr val="333333">
                  <a:alpha val="64999"/>
                </a:srgbClr>
              </a:outerShdw>
            </a:effectLst>
          </p:spPr>
        </p:pic>
      </p:grpSp>
      <p:sp>
        <p:nvSpPr>
          <p:cNvPr id="198" name="Título 1"/>
          <p:cNvSpPr txBox="1">
            <a:spLocks noGrp="1"/>
          </p:cNvSpPr>
          <p:nvPr>
            <p:ph type="title"/>
          </p:nvPr>
        </p:nvSpPr>
        <p:spPr>
          <a:xfrm>
            <a:off x="311699" y="410000"/>
            <a:ext cx="8520602" cy="6078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Dano muscular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2A3990"/>
      </a:lt1>
      <a:dk2>
        <a:srgbClr val="A7A7A7"/>
      </a:dk2>
      <a:lt2>
        <a:srgbClr val="535353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0000FF"/>
      </a:hlink>
      <a:folHlink>
        <a:srgbClr val="FF00FF"/>
      </a:folHlink>
    </a:clrScheme>
    <a:fontScheme name="Geometr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ometr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A399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A399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0000FF"/>
      </a:hlink>
      <a:folHlink>
        <a:srgbClr val="FF00FF"/>
      </a:folHlink>
    </a:clrScheme>
    <a:fontScheme name="Geometri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Geometr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A399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A399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840</Words>
  <Application>Microsoft Macintosh PowerPoint</Application>
  <PresentationFormat>Apresentação na tela (16:9)</PresentationFormat>
  <Paragraphs>142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Arial</vt:lpstr>
      <vt:lpstr>Helvetica</vt:lpstr>
      <vt:lpstr>Roboto</vt:lpstr>
      <vt:lpstr>Geometric</vt:lpstr>
      <vt:lpstr>Fisiologia da recuperação</vt:lpstr>
      <vt:lpstr>Objetivos da aula </vt:lpstr>
      <vt:lpstr>Como posso medir a recuperação?</vt:lpstr>
      <vt:lpstr>Apresentação do PowerPoint</vt:lpstr>
      <vt:lpstr>Apresentação do PowerPoint</vt:lpstr>
      <vt:lpstr>Apresentação do PowerPoint</vt:lpstr>
      <vt:lpstr>Estratégias para “acelerar” a recuperação</vt:lpstr>
      <vt:lpstr>Quais processos fisiológicos?</vt:lpstr>
      <vt:lpstr>Dano muscular</vt:lpstr>
      <vt:lpstr>Dano não é só no músculo esquelético!</vt:lpstr>
      <vt:lpstr>Apresentação do PowerPoint</vt:lpstr>
      <vt:lpstr>Apresentação do PowerPoint</vt:lpstr>
      <vt:lpstr>Massagem</vt:lpstr>
      <vt:lpstr>Massagem</vt:lpstr>
      <vt:lpstr>Características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Subgrupos</vt:lpstr>
      <vt:lpstr>Conclusão</vt:lpstr>
      <vt:lpstr>Mecanismos</vt:lpstr>
      <vt:lpstr>Fáscia</vt:lpstr>
      <vt:lpstr>Meia de compressão</vt:lpstr>
      <vt:lpstr>Apresentação do PowerPoint</vt:lpstr>
      <vt:lpstr>Objetivos</vt:lpstr>
      <vt:lpstr>Resultados - efeito geral Z = 5,53; p &lt; 0,001 </vt:lpstr>
      <vt:lpstr>Efeito de variáveis (sub-grupo)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 sobre meia de compressão no desempenho</vt:lpstr>
      <vt:lpstr>Mecanismos principais </vt:lpstr>
      <vt:lpstr>Apresentação do PowerPoint</vt:lpstr>
      <vt:lpstr>Apresentação do PowerPoint</vt:lpstr>
      <vt:lpstr>Apresentação do PowerPoint</vt:lpstr>
      <vt:lpstr>Gelo</vt:lpstr>
      <vt:lpstr>Apresentação do PowerPoint</vt:lpstr>
      <vt:lpstr>Características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Mecanismos potenciais  – Remoção de metabólitos</vt:lpstr>
      <vt:lpstr>Mecanismos potenciais – Sistema nervoso autônomo</vt:lpstr>
      <vt:lpstr>Mecanismos potenciais  – estresse cardiovascular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da recuperação</dc:title>
  <cp:lastModifiedBy>Microsoft Office User</cp:lastModifiedBy>
  <cp:revision>5</cp:revision>
  <dcterms:modified xsi:type="dcterms:W3CDTF">2021-10-18T15:22:05Z</dcterms:modified>
</cp:coreProperties>
</file>