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80" r:id="rId6"/>
    <p:sldId id="259" r:id="rId7"/>
    <p:sldId id="261" r:id="rId8"/>
    <p:sldId id="264" r:id="rId9"/>
    <p:sldId id="266" r:id="rId10"/>
    <p:sldId id="265" r:id="rId11"/>
    <p:sldId id="267" r:id="rId12"/>
    <p:sldId id="268" r:id="rId13"/>
    <p:sldId id="269" r:id="rId14"/>
    <p:sldId id="272" r:id="rId15"/>
    <p:sldId id="270" r:id="rId16"/>
    <p:sldId id="273" r:id="rId17"/>
    <p:sldId id="281" r:id="rId18"/>
    <p:sldId id="275" r:id="rId19"/>
    <p:sldId id="276" r:id="rId20"/>
    <p:sldId id="278" r:id="rId21"/>
    <p:sldId id="279" r:id="rId22"/>
    <p:sldId id="26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as.lat/sites/default/files/garcia_canclini.ciudadanos_reemplazados_por_algoritmos.pdf" TargetMode="External"/><Relationship Id="rId2" Type="http://schemas.openxmlformats.org/officeDocument/2006/relationships/hyperlink" Target="http://www.gepicc.ufba.br/enlepicc/ArmandMattelartPortugu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.ibict.br/liinc/article/view/3940/3389" TargetMode="External"/><Relationship Id="rId2" Type="http://schemas.openxmlformats.org/officeDocument/2006/relationships/hyperlink" Target="http://cetic.br/publicacao/ano-ix-n-3-participacao-cidada-na-era-digital-e-participaca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wyorker.com/culture/culture-desk/the-troubling-origins-of-the-skeletons-in-a-new-york-museu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3nv1jy4u7zmsc.cloudfront.net/wp-content/uploads/2017/08/OBS22_BOOK_ISSUU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3nv1jy4u7zmsc.cloudfront.net/wp-content/uploads/2014/01/Revista_observatorio_15_ISSUU-1.pdf" TargetMode="External"/><Relationship Id="rId2" Type="http://schemas.openxmlformats.org/officeDocument/2006/relationships/hyperlink" Target="https://issuu.com/itaucultural/docs/obs28_final_iss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istas.usp.br/revusp/article/view/136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.ibict.br/liinc/article/view/3907" TargetMode="External"/><Relationship Id="rId2" Type="http://schemas.openxmlformats.org/officeDocument/2006/relationships/hyperlink" Target="https://digital.csic.es/handle/10261/28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suu.com/itaucultural/docs/obs28_final_iss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pluginfile.php/5727070/mod_resource/content/1/ideias-para-adiar-o-fim-do-mundo-1-34.pdf" TargetMode="External"/><Relationship Id="rId2" Type="http://schemas.openxmlformats.org/officeDocument/2006/relationships/hyperlink" Target="https://perguntasaopo.files.wordpress.com/2011/02/castells_1999_parte1_cap1.pdf%20.%20p18-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rgbClr val="C00000"/>
                </a:solidFill>
              </a:rPr>
              <a:t>Informação, conhecimento e cultura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                                                        </a:t>
            </a:r>
            <a:r>
              <a:rPr lang="pt-BR" sz="2000" dirty="0" smtClean="0"/>
              <a:t>CBD0295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Profa. Dra. Lucia Maciel Barbosa de Oliveira</a:t>
            </a:r>
          </a:p>
          <a:p>
            <a:r>
              <a:rPr lang="pt-BR" dirty="0" smtClean="0"/>
              <a:t>1º semestre 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336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10 de maio</a:t>
            </a:r>
            <a:r>
              <a:rPr lang="pt-BR" b="1" dirty="0" smtClean="0"/>
              <a:t>:</a:t>
            </a:r>
            <a:r>
              <a:rPr lang="pt-BR" sz="3600" b="1" dirty="0" smtClean="0"/>
              <a:t> </a:t>
            </a:r>
            <a:r>
              <a:rPr lang="pt-BR" sz="3600" u="sng" dirty="0"/>
              <a:t>Sociedade da Informação e/ou Sociedade do Conhecimento?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MATTELART, </a:t>
            </a:r>
            <a:r>
              <a:rPr lang="pt-BR" dirty="0" smtClean="0"/>
              <a:t>Armand. </a:t>
            </a:r>
            <a:r>
              <a:rPr lang="pt-BR" b="1" dirty="0"/>
              <a:t>Sociedade do conhecimento e controle da informação e da comunicação</a:t>
            </a:r>
            <a:r>
              <a:rPr lang="pt-BR" dirty="0"/>
              <a:t>. Conferência proferida na sessão de aberta do V Encontro Latino de Economia Política da Informação, Comunicação e Cultura, realizado em Salvador, Bahia, Brasil, de 9 a 11 de novembro de 2005. Acessível em </a:t>
            </a:r>
            <a:r>
              <a:rPr lang="pt-BR" u="sng" dirty="0">
                <a:hlinkClick r:id="rId2"/>
              </a:rPr>
              <a:t>http://www.gepicc.ufba.br/enlepicc/ArmandMattelartPortugues.pdf</a:t>
            </a:r>
            <a:endParaRPr lang="pt-BR" dirty="0"/>
          </a:p>
          <a:p>
            <a:pPr lvl="0"/>
            <a:r>
              <a:rPr lang="pt-BR" dirty="0"/>
              <a:t>GARCÍA CANCLINI, </a:t>
            </a:r>
            <a:r>
              <a:rPr lang="pt-BR" dirty="0" err="1" smtClean="0"/>
              <a:t>Néstor</a:t>
            </a:r>
            <a:r>
              <a:rPr lang="pt-BR" dirty="0" smtClean="0"/>
              <a:t>. </a:t>
            </a:r>
            <a:r>
              <a:rPr lang="pt-BR" dirty="0" err="1"/>
              <a:t>Introducción</a:t>
            </a:r>
            <a:r>
              <a:rPr lang="pt-BR" dirty="0"/>
              <a:t>. </a:t>
            </a:r>
            <a:r>
              <a:rPr lang="pt-BR" dirty="0" err="1"/>
              <a:t>Ciudadanos</a:t>
            </a:r>
            <a:r>
              <a:rPr lang="pt-BR" dirty="0"/>
              <a:t> </a:t>
            </a:r>
            <a:r>
              <a:rPr lang="pt-BR" dirty="0" err="1"/>
              <a:t>atrapados</a:t>
            </a:r>
            <a:r>
              <a:rPr lang="pt-BR" dirty="0"/>
              <a:t> (p.10-27) e Epílogo. </a:t>
            </a:r>
            <a:r>
              <a:rPr lang="pt-BR" dirty="0" err="1"/>
              <a:t>Emanciparse</a:t>
            </a:r>
            <a:r>
              <a:rPr lang="pt-BR" dirty="0"/>
              <a:t> bajo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hipervigilancia</a:t>
            </a:r>
            <a:r>
              <a:rPr lang="pt-BR" dirty="0"/>
              <a:t> (p.148-165). In. </a:t>
            </a:r>
            <a:r>
              <a:rPr lang="pt-BR" b="1" dirty="0" err="1"/>
              <a:t>Ciudadanos</a:t>
            </a:r>
            <a:r>
              <a:rPr lang="pt-BR" b="1" dirty="0"/>
              <a:t> </a:t>
            </a:r>
            <a:r>
              <a:rPr lang="pt-BR" b="1" dirty="0" err="1"/>
              <a:t>reemplazados</a:t>
            </a:r>
            <a:r>
              <a:rPr lang="pt-BR" b="1" dirty="0"/>
              <a:t> por algoritmos</a:t>
            </a:r>
            <a:r>
              <a:rPr lang="pt-BR" dirty="0"/>
              <a:t>. 2020. Acessível em </a:t>
            </a:r>
            <a:r>
              <a:rPr lang="pt-BR" u="sng" dirty="0">
                <a:hlinkClick r:id="rId3"/>
              </a:rPr>
              <a:t>http://www.calas.lat/sites/default/files/garcia_canclini.ciudadanos_reemplazados_por_algoritmos.pdf</a:t>
            </a:r>
            <a:endParaRPr lang="pt-BR" dirty="0"/>
          </a:p>
          <a:p>
            <a:pPr lvl="0"/>
            <a:r>
              <a:rPr lang="pt-BR" dirty="0"/>
              <a:t>Filme documentário colaborativo</a:t>
            </a:r>
            <a:r>
              <a:rPr lang="pt-BR" b="1" dirty="0"/>
              <a:t> </a:t>
            </a:r>
            <a:r>
              <a:rPr lang="pt-BR" b="1" dirty="0" err="1"/>
              <a:t>Freenet</a:t>
            </a:r>
            <a:r>
              <a:rPr lang="pt-BR" b="1" dirty="0"/>
              <a:t>. </a:t>
            </a:r>
            <a:r>
              <a:rPr lang="pt-BR" dirty="0"/>
              <a:t>Brasil,</a:t>
            </a:r>
            <a:r>
              <a:rPr lang="pt-BR" b="1" dirty="0"/>
              <a:t> </a:t>
            </a:r>
            <a:r>
              <a:rPr lang="pt-BR" dirty="0"/>
              <a:t>2016,</a:t>
            </a:r>
            <a:r>
              <a:rPr lang="pt-BR" b="1" dirty="0"/>
              <a:t> </a:t>
            </a:r>
            <a:r>
              <a:rPr lang="pt-BR" dirty="0"/>
              <a:t>86’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37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1</a:t>
            </a:r>
            <a:r>
              <a:rPr lang="pt-BR" b="1" dirty="0">
                <a:solidFill>
                  <a:srgbClr val="C00000"/>
                </a:solidFill>
              </a:rPr>
              <a:t>7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>
                <a:solidFill>
                  <a:srgbClr val="C00000"/>
                </a:solidFill>
              </a:rPr>
              <a:t>de maio</a:t>
            </a:r>
            <a:r>
              <a:rPr lang="pt-BR" dirty="0"/>
              <a:t>: </a:t>
            </a:r>
            <a:r>
              <a:rPr lang="pt-BR" u="sng" dirty="0"/>
              <a:t>Informação e sociedade no contexto da internet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MORETZSOHM, S.D. “Uma legião de imbecis”: </a:t>
            </a:r>
            <a:r>
              <a:rPr lang="pt-BR" dirty="0" err="1"/>
              <a:t>hiperinformação</a:t>
            </a:r>
            <a:r>
              <a:rPr lang="pt-BR" dirty="0"/>
              <a:t>, alienação e o fetichismo da tecnologia libertária. In: </a:t>
            </a:r>
            <a:r>
              <a:rPr lang="pt-BR" b="1" dirty="0" err="1"/>
              <a:t>Liinc</a:t>
            </a:r>
            <a:r>
              <a:rPr lang="pt-BR" b="1" dirty="0"/>
              <a:t> em Revista</a:t>
            </a:r>
            <a:r>
              <a:rPr lang="pt-BR" dirty="0"/>
              <a:t>, Rio de Janeiro, v.13, nov. 2017, p. 294-306. Acessível em revista.ibict.br/</a:t>
            </a:r>
            <a:r>
              <a:rPr lang="pt-BR" dirty="0" err="1"/>
              <a:t>liinc</a:t>
            </a:r>
            <a:r>
              <a:rPr lang="pt-BR" dirty="0"/>
              <a:t>/</a:t>
            </a:r>
            <a:r>
              <a:rPr lang="pt-BR" dirty="0" err="1"/>
              <a:t>article</a:t>
            </a:r>
            <a:r>
              <a:rPr lang="pt-BR" dirty="0"/>
              <a:t>/</a:t>
            </a:r>
            <a:r>
              <a:rPr lang="pt-BR" dirty="0" err="1"/>
              <a:t>view</a:t>
            </a:r>
            <a:r>
              <a:rPr lang="pt-BR" dirty="0"/>
              <a:t>/4088</a:t>
            </a:r>
          </a:p>
          <a:p>
            <a:pPr lvl="0"/>
            <a:r>
              <a:rPr lang="pt-BR" dirty="0"/>
              <a:t>CETIC. Panorama setorial da Internet. Participação cidadã na era digital: e-Participação. Ano 9 – Número 3, Dezembro 2017. Acessível em </a:t>
            </a:r>
            <a:r>
              <a:rPr lang="pt-BR" u="sng" dirty="0">
                <a:hlinkClick r:id="rId2"/>
              </a:rPr>
              <a:t>http://cetic.br/publicacao/ano-ix-n-3-participacao-cidada-na-era-digital-e-participacao/</a:t>
            </a:r>
            <a:endParaRPr lang="pt-BR" dirty="0"/>
          </a:p>
          <a:p>
            <a:pPr lvl="0"/>
            <a:r>
              <a:rPr lang="pt-BR" dirty="0"/>
              <a:t>SANTANA, S. e LIMA, C. O papel das máquinas sociais na formação de opinião em rede. In: </a:t>
            </a:r>
            <a:r>
              <a:rPr lang="pt-BR" b="1" dirty="0" err="1"/>
              <a:t>Liinc</a:t>
            </a:r>
            <a:r>
              <a:rPr lang="pt-BR" b="1" dirty="0"/>
              <a:t> em Revista</a:t>
            </a:r>
            <a:r>
              <a:rPr lang="pt-BR" dirty="0"/>
              <a:t>. Rio de Janeiro, v.13, n.2, novembro 2017. Acessível em </a:t>
            </a:r>
            <a:r>
              <a:rPr lang="pt-BR" u="sng" dirty="0">
                <a:hlinkClick r:id="rId3"/>
              </a:rPr>
              <a:t>http://</a:t>
            </a:r>
            <a:r>
              <a:rPr lang="pt-BR" u="sng" dirty="0" smtClean="0">
                <a:hlinkClick r:id="rId3"/>
              </a:rPr>
              <a:t>revista.ibict.br/liinc/article/view/3940/3389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45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24 </a:t>
            </a:r>
            <a:r>
              <a:rPr lang="pt-BR" b="1" dirty="0">
                <a:solidFill>
                  <a:srgbClr val="C00000"/>
                </a:solidFill>
              </a:rPr>
              <a:t>de maio</a:t>
            </a:r>
            <a:r>
              <a:rPr lang="pt-BR" dirty="0"/>
              <a:t>: </a:t>
            </a:r>
            <a:r>
              <a:rPr lang="pt-BR" sz="3600" u="sng" dirty="0"/>
              <a:t>Agenciamentos e interlocuções: memória, cultura e informação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GARCIA CANCLINI, </a:t>
            </a:r>
            <a:r>
              <a:rPr lang="es-ES" dirty="0" smtClean="0"/>
              <a:t>Néstor. </a:t>
            </a:r>
            <a:r>
              <a:rPr lang="es-ES" dirty="0"/>
              <a:t>Reapropiaciones de los objetos: ¿arte, marketing o cultura? </a:t>
            </a:r>
            <a:r>
              <a:rPr lang="pt-BR" dirty="0"/>
              <a:t>IN: </a:t>
            </a:r>
            <a:r>
              <a:rPr lang="pt-BR" b="1" dirty="0"/>
              <a:t>La sociedade </a:t>
            </a:r>
            <a:r>
              <a:rPr lang="pt-BR" b="1" dirty="0" err="1"/>
              <a:t>sin</a:t>
            </a:r>
            <a:r>
              <a:rPr lang="pt-BR" b="1" dirty="0"/>
              <a:t> relato</a:t>
            </a:r>
            <a:r>
              <a:rPr lang="pt-BR" dirty="0"/>
              <a:t>. Buenos Aires: Katz, 2010, p.101-128.</a:t>
            </a:r>
          </a:p>
          <a:p>
            <a:pPr lvl="0"/>
            <a:r>
              <a:rPr lang="pt-BR" dirty="0"/>
              <a:t>KOPENAWA, </a:t>
            </a:r>
            <a:r>
              <a:rPr lang="pt-BR" dirty="0" smtClean="0"/>
              <a:t>David. </a:t>
            </a:r>
            <a:r>
              <a:rPr lang="pt-BR" dirty="0"/>
              <a:t>e ALBERT, </a:t>
            </a:r>
            <a:r>
              <a:rPr lang="pt-BR" dirty="0" smtClean="0"/>
              <a:t>Bruce. </a:t>
            </a:r>
            <a:r>
              <a:rPr lang="pt-BR" dirty="0"/>
              <a:t>Na cidade. In: </a:t>
            </a:r>
            <a:r>
              <a:rPr lang="pt-BR" b="1" dirty="0"/>
              <a:t>A queda do céu</a:t>
            </a:r>
            <a:r>
              <a:rPr lang="pt-BR" dirty="0"/>
              <a:t>: palavras de um xamã </a:t>
            </a:r>
            <a:r>
              <a:rPr lang="pt-BR" dirty="0" err="1"/>
              <a:t>Yanomami</a:t>
            </a:r>
            <a:r>
              <a:rPr lang="pt-BR" dirty="0"/>
              <a:t>. São Paulo: Companhia das Letras, 2015, p.421-438.</a:t>
            </a:r>
          </a:p>
          <a:p>
            <a:pPr lvl="0"/>
            <a:r>
              <a:rPr lang="en-US" dirty="0" smtClean="0"/>
              <a:t>GROSS</a:t>
            </a:r>
            <a:r>
              <a:rPr lang="en-US" dirty="0"/>
              <a:t>, </a:t>
            </a:r>
            <a:r>
              <a:rPr lang="en-US" dirty="0" smtClean="0"/>
              <a:t>Daniel. </a:t>
            </a:r>
            <a:r>
              <a:rPr lang="en-US" dirty="0"/>
              <a:t>The troubling origins of the skeletons in a New York Museum. </a:t>
            </a:r>
            <a:r>
              <a:rPr lang="pt-BR" b="1" dirty="0"/>
              <a:t>The New Yorker</a:t>
            </a:r>
            <a:r>
              <a:rPr lang="pt-BR" dirty="0"/>
              <a:t>. 24 de janeiro de 2018. Acessível em </a:t>
            </a:r>
            <a:r>
              <a:rPr lang="pt-BR" u="sng" dirty="0">
                <a:hlinkClick r:id="rId2"/>
              </a:rPr>
              <a:t>https://www.newyorker.com/culture/culture-desk/the-troubling-origins-of-the-skeletons-in-a-new-york-museum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38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31 de maio</a:t>
            </a:r>
            <a:r>
              <a:rPr lang="pt-BR" dirty="0" smtClean="0"/>
              <a:t>:</a:t>
            </a:r>
            <a:r>
              <a:rPr lang="pt-BR" u="sng" dirty="0" smtClean="0"/>
              <a:t> </a:t>
            </a:r>
            <a:r>
              <a:rPr lang="pt-BR" sz="4000" u="sng" dirty="0"/>
              <a:t>Agenciamentos e interlocuções: memória, cultura e informação II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/>
              <a:t>TERENA DE JESUS, </a:t>
            </a:r>
            <a:r>
              <a:rPr lang="pt-BR" dirty="0" err="1"/>
              <a:t>Naine</a:t>
            </a:r>
            <a:r>
              <a:rPr lang="pt-BR" dirty="0"/>
              <a:t>. A domesticação das imagens: narrativas indígenas e apropriação tecnológica. In</a:t>
            </a:r>
            <a:r>
              <a:rPr lang="pt-BR" b="1" dirty="0"/>
              <a:t>: Xingu</a:t>
            </a:r>
            <a:r>
              <a:rPr lang="pt-BR" dirty="0"/>
              <a:t>: Contatos. São Paulo: IMS, 2023, p.198-207.</a:t>
            </a:r>
          </a:p>
          <a:p>
            <a:pPr lvl="0"/>
            <a:r>
              <a:rPr lang="pt-BR" dirty="0"/>
              <a:t>FAUSTO, Carlos. O que cabe dentro da câmera: relatos de uma experiência e algumas reflexões. In</a:t>
            </a:r>
            <a:r>
              <a:rPr lang="pt-BR" b="1" dirty="0"/>
              <a:t>: Xingu</a:t>
            </a:r>
            <a:r>
              <a:rPr lang="pt-BR" dirty="0"/>
              <a:t>: Contatos. São Paulo: IMS, 2023, p.208-231</a:t>
            </a:r>
            <a:r>
              <a:rPr lang="pt-BR" dirty="0" smtClean="0"/>
              <a:t>.</a:t>
            </a:r>
            <a:endParaRPr lang="pt-BR" dirty="0"/>
          </a:p>
          <a:p>
            <a:pPr lvl="0"/>
            <a:r>
              <a:rPr lang="pt-BR" dirty="0" smtClean="0"/>
              <a:t>SOUZA</a:t>
            </a:r>
            <a:r>
              <a:rPr lang="pt-BR" dirty="0"/>
              <a:t>, </a:t>
            </a:r>
            <a:r>
              <a:rPr lang="pt-BR" dirty="0" smtClean="0"/>
              <a:t>Pedro Diniz Coelho de. </a:t>
            </a:r>
            <a:r>
              <a:rPr lang="pt-BR" dirty="0"/>
              <a:t>Patrimônio cultural, políticas culturais e protagonismo social: experiências no Peru, no México e no Brasil. IN: </a:t>
            </a:r>
            <a:r>
              <a:rPr lang="pt-BR" b="1" dirty="0"/>
              <a:t>Revista Observatório Itaú Cultural</a:t>
            </a:r>
            <a:r>
              <a:rPr lang="pt-BR" dirty="0"/>
              <a:t>. N. 22, maio/nov.2017 p. 208-233. </a:t>
            </a:r>
            <a:r>
              <a:rPr lang="pt-BR" u="sng" dirty="0">
                <a:hlinkClick r:id="rId2"/>
              </a:rPr>
              <a:t>http://</a:t>
            </a:r>
            <a:r>
              <a:rPr lang="pt-BR" u="sng" dirty="0" smtClean="0">
                <a:hlinkClick r:id="rId2"/>
              </a:rPr>
              <a:t>d3nv1jy4u7zmsc.cloudfront.net/wp-content/uploads/2017/08/OBS22_BOOK_ISSUU.pdf</a:t>
            </a:r>
            <a:endParaRPr lang="pt-BR" u="sng" dirty="0" smtClean="0"/>
          </a:p>
          <a:p>
            <a:pPr marL="0" lv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526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07 </a:t>
            </a:r>
            <a:r>
              <a:rPr lang="pt-BR" b="1" dirty="0">
                <a:solidFill>
                  <a:srgbClr val="C00000"/>
                </a:solidFill>
              </a:rPr>
              <a:t>de </a:t>
            </a:r>
            <a:r>
              <a:rPr lang="pt-BR" b="1" dirty="0" smtClean="0">
                <a:solidFill>
                  <a:srgbClr val="C00000"/>
                </a:solidFill>
              </a:rPr>
              <a:t>junho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MANHÃ</a:t>
            </a:r>
            <a:r>
              <a:rPr lang="pt-BR" sz="2800" b="1" dirty="0"/>
              <a:t>: </a:t>
            </a:r>
            <a:r>
              <a:rPr lang="pt-BR" sz="2800" dirty="0"/>
              <a:t>Visita à Pinacoteca</a:t>
            </a:r>
            <a:r>
              <a:rPr lang="pt-BR" sz="2800" u="sng" dirty="0"/>
              <a:t> </a:t>
            </a:r>
            <a:endParaRPr lang="pt-BR" sz="2800" dirty="0"/>
          </a:p>
          <a:p>
            <a:r>
              <a:rPr lang="pt-BR" sz="2800" b="1" dirty="0"/>
              <a:t>NOITE</a:t>
            </a:r>
            <a:r>
              <a:rPr lang="pt-BR" sz="2800" dirty="0"/>
              <a:t>: Balé da Cidade de São Paulo e Orquestra Sinfônica Municipal. Inacabada e O balcão do amor. </a:t>
            </a:r>
            <a:r>
              <a:rPr lang="pt-BR" sz="2800" dirty="0" err="1"/>
              <a:t>Theatro</a:t>
            </a:r>
            <a:r>
              <a:rPr lang="pt-BR" sz="2800" dirty="0"/>
              <a:t> Municipal, 20h00, 64’.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4592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14 de junho</a:t>
            </a:r>
            <a:r>
              <a:rPr lang="pt-BR" dirty="0" smtClean="0"/>
              <a:t>:</a:t>
            </a:r>
            <a:r>
              <a:rPr lang="pt-BR" u="sng" dirty="0" smtClean="0"/>
              <a:t> </a:t>
            </a:r>
            <a:r>
              <a:rPr lang="pt-BR" u="sng" dirty="0"/>
              <a:t>Dispositivos de cultura e informação e mediação cultural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LETELIER, </a:t>
            </a:r>
            <a:r>
              <a:rPr lang="pt-BR" dirty="0" smtClean="0"/>
              <a:t>Lucimara Anselmo Santos. </a:t>
            </a:r>
            <a:r>
              <a:rPr lang="pt-BR" dirty="0"/>
              <a:t>O futuro dos museus pós-pandemia: sobrevivência ou reinvenção?. In: </a:t>
            </a:r>
            <a:r>
              <a:rPr lang="pt-BR" b="1" dirty="0"/>
              <a:t>Revista Observatório Itaú Cultural</a:t>
            </a:r>
            <a:r>
              <a:rPr lang="pt-BR" dirty="0"/>
              <a:t>. N.28 (dez.2020/jun.2021) – São Paulo: Itaú Cultural P.98-113. Acessível em </a:t>
            </a:r>
            <a:r>
              <a:rPr lang="pt-BR" u="sng" dirty="0">
                <a:hlinkClick r:id="rId2"/>
              </a:rPr>
              <a:t>https://</a:t>
            </a:r>
            <a:r>
              <a:rPr lang="pt-BR" u="sng" dirty="0" smtClean="0">
                <a:hlinkClick r:id="rId2"/>
              </a:rPr>
              <a:t>issuu.com/itaucultural/docs/obs28_final_issu</a:t>
            </a:r>
            <a:endParaRPr lang="pt-BR" dirty="0"/>
          </a:p>
          <a:p>
            <a:pPr lvl="0"/>
            <a:r>
              <a:rPr lang="pt-BR" dirty="0"/>
              <a:t>BARROS, </a:t>
            </a:r>
            <a:r>
              <a:rPr lang="pt-BR" dirty="0" smtClean="0"/>
              <a:t>José Márcio. </a:t>
            </a:r>
            <a:r>
              <a:rPr lang="pt-BR" dirty="0"/>
              <a:t>Mediação, formação, educação: duas aproximações e algumas proposições. In. </a:t>
            </a:r>
            <a:r>
              <a:rPr lang="pt-BR" b="1" dirty="0"/>
              <a:t>Revista Observatório Itaú Cultural</a:t>
            </a:r>
            <a:r>
              <a:rPr lang="pt-BR" dirty="0"/>
              <a:t>: OIC. - N. 15 (dez. 2013/maio 2014). – São Paulo : Itaú Cultural, 2013. Acessível em </a:t>
            </a:r>
            <a:r>
              <a:rPr lang="pt-BR" u="sng" dirty="0">
                <a:hlinkClick r:id="rId3"/>
              </a:rPr>
              <a:t>http://d3nv1jy4u7zmsc.cloudfront.net/wp-content/uploads/2014/01/Revista_observatorio_15_ISSUU-1.pdf</a:t>
            </a:r>
            <a:endParaRPr lang="pt-BR" dirty="0"/>
          </a:p>
          <a:p>
            <a:pPr lvl="0"/>
            <a:r>
              <a:rPr lang="pt-BR" b="1" dirty="0" smtClean="0">
                <a:solidFill>
                  <a:srgbClr val="C00000"/>
                </a:solidFill>
              </a:rPr>
              <a:t>Marina </a:t>
            </a:r>
            <a:r>
              <a:rPr lang="pt-BR" b="1" dirty="0" err="1">
                <a:solidFill>
                  <a:srgbClr val="C00000"/>
                </a:solidFill>
              </a:rPr>
              <a:t>Baffini</a:t>
            </a:r>
            <a:r>
              <a:rPr lang="pt-BR" b="1" dirty="0">
                <a:solidFill>
                  <a:srgbClr val="C00000"/>
                </a:solidFill>
              </a:rPr>
              <a:t>, especialista em acessibilidade.</a:t>
            </a:r>
            <a:endParaRPr lang="pt-BR" dirty="0">
              <a:solidFill>
                <a:srgbClr val="C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86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21 de junho</a:t>
            </a:r>
            <a:r>
              <a:rPr lang="pt-BR" dirty="0" smtClean="0"/>
              <a:t>: </a:t>
            </a:r>
            <a:r>
              <a:rPr lang="pt-BR" u="sng" dirty="0"/>
              <a:t>Outras naturezas, outras culturas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BENSUNSAN, </a:t>
            </a:r>
            <a:r>
              <a:rPr lang="pt-BR" dirty="0" err="1" smtClean="0"/>
              <a:t>Nurit</a:t>
            </a:r>
            <a:r>
              <a:rPr lang="pt-BR" dirty="0" smtClean="0"/>
              <a:t>. </a:t>
            </a:r>
            <a:r>
              <a:rPr lang="pt-BR" dirty="0"/>
              <a:t>Carta 2, Carta 3 e Carta 10. IN: </a:t>
            </a:r>
            <a:r>
              <a:rPr lang="pt-BR" b="1" dirty="0"/>
              <a:t>Cartas ao Morcego</a:t>
            </a:r>
            <a:r>
              <a:rPr lang="pt-BR" dirty="0"/>
              <a:t>. Brasília: Mil Folhas, 2021, p. 28-37; p.40-46; p.108-114.</a:t>
            </a:r>
          </a:p>
          <a:p>
            <a:pPr lvl="0"/>
            <a:r>
              <a:rPr lang="pt-BR" dirty="0"/>
              <a:t>DESCOLA, </a:t>
            </a:r>
            <a:r>
              <a:rPr lang="pt-BR" dirty="0" smtClean="0"/>
              <a:t>Philippe. </a:t>
            </a:r>
            <a:r>
              <a:rPr lang="pt-BR" b="1" dirty="0"/>
              <a:t>Outras naturezas, outras culturas</a:t>
            </a:r>
            <a:r>
              <a:rPr lang="pt-BR" dirty="0"/>
              <a:t>. São Paulo: Editora 34, 2016, p. 7-27. </a:t>
            </a:r>
          </a:p>
          <a:p>
            <a:pPr lvl="0"/>
            <a:r>
              <a:rPr lang="pt-BR" dirty="0"/>
              <a:t>MARTIN, </a:t>
            </a:r>
            <a:r>
              <a:rPr lang="pt-BR" dirty="0" smtClean="0"/>
              <a:t>Nastassja. </a:t>
            </a:r>
            <a:r>
              <a:rPr lang="pt-BR" dirty="0"/>
              <a:t>Primavera. In. </a:t>
            </a:r>
            <a:r>
              <a:rPr lang="pt-BR" b="1" dirty="0"/>
              <a:t>Escute as feras</a:t>
            </a:r>
            <a:r>
              <a:rPr lang="pt-BR" dirty="0"/>
              <a:t>. São Paulo: Editora 34, 2021, p. 67-106.</a:t>
            </a:r>
          </a:p>
          <a:p>
            <a:pPr lvl="0"/>
            <a:r>
              <a:rPr lang="pt-BR" dirty="0"/>
              <a:t>MOREIRA SALLES, João. Introdução e Epílogo</a:t>
            </a:r>
            <a:r>
              <a:rPr lang="pt-BR" b="1" dirty="0"/>
              <a:t>. </a:t>
            </a:r>
            <a:r>
              <a:rPr lang="pt-BR" dirty="0"/>
              <a:t>In</a:t>
            </a:r>
            <a:r>
              <a:rPr lang="pt-BR" b="1" dirty="0"/>
              <a:t>: Arrabalde</a:t>
            </a:r>
            <a:r>
              <a:rPr lang="pt-BR" dirty="0"/>
              <a:t>: em busca da Amazônia. São Paulo, Companhia das Letras, 2023, p11-24; 377-383.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8994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28 de junho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Encerramento do curso</a:t>
            </a:r>
          </a:p>
          <a:p>
            <a:r>
              <a:rPr lang="pt-BR" sz="2800" dirty="0" smtClean="0"/>
              <a:t>Entrega dos trabalhos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349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MÉTODOS UTILIZADOS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Aulas expositivas.</a:t>
            </a:r>
          </a:p>
          <a:p>
            <a:pPr lvl="0"/>
            <a:r>
              <a:rPr lang="pt-BR" dirty="0"/>
              <a:t>Seminários de discussão de textos.</a:t>
            </a:r>
          </a:p>
          <a:p>
            <a:pPr lvl="0"/>
            <a:r>
              <a:rPr lang="pt-BR" dirty="0"/>
              <a:t>Exibição de material audiovisual e posterior discussão.</a:t>
            </a:r>
          </a:p>
          <a:p>
            <a:pPr lvl="0"/>
            <a:r>
              <a:rPr lang="pt-BR" dirty="0"/>
              <a:t>Trabalho final (que será produzido ao longo do semestre).</a:t>
            </a:r>
          </a:p>
          <a:p>
            <a:pPr lvl="0"/>
            <a:r>
              <a:rPr lang="pt-BR" dirty="0"/>
              <a:t> Visitas a equipamentos culturais </a:t>
            </a:r>
            <a:r>
              <a:rPr lang="pt-BR" dirty="0" smtClean="0"/>
              <a:t>da </a:t>
            </a:r>
            <a:r>
              <a:rPr lang="pt-BR" dirty="0"/>
              <a:t>cidade</a:t>
            </a:r>
            <a:r>
              <a:rPr lang="pt-BR" dirty="0" smtClean="0"/>
              <a:t>.</a:t>
            </a:r>
          </a:p>
          <a:p>
            <a:pPr marL="0" lv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368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AVALIAÇÃO e CRITÉRIOS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Frequência e participação em classe e leitura dos textos.</a:t>
            </a:r>
          </a:p>
          <a:p>
            <a:pPr lvl="0"/>
            <a:r>
              <a:rPr lang="pt-BR" dirty="0"/>
              <a:t>Participação nos seminários de discussão de textos e de obras audiovisuais.</a:t>
            </a:r>
          </a:p>
          <a:p>
            <a:pPr lvl="0"/>
            <a:r>
              <a:rPr lang="pt-BR" dirty="0"/>
              <a:t>Participação nas visitas externas.</a:t>
            </a:r>
          </a:p>
          <a:p>
            <a:pPr lvl="0"/>
            <a:r>
              <a:rPr lang="pt-BR" dirty="0"/>
              <a:t>Entrega </a:t>
            </a:r>
            <a:r>
              <a:rPr lang="pt-BR" dirty="0" smtClean="0"/>
              <a:t>semanal de resenha ou relato de visita. Entrega do </a:t>
            </a:r>
            <a:r>
              <a:rPr lang="pt-BR" dirty="0"/>
              <a:t>trabalho final.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59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OBJETIVO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Levar </a:t>
            </a:r>
            <a:r>
              <a:rPr lang="pt-BR" dirty="0"/>
              <a:t>os alunos a pensar criticamente a questão da informação, do conhecimento e da cultura em contextos socioculturais dentro dos quais esses processos se realizam.</a:t>
            </a:r>
          </a:p>
          <a:p>
            <a:r>
              <a:rPr lang="pt-BR" dirty="0"/>
              <a:t>Dessa forma, a disciplina visa proporcionar o estudo e a discussão acerca das interfaces entre cultura, informação e conhecimento visando </a:t>
            </a:r>
            <a:r>
              <a:rPr lang="pt-BR" dirty="0" smtClean="0"/>
              <a:t>a </a:t>
            </a:r>
            <a:r>
              <a:rPr lang="pt-BR" dirty="0"/>
              <a:t>consolidação democrática.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619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TRABALHO FINAL</a:t>
            </a:r>
            <a:r>
              <a:rPr lang="pt-BR" dirty="0">
                <a:solidFill>
                  <a:srgbClr val="C00000"/>
                </a:solidFill>
              </a:rPr>
              <a:t/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dirty="0"/>
              <a:t>Ao longo do semestre, cada aluna/aluno produzirá uma pequena resenha crítica (</a:t>
            </a:r>
            <a:r>
              <a:rPr lang="pt-BR" b="1" dirty="0"/>
              <a:t>2 páginas</a:t>
            </a:r>
            <a:r>
              <a:rPr lang="pt-BR" dirty="0"/>
              <a:t>) de texto </a:t>
            </a:r>
            <a:r>
              <a:rPr lang="pt-BR" dirty="0" smtClean="0"/>
              <a:t>indicado </a:t>
            </a:r>
            <a:r>
              <a:rPr lang="pt-BR" dirty="0"/>
              <a:t>para cada uma das </a:t>
            </a:r>
            <a:r>
              <a:rPr lang="pt-BR" dirty="0" smtClean="0"/>
              <a:t>aulas </a:t>
            </a:r>
            <a:r>
              <a:rPr lang="pt-BR" dirty="0"/>
              <a:t>e</a:t>
            </a:r>
            <a:r>
              <a:rPr lang="pt-BR" dirty="0" smtClean="0"/>
              <a:t> um relato crítico sobre as visitas externas. </a:t>
            </a:r>
            <a:r>
              <a:rPr lang="pt-BR" dirty="0"/>
              <a:t>A </a:t>
            </a:r>
            <a:r>
              <a:rPr lang="pt-BR" dirty="0" smtClean="0"/>
              <a:t>resenha </a:t>
            </a:r>
            <a:r>
              <a:rPr lang="pt-BR" dirty="0"/>
              <a:t>será entregue no dia da aula a que se </a:t>
            </a:r>
            <a:r>
              <a:rPr lang="pt-BR" dirty="0" smtClean="0"/>
              <a:t>refere, </a:t>
            </a:r>
            <a:r>
              <a:rPr lang="pt-BR" dirty="0"/>
              <a:t>por </a:t>
            </a:r>
            <a:r>
              <a:rPr lang="pt-BR" dirty="0" smtClean="0"/>
              <a:t>e-mail (lumbol@usp.br). No </a:t>
            </a:r>
            <a:r>
              <a:rPr lang="pt-BR" dirty="0"/>
              <a:t>final do semestre, </a:t>
            </a:r>
            <a:r>
              <a:rPr lang="pt-BR" dirty="0" smtClean="0"/>
              <a:t>ao menos </a:t>
            </a:r>
            <a:r>
              <a:rPr lang="pt-BR" b="1" dirty="0" smtClean="0"/>
              <a:t>sete</a:t>
            </a:r>
            <a:r>
              <a:rPr lang="pt-BR" dirty="0" smtClean="0"/>
              <a:t> resenhas e </a:t>
            </a:r>
            <a:r>
              <a:rPr lang="pt-BR" b="1" dirty="0" smtClean="0"/>
              <a:t>dois </a:t>
            </a:r>
            <a:r>
              <a:rPr lang="pt-BR" dirty="0" smtClean="0"/>
              <a:t>relatos críticos das visitas </a:t>
            </a:r>
            <a:r>
              <a:rPr lang="pt-BR" dirty="0"/>
              <a:t>deverão ser </a:t>
            </a:r>
            <a:r>
              <a:rPr lang="pt-BR" dirty="0" smtClean="0"/>
              <a:t>compilados </a:t>
            </a:r>
            <a:r>
              <a:rPr lang="pt-BR" dirty="0"/>
              <a:t>e </a:t>
            </a:r>
            <a:r>
              <a:rPr lang="pt-BR" dirty="0" smtClean="0"/>
              <a:t>acrescidos </a:t>
            </a:r>
            <a:r>
              <a:rPr lang="pt-BR" dirty="0"/>
              <a:t>de um texto de cinco páginas que faça sua amarração e trate da disciplina como um todo.</a:t>
            </a:r>
          </a:p>
          <a:p>
            <a:pPr algn="just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566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RESENHA CRÍTICA</a:t>
            </a:r>
            <a:r>
              <a:rPr lang="pt-BR" dirty="0">
                <a:solidFill>
                  <a:srgbClr val="C00000"/>
                </a:solidFill>
              </a:rPr>
              <a:t> (2 páginas)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dirty="0"/>
              <a:t>Texto que além de resumir a obra faz uma avaliação crítica sobre ela. A postura crítica está presente em todo o texto. É um texto informativo e opinativo, que deve conter:</a:t>
            </a:r>
          </a:p>
          <a:p>
            <a:pPr lvl="0" algn="just"/>
            <a:r>
              <a:rPr lang="pt-BR" dirty="0"/>
              <a:t>Título;</a:t>
            </a:r>
          </a:p>
          <a:p>
            <a:pPr lvl="0" algn="just"/>
            <a:r>
              <a:rPr lang="pt-BR" dirty="0"/>
              <a:t>Referência bibliográfica da obra;</a:t>
            </a:r>
          </a:p>
          <a:p>
            <a:pPr lvl="0" algn="just"/>
            <a:r>
              <a:rPr lang="pt-BR" dirty="0"/>
              <a:t>Resumo do conteúdo, ou seja, pontos essenciais da obra;</a:t>
            </a:r>
          </a:p>
          <a:p>
            <a:pPr lvl="0" algn="just"/>
            <a:r>
              <a:rPr lang="pt-BR" dirty="0"/>
              <a:t>Avaliação crítica.</a:t>
            </a:r>
          </a:p>
          <a:p>
            <a:pPr marL="0" lvl="0" indent="0" algn="just">
              <a:buNone/>
            </a:pPr>
            <a:r>
              <a:rPr lang="pt-BR" dirty="0"/>
              <a:t>OBS: o </a:t>
            </a:r>
            <a:r>
              <a:rPr lang="pt-BR" dirty="0" smtClean="0"/>
              <a:t>texto lido deve </a:t>
            </a:r>
            <a:r>
              <a:rPr lang="pt-BR" dirty="0"/>
              <a:t>ser </a:t>
            </a:r>
            <a:r>
              <a:rPr lang="pt-BR" dirty="0" smtClean="0"/>
              <a:t>pensado inserido </a:t>
            </a:r>
            <a:r>
              <a:rPr lang="pt-BR" dirty="0"/>
              <a:t>no tema da aula.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562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/>
              <a:t>Profa. Dra. Lucia Maciel Barbosa de Oliveira</a:t>
            </a:r>
            <a:endParaRPr lang="pt-BR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lumbol@usp.br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5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22 </a:t>
            </a:r>
            <a:r>
              <a:rPr lang="pt-BR" b="1" dirty="0">
                <a:solidFill>
                  <a:srgbClr val="C00000"/>
                </a:solidFill>
              </a:rPr>
              <a:t>de </a:t>
            </a:r>
            <a:r>
              <a:rPr lang="pt-BR" b="1" dirty="0" smtClean="0">
                <a:solidFill>
                  <a:srgbClr val="C00000"/>
                </a:solidFill>
              </a:rPr>
              <a:t>março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Apresentação do curso e de sua dinâmica ao longo do semestre. </a:t>
            </a:r>
          </a:p>
          <a:p>
            <a:pPr lvl="0"/>
            <a:r>
              <a:rPr lang="pt-BR" dirty="0"/>
              <a:t>Reflexões iniciais.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91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29 de março</a:t>
            </a:r>
            <a:r>
              <a:rPr lang="pt-BR" dirty="0" smtClean="0"/>
              <a:t>:</a:t>
            </a:r>
            <a:r>
              <a:rPr lang="pt-BR" u="sng" dirty="0" smtClean="0"/>
              <a:t> </a:t>
            </a:r>
            <a:r>
              <a:rPr lang="pt-BR" u="sng" dirty="0"/>
              <a:t>Experiências de conhecimento e ecologia dos </a:t>
            </a:r>
            <a:r>
              <a:rPr lang="pt-BR" u="sng" dirty="0" smtClean="0"/>
              <a:t>saberes I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SOUSA SANTOS, </a:t>
            </a:r>
            <a:r>
              <a:rPr lang="pt-BR" dirty="0" smtClean="0"/>
              <a:t>Boaventura </a:t>
            </a:r>
            <a:r>
              <a:rPr lang="pt-BR" dirty="0"/>
              <a:t>e MENESES, </a:t>
            </a:r>
            <a:r>
              <a:rPr lang="pt-BR" dirty="0" smtClean="0"/>
              <a:t>Maria Paula. </a:t>
            </a:r>
            <a:r>
              <a:rPr lang="pt-BR" dirty="0"/>
              <a:t>Introdução. IN: </a:t>
            </a:r>
            <a:r>
              <a:rPr lang="pt-BR" b="1" dirty="0"/>
              <a:t>Epistemologias do Sul</a:t>
            </a:r>
            <a:r>
              <a:rPr lang="pt-BR" dirty="0"/>
              <a:t>. Lisboa: Almedina, 2010, p.9-13. </a:t>
            </a:r>
          </a:p>
          <a:p>
            <a:pPr lvl="0"/>
            <a:r>
              <a:rPr lang="pt-BR" dirty="0"/>
              <a:t>CARNEIRO DA CUNHA, </a:t>
            </a:r>
            <a:r>
              <a:rPr lang="pt-BR" dirty="0" smtClean="0"/>
              <a:t>Manuela. </a:t>
            </a:r>
            <a:r>
              <a:rPr lang="pt-BR" dirty="0"/>
              <a:t>Relações e dissensões entre saberes tradicionais e saber científico. IN: </a:t>
            </a:r>
            <a:r>
              <a:rPr lang="pt-BR" b="1" dirty="0"/>
              <a:t>Cultura com aspas</a:t>
            </a:r>
            <a:r>
              <a:rPr lang="pt-BR" dirty="0"/>
              <a:t>. São Paulo: </a:t>
            </a:r>
            <a:r>
              <a:rPr lang="pt-BR" dirty="0" err="1"/>
              <a:t>CosacNaify</a:t>
            </a:r>
            <a:r>
              <a:rPr lang="pt-BR" dirty="0"/>
              <a:t>, 2009, p.301-310. Acessível em </a:t>
            </a:r>
            <a:r>
              <a:rPr lang="pt-BR" u="sng" dirty="0">
                <a:hlinkClick r:id="rId2"/>
              </a:rPr>
              <a:t>http://www.revistas.usp.br/revusp/article/view/13623</a:t>
            </a:r>
            <a:endParaRPr lang="pt-BR" dirty="0"/>
          </a:p>
          <a:p>
            <a:pPr lvl="0"/>
            <a:r>
              <a:rPr lang="pt-BR" dirty="0" smtClean="0"/>
              <a:t>BURKE</a:t>
            </a:r>
            <a:r>
              <a:rPr lang="pt-BR" dirty="0"/>
              <a:t>, </a:t>
            </a:r>
            <a:r>
              <a:rPr lang="pt-BR" dirty="0" smtClean="0"/>
              <a:t>Peter. </a:t>
            </a:r>
            <a:r>
              <a:rPr lang="pt-BR" dirty="0"/>
              <a:t>O lugar do conhecimento: centros e periferias. IN: </a:t>
            </a:r>
            <a:r>
              <a:rPr lang="pt-BR" b="1" dirty="0"/>
              <a:t>Uma história social do conhecimento</a:t>
            </a:r>
            <a:r>
              <a:rPr lang="pt-BR" dirty="0"/>
              <a:t>: de </a:t>
            </a:r>
            <a:r>
              <a:rPr lang="pt-BR" dirty="0" smtClean="0"/>
              <a:t>Gutenberg </a:t>
            </a:r>
            <a:r>
              <a:rPr lang="pt-BR" dirty="0"/>
              <a:t>a Diderot. Rio de Janeiro: Zahar, 2003, p.54-77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85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5 de abril</a:t>
            </a:r>
            <a:r>
              <a:rPr lang="pt-BR" dirty="0" smtClean="0"/>
              <a:t>: Semana Santa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/>
              <a:t>SEM AULA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04101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12 de abril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MANHÃ</a:t>
            </a:r>
            <a:r>
              <a:rPr lang="pt-BR" sz="3200" dirty="0"/>
              <a:t>: Visita ao Museu da Língua Portuguesa e à Exposição</a:t>
            </a:r>
            <a:r>
              <a:rPr lang="pt-BR" sz="3200" b="1" dirty="0"/>
              <a:t> </a:t>
            </a:r>
            <a:r>
              <a:rPr lang="pt-BR" sz="3200" b="1" dirty="0" err="1"/>
              <a:t>Nhe’ẽ</a:t>
            </a:r>
            <a:r>
              <a:rPr lang="pt-BR" sz="3200" b="1" dirty="0"/>
              <a:t> Porã: Memória e Transformação</a:t>
            </a:r>
            <a:r>
              <a:rPr lang="pt-BR" sz="3200" dirty="0"/>
              <a:t>:  9h00 às 11h30</a:t>
            </a:r>
            <a:r>
              <a:rPr lang="pt-BR" sz="3200" b="1" dirty="0"/>
              <a:t>       </a:t>
            </a:r>
            <a:endParaRPr lang="pt-BR" sz="3200" dirty="0"/>
          </a:p>
          <a:p>
            <a:r>
              <a:rPr lang="pt-BR" sz="3200" b="1" dirty="0"/>
              <a:t>NOITE: </a:t>
            </a:r>
            <a:r>
              <a:rPr lang="pt-BR" sz="3200" dirty="0"/>
              <a:t>Visita à exposição </a:t>
            </a:r>
            <a:r>
              <a:rPr lang="pt-BR" sz="3200" b="1" dirty="0"/>
              <a:t>Utopia Brasileira – Darcy Ribeiro 100 anos</a:t>
            </a:r>
            <a:r>
              <a:rPr lang="pt-BR" sz="3200" dirty="0"/>
              <a:t> – SESC 24 de Maio: 19h00 às 21h00</a:t>
            </a:r>
          </a:p>
          <a:p>
            <a:pPr marL="0" indent="0" algn="ctr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4118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19 de abril</a:t>
            </a:r>
            <a:r>
              <a:rPr lang="pt-BR" dirty="0" smtClean="0"/>
              <a:t>: </a:t>
            </a:r>
            <a:r>
              <a:rPr lang="pt-BR" u="sng" dirty="0"/>
              <a:t>Experiências de conhecimento e ecologia dos saberes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LAFUENTE, </a:t>
            </a:r>
            <a:r>
              <a:rPr lang="pt-BR" dirty="0" err="1"/>
              <a:t>Antonio</a:t>
            </a:r>
            <a:r>
              <a:rPr lang="pt-BR" dirty="0"/>
              <a:t> – </a:t>
            </a:r>
            <a:r>
              <a:rPr lang="pt-BR" b="1" dirty="0" err="1"/>
              <a:t>Laboratorios</a:t>
            </a:r>
            <a:r>
              <a:rPr lang="pt-BR" b="1" dirty="0"/>
              <a:t> </a:t>
            </a:r>
            <a:r>
              <a:rPr lang="pt-BR" b="1" dirty="0" err="1"/>
              <a:t>del</a:t>
            </a:r>
            <a:r>
              <a:rPr lang="pt-BR" b="1" dirty="0"/>
              <a:t> </a:t>
            </a:r>
            <a:r>
              <a:rPr lang="pt-BR" b="1" dirty="0" err="1"/>
              <a:t>Procomun</a:t>
            </a:r>
            <a:r>
              <a:rPr lang="pt-BR" dirty="0"/>
              <a:t>: </a:t>
            </a:r>
            <a:r>
              <a:rPr lang="pt-BR" dirty="0" err="1"/>
              <a:t>nuevos</a:t>
            </a:r>
            <a:r>
              <a:rPr lang="pt-BR" dirty="0"/>
              <a:t> </a:t>
            </a:r>
            <a:r>
              <a:rPr lang="pt-BR" dirty="0" err="1"/>
              <a:t>equilibrios</a:t>
            </a:r>
            <a:r>
              <a:rPr lang="pt-BR" dirty="0"/>
              <a:t>, </a:t>
            </a:r>
            <a:r>
              <a:rPr lang="pt-BR" dirty="0" err="1"/>
              <a:t>otros</a:t>
            </a:r>
            <a:r>
              <a:rPr lang="pt-BR" dirty="0"/>
              <a:t> </a:t>
            </a:r>
            <a:r>
              <a:rPr lang="pt-BR" dirty="0" err="1" smtClean="0"/>
              <a:t>patrimonios</a:t>
            </a:r>
            <a:r>
              <a:rPr lang="pt-BR" dirty="0"/>
              <a:t>. Documento apresentado em 2008. Acessível em </a:t>
            </a:r>
            <a:r>
              <a:rPr lang="pt-BR" u="sng" dirty="0">
                <a:hlinkClick r:id="rId2"/>
              </a:rPr>
              <a:t>https://digital.csic.es/handle/10261/2853</a:t>
            </a:r>
            <a:endParaRPr lang="pt-BR" dirty="0"/>
          </a:p>
          <a:p>
            <a:pPr lvl="0"/>
            <a:r>
              <a:rPr lang="pt-BR" dirty="0" smtClean="0"/>
              <a:t>PARRA</a:t>
            </a:r>
            <a:r>
              <a:rPr lang="pt-BR" dirty="0"/>
              <a:t>, H., FRESSOLI, M. e LAFUENTE, A. Ciência cidadã e laboratórios cidadãos.</a:t>
            </a:r>
            <a:r>
              <a:rPr lang="pt-BR" b="1" dirty="0"/>
              <a:t> </a:t>
            </a:r>
            <a:r>
              <a:rPr lang="pt-BR" dirty="0"/>
              <a:t>In:</a:t>
            </a:r>
            <a:r>
              <a:rPr lang="pt-BR" b="1" dirty="0"/>
              <a:t> </a:t>
            </a:r>
            <a:r>
              <a:rPr lang="pt-BR" b="1" dirty="0" err="1"/>
              <a:t>Liinc</a:t>
            </a:r>
            <a:r>
              <a:rPr lang="pt-BR" b="1" dirty="0"/>
              <a:t> em Revista. </a:t>
            </a:r>
            <a:r>
              <a:rPr lang="pt-BR" dirty="0"/>
              <a:t>V.3, n.1, março 2007, acessível em </a:t>
            </a:r>
            <a:r>
              <a:rPr lang="pt-BR" u="sng" dirty="0">
                <a:hlinkClick r:id="rId3"/>
              </a:rPr>
              <a:t>http://revista.ibict.br/liinc/article/view/3907</a:t>
            </a:r>
            <a:endParaRPr lang="pt-BR" dirty="0"/>
          </a:p>
          <a:p>
            <a:pPr lvl="0"/>
            <a:r>
              <a:rPr lang="pt-BR" dirty="0" smtClean="0"/>
              <a:t>CANTONI</a:t>
            </a:r>
            <a:r>
              <a:rPr lang="pt-BR" dirty="0"/>
              <a:t>, </a:t>
            </a:r>
            <a:r>
              <a:rPr lang="pt-BR" dirty="0" smtClean="0"/>
              <a:t>Rejane. </a:t>
            </a:r>
            <a:r>
              <a:rPr lang="pt-BR" dirty="0"/>
              <a:t>(entrevista Sabrina </a:t>
            </a:r>
            <a:r>
              <a:rPr lang="pt-BR" dirty="0" err="1"/>
              <a:t>Maniscalco</a:t>
            </a:r>
            <a:r>
              <a:rPr lang="pt-BR" dirty="0"/>
              <a:t> e Maria Clara Dias). Artes, Ciências e Tecnologias num mundo pós-pandemia. In: </a:t>
            </a:r>
            <a:r>
              <a:rPr lang="pt-BR" b="1" dirty="0"/>
              <a:t>Revista Observatório Itaú Cultural</a:t>
            </a:r>
            <a:r>
              <a:rPr lang="pt-BR" dirty="0"/>
              <a:t>. N.28 (dez.2020/jun.2021) – São Paulo: Itaú Cultural, p.78-95. Acessível em </a:t>
            </a:r>
            <a:r>
              <a:rPr lang="pt-BR" u="sng" dirty="0">
                <a:hlinkClick r:id="rId4"/>
              </a:rPr>
              <a:t>https://issuu.com/itaucultural/docs/obs28_final_issu</a:t>
            </a:r>
            <a:endParaRPr lang="pt-BR" dirty="0"/>
          </a:p>
          <a:p>
            <a:pPr lvl="0"/>
            <a:r>
              <a:rPr lang="pt-BR" dirty="0"/>
              <a:t> YÚDICE, </a:t>
            </a:r>
            <a:r>
              <a:rPr lang="pt-BR" dirty="0" smtClean="0"/>
              <a:t>George. </a:t>
            </a:r>
            <a:r>
              <a:rPr lang="pt-BR" dirty="0"/>
              <a:t>Qual o papel dos laboratórios culturais na sociedade pós-pandemia? In: </a:t>
            </a:r>
            <a:r>
              <a:rPr lang="pt-BR" b="1" dirty="0"/>
              <a:t>Revista Observatório Itaú Cultural</a:t>
            </a:r>
            <a:r>
              <a:rPr lang="pt-BR" dirty="0"/>
              <a:t>. N.28 (dez.2020/jun.2021) – São Paulo: Itaú Cultural, p.180-186. Acessível em </a:t>
            </a:r>
            <a:r>
              <a:rPr lang="pt-BR" u="sng" dirty="0">
                <a:hlinkClick r:id="rId4"/>
              </a:rPr>
              <a:t>https://issuu.com/itaucultural/docs/obs28_final_issu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9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 smtClean="0">
                <a:solidFill>
                  <a:srgbClr val="C00000"/>
                </a:solidFill>
              </a:rPr>
              <a:t>26 </a:t>
            </a:r>
            <a:r>
              <a:rPr lang="pt-BR" b="1" dirty="0">
                <a:solidFill>
                  <a:srgbClr val="C00000"/>
                </a:solidFill>
              </a:rPr>
              <a:t>de abril</a:t>
            </a:r>
            <a:r>
              <a:rPr lang="pt-BR" dirty="0"/>
              <a:t>: </a:t>
            </a:r>
            <a:r>
              <a:rPr lang="pt-BR" sz="4000" u="sng" dirty="0"/>
              <a:t>Sociedade da Informação e/ou Sociedade do Conhecimento?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CASTELLS, </a:t>
            </a:r>
            <a:r>
              <a:rPr lang="pt-BR" dirty="0" smtClean="0"/>
              <a:t>Manuel. </a:t>
            </a:r>
            <a:r>
              <a:rPr lang="pt-BR" dirty="0"/>
              <a:t>Prólogo: a rede e o ser. In: </a:t>
            </a:r>
            <a:r>
              <a:rPr lang="pt-BR" b="1" dirty="0"/>
              <a:t>A sociedade em rede</a:t>
            </a:r>
            <a:r>
              <a:rPr lang="pt-BR" dirty="0"/>
              <a:t>. Volume 1. Rio de Janeiro: Paz e Terra, 2000, 8ª edição. Acessível em </a:t>
            </a:r>
            <a:r>
              <a:rPr lang="pt-BR" u="sng" dirty="0">
                <a:hlinkClick r:id="rId2"/>
              </a:rPr>
              <a:t>https://perguntasaopo.files.wordpress.com/2011/02/castells_1999_parte1_cap1.pdf . p18-31</a:t>
            </a:r>
            <a:r>
              <a:rPr lang="pt-BR" dirty="0" smtClean="0"/>
              <a:t>.</a:t>
            </a:r>
          </a:p>
          <a:p>
            <a:r>
              <a:rPr lang="pt-BR" dirty="0"/>
              <a:t>KILOMBA, Grada. “Quem pode falar? Falando no Centro, Descolonizando o Conhecimento”. In: </a:t>
            </a:r>
            <a:r>
              <a:rPr lang="pt-BR" b="1" dirty="0"/>
              <a:t>Memórias da Plantação</a:t>
            </a:r>
            <a:r>
              <a:rPr lang="pt-BR" dirty="0"/>
              <a:t>. Rio de Janeiro: </a:t>
            </a:r>
            <a:r>
              <a:rPr lang="pt-BR" dirty="0" err="1"/>
              <a:t>Cobogó</a:t>
            </a:r>
            <a:r>
              <a:rPr lang="pt-BR" dirty="0"/>
              <a:t>, 2019, p.47-69</a:t>
            </a:r>
            <a:r>
              <a:rPr lang="pt-BR" dirty="0" smtClean="0"/>
              <a:t>.</a:t>
            </a:r>
            <a:endParaRPr lang="pt-BR" dirty="0"/>
          </a:p>
          <a:p>
            <a:pPr lvl="0"/>
            <a:r>
              <a:rPr lang="pt-BR" dirty="0" smtClean="0"/>
              <a:t>KRENAK</a:t>
            </a:r>
            <a:r>
              <a:rPr lang="pt-BR" dirty="0"/>
              <a:t>, </a:t>
            </a:r>
            <a:r>
              <a:rPr lang="pt-BR" dirty="0" smtClean="0"/>
              <a:t>Ailton. </a:t>
            </a:r>
            <a:r>
              <a:rPr lang="pt-BR" b="1" dirty="0"/>
              <a:t>Ideias para adiar o fim do mundo</a:t>
            </a:r>
            <a:r>
              <a:rPr lang="pt-BR" dirty="0"/>
              <a:t>. São Paulo: Companhia das Letras, 2019. Acessível em </a:t>
            </a:r>
            <a:r>
              <a:rPr lang="pt-BR" u="sng" dirty="0">
                <a:hlinkClick r:id="rId3"/>
              </a:rPr>
              <a:t>https://edisciplinas.usp.br/pluginfile.php/5727070/mod_resource/content/1/ideias-para-adiar-o-fim-do-mundo-1-34.pdf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58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Aula do dia </a:t>
            </a:r>
            <a:r>
              <a:rPr lang="pt-BR" b="1" dirty="0">
                <a:solidFill>
                  <a:srgbClr val="C00000"/>
                </a:solidFill>
              </a:rPr>
              <a:t>0</a:t>
            </a:r>
            <a:r>
              <a:rPr lang="pt-BR" b="1" dirty="0" smtClean="0">
                <a:solidFill>
                  <a:srgbClr val="C00000"/>
                </a:solidFill>
              </a:rPr>
              <a:t>3 </a:t>
            </a:r>
            <a:r>
              <a:rPr lang="pt-BR" b="1" dirty="0">
                <a:solidFill>
                  <a:srgbClr val="C00000"/>
                </a:solidFill>
              </a:rPr>
              <a:t>de </a:t>
            </a:r>
            <a:r>
              <a:rPr lang="pt-BR" b="1" dirty="0" smtClean="0">
                <a:solidFill>
                  <a:srgbClr val="C00000"/>
                </a:solidFill>
              </a:rPr>
              <a:t>maio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4000" b="1" dirty="0"/>
              <a:t>MANHÃ</a:t>
            </a:r>
            <a:r>
              <a:rPr lang="pt-BR" sz="4000" dirty="0"/>
              <a:t>: Visita ao Museu Paulista (a confirmar)</a:t>
            </a:r>
          </a:p>
          <a:p>
            <a:r>
              <a:rPr lang="pt-BR" sz="4000" b="1" dirty="0"/>
              <a:t>NOITE</a:t>
            </a:r>
            <a:r>
              <a:rPr lang="pt-BR" sz="4000" dirty="0"/>
              <a:t>:  Visita ao Centro </a:t>
            </a:r>
            <a:r>
              <a:rPr lang="pt-BR" sz="4000" dirty="0" err="1"/>
              <a:t>MariAntonia</a:t>
            </a:r>
            <a:r>
              <a:rPr lang="pt-BR" sz="4000" dirty="0"/>
              <a:t> e à exposição </a:t>
            </a:r>
            <a:r>
              <a:rPr lang="pt-BR" sz="4000" dirty="0" err="1"/>
              <a:t>MemoriAntonia</a:t>
            </a:r>
            <a:r>
              <a:rPr lang="pt-BR" sz="4000" dirty="0"/>
              <a:t>: por uma memória ativa a serviço dos Direitos Humanos (</a:t>
            </a:r>
            <a:r>
              <a:rPr lang="pt-BR" sz="4000" dirty="0" smtClean="0"/>
              <a:t>19h30 </a:t>
            </a:r>
            <a:r>
              <a:rPr lang="pt-BR" sz="4000" dirty="0"/>
              <a:t>às 21h30)</a:t>
            </a:r>
          </a:p>
          <a:p>
            <a:pPr marL="0" indent="0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31302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Cortar</Template>
  <TotalTime>1197</TotalTime>
  <Words>1589</Words>
  <Application>Microsoft Office PowerPoint</Application>
  <PresentationFormat>Widescreen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Franklin Gothic Book</vt:lpstr>
      <vt:lpstr>Crop</vt:lpstr>
      <vt:lpstr>Informação, conhecimento e cultura                                                         CBD0295</vt:lpstr>
      <vt:lpstr>OBJETIVO </vt:lpstr>
      <vt:lpstr>Aula do dia 22 de março </vt:lpstr>
      <vt:lpstr>Aula do dia 29 de março: Experiências de conhecimento e ecologia dos saberes I  </vt:lpstr>
      <vt:lpstr>5 de abril: Semana Santa</vt:lpstr>
      <vt:lpstr>Aula do dia 12 de abril </vt:lpstr>
      <vt:lpstr>Aula do dia 19 de abril: Experiências de conhecimento e ecologia dos saberes II </vt:lpstr>
      <vt:lpstr>Aula do dia 26 de abril: Sociedade da Informação e/ou Sociedade do Conhecimento? I </vt:lpstr>
      <vt:lpstr>Aula do dia 03 de maio </vt:lpstr>
      <vt:lpstr>Aula do dia 10 de maio: Sociedade da Informação e/ou Sociedade do Conhecimento? II </vt:lpstr>
      <vt:lpstr>Aula do dia 17 de maio: Informação e sociedade no contexto da internet </vt:lpstr>
      <vt:lpstr>Aula do dia 24 de maio: Agenciamentos e interlocuções: memória, cultura e informação I </vt:lpstr>
      <vt:lpstr>Aula do dia 31 de maio: Agenciamentos e interlocuções: memória, cultura e informação II </vt:lpstr>
      <vt:lpstr>Aula do dia 07 de junho</vt:lpstr>
      <vt:lpstr>Aula do dia 14 de junho: Dispositivos de cultura e informação e mediação cultural </vt:lpstr>
      <vt:lpstr>Aula do dia 21 de junho: Outras naturezas, outras culturas </vt:lpstr>
      <vt:lpstr>Aula do dia 28 de junho</vt:lpstr>
      <vt:lpstr>MÉTODOS UTILIZADOS </vt:lpstr>
      <vt:lpstr>AVALIAÇÃO e CRITÉRIOS </vt:lpstr>
      <vt:lpstr>TRABALHO FINAL </vt:lpstr>
      <vt:lpstr>RESENHA CRÍTICA (2 páginas) </vt:lpstr>
      <vt:lpstr>Profa. Dra. Lucia Maciel Barbosa de Oliveira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Informação, conhecimento e cultura                                                         CBD0295</dc:title>
  <dc:creator>Conta da Microsoft</dc:creator>
  <cp:lastModifiedBy>Conta da Microsoft</cp:lastModifiedBy>
  <cp:revision>13</cp:revision>
  <dcterms:created xsi:type="dcterms:W3CDTF">2022-03-15T22:36:49Z</dcterms:created>
  <dcterms:modified xsi:type="dcterms:W3CDTF">2023-03-21T18:18:37Z</dcterms:modified>
</cp:coreProperties>
</file>