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64" r:id="rId1"/>
  </p:sldMasterIdLst>
  <p:sldIdLst>
    <p:sldId id="256" r:id="rId2"/>
    <p:sldId id="271" r:id="rId3"/>
    <p:sldId id="307" r:id="rId4"/>
    <p:sldId id="308" r:id="rId5"/>
    <p:sldId id="299" r:id="rId6"/>
    <p:sldId id="310" r:id="rId7"/>
    <p:sldId id="309" r:id="rId8"/>
    <p:sldId id="261" r:id="rId9"/>
    <p:sldId id="270" r:id="rId10"/>
    <p:sldId id="264" r:id="rId11"/>
    <p:sldId id="276" r:id="rId12"/>
    <p:sldId id="314" r:id="rId13"/>
    <p:sldId id="294" r:id="rId14"/>
    <p:sldId id="295" r:id="rId15"/>
    <p:sldId id="292" r:id="rId16"/>
    <p:sldId id="281" r:id="rId17"/>
    <p:sldId id="279" r:id="rId18"/>
    <p:sldId id="301" r:id="rId19"/>
    <p:sldId id="312" r:id="rId20"/>
    <p:sldId id="303" r:id="rId21"/>
    <p:sldId id="306" r:id="rId22"/>
    <p:sldId id="275" r:id="rId23"/>
    <p:sldId id="289" r:id="rId24"/>
    <p:sldId id="311" r:id="rId25"/>
    <p:sldId id="313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30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433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016051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208115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17607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5755755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3591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E5243-F52A-4D37-9694-EB26C6C31910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9278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7B6E1-634A-48DC-9E8B-D894023267EF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6027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D3E9E-A95C-48F2-B4BF-A71542E0BE9A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8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291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9194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8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7E00A-486F-4252-8B1D-E32645521F49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03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DF5F92-E675-4B36-9A60-69A962A68675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222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E2C9B-5FA2-460D-9BE7-B0812FC2A6FF}" type="datetimeFigureOut">
              <a:rPr lang="en-US" smtClean="0"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145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6/13/2017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860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  <p:sldLayoutId id="2147483876" r:id="rId12"/>
    <p:sldLayoutId id="2147483877" r:id="rId13"/>
    <p:sldLayoutId id="2147483878" r:id="rId14"/>
    <p:sldLayoutId id="2147483879" r:id="rId15"/>
    <p:sldLayoutId id="214748388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18033" y="1400962"/>
            <a:ext cx="8786579" cy="3376420"/>
          </a:xfrm>
        </p:spPr>
        <p:txBody>
          <a:bodyPr>
            <a:normAutofit fontScale="90000"/>
          </a:bodyPr>
          <a:lstStyle/>
          <a:p>
            <a:r>
              <a:rPr lang="pt-BR" sz="4800" b="1" dirty="0"/>
              <a:t>QUESTÕES </a:t>
            </a:r>
            <a:br>
              <a:rPr lang="pt-BR" sz="4800" b="1" dirty="0"/>
            </a:br>
            <a:r>
              <a:rPr lang="pt-BR" sz="4800" b="1" dirty="0"/>
              <a:t>AVALIATIVAS DA APRENDIZAGEM NO ENSINO SUPERIOR</a:t>
            </a:r>
            <a:br>
              <a:rPr lang="pt-BR" sz="4800" b="1" dirty="0"/>
            </a:br>
            <a:endParaRPr lang="pt-BR" sz="48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pt-BR" b="1" dirty="0"/>
              <a:t>NOELI PRESTES PADILHA RIVAS</a:t>
            </a:r>
          </a:p>
          <a:p>
            <a:r>
              <a:rPr lang="pt-BR" b="1" dirty="0"/>
              <a:t>JUNHO DE 2017</a:t>
            </a:r>
          </a:p>
          <a:p>
            <a:r>
              <a:rPr lang="pt-BR" b="1" dirty="0"/>
              <a:t>PÓS-GRADUAÇÃO EM EDUCAÇÃO/DEDIC/FFCLRP/USP</a:t>
            </a:r>
          </a:p>
        </p:txBody>
      </p:sp>
    </p:spTree>
    <p:extLst>
      <p:ext uri="{BB962C8B-B14F-4D97-AF65-F5344CB8AC3E}">
        <p14:creationId xmlns:p14="http://schemas.microsoft.com/office/powerpoint/2010/main" val="28340980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/>
          </p:cNvSpPr>
          <p:nvPr>
            <p:ph type="title" idx="429496729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>
              <a:defRPr/>
            </a:pPr>
            <a:r>
              <a:rPr lang="pt-BR" sz="4000" b="1" dirty="0"/>
              <a:t>Por que avaliar? </a:t>
            </a:r>
          </a:p>
        </p:txBody>
      </p:sp>
      <p:sp>
        <p:nvSpPr>
          <p:cNvPr id="13315" name="Rectangle 3"/>
          <p:cNvSpPr>
            <a:spLocks noGrp="1"/>
          </p:cNvSpPr>
          <p:nvPr>
            <p:ph type="body" idx="4294967295"/>
          </p:nvPr>
        </p:nvSpPr>
        <p:spPr>
          <a:xfrm>
            <a:off x="1992314" y="2205038"/>
            <a:ext cx="9450269" cy="44196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pt-BR" altLang="pt-BR" sz="3200" dirty="0"/>
              <a:t>Toda intervenção educativa na aula se articula em torno de alguns processos de </a:t>
            </a:r>
            <a:r>
              <a:rPr lang="pt-BR" altLang="pt-BR" sz="3200" b="1" dirty="0">
                <a:solidFill>
                  <a:srgbClr val="FF0000"/>
                </a:solidFill>
              </a:rPr>
              <a:t>ensino/aprendizagem </a:t>
            </a:r>
            <a:r>
              <a:rPr lang="pt-BR" altLang="pt-BR" sz="3200" dirty="0"/>
              <a:t>que podem ser  analisados desde diferentes pontos de vista.</a:t>
            </a:r>
          </a:p>
          <a:p>
            <a:pPr>
              <a:lnSpc>
                <a:spcPct val="90000"/>
              </a:lnSpc>
            </a:pPr>
            <a:r>
              <a:rPr lang="pt-BR" altLang="pt-BR" sz="3200" b="1" dirty="0">
                <a:solidFill>
                  <a:srgbClr val="FF0000"/>
                </a:solidFill>
              </a:rPr>
              <a:t>Sujeitos da avaliação</a:t>
            </a:r>
            <a:r>
              <a:rPr lang="pt-BR" altLang="pt-BR" sz="3200" dirty="0"/>
              <a:t>: professor, estudante,  grupo/classe.</a:t>
            </a:r>
          </a:p>
          <a:p>
            <a:pPr>
              <a:lnSpc>
                <a:spcPct val="90000"/>
              </a:lnSpc>
            </a:pPr>
            <a:r>
              <a:rPr lang="pt-BR" altLang="pt-BR" sz="3200" b="1" dirty="0">
                <a:solidFill>
                  <a:srgbClr val="FF0000"/>
                </a:solidFill>
              </a:rPr>
              <a:t>Objeto da avaliação</a:t>
            </a:r>
            <a:r>
              <a:rPr lang="pt-BR" altLang="pt-BR" sz="3200" dirty="0"/>
              <a:t>: Processo de ensino e processo da aprendizagem.</a:t>
            </a:r>
          </a:p>
        </p:txBody>
      </p:sp>
    </p:spTree>
    <p:extLst>
      <p:ext uri="{BB962C8B-B14F-4D97-AF65-F5344CB8AC3E}">
        <p14:creationId xmlns:p14="http://schemas.microsoft.com/office/powerpoint/2010/main" val="1835217289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847850" y="333375"/>
            <a:ext cx="8686800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t-BR" altLang="pt-BR" b="1" dirty="0"/>
              <a:t>Alguns Problemas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4294967295"/>
          </p:nvPr>
        </p:nvSpPr>
        <p:spPr>
          <a:xfrm>
            <a:off x="1703389" y="1196975"/>
            <a:ext cx="9504303" cy="5545138"/>
          </a:xfrm>
        </p:spPr>
        <p:txBody>
          <a:bodyPr>
            <a:noAutofit/>
          </a:bodyPr>
          <a:lstStyle/>
          <a:p>
            <a:pPr algn="just">
              <a:lnSpc>
                <a:spcPct val="90000"/>
              </a:lnSpc>
            </a:pPr>
            <a:r>
              <a:rPr lang="pt-BR" altLang="pt-BR" sz="3200" dirty="0"/>
              <a:t>Condições de </a:t>
            </a:r>
            <a:r>
              <a:rPr lang="pt-BR" altLang="pt-BR" sz="3200" b="1" dirty="0">
                <a:solidFill>
                  <a:srgbClr val="FF0000"/>
                </a:solidFill>
              </a:rPr>
              <a:t>trabalho e jornada </a:t>
            </a:r>
            <a:r>
              <a:rPr lang="pt-BR" altLang="pt-BR" sz="3200" dirty="0"/>
              <a:t>docente; </a:t>
            </a:r>
          </a:p>
          <a:p>
            <a:pPr algn="just">
              <a:lnSpc>
                <a:spcPct val="90000"/>
              </a:lnSpc>
            </a:pPr>
            <a:r>
              <a:rPr lang="pt-BR" altLang="pt-BR" sz="3200" dirty="0"/>
              <a:t>Número excessivo de alunos;</a:t>
            </a:r>
          </a:p>
          <a:p>
            <a:pPr algn="just">
              <a:lnSpc>
                <a:spcPct val="90000"/>
              </a:lnSpc>
            </a:pPr>
            <a:r>
              <a:rPr lang="pt-BR" altLang="pt-BR" sz="3200" dirty="0"/>
              <a:t>Desconhecimento do professor dos instrumentos e perspectivas de </a:t>
            </a:r>
            <a:r>
              <a:rPr lang="pt-BR" altLang="pt-BR" sz="3200" b="1" dirty="0">
                <a:solidFill>
                  <a:srgbClr val="FF0000"/>
                </a:solidFill>
              </a:rPr>
              <a:t>avaliação</a:t>
            </a:r>
            <a:r>
              <a:rPr lang="pt-BR" altLang="pt-BR" sz="3200" dirty="0"/>
              <a:t>; </a:t>
            </a:r>
          </a:p>
          <a:p>
            <a:pPr algn="just">
              <a:lnSpc>
                <a:spcPct val="90000"/>
              </a:lnSpc>
            </a:pPr>
            <a:r>
              <a:rPr lang="pt-BR" altLang="pt-BR" sz="3200" b="1" dirty="0">
                <a:solidFill>
                  <a:srgbClr val="FF0000"/>
                </a:solidFill>
              </a:rPr>
              <a:t>Falta de liderança </a:t>
            </a:r>
            <a:r>
              <a:rPr lang="pt-BR" altLang="pt-BR" sz="3200" dirty="0"/>
              <a:t>da instituição (curso) em relação à condução do processo avaliativo;</a:t>
            </a:r>
          </a:p>
          <a:p>
            <a:pPr algn="just">
              <a:lnSpc>
                <a:spcPct val="90000"/>
              </a:lnSpc>
            </a:pPr>
            <a:r>
              <a:rPr lang="pt-BR" altLang="pt-BR" sz="3200" dirty="0"/>
              <a:t>Falta de envolvimento dos estudantes nas discussões sobre </a:t>
            </a:r>
            <a:r>
              <a:rPr lang="pt-BR" altLang="pt-BR" sz="3200" b="1" dirty="0">
                <a:solidFill>
                  <a:srgbClr val="FF0000"/>
                </a:solidFill>
              </a:rPr>
              <a:t>PPC, currículo e avaliação</a:t>
            </a:r>
            <a:r>
              <a:rPr lang="pt-BR" altLang="pt-BR" sz="3200" dirty="0"/>
              <a:t>;</a:t>
            </a:r>
          </a:p>
          <a:p>
            <a:pPr algn="just">
              <a:lnSpc>
                <a:spcPct val="90000"/>
              </a:lnSpc>
            </a:pPr>
            <a:r>
              <a:rPr lang="pt-BR" altLang="pt-BR" sz="3200" dirty="0"/>
              <a:t>Falta de </a:t>
            </a:r>
            <a:r>
              <a:rPr lang="pt-BR" altLang="pt-BR" sz="3200" b="1" dirty="0">
                <a:solidFill>
                  <a:srgbClr val="FF0000"/>
                </a:solidFill>
              </a:rPr>
              <a:t>reflexão profunda </a:t>
            </a:r>
            <a:r>
              <a:rPr lang="pt-BR" altLang="pt-BR" sz="3200" dirty="0"/>
              <a:t>dos professores sobre os objetos da formação: preparação profissional e cidadania. </a:t>
            </a:r>
          </a:p>
        </p:txBody>
      </p:sp>
    </p:spTree>
    <p:extLst>
      <p:ext uri="{BB962C8B-B14F-4D97-AF65-F5344CB8AC3E}">
        <p14:creationId xmlns:p14="http://schemas.microsoft.com/office/powerpoint/2010/main" val="3479750139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4" descr="debate-tud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67500" y="1857375"/>
            <a:ext cx="3657600" cy="4014788"/>
          </a:xfrm>
          <a:noFill/>
        </p:spPr>
      </p:pic>
      <p:sp>
        <p:nvSpPr>
          <p:cNvPr id="26627" name="CaixaDeTexto 4"/>
          <p:cNvSpPr txBox="1">
            <a:spLocks noChangeArrowheads="1"/>
          </p:cNvSpPr>
          <p:nvPr/>
        </p:nvSpPr>
        <p:spPr bwMode="auto">
          <a:xfrm>
            <a:off x="1881188" y="2143126"/>
            <a:ext cx="4500562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Avaliação como medida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ou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3600" dirty="0">
              <a:solidFill>
                <a:schemeClr val="tx1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Avaliação formativa?? </a:t>
            </a:r>
          </a:p>
        </p:txBody>
      </p:sp>
    </p:spTree>
    <p:extLst>
      <p:ext uri="{BB962C8B-B14F-4D97-AF65-F5344CB8AC3E}">
        <p14:creationId xmlns:p14="http://schemas.microsoft.com/office/powerpoint/2010/main" val="40469932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774826" y="188914"/>
            <a:ext cx="8740775" cy="1106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t-BR" altLang="pt-BR" b="1" dirty="0"/>
              <a:t>Avaliação Formativa</a:t>
            </a:r>
          </a:p>
        </p:txBody>
      </p:sp>
      <p:sp>
        <p:nvSpPr>
          <p:cNvPr id="27651" name="Rectangle 3"/>
          <p:cNvSpPr>
            <a:spLocks noGrp="1"/>
          </p:cNvSpPr>
          <p:nvPr>
            <p:ph type="body" idx="4294967295"/>
          </p:nvPr>
        </p:nvSpPr>
        <p:spPr>
          <a:xfrm>
            <a:off x="2589212" y="2133599"/>
            <a:ext cx="8915400" cy="4191699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pt-BR" altLang="pt-BR" sz="4000" dirty="0"/>
              <a:t>A finalidade  da avaliação é ser um </a:t>
            </a:r>
            <a:r>
              <a:rPr lang="pt-BR" altLang="pt-BR" sz="4000" b="1" dirty="0">
                <a:solidFill>
                  <a:srgbClr val="FF0000"/>
                </a:solidFill>
              </a:rPr>
              <a:t>instrumento educativo </a:t>
            </a:r>
            <a:r>
              <a:rPr lang="pt-BR" altLang="pt-BR" sz="4000" dirty="0"/>
              <a:t>que informa e faz uma valoração do processo de aprendizagem seguido pelo aluno, com o objetivo de lhe oportunizar, em todo o momento, as propostas educacionais mais adequadas.</a:t>
            </a:r>
          </a:p>
          <a:p>
            <a:pPr>
              <a:lnSpc>
                <a:spcPct val="90000"/>
              </a:lnSpc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8785794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1774826" y="260350"/>
            <a:ext cx="8740775" cy="10350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t-BR" altLang="pt-BR" b="1" dirty="0"/>
              <a:t>Avaliação Somativa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4294967295"/>
          </p:nvPr>
        </p:nvSpPr>
        <p:spPr/>
        <p:txBody>
          <a:bodyPr>
            <a:normAutofit/>
          </a:bodyPr>
          <a:lstStyle/>
          <a:p>
            <a:r>
              <a:rPr lang="pt-BR" altLang="pt-BR" sz="4000" dirty="0"/>
              <a:t>Conhecimento e avaliação de todo o </a:t>
            </a:r>
            <a:r>
              <a:rPr lang="pt-BR" altLang="pt-BR" sz="4000" b="1" dirty="0">
                <a:solidFill>
                  <a:srgbClr val="FF0000"/>
                </a:solidFill>
              </a:rPr>
              <a:t>percurso do estudante</a:t>
            </a:r>
            <a:r>
              <a:rPr lang="pt-BR" altLang="pt-BR" sz="4000" dirty="0"/>
              <a:t>.</a:t>
            </a:r>
          </a:p>
          <a:p>
            <a:r>
              <a:rPr lang="pt-BR" altLang="pt-BR" sz="4000" b="1" dirty="0">
                <a:solidFill>
                  <a:srgbClr val="FF0000"/>
                </a:solidFill>
              </a:rPr>
              <a:t>Avaliação Final</a:t>
            </a:r>
            <a:r>
              <a:rPr lang="pt-BR" altLang="pt-BR" sz="4000" dirty="0"/>
              <a:t>: Resultados obtidos e conhecimentos adquiridos pelo aluno.</a:t>
            </a:r>
          </a:p>
          <a:p>
            <a:endParaRPr lang="pt-BR" altLang="pt-BR" sz="4000" dirty="0"/>
          </a:p>
        </p:txBody>
      </p:sp>
    </p:spTree>
    <p:extLst>
      <p:ext uri="{BB962C8B-B14F-4D97-AF65-F5344CB8AC3E}">
        <p14:creationId xmlns:p14="http://schemas.microsoft.com/office/powerpoint/2010/main" val="1313677933"/>
      </p:ext>
    </p:extLst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ADV\Meus documentos\Minhas imagens\Imagem\Imagem 19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0" y="2857500"/>
            <a:ext cx="5786438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Retângulo 2"/>
          <p:cNvSpPr>
            <a:spLocks noChangeArrowheads="1"/>
          </p:cNvSpPr>
          <p:nvPr/>
        </p:nvSpPr>
        <p:spPr bwMode="auto">
          <a:xfrm>
            <a:off x="2566988" y="260350"/>
            <a:ext cx="7643812" cy="243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b="1" dirty="0">
                <a:solidFill>
                  <a:srgbClr val="002060"/>
                </a:solidFill>
                <a:latin typeface="Arial" panose="020B0604020202020204" pitchFamily="34" charset="0"/>
              </a:rPr>
              <a:t>RETRATOS DA  AVALIAÇÃO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b="1" dirty="0">
                <a:solidFill>
                  <a:srgbClr val="002060"/>
                </a:solidFill>
                <a:latin typeface="Arial" panose="020B0604020202020204" pitchFamily="34" charset="0"/>
              </a:rPr>
              <a:t>NA ATUALIDADE</a:t>
            </a: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Blip>
                <a:blip r:embed="rId3"/>
              </a:buBlip>
            </a:pPr>
            <a:endParaRPr lang="pt-BR" altLang="pt-BR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Blip>
                <a:blip r:embed="rId3"/>
              </a:buBlip>
            </a:pPr>
            <a:r>
              <a:rPr lang="pt-BR" altLang="pt-BR" dirty="0">
                <a:latin typeface="Arial" panose="020B0604020202020204" pitchFamily="34" charset="0"/>
              </a:rPr>
              <a:t> “</a:t>
            </a:r>
            <a:r>
              <a:rPr lang="pt-BR" altLang="pt-BR" sz="2400" dirty="0">
                <a:solidFill>
                  <a:schemeClr val="tx1"/>
                </a:solidFill>
                <a:latin typeface="Arial" panose="020B0604020202020204" pitchFamily="34" charset="0"/>
              </a:rPr>
              <a:t>Prova um momento privilegiado de estudos e não um acerto de contas” </a:t>
            </a:r>
            <a:r>
              <a:rPr lang="pt-BR" altLang="pt-BR" sz="1600" dirty="0">
                <a:solidFill>
                  <a:schemeClr val="tx1"/>
                </a:solidFill>
                <a:latin typeface="Arial" panose="020B0604020202020204" pitchFamily="34" charset="0"/>
              </a:rPr>
              <a:t>(MORETTO; VASCO, 2005</a:t>
            </a:r>
            <a:r>
              <a:rPr lang="pt-BR" altLang="pt-BR" sz="2400" dirty="0">
                <a:solidFill>
                  <a:schemeClr val="tx1"/>
                </a:solidFill>
                <a:latin typeface="Arial" panose="020B0604020202020204" pitchFamily="34" charset="0"/>
              </a:rPr>
              <a:t>)</a:t>
            </a:r>
            <a:endParaRPr lang="pt-BR" altLang="pt-BR" sz="16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02516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ADV\Meus documentos\Minhas imagens\Imagem\Imagem 20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151" y="2349501"/>
            <a:ext cx="5032375" cy="430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Retângulo 2"/>
          <p:cNvSpPr>
            <a:spLocks noChangeArrowheads="1"/>
          </p:cNvSpPr>
          <p:nvPr/>
        </p:nvSpPr>
        <p:spPr bwMode="auto">
          <a:xfrm>
            <a:off x="1703388" y="719138"/>
            <a:ext cx="8642350" cy="2062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dirty="0">
              <a:latin typeface="Arial" panose="020B0604020202020204" pitchFamily="34" charset="0"/>
            </a:endParaRP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pt-BR" altLang="pt-BR" sz="2000" dirty="0">
                <a:solidFill>
                  <a:schemeClr val="tx1"/>
                </a:solidFill>
                <a:latin typeface="Arial" panose="020B0604020202020204" pitchFamily="34" charset="0"/>
              </a:rPr>
              <a:t> 	“</a:t>
            </a:r>
            <a:r>
              <a:rPr lang="pt-BR" altLang="pt-BR" sz="2400" dirty="0">
                <a:solidFill>
                  <a:schemeClr val="tx1"/>
                </a:solidFill>
                <a:latin typeface="Arial" panose="020B0604020202020204" pitchFamily="34" charset="0"/>
              </a:rPr>
              <a:t>Acúmulo de informações solicitadas,  através da memorização, em momentos estanques do processo de avaliação” (MORETTO; VASCO, 2005) </a:t>
            </a:r>
          </a:p>
          <a:p>
            <a:pPr algn="ctr" eaLnBrk="1" hangingPunct="1">
              <a:spcBef>
                <a:spcPct val="0"/>
              </a:spcBef>
              <a:buClrTx/>
              <a:buSzTx/>
              <a:buFontTx/>
              <a:buBlip>
                <a:blip r:embed="rId3"/>
              </a:buBlip>
            </a:pPr>
            <a:endParaRPr lang="pt-BR" altLang="pt-BR" sz="2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93914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ADV\Meus documentos\Minhas imagens\Imagem\Imagem 19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39" y="2241551"/>
            <a:ext cx="4281487" cy="436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9" name="Retângulo 2"/>
          <p:cNvSpPr>
            <a:spLocks noChangeArrowheads="1"/>
          </p:cNvSpPr>
          <p:nvPr/>
        </p:nvSpPr>
        <p:spPr bwMode="auto">
          <a:xfrm>
            <a:off x="1919288" y="949326"/>
            <a:ext cx="7429500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dirty="0">
              <a:latin typeface="Arial" panose="020B0604020202020204" pitchFamily="34" charset="0"/>
            </a:endParaRPr>
          </a:p>
          <a:p>
            <a:pPr algn="just" eaLnBrk="1" hangingPunct="1">
              <a:spcBef>
                <a:spcPct val="0"/>
              </a:spcBef>
              <a:buClrTx/>
              <a:buSzTx/>
              <a:buFontTx/>
              <a:buBlip>
                <a:blip r:embed="rId3"/>
              </a:buBlip>
            </a:pPr>
            <a:r>
              <a:rPr lang="pt-BR" altLang="pt-BR" sz="2400" dirty="0">
                <a:solidFill>
                  <a:schemeClr val="tx1"/>
                </a:solidFill>
                <a:latin typeface="Arial" panose="020B0604020202020204" pitchFamily="34" charset="0"/>
              </a:rPr>
              <a:t> </a:t>
            </a:r>
            <a:r>
              <a:rPr lang="pt-BR" altLang="pt-BR" sz="2800" dirty="0">
                <a:solidFill>
                  <a:schemeClr val="tx1"/>
                </a:solidFill>
                <a:latin typeface="Arial" panose="020B0604020202020204" pitchFamily="34" charset="0"/>
              </a:rPr>
              <a:t>Valorização do </a:t>
            </a:r>
            <a:r>
              <a:rPr lang="pt-BR" altLang="pt-BR" sz="2800" dirty="0" err="1">
                <a:solidFill>
                  <a:schemeClr val="tx1"/>
                </a:solidFill>
                <a:latin typeface="Arial" panose="020B0604020202020204" pitchFamily="34" charset="0"/>
              </a:rPr>
              <a:t>Pseudo-sucesso</a:t>
            </a:r>
            <a:r>
              <a:rPr lang="pt-BR" altLang="pt-BR" sz="2800" dirty="0">
                <a:solidFill>
                  <a:schemeClr val="tx1"/>
                </a:solidFill>
                <a:latin typeface="Arial" panose="020B0604020202020204" pitchFamily="34" charset="0"/>
              </a:rPr>
              <a:t> – “Quando o aluno apenas repete o que o professor ensina”</a:t>
            </a:r>
          </a:p>
        </p:txBody>
      </p:sp>
    </p:spTree>
    <p:extLst>
      <p:ext uri="{BB962C8B-B14F-4D97-AF65-F5344CB8AC3E}">
        <p14:creationId xmlns:p14="http://schemas.microsoft.com/office/powerpoint/2010/main" val="18408962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4"/>
          <p:cNvSpPr txBox="1">
            <a:spLocks noChangeArrowheads="1"/>
          </p:cNvSpPr>
          <p:nvPr/>
        </p:nvSpPr>
        <p:spPr bwMode="auto">
          <a:xfrm>
            <a:off x="2279651" y="404814"/>
            <a:ext cx="7777163" cy="646331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3600" dirty="0">
                <a:solidFill>
                  <a:schemeClr val="tx1"/>
                </a:solidFill>
                <a:latin typeface="Comic Sans MS" panose="030F0702030302020204" pitchFamily="66" charset="0"/>
              </a:rPr>
              <a:t>FUNÇÃO DIAGNÓSTICA</a:t>
            </a:r>
          </a:p>
        </p:txBody>
      </p:sp>
      <p:sp>
        <p:nvSpPr>
          <p:cNvPr id="27651" name="Text Box 5"/>
          <p:cNvSpPr txBox="1">
            <a:spLocks noChangeArrowheads="1"/>
          </p:cNvSpPr>
          <p:nvPr/>
        </p:nvSpPr>
        <p:spPr bwMode="auto">
          <a:xfrm>
            <a:off x="2711450" y="1268413"/>
            <a:ext cx="67691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dirty="0">
                <a:solidFill>
                  <a:srgbClr val="0000FF"/>
                </a:solidFill>
                <a:latin typeface="Comic Sans MS" panose="030F0702030302020204" pitchFamily="66" charset="0"/>
              </a:rPr>
              <a:t>Com que conhecimentos e atitudes o aluno(a) inicia o processo de aprendizagem?</a:t>
            </a:r>
          </a:p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dirty="0">
                <a:solidFill>
                  <a:srgbClr val="0066CC"/>
                </a:solidFill>
                <a:latin typeface="Comic Sans MS" panose="030F0702030302020204" pitchFamily="66" charset="0"/>
              </a:rPr>
              <a:t>Até que ponto o aluno aprendeu ou cumpriu as metas estabelecidas para o período?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 rot="20371409">
            <a:off x="1703389" y="1557338"/>
            <a:ext cx="1152525" cy="531812"/>
          </a:xfrm>
          <a:prstGeom prst="rect">
            <a:avLst/>
          </a:prstGeom>
          <a:solidFill>
            <a:srgbClr val="FFCC99">
              <a:alpha val="83136"/>
            </a:srgbClr>
          </a:solidFill>
          <a:ln w="12700">
            <a:solidFill>
              <a:srgbClr val="CC0000"/>
            </a:solidFill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800">
                <a:solidFill>
                  <a:srgbClr val="CC0000"/>
                </a:solidFill>
                <a:latin typeface="Comic Sans MS" panose="030F0702030302020204" pitchFamily="66" charset="0"/>
              </a:rPr>
              <a:t>Início</a:t>
            </a:r>
          </a:p>
        </p:txBody>
      </p:sp>
      <p:sp>
        <p:nvSpPr>
          <p:cNvPr id="27653" name="Text Box 7"/>
          <p:cNvSpPr txBox="1">
            <a:spLocks noChangeArrowheads="1"/>
          </p:cNvSpPr>
          <p:nvPr/>
        </p:nvSpPr>
        <p:spPr bwMode="auto">
          <a:xfrm rot="1678359">
            <a:off x="9336088" y="2362201"/>
            <a:ext cx="1008062" cy="531813"/>
          </a:xfrm>
          <a:prstGeom prst="rect">
            <a:avLst/>
          </a:prstGeom>
          <a:solidFill>
            <a:srgbClr val="FFCC99">
              <a:alpha val="83136"/>
            </a:srgbClr>
          </a:solidFill>
          <a:ln w="12700" algn="ctr">
            <a:solidFill>
              <a:srgbClr val="CC0000"/>
            </a:solidFill>
            <a:prstDash val="dash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800">
                <a:solidFill>
                  <a:srgbClr val="CC0000"/>
                </a:solidFill>
                <a:latin typeface="Comic Sans MS" panose="030F0702030302020204" pitchFamily="66" charset="0"/>
              </a:rPr>
              <a:t>Final</a:t>
            </a:r>
          </a:p>
        </p:txBody>
      </p:sp>
      <p:sp>
        <p:nvSpPr>
          <p:cNvPr id="27654" name="AutoShape 8"/>
          <p:cNvSpPr>
            <a:spLocks/>
          </p:cNvSpPr>
          <p:nvPr/>
        </p:nvSpPr>
        <p:spPr bwMode="auto">
          <a:xfrm rot="5400000">
            <a:off x="5737226" y="-171449"/>
            <a:ext cx="503237" cy="6551612"/>
          </a:xfrm>
          <a:prstGeom prst="rightBrace">
            <a:avLst>
              <a:gd name="adj1" fmla="val 108491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8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27655" name="Text Box 9"/>
          <p:cNvSpPr txBox="1">
            <a:spLocks noChangeArrowheads="1"/>
          </p:cNvSpPr>
          <p:nvPr/>
        </p:nvSpPr>
        <p:spPr bwMode="auto">
          <a:xfrm>
            <a:off x="2351088" y="3405189"/>
            <a:ext cx="7200900" cy="528637"/>
          </a:xfrm>
          <a:prstGeom prst="rect">
            <a:avLst/>
          </a:prstGeom>
          <a:solidFill>
            <a:schemeClr val="accent1"/>
          </a:solidFill>
          <a:ln w="9525">
            <a:solidFill>
              <a:srgbClr val="0000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PERFIL DO ALUNO E DA TURMA</a:t>
            </a:r>
          </a:p>
        </p:txBody>
      </p:sp>
      <p:sp>
        <p:nvSpPr>
          <p:cNvPr id="27656" name="Text Box 11"/>
          <p:cNvSpPr txBox="1">
            <a:spLocks noChangeArrowheads="1"/>
          </p:cNvSpPr>
          <p:nvPr/>
        </p:nvSpPr>
        <p:spPr bwMode="auto">
          <a:xfrm>
            <a:off x="1703388" y="4076700"/>
            <a:ext cx="3097212" cy="1385888"/>
          </a:xfrm>
          <a:prstGeom prst="rect">
            <a:avLst/>
          </a:prstGeom>
          <a:solidFill>
            <a:srgbClr val="FFFF00">
              <a:alpha val="83136"/>
            </a:srgbClr>
          </a:solidFill>
          <a:ln w="12700">
            <a:solidFill>
              <a:srgbClr val="CC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800" b="1" dirty="0">
                <a:solidFill>
                  <a:srgbClr val="000066"/>
                </a:solidFill>
                <a:latin typeface="Colonna MT" panose="04020805060202030203" pitchFamily="82" charset="0"/>
              </a:rPr>
              <a:t>Conhecimentos prévios e sistematizados</a:t>
            </a:r>
          </a:p>
        </p:txBody>
      </p:sp>
      <p:sp>
        <p:nvSpPr>
          <p:cNvPr id="27657" name="Text Box 12"/>
          <p:cNvSpPr txBox="1">
            <a:spLocks noChangeArrowheads="1"/>
          </p:cNvSpPr>
          <p:nvPr/>
        </p:nvSpPr>
        <p:spPr bwMode="auto">
          <a:xfrm>
            <a:off x="4224339" y="5516563"/>
            <a:ext cx="2181225" cy="531812"/>
          </a:xfrm>
          <a:prstGeom prst="rect">
            <a:avLst/>
          </a:prstGeom>
          <a:solidFill>
            <a:srgbClr val="FFFF00">
              <a:alpha val="83136"/>
            </a:srgbClr>
          </a:solidFill>
          <a:ln w="12700">
            <a:solidFill>
              <a:srgbClr val="CC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800">
                <a:solidFill>
                  <a:srgbClr val="006600"/>
                </a:solidFill>
                <a:latin typeface="Bauhaus 93" panose="04030905020B02020C02" pitchFamily="82" charset="0"/>
              </a:rPr>
              <a:t>Progressos</a:t>
            </a:r>
          </a:p>
        </p:txBody>
      </p:sp>
      <p:sp>
        <p:nvSpPr>
          <p:cNvPr id="27658" name="Text Box 13"/>
          <p:cNvSpPr txBox="1">
            <a:spLocks noChangeArrowheads="1"/>
          </p:cNvSpPr>
          <p:nvPr/>
        </p:nvSpPr>
        <p:spPr bwMode="auto">
          <a:xfrm>
            <a:off x="7823200" y="4508500"/>
            <a:ext cx="2376488" cy="469900"/>
          </a:xfrm>
          <a:prstGeom prst="rect">
            <a:avLst/>
          </a:prstGeom>
          <a:solidFill>
            <a:srgbClr val="FFFF00">
              <a:alpha val="83136"/>
            </a:srgbClr>
          </a:solidFill>
          <a:ln w="12700">
            <a:solidFill>
              <a:srgbClr val="CC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>
                <a:solidFill>
                  <a:srgbClr val="9999FF"/>
                </a:solidFill>
                <a:latin typeface="Broadway" panose="04040905080B02020502" pitchFamily="82" charset="0"/>
              </a:rPr>
              <a:t>Dificuldades</a:t>
            </a:r>
          </a:p>
        </p:txBody>
      </p:sp>
      <p:sp>
        <p:nvSpPr>
          <p:cNvPr id="27659" name="Text Box 14"/>
          <p:cNvSpPr txBox="1">
            <a:spLocks noChangeArrowheads="1"/>
          </p:cNvSpPr>
          <p:nvPr/>
        </p:nvSpPr>
        <p:spPr bwMode="auto">
          <a:xfrm>
            <a:off x="6659564" y="5181601"/>
            <a:ext cx="3170237" cy="531813"/>
          </a:xfrm>
          <a:prstGeom prst="rect">
            <a:avLst/>
          </a:prstGeom>
          <a:solidFill>
            <a:srgbClr val="FFFF00">
              <a:alpha val="83136"/>
            </a:srgbClr>
          </a:solidFill>
          <a:ln w="12700">
            <a:solidFill>
              <a:srgbClr val="CC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800">
                <a:solidFill>
                  <a:srgbClr val="CC0099"/>
                </a:solidFill>
                <a:latin typeface="Algerian" panose="04020705040A02060702" pitchFamily="82" charset="0"/>
              </a:rPr>
              <a:t>Possibilidades</a:t>
            </a:r>
          </a:p>
        </p:txBody>
      </p:sp>
      <p:sp>
        <p:nvSpPr>
          <p:cNvPr id="27660" name="Line 15"/>
          <p:cNvSpPr>
            <a:spLocks noChangeShapeType="1"/>
          </p:cNvSpPr>
          <p:nvPr/>
        </p:nvSpPr>
        <p:spPr bwMode="auto">
          <a:xfrm flipH="1">
            <a:off x="4583113" y="3933825"/>
            <a:ext cx="1225550" cy="431800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661" name="Line 16"/>
          <p:cNvSpPr>
            <a:spLocks noChangeShapeType="1"/>
          </p:cNvSpPr>
          <p:nvPr/>
        </p:nvSpPr>
        <p:spPr bwMode="auto">
          <a:xfrm flipH="1">
            <a:off x="5232400" y="3933825"/>
            <a:ext cx="647700" cy="1150938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662" name="Line 17"/>
          <p:cNvSpPr>
            <a:spLocks noChangeShapeType="1"/>
          </p:cNvSpPr>
          <p:nvPr/>
        </p:nvSpPr>
        <p:spPr bwMode="auto">
          <a:xfrm>
            <a:off x="5951538" y="3933826"/>
            <a:ext cx="1223962" cy="1223963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7663" name="Line 18"/>
          <p:cNvSpPr>
            <a:spLocks noChangeShapeType="1"/>
          </p:cNvSpPr>
          <p:nvPr/>
        </p:nvSpPr>
        <p:spPr bwMode="auto">
          <a:xfrm>
            <a:off x="6022975" y="3933826"/>
            <a:ext cx="1873250" cy="576263"/>
          </a:xfrm>
          <a:prstGeom prst="line">
            <a:avLst/>
          </a:prstGeom>
          <a:noFill/>
          <a:ln w="19050">
            <a:solidFill>
              <a:srgbClr val="000080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477" name="Text Box 21"/>
          <p:cNvSpPr txBox="1">
            <a:spLocks noChangeArrowheads="1"/>
          </p:cNvSpPr>
          <p:nvPr/>
        </p:nvSpPr>
        <p:spPr bwMode="auto">
          <a:xfrm>
            <a:off x="1631951" y="6092826"/>
            <a:ext cx="8893175" cy="800219"/>
          </a:xfrm>
          <a:prstGeom prst="rect">
            <a:avLst/>
          </a:prstGeom>
          <a:solidFill>
            <a:schemeClr val="accent1"/>
          </a:solidFill>
          <a:ln w="3175">
            <a:solidFill>
              <a:srgbClr val="0000FF"/>
            </a:solidFill>
            <a:prstDash val="dash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defRPr/>
            </a:pPr>
            <a:r>
              <a:rPr lang="pt-BR" sz="23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Planejamento de atividades e estratégias didáticas adequadas</a:t>
            </a:r>
          </a:p>
        </p:txBody>
      </p:sp>
      <p:sp>
        <p:nvSpPr>
          <p:cNvPr id="27665" name="AutoShape 22"/>
          <p:cNvSpPr>
            <a:spLocks noChangeArrowheads="1"/>
          </p:cNvSpPr>
          <p:nvPr/>
        </p:nvSpPr>
        <p:spPr bwMode="auto">
          <a:xfrm rot="5400000">
            <a:off x="7897019" y="5698332"/>
            <a:ext cx="287338" cy="358775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1"/>
          </a:solidFill>
          <a:ln w="34925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3653840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>
              <a:spcBef>
                <a:spcPct val="50000"/>
              </a:spcBef>
              <a:defRPr/>
            </a:pPr>
            <a:r>
              <a:rPr lang="pt-BR" b="1" dirty="0">
                <a:solidFill>
                  <a:srgbClr val="000099"/>
                </a:solidFill>
                <a:latin typeface="Comic Sans MS" pitchFamily="66" charset="0"/>
              </a:rPr>
              <a:t>O PROCESSO DE AVALIAÇÃO</a:t>
            </a:r>
          </a:p>
        </p:txBody>
      </p:sp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2208213" y="4221164"/>
            <a:ext cx="76327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800">
                <a:solidFill>
                  <a:srgbClr val="0033CC"/>
                </a:solidFill>
                <a:latin typeface="Tahoma" panose="020B0604030504040204" pitchFamily="34" charset="0"/>
              </a:rPr>
              <a:t>Compreender e descrever os desempenhos e aprendizagens dos alunos</a:t>
            </a:r>
          </a:p>
        </p:txBody>
      </p:sp>
      <p:sp>
        <p:nvSpPr>
          <p:cNvPr id="29700" name="Rectangle 5"/>
          <p:cNvSpPr>
            <a:spLocks noChangeArrowheads="1"/>
          </p:cNvSpPr>
          <p:nvPr/>
        </p:nvSpPr>
        <p:spPr bwMode="auto">
          <a:xfrm>
            <a:off x="1981200" y="1744664"/>
            <a:ext cx="8229600" cy="1684337"/>
          </a:xfrm>
          <a:prstGeom prst="rect">
            <a:avLst/>
          </a:prstGeom>
          <a:solidFill>
            <a:srgbClr val="FF9999">
              <a:alpha val="16078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buClrTx/>
              <a:buSzTx/>
              <a:buFontTx/>
              <a:buChar char="•"/>
            </a:pPr>
            <a:r>
              <a:rPr lang="pt-BR" altLang="pt-BR" b="1" dirty="0">
                <a:solidFill>
                  <a:srgbClr val="0000FF"/>
                </a:solidFill>
                <a:latin typeface="Arial" panose="020B0604020202020204" pitchFamily="34" charset="0"/>
              </a:rPr>
              <a:t>Dimensão formativa</a:t>
            </a:r>
          </a:p>
          <a:p>
            <a:pPr algn="ctr" eaLnBrk="1" hangingPunct="1">
              <a:buClrTx/>
              <a:buSzTx/>
              <a:buFontTx/>
              <a:buChar char="-"/>
            </a:pPr>
            <a:r>
              <a:rPr lang="pt-BR" altLang="pt-BR" sz="2800" b="1" i="1" dirty="0">
                <a:solidFill>
                  <a:srgbClr val="CC0000"/>
                </a:solidFill>
                <a:latin typeface="Comic Sans MS" panose="030F0702030302020204" pitchFamily="66" charset="0"/>
              </a:rPr>
              <a:t>Fonte de informação para formulação das práticas pedagógicas mediante registros</a:t>
            </a:r>
          </a:p>
        </p:txBody>
      </p:sp>
      <p:sp>
        <p:nvSpPr>
          <p:cNvPr id="29701" name="Oval 7"/>
          <p:cNvSpPr>
            <a:spLocks noChangeArrowheads="1"/>
          </p:cNvSpPr>
          <p:nvPr/>
        </p:nvSpPr>
        <p:spPr bwMode="auto">
          <a:xfrm>
            <a:off x="1487488" y="4096524"/>
            <a:ext cx="8353425" cy="1366838"/>
          </a:xfrm>
          <a:prstGeom prst="ellipse">
            <a:avLst/>
          </a:prstGeom>
          <a:solidFill>
            <a:schemeClr val="accent1">
              <a:alpha val="0"/>
            </a:schemeClr>
          </a:solidFill>
          <a:ln w="12700">
            <a:solidFill>
              <a:srgbClr val="FF0000"/>
            </a:solidFill>
            <a:prstDash val="dashDot"/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1600" dirty="0">
              <a:solidFill>
                <a:srgbClr val="000099"/>
              </a:solidFill>
              <a:latin typeface="Comic Sans MS" panose="030F0702030302020204" pitchFamily="66" charset="0"/>
            </a:endParaRPr>
          </a:p>
        </p:txBody>
      </p:sp>
      <p:sp>
        <p:nvSpPr>
          <p:cNvPr id="29702" name="AutoShape 8"/>
          <p:cNvSpPr>
            <a:spLocks noChangeArrowheads="1"/>
          </p:cNvSpPr>
          <p:nvPr/>
        </p:nvSpPr>
        <p:spPr bwMode="auto">
          <a:xfrm>
            <a:off x="4943475" y="3429001"/>
            <a:ext cx="2089150" cy="576263"/>
          </a:xfrm>
          <a:prstGeom prst="downArrow">
            <a:avLst>
              <a:gd name="adj1" fmla="val 50000"/>
              <a:gd name="adj2" fmla="val 25000"/>
            </a:avLst>
          </a:prstGeom>
          <a:solidFill>
            <a:srgbClr val="FF9999">
              <a:alpha val="34901"/>
            </a:srgbClr>
          </a:solidFill>
          <a:ln w="12700">
            <a:solidFill>
              <a:srgbClr val="0000FF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8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29703" name="Text Box 9"/>
          <p:cNvSpPr txBox="1">
            <a:spLocks noChangeArrowheads="1"/>
          </p:cNvSpPr>
          <p:nvPr/>
        </p:nvSpPr>
        <p:spPr bwMode="auto">
          <a:xfrm>
            <a:off x="1666876" y="5949950"/>
            <a:ext cx="8893175" cy="830997"/>
          </a:xfrm>
          <a:prstGeom prst="rect">
            <a:avLst/>
          </a:prstGeom>
          <a:solidFill>
            <a:srgbClr val="FFFF00"/>
          </a:solidFill>
          <a:ln w="38100" cap="rnd">
            <a:solidFill>
              <a:srgbClr val="CC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 dirty="0">
                <a:solidFill>
                  <a:srgbClr val="CC0000"/>
                </a:solidFill>
                <a:latin typeface="Tahoma" panose="020B0604030504040204" pitchFamily="34" charset="0"/>
              </a:rPr>
              <a:t>O processo de avaliação deve ocorrer durante o processo de ensino e aprendizagem</a:t>
            </a:r>
          </a:p>
        </p:txBody>
      </p:sp>
    </p:spTree>
    <p:extLst>
      <p:ext uri="{BB962C8B-B14F-4D97-AF65-F5344CB8AC3E}">
        <p14:creationId xmlns:p14="http://schemas.microsoft.com/office/powerpoint/2010/main" val="1010768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76517" y="460805"/>
            <a:ext cx="4875953" cy="3356186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1148" y="3229761"/>
            <a:ext cx="4572396" cy="3428651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8102777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4"/>
          <p:cNvSpPr txBox="1">
            <a:spLocks noChangeArrowheads="1"/>
          </p:cNvSpPr>
          <p:nvPr/>
        </p:nvSpPr>
        <p:spPr bwMode="auto">
          <a:xfrm>
            <a:off x="2279651" y="404814"/>
            <a:ext cx="7777163" cy="646331"/>
          </a:xfrm>
          <a:prstGeom prst="rect">
            <a:avLst/>
          </a:prstGeom>
          <a:noFill/>
          <a:ln w="38100">
            <a:solidFill>
              <a:srgbClr val="000099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3600" dirty="0">
                <a:solidFill>
                  <a:srgbClr val="000099"/>
                </a:solidFill>
                <a:latin typeface="Comic Sans MS" panose="030F0702030302020204" pitchFamily="66" charset="0"/>
              </a:rPr>
              <a:t>FUNÇÃO DE ACOMPANHAMENTO</a:t>
            </a:r>
          </a:p>
        </p:txBody>
      </p:sp>
      <p:sp>
        <p:nvSpPr>
          <p:cNvPr id="28675" name="Text Box 5"/>
          <p:cNvSpPr txBox="1">
            <a:spLocks noChangeArrowheads="1"/>
          </p:cNvSpPr>
          <p:nvPr/>
        </p:nvSpPr>
        <p:spPr bwMode="auto">
          <a:xfrm>
            <a:off x="2063751" y="1844676"/>
            <a:ext cx="820896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400" b="1" dirty="0">
                <a:solidFill>
                  <a:srgbClr val="000099"/>
                </a:solidFill>
                <a:latin typeface="Comic Sans MS" panose="030F0702030302020204" pitchFamily="66" charset="0"/>
                <a:sym typeface="Monotype Sorts" pitchFamily="2" charset="2"/>
              </a:rPr>
              <a:t>AMPLIA </a:t>
            </a:r>
            <a:r>
              <a:rPr lang="pt-BR" altLang="pt-BR" sz="2400" b="1" i="1" dirty="0">
                <a:solidFill>
                  <a:srgbClr val="CC0000"/>
                </a:solidFill>
                <a:latin typeface="Comic Sans MS" panose="030F0702030302020204" pitchFamily="66" charset="0"/>
                <a:sym typeface="Monotype Sorts" pitchFamily="2" charset="2"/>
              </a:rPr>
              <a:t>a p</a:t>
            </a:r>
            <a:r>
              <a:rPr lang="pt-BR" altLang="pt-BR" sz="2400" b="1" i="1" dirty="0">
                <a:solidFill>
                  <a:srgbClr val="CC0000"/>
                </a:solidFill>
                <a:latin typeface="Comic Sans MS" panose="030F0702030302020204" pitchFamily="66" charset="0"/>
              </a:rPr>
              <a:t>ossibilidade de perceber os avanços e rupturas no processo de ensino-aprendizagem</a:t>
            </a:r>
          </a:p>
        </p:txBody>
      </p:sp>
      <p:sp>
        <p:nvSpPr>
          <p:cNvPr id="28676" name="AutoShape 8"/>
          <p:cNvSpPr>
            <a:spLocks/>
          </p:cNvSpPr>
          <p:nvPr/>
        </p:nvSpPr>
        <p:spPr bwMode="auto">
          <a:xfrm rot="5400000">
            <a:off x="5591970" y="-748506"/>
            <a:ext cx="576263" cy="7921625"/>
          </a:xfrm>
          <a:prstGeom prst="rightBrace">
            <a:avLst>
              <a:gd name="adj1" fmla="val 114555"/>
              <a:gd name="adj2" fmla="val 50000"/>
            </a:avLst>
          </a:prstGeom>
          <a:noFill/>
          <a:ln w="2540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8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28677" name="Text Box 10"/>
          <p:cNvSpPr txBox="1">
            <a:spLocks noChangeArrowheads="1"/>
          </p:cNvSpPr>
          <p:nvPr/>
        </p:nvSpPr>
        <p:spPr bwMode="auto">
          <a:xfrm>
            <a:off x="1665288" y="4581526"/>
            <a:ext cx="4354512" cy="954107"/>
          </a:xfrm>
          <a:prstGeom prst="rect">
            <a:avLst/>
          </a:prstGeom>
          <a:solidFill>
            <a:srgbClr val="FFFF00">
              <a:alpha val="83136"/>
            </a:srgbClr>
          </a:solidFill>
          <a:ln w="12700">
            <a:solidFill>
              <a:srgbClr val="CC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800" b="1" dirty="0">
                <a:solidFill>
                  <a:srgbClr val="000066"/>
                </a:solidFill>
                <a:latin typeface="Colonna MT" panose="04020805060202030203" pitchFamily="82" charset="0"/>
              </a:rPr>
              <a:t>REDIMENSIONAMENTO DA PRÁTICA PEDAGÓGICA</a:t>
            </a:r>
          </a:p>
        </p:txBody>
      </p:sp>
      <p:sp>
        <p:nvSpPr>
          <p:cNvPr id="28678" name="Text Box 11"/>
          <p:cNvSpPr txBox="1">
            <a:spLocks noChangeArrowheads="1"/>
          </p:cNvSpPr>
          <p:nvPr/>
        </p:nvSpPr>
        <p:spPr bwMode="auto">
          <a:xfrm>
            <a:off x="5375275" y="5516564"/>
            <a:ext cx="2952750" cy="896937"/>
          </a:xfrm>
          <a:prstGeom prst="rect">
            <a:avLst/>
          </a:prstGeom>
          <a:solidFill>
            <a:srgbClr val="FFFF00">
              <a:alpha val="83136"/>
            </a:srgbClr>
          </a:solidFill>
          <a:ln w="12700">
            <a:solidFill>
              <a:srgbClr val="CC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800" dirty="0">
                <a:solidFill>
                  <a:srgbClr val="006600"/>
                </a:solidFill>
                <a:latin typeface="Bauhaus 93" panose="04030905020B02020C02" pitchFamily="82" charset="0"/>
              </a:rPr>
              <a:t>(</a:t>
            </a:r>
            <a:r>
              <a:rPr lang="pt-BR" altLang="pt-BR" sz="2400" dirty="0">
                <a:solidFill>
                  <a:srgbClr val="006600"/>
                </a:solidFill>
                <a:latin typeface="Bauhaus 93" panose="04030905020B02020C02" pitchFamily="82" charset="0"/>
              </a:rPr>
              <a:t>RE)ORGANIZAÇÃO DOS ESTUDANTES</a:t>
            </a:r>
          </a:p>
        </p:txBody>
      </p:sp>
      <p:sp>
        <p:nvSpPr>
          <p:cNvPr id="28679" name="Text Box 12"/>
          <p:cNvSpPr txBox="1">
            <a:spLocks noChangeArrowheads="1"/>
          </p:cNvSpPr>
          <p:nvPr/>
        </p:nvSpPr>
        <p:spPr bwMode="auto">
          <a:xfrm>
            <a:off x="3143251" y="3644901"/>
            <a:ext cx="5400675" cy="531813"/>
          </a:xfrm>
          <a:prstGeom prst="rect">
            <a:avLst/>
          </a:prstGeom>
          <a:solidFill>
            <a:schemeClr val="accent1">
              <a:alpha val="83136"/>
            </a:schemeClr>
          </a:solidFill>
          <a:ln w="12700" cap="rnd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800" b="1" dirty="0">
                <a:solidFill>
                  <a:schemeClr val="tx1"/>
                </a:solidFill>
                <a:latin typeface="Comic Sans MS" panose="030F0702030302020204" pitchFamily="66" charset="0"/>
              </a:rPr>
              <a:t>ORIENTA A AÇÃO DOCENTE</a:t>
            </a:r>
          </a:p>
        </p:txBody>
      </p:sp>
      <p:sp>
        <p:nvSpPr>
          <p:cNvPr id="28680" name="Text Box 13"/>
          <p:cNvSpPr txBox="1">
            <a:spLocks noChangeArrowheads="1"/>
          </p:cNvSpPr>
          <p:nvPr/>
        </p:nvSpPr>
        <p:spPr bwMode="auto">
          <a:xfrm>
            <a:off x="6600825" y="4581525"/>
            <a:ext cx="3600450" cy="958850"/>
          </a:xfrm>
          <a:prstGeom prst="rect">
            <a:avLst/>
          </a:prstGeom>
          <a:solidFill>
            <a:srgbClr val="FFFF00">
              <a:alpha val="83136"/>
            </a:srgbClr>
          </a:solidFill>
          <a:ln w="12700">
            <a:solidFill>
              <a:srgbClr val="CC0000"/>
            </a:solidFill>
            <a:prstDash val="sysDot"/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pt-BR" altLang="pt-BR" sz="2800" b="1" dirty="0">
                <a:solidFill>
                  <a:srgbClr val="CC0099"/>
                </a:solidFill>
                <a:latin typeface="Algerian" panose="04020705040A02060702" pitchFamily="82" charset="0"/>
              </a:rPr>
              <a:t>Planejamento metas e ações</a:t>
            </a:r>
          </a:p>
        </p:txBody>
      </p:sp>
      <p:sp>
        <p:nvSpPr>
          <p:cNvPr id="28681" name="AutoShape 14"/>
          <p:cNvSpPr>
            <a:spLocks noChangeArrowheads="1"/>
          </p:cNvSpPr>
          <p:nvPr/>
        </p:nvSpPr>
        <p:spPr bwMode="auto">
          <a:xfrm rot="19023058">
            <a:off x="4872038" y="5805488"/>
            <a:ext cx="360362" cy="792162"/>
          </a:xfrm>
          <a:prstGeom prst="curvedRightArrow">
            <a:avLst>
              <a:gd name="adj1" fmla="val 43965"/>
              <a:gd name="adj2" fmla="val 87930"/>
              <a:gd name="adj3" fmla="val 33333"/>
            </a:avLst>
          </a:prstGeom>
          <a:solidFill>
            <a:schemeClr val="accent1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8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28682" name="AutoShape 15"/>
          <p:cNvSpPr>
            <a:spLocks noChangeArrowheads="1"/>
          </p:cNvSpPr>
          <p:nvPr/>
        </p:nvSpPr>
        <p:spPr bwMode="auto">
          <a:xfrm rot="14021643">
            <a:off x="8436769" y="5409407"/>
            <a:ext cx="431800" cy="792162"/>
          </a:xfrm>
          <a:prstGeom prst="curvedRightArrow">
            <a:avLst>
              <a:gd name="adj1" fmla="val 36691"/>
              <a:gd name="adj2" fmla="val 73382"/>
              <a:gd name="adj3" fmla="val 33333"/>
            </a:avLst>
          </a:prstGeom>
          <a:solidFill>
            <a:schemeClr val="accent1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8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sp>
        <p:nvSpPr>
          <p:cNvPr id="28683" name="AutoShape 16"/>
          <p:cNvSpPr>
            <a:spLocks noChangeArrowheads="1"/>
          </p:cNvSpPr>
          <p:nvPr/>
        </p:nvSpPr>
        <p:spPr bwMode="auto">
          <a:xfrm rot="5093674">
            <a:off x="6056313" y="3906838"/>
            <a:ext cx="360362" cy="1008062"/>
          </a:xfrm>
          <a:prstGeom prst="curvedRightArrow">
            <a:avLst>
              <a:gd name="adj1" fmla="val 55947"/>
              <a:gd name="adj2" fmla="val 111894"/>
              <a:gd name="adj3" fmla="val 33333"/>
            </a:avLst>
          </a:prstGeom>
          <a:solidFill>
            <a:schemeClr val="accent1"/>
          </a:solidFill>
          <a:ln w="38100">
            <a:solidFill>
              <a:srgbClr val="CC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t-BR" altLang="pt-BR" sz="280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4916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41864" y="285226"/>
            <a:ext cx="8962747" cy="11157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t-BR" altLang="pt-BR" b="1" dirty="0"/>
              <a:t>Como avaliar? 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1919289" y="1484314"/>
            <a:ext cx="8353425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3200" dirty="0"/>
              <a:t>Garantindo </a:t>
            </a:r>
            <a:r>
              <a:rPr lang="pt-BR" altLang="pt-BR" sz="3200" b="1" dirty="0">
                <a:solidFill>
                  <a:srgbClr val="FF0000"/>
                </a:solidFill>
              </a:rPr>
              <a:t>participação ativa dos estudantes</a:t>
            </a:r>
            <a:r>
              <a:rPr lang="pt-BR" altLang="pt-BR" sz="3200" dirty="0"/>
              <a:t>, para que se sintam responsáveis pelo seu próprio aproveitamento (avaliação formativa). </a:t>
            </a:r>
          </a:p>
          <a:p>
            <a:pPr>
              <a:lnSpc>
                <a:spcPct val="90000"/>
              </a:lnSpc>
            </a:pPr>
            <a:r>
              <a:rPr lang="pt-BR" altLang="pt-BR" sz="3200" dirty="0"/>
              <a:t>Por meio de </a:t>
            </a:r>
            <a:r>
              <a:rPr lang="pt-BR" altLang="pt-BR" sz="3200" b="1" dirty="0">
                <a:solidFill>
                  <a:srgbClr val="FF0000"/>
                </a:solidFill>
              </a:rPr>
              <a:t>instrumentos</a:t>
            </a:r>
            <a:r>
              <a:rPr lang="pt-BR" altLang="pt-BR" sz="3200" dirty="0"/>
              <a:t> que possibilitem a análise do processo de ensino e de formação de cidadão e não apenas a certificação e aferição de resultados. 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pt-BR" altLang="pt-BR" sz="2800" dirty="0"/>
              <a:t> </a:t>
            </a: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1996926269"/>
      </p:ext>
    </p:extLst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 idx="4294967295"/>
          </p:nvPr>
        </p:nvSpPr>
        <p:spPr bwMode="auto">
          <a:xfrm>
            <a:off x="2541864" y="285226"/>
            <a:ext cx="8962747" cy="111573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pt-BR" altLang="pt-BR" b="1" dirty="0"/>
              <a:t>Como avaliar? </a:t>
            </a:r>
          </a:p>
        </p:txBody>
      </p:sp>
      <p:sp>
        <p:nvSpPr>
          <p:cNvPr id="18435" name="Rectangle 3"/>
          <p:cNvSpPr>
            <a:spLocks noGrp="1"/>
          </p:cNvSpPr>
          <p:nvPr>
            <p:ph type="body" idx="4294967295"/>
          </p:nvPr>
        </p:nvSpPr>
        <p:spPr>
          <a:xfrm>
            <a:off x="1919289" y="1484314"/>
            <a:ext cx="8353425" cy="51133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pt-BR" altLang="pt-BR" sz="4000" dirty="0"/>
              <a:t>Por meio de </a:t>
            </a:r>
            <a:r>
              <a:rPr lang="pt-BR" altLang="pt-BR" sz="4000" b="1" dirty="0">
                <a:solidFill>
                  <a:srgbClr val="FF0000"/>
                </a:solidFill>
              </a:rPr>
              <a:t>instrumentos </a:t>
            </a:r>
            <a:r>
              <a:rPr lang="pt-BR" altLang="pt-BR" sz="4000" dirty="0"/>
              <a:t>que possibilitem obter dados e reorientar o processo se necessário.</a:t>
            </a:r>
          </a:p>
          <a:p>
            <a:pPr>
              <a:lnSpc>
                <a:spcPct val="90000"/>
              </a:lnSpc>
            </a:pPr>
            <a:r>
              <a:rPr lang="pt-BR" altLang="pt-BR" sz="4000" dirty="0"/>
              <a:t>Buscando refletir a </a:t>
            </a:r>
            <a:r>
              <a:rPr lang="pt-BR" altLang="pt-BR" sz="4000" b="1" dirty="0">
                <a:solidFill>
                  <a:srgbClr val="FF0000"/>
                </a:solidFill>
              </a:rPr>
              <a:t>prática pedagógica.  </a:t>
            </a:r>
          </a:p>
          <a:p>
            <a:pPr>
              <a:lnSpc>
                <a:spcPct val="90000"/>
              </a:lnSpc>
            </a:pPr>
            <a:endParaRPr lang="pt-BR" altLang="pt-BR" dirty="0"/>
          </a:p>
        </p:txBody>
      </p:sp>
    </p:spTree>
    <p:extLst>
      <p:ext uri="{BB962C8B-B14F-4D97-AF65-F5344CB8AC3E}">
        <p14:creationId xmlns:p14="http://schemas.microsoft.com/office/powerpoint/2010/main" val="2551554110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222E90-175C-4F3E-ABAF-183E8CCB1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b="1" dirty="0"/>
              <a:t>Instrumentos de avaliação</a:t>
            </a:r>
          </a:p>
        </p:txBody>
      </p:sp>
      <p:sp>
        <p:nvSpPr>
          <p:cNvPr id="30723" name="CaixaDeTexto 2"/>
          <p:cNvSpPr txBox="1">
            <a:spLocks noChangeArrowheads="1"/>
          </p:cNvSpPr>
          <p:nvPr/>
        </p:nvSpPr>
        <p:spPr bwMode="auto">
          <a:xfrm>
            <a:off x="1919288" y="1412876"/>
            <a:ext cx="7925568" cy="76328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marL="514350" indent="-5143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"/>
              <a:defRPr sz="3200">
                <a:solidFill>
                  <a:schemeClr val="tx2"/>
                </a:solidFill>
                <a:latin typeface="Franklin Gothic Book" panose="020B05030201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"/>
              <a:defRPr sz="2800">
                <a:solidFill>
                  <a:schemeClr val="tx2"/>
                </a:solidFill>
                <a:latin typeface="Franklin Gothic Book" panose="020B05030201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"/>
              <a:defRPr sz="2400">
                <a:solidFill>
                  <a:schemeClr val="tx2"/>
                </a:solidFill>
                <a:latin typeface="Franklin Gothic Book" panose="020B05030201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 2" panose="05020102010507070707" pitchFamily="18" charset="2"/>
              <a:buChar char=""/>
              <a:defRPr sz="2000">
                <a:solidFill>
                  <a:schemeClr val="tx2"/>
                </a:solidFill>
                <a:latin typeface="Franklin Gothic Book" panose="020B05030201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0000"/>
              <a:buFont typeface="Wingdings 2" panose="05020102010507070707" pitchFamily="18" charset="2"/>
              <a:buChar char=""/>
              <a:defRPr>
                <a:solidFill>
                  <a:schemeClr val="tx2"/>
                </a:solidFill>
                <a:latin typeface="Franklin Gothic Book" panose="020B050302010202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Observação e registro;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Provas diagnósticas;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Auto avaliação, avaliação pelos pares;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Portfólio;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Atividades em grupo;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Produção de relatórios e arguição;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Defesa de tese ou projeto;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r>
              <a:rPr lang="pt-BR" altLang="pt-BR" sz="2800" dirty="0">
                <a:solidFill>
                  <a:schemeClr val="tx1"/>
                </a:solidFill>
                <a:latin typeface="Comic Sans MS" panose="030F0702030302020204" pitchFamily="66" charset="0"/>
              </a:rPr>
              <a:t>Outros (estratégias de ensino e avaliação).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ClrTx/>
              <a:buSzTx/>
              <a:buFontTx/>
              <a:buAutoNum type="arabicPeriod"/>
            </a:pPr>
            <a:endParaRPr lang="pt-BR" altLang="pt-BR" sz="28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pt-BR" altLang="pt-BR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pt-BR" altLang="pt-BR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pt-BR" altLang="pt-BR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AutoNum type="arabicPeriod"/>
            </a:pPr>
            <a:endParaRPr lang="pt-BR" altLang="pt-BR" sz="2800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1392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1542" y="378850"/>
            <a:ext cx="10539532" cy="647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25101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/>
          </p:nvPr>
        </p:nvGraphicFramePr>
        <p:xfrm>
          <a:off x="2272936" y="444381"/>
          <a:ext cx="9919064" cy="41579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0195">
                  <a:extLst>
                    <a:ext uri="{9D8B030D-6E8A-4147-A177-3AD203B41FA5}">
                      <a16:colId xmlns:a16="http://schemas.microsoft.com/office/drawing/2014/main" val="1347190491"/>
                    </a:ext>
                  </a:extLst>
                </a:gridCol>
                <a:gridCol w="5098869">
                  <a:extLst>
                    <a:ext uri="{9D8B030D-6E8A-4147-A177-3AD203B41FA5}">
                      <a16:colId xmlns:a16="http://schemas.microsoft.com/office/drawing/2014/main" val="3966186405"/>
                    </a:ext>
                  </a:extLst>
                </a:gridCol>
              </a:tblGrid>
              <a:tr h="3703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O que avaliar 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8" marR="5866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Técnicas avaliativas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8" marR="58668" marT="0" marB="0"/>
                </a:tc>
                <a:extLst>
                  <a:ext uri="{0D108BD9-81ED-4DB2-BD59-A6C34878D82A}">
                    <a16:rowId xmlns:a16="http://schemas.microsoft.com/office/drawing/2014/main" val="1101587467"/>
                  </a:ext>
                </a:extLst>
              </a:tr>
              <a:tr h="168081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Objetivos cognitivos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8" marR="5866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Prova discursiva ou dissertativa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Prova objetiva (Lacuna, verdadeiro/falso combinação ou correlação, associação, ordenação, complemento)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Entrevista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Prova com consulta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Dissertação e monografia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Solução de casos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 err="1">
                          <a:effectLst/>
                        </a:rPr>
                        <a:t>Pré</a:t>
                      </a:r>
                      <a:r>
                        <a:rPr lang="pt-BR" sz="1200" b="1" dirty="0">
                          <a:effectLst/>
                        </a:rPr>
                        <a:t> e pós-teste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Portfólio</a:t>
                      </a:r>
                      <a:endParaRPr lang="pt-B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8" marR="58668" marT="0" marB="0"/>
                </a:tc>
                <a:extLst>
                  <a:ext uri="{0D108BD9-81ED-4DB2-BD59-A6C34878D82A}">
                    <a16:rowId xmlns:a16="http://schemas.microsoft.com/office/drawing/2014/main" val="3606233985"/>
                  </a:ext>
                </a:extLst>
              </a:tr>
              <a:tr h="5602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Objetivos de habilidades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8" marR="5866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Observação com roteiro e registro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Provas práticas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Relatórios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8" marR="58668" marT="0" marB="0"/>
                </a:tc>
                <a:extLst>
                  <a:ext uri="{0D108BD9-81ED-4DB2-BD59-A6C34878D82A}">
                    <a16:rowId xmlns:a16="http://schemas.microsoft.com/office/drawing/2014/main" val="3364477502"/>
                  </a:ext>
                </a:extLst>
              </a:tr>
              <a:tr h="7286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Objetivos de atitudes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8" marR="5866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Solução de casos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Observação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Entrevista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100" b="1" dirty="0">
                          <a:effectLst/>
                        </a:rPr>
                        <a:t>Dissertação e monografia</a:t>
                      </a:r>
                      <a:endParaRPr lang="pt-BR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8" marR="58668" marT="0" marB="0"/>
                </a:tc>
                <a:extLst>
                  <a:ext uri="{0D108BD9-81ED-4DB2-BD59-A6C34878D82A}">
                    <a16:rowId xmlns:a16="http://schemas.microsoft.com/office/drawing/2014/main" val="3182359537"/>
                  </a:ext>
                </a:extLst>
              </a:tr>
              <a:tr h="56027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Objetivos de um programa de ensino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8" marR="58668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Indicadores de aproveitamento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Questionários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000" dirty="0">
                          <a:effectLst/>
                        </a:rPr>
                        <a:t>Debates</a:t>
                      </a:r>
                      <a:endParaRPr lang="pt-BR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68" marR="58668" marT="0" marB="0"/>
                </a:tc>
                <a:extLst>
                  <a:ext uri="{0D108BD9-81ED-4DB2-BD59-A6C34878D82A}">
                    <a16:rowId xmlns:a16="http://schemas.microsoft.com/office/drawing/2014/main" val="3420571093"/>
                  </a:ext>
                </a:extLst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178058" y="76685"/>
            <a:ext cx="9013942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Quadro 2. Domínio dos objetivos de aprendizagem e as respectivas técnicas avaliativas.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/>
          </p:nvPr>
        </p:nvGraphicFramePr>
        <p:xfrm>
          <a:off x="2272935" y="4383948"/>
          <a:ext cx="9919065" cy="144462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60255">
                  <a:extLst>
                    <a:ext uri="{9D8B030D-6E8A-4147-A177-3AD203B41FA5}">
                      <a16:colId xmlns:a16="http://schemas.microsoft.com/office/drawing/2014/main" val="3902906807"/>
                    </a:ext>
                  </a:extLst>
                </a:gridCol>
                <a:gridCol w="5158810">
                  <a:extLst>
                    <a:ext uri="{9D8B030D-6E8A-4147-A177-3AD203B41FA5}">
                      <a16:colId xmlns:a16="http://schemas.microsoft.com/office/drawing/2014/main" val="103896029"/>
                    </a:ext>
                  </a:extLst>
                </a:gridCol>
              </a:tblGrid>
              <a:tr h="81618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Objetivos de um curso de graduação ou instituição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Debates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Observação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Questionários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chemeClr val="bg1"/>
                          </a:solidFill>
                          <a:effectLst/>
                        </a:rPr>
                        <a:t>Entrevistas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30660944"/>
                  </a:ext>
                </a:extLst>
              </a:tr>
              <a:tr h="6088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Desempenho do professor</a:t>
                      </a:r>
                      <a:endParaRPr lang="pt-BR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Debate com os alunos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Conselho de classe, de turma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 b="1" dirty="0">
                          <a:effectLst/>
                        </a:rPr>
                        <a:t>Questionários</a:t>
                      </a:r>
                      <a:endParaRPr lang="pt-BR" sz="12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05514179"/>
                  </a:ext>
                </a:extLst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272935" y="5813289"/>
            <a:ext cx="12292152" cy="5539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2698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r>
              <a:rPr kumimoji="0" lang="pt-BR" altLang="pt-B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</a:t>
            </a:r>
            <a:r>
              <a:rPr kumimoji="0" lang="pt-BR" altLang="pt-BR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Adaptado de Masetto, 1997.</a:t>
            </a:r>
            <a:endParaRPr kumimoji="0" lang="pt-BR" altLang="pt-BR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</a:tabLst>
            </a:pPr>
            <a:endParaRPr kumimoji="0" lang="pt-BR" alt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9514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/>
            <a:r>
              <a:rPr lang="pt-BR" altLang="pt-BR" sz="2800" dirty="0" err="1">
                <a:solidFill>
                  <a:srgbClr val="000099"/>
                </a:solidFill>
              </a:rPr>
              <a:t>Art</a:t>
            </a:r>
            <a:r>
              <a:rPr lang="pt-BR" altLang="pt-BR" sz="2800" dirty="0">
                <a:solidFill>
                  <a:srgbClr val="000099"/>
                </a:solidFill>
              </a:rPr>
              <a:t> 24 (...)</a:t>
            </a:r>
          </a:p>
          <a:p>
            <a:pPr marL="609600" indent="-609600"/>
            <a:r>
              <a:rPr lang="pt-BR" altLang="pt-BR" sz="2800" dirty="0">
                <a:solidFill>
                  <a:srgbClr val="000066"/>
                </a:solidFill>
              </a:rPr>
              <a:t>V- A verificação do rendimento escolar observará os seguintes critérios:</a:t>
            </a:r>
          </a:p>
          <a:p>
            <a:pPr marL="609600" indent="-609600"/>
            <a:r>
              <a:rPr lang="pt-BR" altLang="pt-BR" sz="2800" dirty="0">
                <a:solidFill>
                  <a:srgbClr val="000066"/>
                </a:solidFill>
              </a:rPr>
              <a:t>avaliação contínua e cumulativa do desempenho do aluno, com prevalência dos aspectos qualitativos sobre os quantitativos e dos resultados ao longo do período sobre os de eventuais provas finais;</a:t>
            </a:r>
          </a:p>
          <a:p>
            <a:pPr marL="609600" indent="-609600"/>
            <a:r>
              <a:rPr lang="pt-BR" altLang="pt-BR" sz="2800" dirty="0">
                <a:solidFill>
                  <a:srgbClr val="000066"/>
                </a:solidFill>
              </a:rPr>
              <a:t>possibilidade de aceleração de estudos para alunos com atraso escolar;</a:t>
            </a:r>
          </a:p>
          <a:p>
            <a:pPr marL="609600" indent="-609600"/>
            <a:endParaRPr lang="pt-BR" altLang="pt-BR" sz="2800" dirty="0"/>
          </a:p>
        </p:txBody>
      </p:sp>
      <p:pic>
        <p:nvPicPr>
          <p:cNvPr id="15363" name="Rectangle 4"/>
          <p:cNvPicPr>
            <a:picLocks noGrp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9289" y="260351"/>
            <a:ext cx="6423025" cy="962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64980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/>
          </p:cNvSpPr>
          <p:nvPr>
            <p:ph type="body" idx="1"/>
          </p:nvPr>
        </p:nvSpPr>
        <p:spPr>
          <a:xfrm>
            <a:off x="2589212" y="2133599"/>
            <a:ext cx="8915400" cy="4552427"/>
          </a:xfrm>
        </p:spPr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</a:pPr>
            <a:r>
              <a:rPr lang="pt-BR" altLang="pt-BR" sz="2800" b="1" dirty="0">
                <a:solidFill>
                  <a:srgbClr val="FF0000"/>
                </a:solidFill>
              </a:rPr>
              <a:t>Aproveitamento de estudos </a:t>
            </a:r>
            <a:r>
              <a:rPr lang="pt-BR" altLang="pt-BR" sz="2800" dirty="0">
                <a:solidFill>
                  <a:schemeClr val="tx1"/>
                </a:solidFill>
              </a:rPr>
              <a:t>concluídos com êxito;</a:t>
            </a:r>
          </a:p>
          <a:p>
            <a:pPr marL="609600" indent="-609600">
              <a:lnSpc>
                <a:spcPct val="90000"/>
              </a:lnSpc>
            </a:pPr>
            <a:r>
              <a:rPr lang="pt-BR" altLang="pt-BR" sz="2800" dirty="0">
                <a:solidFill>
                  <a:schemeClr val="tx1"/>
                </a:solidFill>
              </a:rPr>
              <a:t>Obrigatoriedade de </a:t>
            </a:r>
            <a:r>
              <a:rPr lang="pt-BR" altLang="pt-BR" sz="2800" b="1" dirty="0">
                <a:solidFill>
                  <a:srgbClr val="FF0000"/>
                </a:solidFill>
              </a:rPr>
              <a:t>estudos de recuperação</a:t>
            </a:r>
            <a:r>
              <a:rPr lang="pt-BR" altLang="pt-BR" sz="2800" dirty="0">
                <a:solidFill>
                  <a:schemeClr val="tx1"/>
                </a:solidFill>
              </a:rPr>
              <a:t>, de preferência paralelos ao período letivo, para os casos de baixo rendimento escolar, a serem disciplinados pelas instituições de ensino em seus regimentos;</a:t>
            </a:r>
          </a:p>
          <a:p>
            <a:pPr marL="609600" indent="-609600">
              <a:lnSpc>
                <a:spcPct val="90000"/>
              </a:lnSpc>
            </a:pPr>
            <a:r>
              <a:rPr lang="pt-BR" altLang="pt-BR" sz="2800" dirty="0">
                <a:solidFill>
                  <a:schemeClr val="tx1"/>
                </a:solidFill>
              </a:rPr>
              <a:t>Possibilidade de avanço nos cursos e nas séries mediante </a:t>
            </a:r>
            <a:r>
              <a:rPr lang="pt-BR" altLang="pt-BR" sz="2800" b="1" dirty="0">
                <a:solidFill>
                  <a:srgbClr val="FF0000"/>
                </a:solidFill>
              </a:rPr>
              <a:t>verificação do aprendizado.</a:t>
            </a:r>
          </a:p>
          <a:p>
            <a:pPr marL="609600" indent="-609600">
              <a:lnSpc>
                <a:spcPct val="90000"/>
              </a:lnSpc>
            </a:pPr>
            <a:endParaRPr lang="pt-BR" altLang="pt-BR" dirty="0"/>
          </a:p>
        </p:txBody>
      </p:sp>
      <p:pic>
        <p:nvPicPr>
          <p:cNvPr id="16387" name="Rectangle 4"/>
          <p:cNvPicPr>
            <a:picLocks noGrp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2313" y="404813"/>
            <a:ext cx="4487862" cy="8382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333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Discutindo conceito de avaliação da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544037"/>
          </a:xfrm>
        </p:spPr>
        <p:txBody>
          <a:bodyPr/>
          <a:lstStyle/>
          <a:p>
            <a:r>
              <a:rPr lang="pt-BR" sz="2400" dirty="0"/>
              <a:t>A avaliação da aprendizagem, portanto, deve ser entendida, como “[...] </a:t>
            </a:r>
            <a:r>
              <a:rPr lang="pt-BR" sz="2400" b="1" dirty="0">
                <a:solidFill>
                  <a:srgbClr val="FF0000"/>
                </a:solidFill>
              </a:rPr>
              <a:t>um juízo de qualidade sobre dados relevantes para uma tomada de decisões</a:t>
            </a:r>
            <a:r>
              <a:rPr lang="pt-BR" sz="2400" dirty="0"/>
              <a:t>” (LUCKESI, 1915, p. 9). </a:t>
            </a:r>
          </a:p>
          <a:p>
            <a:r>
              <a:rPr lang="pt-BR" sz="2400" dirty="0"/>
              <a:t>A avaliação da aprendizagem assim concebida implica o </a:t>
            </a:r>
            <a:r>
              <a:rPr lang="pt-BR" sz="2400" b="1" dirty="0">
                <a:solidFill>
                  <a:srgbClr val="FF0000"/>
                </a:solidFill>
              </a:rPr>
              <a:t>redimensionamento</a:t>
            </a:r>
            <a:r>
              <a:rPr lang="pt-BR" sz="2400" dirty="0"/>
              <a:t> dos papeis do educador e do educando.</a:t>
            </a:r>
          </a:p>
          <a:p>
            <a:r>
              <a:rPr lang="pt-BR" sz="2400" dirty="0"/>
              <a:t>A avaliação da aprendizagem pressupõe um conceito de </a:t>
            </a:r>
            <a:r>
              <a:rPr lang="pt-BR" sz="2400" b="1" dirty="0">
                <a:solidFill>
                  <a:srgbClr val="FF0000"/>
                </a:solidFill>
              </a:rPr>
              <a:t>ensino e de aprendizagem </a:t>
            </a:r>
            <a:r>
              <a:rPr lang="pt-BR" sz="2400" dirty="0"/>
              <a:t>que resulte em entendimento de aula como </a:t>
            </a:r>
            <a:r>
              <a:rPr lang="pt-BR" sz="2400" b="1" dirty="0">
                <a:solidFill>
                  <a:srgbClr val="FF0000"/>
                </a:solidFill>
              </a:rPr>
              <a:t>processo relacional </a:t>
            </a:r>
            <a:r>
              <a:rPr lang="pt-BR" sz="2400" dirty="0"/>
              <a:t>entre o político, o pedagógico, o científico e o sociocultural.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37209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AVALIAÇÃO DA APRENDIZAGEM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401424"/>
          </a:xfrm>
        </p:spPr>
        <p:txBody>
          <a:bodyPr>
            <a:normAutofit/>
          </a:bodyPr>
          <a:lstStyle/>
          <a:p>
            <a:r>
              <a:rPr lang="pt-BR" sz="2400" dirty="0"/>
              <a:t>Época de transição e de crise paradigmática da ciência: as universidades não podem mais continuar avaliando os educandos a partir </a:t>
            </a:r>
            <a:r>
              <a:rPr lang="pt-BR" sz="2400" b="1" dirty="0">
                <a:solidFill>
                  <a:srgbClr val="FF0000"/>
                </a:solidFill>
              </a:rPr>
              <a:t>do julgamento da soma de fragmentos cognitivos.</a:t>
            </a:r>
          </a:p>
          <a:p>
            <a:r>
              <a:rPr lang="pt-BR" sz="2400" dirty="0"/>
              <a:t>Nem continuar insistindo em avaliar e, em muitos casos, medir a simples capacidade de </a:t>
            </a:r>
            <a:r>
              <a:rPr lang="pt-BR" sz="2400" b="1" dirty="0">
                <a:solidFill>
                  <a:srgbClr val="FF0000"/>
                </a:solidFill>
              </a:rPr>
              <a:t>armazenamento e de memória instrumental </a:t>
            </a:r>
            <a:r>
              <a:rPr lang="pt-BR" sz="2400" dirty="0"/>
              <a:t>dos seus estudantes.</a:t>
            </a:r>
          </a:p>
          <a:p>
            <a:r>
              <a:rPr lang="pt-BR" sz="2400" dirty="0"/>
              <a:t>O momento histórico em que vivemos requer que a assimilação passiva seja substituída pela </a:t>
            </a:r>
            <a:r>
              <a:rPr lang="pt-BR" sz="2400" b="1" dirty="0">
                <a:solidFill>
                  <a:srgbClr val="FF0000"/>
                </a:solidFill>
              </a:rPr>
              <a:t>assimilação crítica do conhecimento.</a:t>
            </a:r>
            <a:endParaRPr lang="pt-B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8882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/>
              <a:t>AVALIAÇÃO DA APRENDIZAGEM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599"/>
            <a:ext cx="8915400" cy="4426591"/>
          </a:xfrm>
        </p:spPr>
        <p:txBody>
          <a:bodyPr>
            <a:normAutofit/>
          </a:bodyPr>
          <a:lstStyle/>
          <a:p>
            <a:r>
              <a:rPr lang="pt-BR" sz="2400" dirty="0"/>
              <a:t>Está presente durante todo o </a:t>
            </a:r>
            <a:r>
              <a:rPr lang="pt-BR" sz="2400" b="1" dirty="0">
                <a:solidFill>
                  <a:srgbClr val="FF0000"/>
                </a:solidFill>
              </a:rPr>
              <a:t>processo </a:t>
            </a:r>
            <a:r>
              <a:rPr lang="pt-BR" sz="2400" dirty="0"/>
              <a:t>de aquisição, problematização, elaboração e recriação do saber. </a:t>
            </a:r>
          </a:p>
          <a:p>
            <a:r>
              <a:rPr lang="pt-BR" sz="2400" dirty="0"/>
              <a:t>Esse processo se caracteriza como uma </a:t>
            </a:r>
            <a:r>
              <a:rPr lang="pt-BR" sz="2400" b="1" dirty="0">
                <a:solidFill>
                  <a:srgbClr val="FF0000"/>
                </a:solidFill>
              </a:rPr>
              <a:t>relação dialética</a:t>
            </a:r>
            <a:r>
              <a:rPr lang="pt-BR" sz="2400" dirty="0"/>
              <a:t> entre os que ensinam e os que aprendem. </a:t>
            </a:r>
          </a:p>
          <a:p>
            <a:r>
              <a:rPr lang="pt-BR" sz="2400" dirty="0"/>
              <a:t>O </a:t>
            </a:r>
            <a:r>
              <a:rPr lang="pt-BR" sz="2400" b="1" dirty="0">
                <a:solidFill>
                  <a:srgbClr val="FF0000"/>
                </a:solidFill>
              </a:rPr>
              <a:t>grande desafio posto ao educador atual</a:t>
            </a:r>
            <a:r>
              <a:rPr lang="pt-BR" sz="2400" dirty="0"/>
              <a:t> é materializá-la pedagógica e cientificamente, não se esquecendo, porém, que qualquer método avaliativo tem, ao lado de sua dimensão pedagógica e científica, uma dimensão política.</a:t>
            </a:r>
          </a:p>
        </p:txBody>
      </p:sp>
    </p:spTree>
    <p:extLst>
      <p:ext uri="{BB962C8B-B14F-4D97-AF65-F5344CB8AC3E}">
        <p14:creationId xmlns:p14="http://schemas.microsoft.com/office/powerpoint/2010/main" val="9792575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21"/>
          <a:stretch/>
        </p:blipFill>
        <p:spPr bwMode="auto">
          <a:xfrm>
            <a:off x="2194560" y="418011"/>
            <a:ext cx="9391043" cy="617681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Retângulo 2"/>
          <p:cNvSpPr/>
          <p:nvPr/>
        </p:nvSpPr>
        <p:spPr>
          <a:xfrm rot="907505">
            <a:off x="4293932" y="1229678"/>
            <a:ext cx="6806465" cy="779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lvl="1" indent="-285750">
              <a:lnSpc>
                <a:spcPct val="115000"/>
              </a:lnSpc>
              <a:spcAft>
                <a:spcPts val="1000"/>
              </a:spcAft>
              <a:buFont typeface="+mj-lt"/>
              <a:buAutoNum type="arabicPeriod" startAt="2"/>
            </a:pP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Taxonomia de Bloom ressignificada (Ferraz e </a:t>
            </a:r>
            <a:r>
              <a:rPr lang="pt-BR" sz="20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Belhot</a:t>
            </a:r>
            <a:r>
              <a:rPr lang="pt-BR" sz="20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2010)</a:t>
            </a:r>
            <a:endParaRPr lang="pt-BR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910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C1AC57-7EB4-4E3C-B1F4-49A647042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pt-BR" b="1" dirty="0"/>
              <a:t>Algumas Questões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738646C-F425-4664-A91E-A2A7DF8786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4825" y="1916113"/>
            <a:ext cx="8686800" cy="4525962"/>
          </a:xfrm>
        </p:spPr>
        <p:txBody>
          <a:bodyPr/>
          <a:lstStyle/>
          <a:p>
            <a:pPr>
              <a:defRPr/>
            </a:pPr>
            <a:r>
              <a:rPr lang="pt-BR" sz="4000" dirty="0"/>
              <a:t>Por que avaliar?</a:t>
            </a:r>
          </a:p>
          <a:p>
            <a:pPr>
              <a:defRPr/>
            </a:pPr>
            <a:r>
              <a:rPr lang="pt-BR" sz="4000" dirty="0"/>
              <a:t>Quando avaliar?</a:t>
            </a:r>
          </a:p>
          <a:p>
            <a:pPr>
              <a:defRPr/>
            </a:pPr>
            <a:r>
              <a:rPr lang="pt-BR" sz="4000" dirty="0"/>
              <a:t>Como avaliar (instrumentos)? </a:t>
            </a:r>
          </a:p>
          <a:p>
            <a:pPr>
              <a:defRPr/>
            </a:pPr>
            <a:r>
              <a:rPr lang="pt-BR" sz="4000" dirty="0"/>
              <a:t>O que fazer com os dados obtidos? </a:t>
            </a:r>
          </a:p>
          <a:p>
            <a:pPr marL="0" indent="0">
              <a:buNone/>
              <a:defRPr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04793465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110</TotalTime>
  <Words>1012</Words>
  <Application>Microsoft Office PowerPoint</Application>
  <PresentationFormat>Widescreen</PresentationFormat>
  <Paragraphs>134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12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8" baseType="lpstr">
      <vt:lpstr>Algerian</vt:lpstr>
      <vt:lpstr>Arial</vt:lpstr>
      <vt:lpstr>Bauhaus 93</vt:lpstr>
      <vt:lpstr>Broadway</vt:lpstr>
      <vt:lpstr>Calibri</vt:lpstr>
      <vt:lpstr>Century Gothic</vt:lpstr>
      <vt:lpstr>Colonna MT</vt:lpstr>
      <vt:lpstr>Comic Sans MS</vt:lpstr>
      <vt:lpstr>Monotype Sorts</vt:lpstr>
      <vt:lpstr>Tahoma</vt:lpstr>
      <vt:lpstr>Times New Roman</vt:lpstr>
      <vt:lpstr>Wingdings 3</vt:lpstr>
      <vt:lpstr>Cacho</vt:lpstr>
      <vt:lpstr>QUESTÕES  AVALIATIVAS DA APRENDIZAGEM NO ENSINO SUPERIOR </vt:lpstr>
      <vt:lpstr>Apresentação do PowerPoint</vt:lpstr>
      <vt:lpstr>Apresentação do PowerPoint</vt:lpstr>
      <vt:lpstr>Apresentação do PowerPoint</vt:lpstr>
      <vt:lpstr>Discutindo conceito de avaliação da Aprendizagem</vt:lpstr>
      <vt:lpstr>AVALIAÇÃO DA APRENDIZAGEM</vt:lpstr>
      <vt:lpstr>AVALIAÇÃO DA APRENDIZAGEM</vt:lpstr>
      <vt:lpstr>Apresentação do PowerPoint</vt:lpstr>
      <vt:lpstr>Algumas Questões</vt:lpstr>
      <vt:lpstr>Por que avaliar? </vt:lpstr>
      <vt:lpstr>Alguns Problemas</vt:lpstr>
      <vt:lpstr>Apresentação do PowerPoint</vt:lpstr>
      <vt:lpstr>Avaliação Formativa</vt:lpstr>
      <vt:lpstr>Avaliação Somativa</vt:lpstr>
      <vt:lpstr>Apresentação do PowerPoint</vt:lpstr>
      <vt:lpstr>Apresentação do PowerPoint</vt:lpstr>
      <vt:lpstr>Apresentação do PowerPoint</vt:lpstr>
      <vt:lpstr>Apresentação do PowerPoint</vt:lpstr>
      <vt:lpstr>O PROCESSO DE AVALIAÇÃO</vt:lpstr>
      <vt:lpstr>Apresentação do PowerPoint</vt:lpstr>
      <vt:lpstr>Como avaliar? </vt:lpstr>
      <vt:lpstr>Como avaliar? </vt:lpstr>
      <vt:lpstr>Instrumentos de avaliação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ROTEIRO DE ORIENTAÇÃO PARA ELABORAÇÃO E ANÁLISE DE QUESTÕES  AVALIATIVAS DA APRENDIZAGEM NO ENSINO SUPERIOR</dc:title>
  <dc:creator>Noeli Rivas</dc:creator>
  <cp:lastModifiedBy>Noeli Rivas</cp:lastModifiedBy>
  <cp:revision>13</cp:revision>
  <dcterms:created xsi:type="dcterms:W3CDTF">2016-06-01T12:17:44Z</dcterms:created>
  <dcterms:modified xsi:type="dcterms:W3CDTF">2017-06-14T03:42:03Z</dcterms:modified>
</cp:coreProperties>
</file>