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38"/>
  </p:notesMasterIdLst>
  <p:sldIdLst>
    <p:sldId id="288" r:id="rId2"/>
    <p:sldId id="265" r:id="rId3"/>
    <p:sldId id="273" r:id="rId4"/>
    <p:sldId id="274" r:id="rId5"/>
    <p:sldId id="324" r:id="rId6"/>
    <p:sldId id="290" r:id="rId7"/>
    <p:sldId id="295" r:id="rId8"/>
    <p:sldId id="296" r:id="rId9"/>
    <p:sldId id="325" r:id="rId10"/>
    <p:sldId id="297" r:id="rId11"/>
    <p:sldId id="326" r:id="rId12"/>
    <p:sldId id="298" r:id="rId13"/>
    <p:sldId id="299" r:id="rId14"/>
    <p:sldId id="300" r:id="rId15"/>
    <p:sldId id="301" r:id="rId16"/>
    <p:sldId id="302" r:id="rId17"/>
    <p:sldId id="280" r:id="rId18"/>
    <p:sldId id="281" r:id="rId19"/>
    <p:sldId id="282" r:id="rId20"/>
    <p:sldId id="283" r:id="rId21"/>
    <p:sldId id="284" r:id="rId22"/>
    <p:sldId id="308" r:id="rId23"/>
    <p:sldId id="309" r:id="rId24"/>
    <p:sldId id="310" r:id="rId25"/>
    <p:sldId id="304" r:id="rId26"/>
    <p:sldId id="311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0000"/>
    <a:srgbClr val="B0B0B0"/>
    <a:srgbClr val="9D9D9D"/>
    <a:srgbClr val="888888"/>
    <a:srgbClr val="D3EAE9"/>
    <a:srgbClr val="7AB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16" autoAdjust="0"/>
  </p:normalViewPr>
  <p:slideViewPr>
    <p:cSldViewPr>
      <p:cViewPr varScale="1">
        <p:scale>
          <a:sx n="77" d="100"/>
          <a:sy n="77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42"/>
    </p:cViewPr>
  </p:sorterViewPr>
  <p:notesViewPr>
    <p:cSldViewPr>
      <p:cViewPr>
        <p:scale>
          <a:sx n="100" d="100"/>
          <a:sy n="100" d="100"/>
        </p:scale>
        <p:origin x="-930" y="9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3D3CE0-4204-432D-BE44-FCE89226F7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999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69CC99-7514-4063-8627-F52480CDFECD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B45E64-7D85-4B4B-A73C-77E2AE02557C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06649-979A-4361-9F7D-EB1A5D2AD5BD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B03A86-DCE8-4BFA-BA6B-12FFCB5729B3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600" smtClean="0"/>
              <a:t>Inovação de produtos:</a:t>
            </a:r>
          </a:p>
          <a:p>
            <a:pPr eaLnBrk="1" hangingPunct="1">
              <a:buFontTx/>
              <a:buChar char="-"/>
            </a:pPr>
            <a:r>
              <a:rPr lang="en-US" sz="1600" smtClean="0"/>
              <a:t>Produtos de ponta com custo de fabricação mais caro</a:t>
            </a:r>
          </a:p>
          <a:p>
            <a:pPr eaLnBrk="1" hangingPunct="1">
              <a:buFontTx/>
              <a:buChar char="-"/>
            </a:pPr>
            <a:r>
              <a:rPr lang="en-US" sz="1600" smtClean="0"/>
              <a:t>Produtos mais caros</a:t>
            </a:r>
          </a:p>
          <a:p>
            <a:pPr eaLnBrk="1" hangingPunct="1">
              <a:buFontTx/>
              <a:buChar char="-"/>
            </a:pPr>
            <a:endParaRPr lang="en-US" sz="1600" smtClean="0"/>
          </a:p>
          <a:p>
            <a:pPr eaLnBrk="1" hangingPunct="1"/>
            <a:r>
              <a:rPr lang="en-US" sz="1600" smtClean="0"/>
              <a:t>Inovação em processos</a:t>
            </a:r>
          </a:p>
          <a:p>
            <a:pPr eaLnBrk="1" hangingPunct="1">
              <a:buFontTx/>
              <a:buChar char="-"/>
            </a:pPr>
            <a:r>
              <a:rPr lang="en-US" sz="1600" smtClean="0"/>
              <a:t>Produtos com produção em maior escala e menor custo</a:t>
            </a:r>
          </a:p>
          <a:p>
            <a:pPr eaLnBrk="1" hangingPunct="1">
              <a:buFontTx/>
              <a:buChar char="-"/>
            </a:pPr>
            <a:r>
              <a:rPr lang="en-US" sz="1600" smtClean="0"/>
              <a:t>Produtos mais baratos</a:t>
            </a:r>
          </a:p>
          <a:p>
            <a:pPr eaLnBrk="1" hangingPunct="1">
              <a:buFontTx/>
              <a:buChar char="-"/>
            </a:pPr>
            <a:endParaRPr lang="pt-BR" sz="16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354A9C-EB3A-472C-A0DA-90701CB1A2BE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F2D37-19A1-4574-AD44-F1D00ED426B4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0D4A-BD43-49EE-8C0F-B17D356C087E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AD95D1-015E-40D4-91BD-A5509A55786C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A8F30-60DB-40FC-A449-8C55F9B12FC8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Maiores margens ociosas nos primeiros naos</a:t>
            </a:r>
          </a:p>
          <a:p>
            <a:pPr eaLnBrk="1" hangingPunct="1">
              <a:buFontTx/>
              <a:buChar char="-"/>
            </a:pPr>
            <a:r>
              <a:rPr lang="en-US" smtClean="0"/>
              <a:t>Diminuem o risco de perder o mercado</a:t>
            </a:r>
          </a:p>
          <a:p>
            <a:pPr eaLnBrk="1" hangingPunct="1">
              <a:buFontTx/>
              <a:buChar char="-"/>
            </a:pPr>
            <a:r>
              <a:rPr lang="en-US" smtClean="0"/>
              <a:t> mas exigem investimento adicional</a:t>
            </a:r>
          </a:p>
          <a:p>
            <a:pPr eaLnBrk="1" hangingPunct="1">
              <a:buFontTx/>
              <a:buChar char="-"/>
            </a:pPr>
            <a:r>
              <a:rPr lang="en-US" smtClean="0"/>
              <a:t>Aumentam o risco de nào alcançar as economias de escala com plena utilização</a:t>
            </a:r>
          </a:p>
          <a:p>
            <a:pPr eaLnBrk="1" hangingPunct="1">
              <a:buFontTx/>
              <a:buChar char="-"/>
            </a:pPr>
            <a:endParaRPr lang="en-US" smtClean="0"/>
          </a:p>
          <a:p>
            <a:pPr eaLnBrk="1" hangingPunct="1"/>
            <a:r>
              <a:rPr lang="en-US" smtClean="0"/>
              <a:t>Empresas oligopolistas</a:t>
            </a:r>
          </a:p>
          <a:p>
            <a:pPr eaLnBrk="1" hangingPunct="1">
              <a:buFontTx/>
              <a:buChar char="-"/>
            </a:pPr>
            <a:r>
              <a:rPr lang="en-US" smtClean="0"/>
              <a:t>Operam com certa margem ociosa: Para aproveitar oportunidades de aumentar a participação de mercado</a:t>
            </a:r>
          </a:p>
          <a:p>
            <a:pPr eaLnBrk="1" hangingPunct="1">
              <a:buFontTx/>
              <a:buChar char="-"/>
            </a:pPr>
            <a:endParaRPr 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3457D-BF0C-4B4F-9B58-CBAFE61EED55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2C4BE3-4AFD-4B3D-84E0-B8CC9E1153AE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z="1800" smtClean="0"/>
              <a:t>Tamanho mínimo econômico = custo médio de produção é igual preço do produto importado</a:t>
            </a:r>
          </a:p>
          <a:p>
            <a:pPr eaLnBrk="1" hangingPunct="1"/>
            <a:r>
              <a:rPr lang="en-US" sz="1800" smtClean="0"/>
              <a:t>Curva do custo mínimo ótimo (inadequada porque):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500" smtClean="0"/>
              <a:t>Valores em regime de competência (depreciação = custo de recuperação de capital)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500" smtClean="0"/>
              <a:t>O interesse é retorno do acionista (em cada porte de projeto há diferentes fontes de financiamento e custos)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500" smtClean="0"/>
              <a:t> não considera os aspectos estratégicos (liderança em custo ou diferenciaçào)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1500" smtClean="0"/>
          </a:p>
          <a:p>
            <a:pPr eaLnBrk="1" hangingPunct="1">
              <a:lnSpc>
                <a:spcPct val="80000"/>
              </a:lnSpc>
            </a:pPr>
            <a:r>
              <a:rPr lang="en-US" sz="1500" smtClean="0"/>
              <a:t>A principal razão para estudo da escala sào os CUSTOS INDIRETOS, que tendem a diluir até determinado ponto, a partir do qual tendem a crescer </a:t>
            </a:r>
          </a:p>
          <a:p>
            <a:pPr eaLnBrk="1" hangingPunct="1">
              <a:lnSpc>
                <a:spcPct val="40000"/>
              </a:lnSpc>
              <a:buFontTx/>
              <a:buChar char="-"/>
            </a:pPr>
            <a:endParaRPr lang="pt-BR" sz="1500" smtClean="0"/>
          </a:p>
          <a:p>
            <a:pPr eaLnBrk="1" hangingPunct="1"/>
            <a:endParaRPr lang="pt-BR" sz="3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8601E-5B74-41A1-86B3-44ECE0EDE6D7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412DED-90B2-4067-AB5E-133D26516BDE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04F9A-A3AC-4E01-B4F3-1EFF664F4BD2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43743F-44D0-4858-8547-C05A3488F039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BB08A-13FC-45E5-AA76-9B5295FCDB72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smtClean="0"/>
              <a:t>Uma das chaves do sucesso das empresas japonesas e alemães foram a integração das perspectivas funcionais (produção) com a estratégia corporativa</a:t>
            </a:r>
          </a:p>
          <a:p>
            <a:pPr eaLnBrk="1" hangingPunct="1"/>
            <a:r>
              <a:rPr lang="en-US" sz="1800" smtClean="0"/>
              <a:t>- Junto com as mudanças tecnológicas e mudanças sociais nas forças de trabalho.</a:t>
            </a:r>
            <a:endParaRPr lang="pt-BR" sz="18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987D2D-D409-4541-9C87-0CA8570713E9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67581-4ED8-4CE6-8AA5-8CC86DBF7027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22EDE-3D4A-42C4-A1D0-BC81C7F81FF2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70436B1-7D2C-40E8-8328-594B46E0452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B0067D-5515-4465-9428-11DB4F7425F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C3E644-E04A-424B-84FB-B83FDDE10C2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510D1F-8542-4A2A-98AC-9B8E169039C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783236-A70A-473A-B4E3-1AA3451ABA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C28DD1-4B5E-4952-98D5-FDC017A4586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1EA08B-2D9A-4AEE-BD94-83A88961EF1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30F52C-4C22-4FAC-A46C-D89D3DC7916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D3B6C-857C-4C30-BE82-4AF77526614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FB91E3-E18E-4359-8D2F-7A7C752BC16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DF78B9-A3CE-4C9E-9A6B-72C05059499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52758CC-ABE5-4DE7-8017-A79F647983A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1331913" y="404813"/>
            <a:ext cx="0" cy="7921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831013" cy="1752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smtClean="0"/>
              <a:t>Sistema produtivo: engenharia e operações</a:t>
            </a:r>
            <a:endParaRPr lang="pt-BR" sz="480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196975"/>
            <a:ext cx="8496300" cy="4968875"/>
          </a:xfrm>
        </p:spPr>
        <p:txBody>
          <a:bodyPr/>
          <a:lstStyle/>
          <a:p>
            <a:pPr marL="400050" indent="-400050" eaLnBrk="1" hangingPunct="1"/>
            <a:r>
              <a:rPr lang="en-US" sz="2400" smtClean="0"/>
              <a:t>A) Definição da estratégia de produção</a:t>
            </a:r>
          </a:p>
          <a:p>
            <a:pPr marL="400050" indent="-400050" eaLnBrk="1" hangingPunct="1">
              <a:buFont typeface="Wingdings" pitchFamily="2" charset="2"/>
              <a:buNone/>
            </a:pPr>
            <a:r>
              <a:rPr lang="en-US" sz="1800" smtClean="0"/>
              <a:t>A2) Tecnologias do produto e processo</a:t>
            </a:r>
          </a:p>
          <a:p>
            <a:pPr marL="785813" lvl="1" indent="-419100" eaLnBrk="1" hangingPunct="1">
              <a:buFont typeface="Wingdings" pitchFamily="2" charset="2"/>
              <a:buAutoNum type="arabicPeriod" startAt="2"/>
            </a:pPr>
            <a:endParaRPr lang="en-US" sz="1900" smtClean="0"/>
          </a:p>
        </p:txBody>
      </p:sp>
      <p:sp>
        <p:nvSpPr>
          <p:cNvPr id="12291" name="Título 1"/>
          <p:cNvSpPr>
            <a:spLocks/>
          </p:cNvSpPr>
          <p:nvPr/>
        </p:nvSpPr>
        <p:spPr bwMode="auto">
          <a:xfrm>
            <a:off x="1476375" y="71438"/>
            <a:ext cx="64484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3100">
                <a:solidFill>
                  <a:schemeClr val="tx2"/>
                </a:solidFill>
              </a:rPr>
              <a:t>1.2 Estudos do Sistema Produtivo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A) Definição das estratégias de produção e tamanho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C) Caracterização do sistema produtivo</a:t>
            </a:r>
            <a:endParaRPr lang="pt-BR">
              <a:solidFill>
                <a:srgbClr val="B0B0B0"/>
              </a:solidFill>
            </a:endParaRPr>
          </a:p>
        </p:txBody>
      </p:sp>
      <p:graphicFrame>
        <p:nvGraphicFramePr>
          <p:cNvPr id="68683" name="Group 75"/>
          <p:cNvGraphicFramePr>
            <a:graphicFrameLocks noGrp="1"/>
          </p:cNvGraphicFramePr>
          <p:nvPr/>
        </p:nvGraphicFramePr>
        <p:xfrm>
          <a:off x="395288" y="2101850"/>
          <a:ext cx="8424862" cy="3919543"/>
        </p:xfrm>
        <a:graphic>
          <a:graphicData uri="http://schemas.openxmlformats.org/drawingml/2006/table">
            <a:tbl>
              <a:tblPr/>
              <a:tblGrid>
                <a:gridCol w="2808287"/>
                <a:gridCol w="2808288"/>
                <a:gridCol w="2808287"/>
              </a:tblGrid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PROCESSOS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Descontínuo (oficina)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Contínuo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EQUIPAMENTOS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simples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Complexos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Tecnologias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simples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Complexas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Layout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complexo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Simples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Investimentos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baixos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Altos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FORÇA DE TRABALHO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numerosa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Pequena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habilidades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alta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Variada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pagamento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alto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Variado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treinamento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Alto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Variado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PROGRAMAÇÃO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flexível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Rígida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estocagem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baixa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alta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5" name="Line 76"/>
          <p:cNvSpPr>
            <a:spLocks noChangeShapeType="1"/>
          </p:cNvSpPr>
          <p:nvPr/>
        </p:nvSpPr>
        <p:spPr bwMode="auto">
          <a:xfrm>
            <a:off x="5867400" y="2276475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3914775"/>
            <a:ext cx="4389437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331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</a:t>
            </a: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052513"/>
            <a:ext cx="38100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2950" y="44450"/>
            <a:ext cx="459105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268413"/>
            <a:ext cx="8496300" cy="4897437"/>
          </a:xfrm>
        </p:spPr>
        <p:txBody>
          <a:bodyPr/>
          <a:lstStyle/>
          <a:p>
            <a:pPr marL="400050" indent="-400050" eaLnBrk="1" hangingPunct="1">
              <a:lnSpc>
                <a:spcPct val="110000"/>
              </a:lnSpc>
            </a:pPr>
            <a:r>
              <a:rPr lang="en-US" sz="2400" smtClean="0"/>
              <a:t>A) Definição da estratégia de produção</a:t>
            </a:r>
          </a:p>
          <a:p>
            <a:pPr marL="400050" indent="-40005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tx1"/>
                </a:solidFill>
              </a:rPr>
              <a:t>A3)</a:t>
            </a:r>
            <a:r>
              <a:rPr lang="en-US" sz="2400" smtClean="0"/>
              <a:t> Nível de integração vertical</a:t>
            </a:r>
          </a:p>
          <a:p>
            <a:pPr marL="1074738" lvl="2" indent="-342900" eaLnBrk="1" hangingPunct="1">
              <a:lnSpc>
                <a:spcPct val="110000"/>
              </a:lnSpc>
            </a:pPr>
            <a:r>
              <a:rPr lang="en-US" sz="1900" smtClean="0"/>
              <a:t>Mecanismos de governança</a:t>
            </a:r>
          </a:p>
          <a:p>
            <a:pPr marL="1676400" lvl="3" indent="-304800" eaLnBrk="1" hangingPunct="1">
              <a:lnSpc>
                <a:spcPct val="110000"/>
              </a:lnSpc>
            </a:pPr>
            <a:r>
              <a:rPr lang="pt-BR" sz="1700" smtClean="0"/>
              <a:t>possibilitar coordenação das atividades dos compradores e fornecedores;</a:t>
            </a:r>
          </a:p>
          <a:p>
            <a:pPr marL="1676400" lvl="3" indent="-304800" eaLnBrk="1" hangingPunct="1">
              <a:lnSpc>
                <a:spcPct val="110000"/>
              </a:lnSpc>
            </a:pPr>
            <a:r>
              <a:rPr lang="pt-BR" sz="1700" smtClean="0"/>
              <a:t>proteger os investimentos que as partes fazem especificamente para aquela transação (ativos específicos);</a:t>
            </a:r>
          </a:p>
          <a:p>
            <a:pPr marL="1676400" lvl="3" indent="-304800" eaLnBrk="1" hangingPunct="1">
              <a:lnSpc>
                <a:spcPct val="110000"/>
              </a:lnSpc>
            </a:pPr>
            <a:r>
              <a:rPr lang="pt-BR" sz="1700" smtClean="0"/>
              <a:t> e permitir adaptações futuras nas transações em caso de ocorrência de mudanças nos mercados, políticas, tecnologias</a:t>
            </a:r>
          </a:p>
        </p:txBody>
      </p:sp>
      <p:sp>
        <p:nvSpPr>
          <p:cNvPr id="14339" name="Título 1"/>
          <p:cNvSpPr>
            <a:spLocks/>
          </p:cNvSpPr>
          <p:nvPr/>
        </p:nvSpPr>
        <p:spPr bwMode="auto">
          <a:xfrm>
            <a:off x="1476375" y="71438"/>
            <a:ext cx="64484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3100">
                <a:solidFill>
                  <a:schemeClr val="tx2"/>
                </a:solidFill>
              </a:rPr>
              <a:t>1.2 Estudos do Sistema Produtivo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A) Definição das estratégias de produção e tamanho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C) Caracterização do sistema produtivo</a:t>
            </a:r>
            <a:endParaRPr lang="pt-BR">
              <a:solidFill>
                <a:srgbClr val="B0B0B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268413"/>
            <a:ext cx="8496300" cy="4897437"/>
          </a:xfrm>
        </p:spPr>
        <p:txBody>
          <a:bodyPr/>
          <a:lstStyle/>
          <a:p>
            <a:pPr marL="400050" indent="-400050" eaLnBrk="1" hangingPunct="1">
              <a:lnSpc>
                <a:spcPct val="110000"/>
              </a:lnSpc>
            </a:pPr>
            <a:r>
              <a:rPr lang="en-US" sz="2400" smtClean="0"/>
              <a:t>A) Definição da estratégia de produção</a:t>
            </a:r>
          </a:p>
          <a:p>
            <a:pPr marL="400050" indent="-40005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smtClean="0"/>
              <a:t>A3) Investimentos em produtos e processo (inovação)</a:t>
            </a:r>
          </a:p>
          <a:p>
            <a:pPr marL="1074738" lvl="2" indent="-342900" eaLnBrk="1" hangingPunct="1">
              <a:lnSpc>
                <a:spcPct val="110000"/>
              </a:lnSpc>
            </a:pPr>
            <a:r>
              <a:rPr lang="en-US" sz="1900" smtClean="0"/>
              <a:t>Inovação em:</a:t>
            </a:r>
          </a:p>
          <a:p>
            <a:pPr marL="1676400" lvl="3" indent="-304800" eaLnBrk="1" hangingPunct="1">
              <a:lnSpc>
                <a:spcPct val="110000"/>
              </a:lnSpc>
            </a:pPr>
            <a:r>
              <a:rPr lang="en-US" sz="1700" smtClean="0"/>
              <a:t>Tecnologia de produto (técnicos do produto)</a:t>
            </a:r>
          </a:p>
          <a:p>
            <a:pPr marL="1676400" lvl="3" indent="-304800" eaLnBrk="1" hangingPunct="1">
              <a:lnSpc>
                <a:spcPct val="110000"/>
              </a:lnSpc>
            </a:pPr>
            <a:r>
              <a:rPr lang="en-US" sz="1700" smtClean="0"/>
              <a:t>Tecnologia de processo (processo de produção)</a:t>
            </a:r>
          </a:p>
          <a:p>
            <a:pPr marL="1676400" lvl="3" indent="-304800" eaLnBrk="1" hangingPunct="1">
              <a:lnSpc>
                <a:spcPct val="110000"/>
              </a:lnSpc>
            </a:pPr>
            <a:r>
              <a:rPr lang="en-US" sz="1700" smtClean="0"/>
              <a:t>Tecnologia periférica (princípios organizacionais)</a:t>
            </a:r>
          </a:p>
          <a:p>
            <a:pPr marL="1676400" lvl="3" indent="-304800" eaLnBrk="1" hangingPunct="1">
              <a:lnSpc>
                <a:spcPct val="110000"/>
              </a:lnSpc>
            </a:pPr>
            <a:endParaRPr lang="en-US" sz="1700" smtClean="0"/>
          </a:p>
          <a:p>
            <a:pPr marL="1676400" lvl="3" indent="-304800" eaLnBrk="1" hangingPunct="1">
              <a:lnSpc>
                <a:spcPct val="110000"/>
              </a:lnSpc>
              <a:buFontTx/>
              <a:buNone/>
            </a:pPr>
            <a:endParaRPr lang="en-US" sz="1700" smtClean="0"/>
          </a:p>
        </p:txBody>
      </p:sp>
      <p:sp>
        <p:nvSpPr>
          <p:cNvPr id="15363" name="Título 1"/>
          <p:cNvSpPr>
            <a:spLocks/>
          </p:cNvSpPr>
          <p:nvPr/>
        </p:nvSpPr>
        <p:spPr bwMode="auto">
          <a:xfrm>
            <a:off x="1476375" y="71438"/>
            <a:ext cx="64484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3100">
                <a:solidFill>
                  <a:schemeClr val="tx2"/>
                </a:solidFill>
              </a:rPr>
              <a:t>1.2 Estudos do Sistema Produtivo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A) Definição das estratégias de produção e tamanho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C) Caracterização do sistema produtivo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 flipV="1">
            <a:off x="1619250" y="4005263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>
            <a:off x="1331913" y="5300663"/>
            <a:ext cx="4176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369" name="Freeform 12"/>
          <p:cNvSpPr>
            <a:spLocks/>
          </p:cNvSpPr>
          <p:nvPr/>
        </p:nvSpPr>
        <p:spPr bwMode="auto">
          <a:xfrm>
            <a:off x="1619250" y="3930650"/>
            <a:ext cx="3671888" cy="1044575"/>
          </a:xfrm>
          <a:custGeom>
            <a:avLst/>
            <a:gdLst>
              <a:gd name="T0" fmla="*/ 0 w 3810"/>
              <a:gd name="T1" fmla="*/ 1044575 h 725"/>
              <a:gd name="T2" fmla="*/ 1486103 w 3810"/>
              <a:gd name="T3" fmla="*/ 652679 h 725"/>
              <a:gd name="T4" fmla="*/ 2447926 w 3810"/>
              <a:gd name="T5" fmla="*/ 64836 h 725"/>
              <a:gd name="T6" fmla="*/ 3671888 w 3810"/>
              <a:gd name="T7" fmla="*/ 260784 h 725"/>
              <a:gd name="T8" fmla="*/ 0 60000 65536"/>
              <a:gd name="T9" fmla="*/ 0 60000 65536"/>
              <a:gd name="T10" fmla="*/ 0 60000 65536"/>
              <a:gd name="T11" fmla="*/ 0 60000 65536"/>
              <a:gd name="T12" fmla="*/ 0 w 3810"/>
              <a:gd name="T13" fmla="*/ 0 h 725"/>
              <a:gd name="T14" fmla="*/ 3810 w 3810"/>
              <a:gd name="T15" fmla="*/ 725 h 7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10" h="725">
                <a:moveTo>
                  <a:pt x="0" y="725"/>
                </a:moveTo>
                <a:cubicBezTo>
                  <a:pt x="559" y="645"/>
                  <a:pt x="1119" y="566"/>
                  <a:pt x="1542" y="453"/>
                </a:cubicBezTo>
                <a:cubicBezTo>
                  <a:pt x="1965" y="340"/>
                  <a:pt x="2162" y="90"/>
                  <a:pt x="2540" y="45"/>
                </a:cubicBezTo>
                <a:cubicBezTo>
                  <a:pt x="2918" y="0"/>
                  <a:pt x="3591" y="158"/>
                  <a:pt x="3810" y="181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0" name="Freeform 13"/>
          <p:cNvSpPr>
            <a:spLocks/>
          </p:cNvSpPr>
          <p:nvPr/>
        </p:nvSpPr>
        <p:spPr bwMode="auto">
          <a:xfrm>
            <a:off x="1619250" y="4149725"/>
            <a:ext cx="3671888" cy="862013"/>
          </a:xfrm>
          <a:custGeom>
            <a:avLst/>
            <a:gdLst>
              <a:gd name="T0" fmla="*/ 0 w 3810"/>
              <a:gd name="T1" fmla="*/ 109553 h 598"/>
              <a:gd name="T2" fmla="*/ 743051 w 3810"/>
              <a:gd name="T3" fmla="*/ 109553 h 598"/>
              <a:gd name="T4" fmla="*/ 1967014 w 3810"/>
              <a:gd name="T5" fmla="*/ 763991 h 598"/>
              <a:gd name="T6" fmla="*/ 3671888 w 3810"/>
              <a:gd name="T7" fmla="*/ 699124 h 598"/>
              <a:gd name="T8" fmla="*/ 0 60000 65536"/>
              <a:gd name="T9" fmla="*/ 0 60000 65536"/>
              <a:gd name="T10" fmla="*/ 0 60000 65536"/>
              <a:gd name="T11" fmla="*/ 0 60000 65536"/>
              <a:gd name="T12" fmla="*/ 0 w 3810"/>
              <a:gd name="T13" fmla="*/ 0 h 598"/>
              <a:gd name="T14" fmla="*/ 3810 w 3810"/>
              <a:gd name="T15" fmla="*/ 598 h 5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10" h="598">
                <a:moveTo>
                  <a:pt x="0" y="76"/>
                </a:moveTo>
                <a:cubicBezTo>
                  <a:pt x="215" y="38"/>
                  <a:pt x="431" y="0"/>
                  <a:pt x="771" y="76"/>
                </a:cubicBezTo>
                <a:cubicBezTo>
                  <a:pt x="1111" y="152"/>
                  <a:pt x="1535" y="462"/>
                  <a:pt x="2041" y="530"/>
                </a:cubicBezTo>
                <a:cubicBezTo>
                  <a:pt x="2547" y="598"/>
                  <a:pt x="3178" y="541"/>
                  <a:pt x="3810" y="485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1" name="Text Box 16"/>
          <p:cNvSpPr txBox="1">
            <a:spLocks noChangeArrowheads="1"/>
          </p:cNvSpPr>
          <p:nvPr/>
        </p:nvSpPr>
        <p:spPr bwMode="auto">
          <a:xfrm>
            <a:off x="5508625" y="3789363"/>
            <a:ext cx="1225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Inovação de processo</a:t>
            </a:r>
            <a:endParaRPr lang="pt-BR" sz="1400">
              <a:solidFill>
                <a:srgbClr val="FF0000"/>
              </a:solidFill>
            </a:endParaRPr>
          </a:p>
        </p:txBody>
      </p:sp>
      <p:sp>
        <p:nvSpPr>
          <p:cNvPr id="15372" name="Text Box 17"/>
          <p:cNvSpPr txBox="1">
            <a:spLocks noChangeArrowheads="1"/>
          </p:cNvSpPr>
          <p:nvPr/>
        </p:nvSpPr>
        <p:spPr bwMode="auto">
          <a:xfrm>
            <a:off x="5435600" y="4581525"/>
            <a:ext cx="14414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Inovação de produto</a:t>
            </a:r>
            <a:endParaRPr lang="pt-BR" sz="1400">
              <a:solidFill>
                <a:srgbClr val="0000FF"/>
              </a:solidFill>
            </a:endParaRPr>
          </a:p>
        </p:txBody>
      </p:sp>
      <p:sp>
        <p:nvSpPr>
          <p:cNvPr id="15373" name="Text Box 18"/>
          <p:cNvSpPr txBox="1">
            <a:spLocks noChangeArrowheads="1"/>
          </p:cNvSpPr>
          <p:nvPr/>
        </p:nvSpPr>
        <p:spPr bwMode="auto">
          <a:xfrm>
            <a:off x="3995738" y="5284788"/>
            <a:ext cx="1965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Maturidade do produto</a:t>
            </a:r>
            <a:endParaRPr lang="pt-BR" sz="1400"/>
          </a:p>
        </p:txBody>
      </p:sp>
      <p:sp>
        <p:nvSpPr>
          <p:cNvPr id="15374" name="Text Box 19"/>
          <p:cNvSpPr txBox="1">
            <a:spLocks noChangeArrowheads="1"/>
          </p:cNvSpPr>
          <p:nvPr/>
        </p:nvSpPr>
        <p:spPr bwMode="auto">
          <a:xfrm>
            <a:off x="684213" y="3848100"/>
            <a:ext cx="10080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Taxa de inovação</a:t>
            </a:r>
            <a:endParaRPr lang="pt-BR" sz="1400"/>
          </a:p>
        </p:txBody>
      </p:sp>
      <p:sp>
        <p:nvSpPr>
          <p:cNvPr id="70676" name="Oval 20"/>
          <p:cNvSpPr>
            <a:spLocks noChangeArrowheads="1"/>
          </p:cNvSpPr>
          <p:nvPr/>
        </p:nvSpPr>
        <p:spPr bwMode="auto">
          <a:xfrm>
            <a:off x="1835150" y="4076700"/>
            <a:ext cx="936625" cy="1008063"/>
          </a:xfrm>
          <a:prstGeom prst="ellipse">
            <a:avLst/>
          </a:prstGeom>
          <a:solidFill>
            <a:schemeClr val="accent1">
              <a:alpha val="59999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Ênfase</a:t>
            </a:r>
          </a:p>
          <a:p>
            <a:pPr algn="ctr"/>
            <a:r>
              <a:rPr lang="en-US" sz="1400">
                <a:solidFill>
                  <a:schemeClr val="tx2"/>
                </a:solidFill>
              </a:rPr>
              <a:t> inovação de</a:t>
            </a:r>
          </a:p>
          <a:p>
            <a:pPr algn="ctr"/>
            <a:r>
              <a:rPr lang="en-US" sz="1400">
                <a:solidFill>
                  <a:schemeClr val="tx2"/>
                </a:solidFill>
              </a:rPr>
              <a:t> produto</a:t>
            </a:r>
            <a:endParaRPr lang="pt-BR" sz="1400">
              <a:solidFill>
                <a:schemeClr val="tx2"/>
              </a:solidFill>
            </a:endParaRPr>
          </a:p>
        </p:txBody>
      </p:sp>
      <p:sp>
        <p:nvSpPr>
          <p:cNvPr id="70677" name="Oval 21"/>
          <p:cNvSpPr>
            <a:spLocks noChangeArrowheads="1"/>
          </p:cNvSpPr>
          <p:nvPr/>
        </p:nvSpPr>
        <p:spPr bwMode="auto">
          <a:xfrm>
            <a:off x="4211638" y="4005263"/>
            <a:ext cx="936625" cy="1008062"/>
          </a:xfrm>
          <a:prstGeom prst="ellipse">
            <a:avLst/>
          </a:prstGeom>
          <a:solidFill>
            <a:srgbClr val="FF6600">
              <a:alpha val="5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Ênfase</a:t>
            </a:r>
          </a:p>
          <a:p>
            <a:pPr algn="ctr"/>
            <a:r>
              <a:rPr lang="en-US" sz="1400">
                <a:solidFill>
                  <a:schemeClr val="tx2"/>
                </a:solidFill>
              </a:rPr>
              <a:t> inovação de</a:t>
            </a:r>
          </a:p>
          <a:p>
            <a:pPr algn="ctr"/>
            <a:r>
              <a:rPr lang="en-US" sz="1400">
                <a:solidFill>
                  <a:schemeClr val="tx2"/>
                </a:solidFill>
              </a:rPr>
              <a:t> processo </a:t>
            </a:r>
            <a:endParaRPr lang="pt-BR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6" grpId="0" animBg="1"/>
      <p:bldP spid="706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052513"/>
            <a:ext cx="8496300" cy="5113337"/>
          </a:xfrm>
        </p:spPr>
        <p:txBody>
          <a:bodyPr>
            <a:normAutofit lnSpcReduction="10000"/>
          </a:bodyPr>
          <a:lstStyle/>
          <a:p>
            <a:pPr marL="400050" indent="-400050" eaLnBrk="1" hangingPunct="1">
              <a:lnSpc>
                <a:spcPct val="90000"/>
              </a:lnSpc>
            </a:pPr>
            <a:r>
              <a:rPr lang="en-US" sz="2000" smtClean="0"/>
              <a:t>A) Definição da estratégia de produção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A4) Política de recursos humanos na manufatura</a:t>
            </a:r>
          </a:p>
          <a:p>
            <a:pPr marL="1074738" lvl="2" indent="-342900" eaLnBrk="1" hangingPunct="1">
              <a:lnSpc>
                <a:spcPct val="90000"/>
              </a:lnSpc>
            </a:pPr>
            <a:r>
              <a:rPr lang="en-US" sz="1700" smtClean="0"/>
              <a:t>Produtividade: automação + motivação</a:t>
            </a:r>
          </a:p>
          <a:p>
            <a:pPr marL="1074738" lvl="2" indent="-342900" eaLnBrk="1" hangingPunct="1">
              <a:lnSpc>
                <a:spcPct val="90000"/>
              </a:lnSpc>
            </a:pPr>
            <a:r>
              <a:rPr lang="en-US" sz="1700" smtClean="0"/>
              <a:t>Elementos organizacionais:</a:t>
            </a:r>
          </a:p>
          <a:p>
            <a:pPr marL="1676400" lvl="3" indent="-304800" eaLnBrk="1" hangingPunct="1">
              <a:lnSpc>
                <a:spcPct val="90000"/>
              </a:lnSpc>
            </a:pPr>
            <a:r>
              <a:rPr lang="en-US" sz="1500" smtClean="0"/>
              <a:t>Política de salários</a:t>
            </a:r>
          </a:p>
          <a:p>
            <a:pPr marL="1676400" lvl="3" indent="-304800" eaLnBrk="1" hangingPunct="1">
              <a:lnSpc>
                <a:spcPct val="90000"/>
              </a:lnSpc>
            </a:pPr>
            <a:r>
              <a:rPr lang="en-US" sz="1500" smtClean="0"/>
              <a:t>Treinamento</a:t>
            </a:r>
          </a:p>
          <a:p>
            <a:pPr marL="1676400" lvl="3" indent="-304800" eaLnBrk="1" hangingPunct="1">
              <a:lnSpc>
                <a:spcPct val="90000"/>
              </a:lnSpc>
            </a:pPr>
            <a:r>
              <a:rPr lang="en-US" sz="1500" smtClean="0"/>
              <a:t>Incentivos</a:t>
            </a:r>
          </a:p>
          <a:p>
            <a:pPr marL="1676400" lvl="3" indent="-304800" eaLnBrk="1" hangingPunct="1">
              <a:lnSpc>
                <a:spcPct val="90000"/>
              </a:lnSpc>
            </a:pPr>
            <a:r>
              <a:rPr lang="en-US" sz="1500" smtClean="0"/>
              <a:t>Benefícios</a:t>
            </a:r>
          </a:p>
          <a:p>
            <a:pPr marL="1676400" lvl="3" indent="-304800" eaLnBrk="1" hangingPunct="1">
              <a:lnSpc>
                <a:spcPct val="90000"/>
              </a:lnSpc>
            </a:pPr>
            <a:r>
              <a:rPr lang="en-US" sz="1500" smtClean="0"/>
              <a:t>Jornada de trabalho</a:t>
            </a:r>
          </a:p>
          <a:p>
            <a:pPr marL="1074738" lvl="2" indent="-342900" eaLnBrk="1" hangingPunct="1">
              <a:lnSpc>
                <a:spcPct val="90000"/>
              </a:lnSpc>
            </a:pPr>
            <a:r>
              <a:rPr lang="en-US" sz="1700" smtClean="0"/>
              <a:t>Elementos ambientais</a:t>
            </a:r>
          </a:p>
          <a:p>
            <a:pPr marL="1676400" lvl="3" indent="-304800" eaLnBrk="1" hangingPunct="1">
              <a:lnSpc>
                <a:spcPct val="90000"/>
              </a:lnSpc>
            </a:pPr>
            <a:r>
              <a:rPr lang="en-US" sz="1500" smtClean="0"/>
              <a:t>Condições físicas de trabalho</a:t>
            </a:r>
          </a:p>
          <a:p>
            <a:pPr marL="1676400" lvl="3" indent="-304800" eaLnBrk="1" hangingPunct="1">
              <a:lnSpc>
                <a:spcPct val="90000"/>
              </a:lnSpc>
            </a:pPr>
            <a:r>
              <a:rPr lang="en-US" sz="1500" smtClean="0"/>
              <a:t>Atualização tecnológica dos equipamentos</a:t>
            </a:r>
          </a:p>
          <a:p>
            <a:pPr marL="1074738" lvl="2" indent="-342900" eaLnBrk="1" hangingPunct="1">
              <a:lnSpc>
                <a:spcPct val="90000"/>
              </a:lnSpc>
            </a:pPr>
            <a:r>
              <a:rPr lang="en-US" sz="1700" smtClean="0"/>
              <a:t>Elementos comportamentais</a:t>
            </a:r>
          </a:p>
          <a:p>
            <a:pPr marL="1676400" lvl="3" indent="-304800" eaLnBrk="1" hangingPunct="1">
              <a:lnSpc>
                <a:spcPct val="90000"/>
              </a:lnSpc>
            </a:pPr>
            <a:r>
              <a:rPr lang="en-US" sz="1500" smtClean="0"/>
              <a:t>Autonomia</a:t>
            </a:r>
          </a:p>
          <a:p>
            <a:pPr marL="1676400" lvl="3" indent="-304800" eaLnBrk="1" hangingPunct="1">
              <a:lnSpc>
                <a:spcPct val="90000"/>
              </a:lnSpc>
            </a:pPr>
            <a:r>
              <a:rPr lang="en-US" sz="1500" smtClean="0"/>
              <a:t>Responsabilidade</a:t>
            </a:r>
          </a:p>
          <a:p>
            <a:pPr marL="1676400" lvl="3" indent="-304800" eaLnBrk="1" hangingPunct="1">
              <a:lnSpc>
                <a:spcPct val="90000"/>
              </a:lnSpc>
            </a:pPr>
            <a:r>
              <a:rPr lang="en-US" sz="1500" smtClean="0"/>
              <a:t>Variedade</a:t>
            </a:r>
          </a:p>
          <a:p>
            <a:pPr marL="1676400" lvl="3" indent="-304800" eaLnBrk="1" hangingPunct="1">
              <a:lnSpc>
                <a:spcPct val="90000"/>
              </a:lnSpc>
            </a:pPr>
            <a:r>
              <a:rPr lang="en-US" sz="1500" smtClean="0"/>
              <a:t>Consideraçào</a:t>
            </a:r>
          </a:p>
          <a:p>
            <a:pPr marL="1676400" lvl="3" indent="-304800" eaLnBrk="1" hangingPunct="1">
              <a:lnSpc>
                <a:spcPct val="90000"/>
              </a:lnSpc>
            </a:pPr>
            <a:r>
              <a:rPr lang="en-US" sz="1500" smtClean="0"/>
              <a:t>Relacionamento</a:t>
            </a:r>
          </a:p>
          <a:p>
            <a:pPr marL="1676400" lvl="3" indent="-304800" eaLnBrk="1" hangingPunct="1">
              <a:lnSpc>
                <a:spcPct val="90000"/>
              </a:lnSpc>
            </a:pPr>
            <a:r>
              <a:rPr lang="en-US" sz="1500" smtClean="0"/>
              <a:t>Participação</a:t>
            </a:r>
          </a:p>
        </p:txBody>
      </p:sp>
      <p:sp>
        <p:nvSpPr>
          <p:cNvPr id="16387" name="Título 1"/>
          <p:cNvSpPr>
            <a:spLocks/>
          </p:cNvSpPr>
          <p:nvPr/>
        </p:nvSpPr>
        <p:spPr bwMode="auto">
          <a:xfrm>
            <a:off x="1476375" y="71438"/>
            <a:ext cx="64484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3100">
                <a:solidFill>
                  <a:schemeClr val="tx2"/>
                </a:solidFill>
              </a:rPr>
              <a:t>1.2 Estudos do Sistema Produtivo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A) Definição das estratégias de produção e tamanho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C) Caracterização do sistema produtivo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16391" name="AutoShape 8"/>
          <p:cNvSpPr>
            <a:spLocks/>
          </p:cNvSpPr>
          <p:nvPr/>
        </p:nvSpPr>
        <p:spPr bwMode="auto">
          <a:xfrm>
            <a:off x="6516688" y="2565400"/>
            <a:ext cx="792162" cy="3455988"/>
          </a:xfrm>
          <a:prstGeom prst="rightBrace">
            <a:avLst>
              <a:gd name="adj1" fmla="val 363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7451725" y="3573463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QVT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268413"/>
            <a:ext cx="8496300" cy="4897437"/>
          </a:xfrm>
        </p:spPr>
        <p:txBody>
          <a:bodyPr/>
          <a:lstStyle/>
          <a:p>
            <a:pPr marL="400050" indent="-400050" eaLnBrk="1" hangingPunct="1">
              <a:lnSpc>
                <a:spcPct val="110000"/>
              </a:lnSpc>
            </a:pPr>
            <a:r>
              <a:rPr lang="en-US" sz="2400" smtClean="0"/>
              <a:t>A) Definição da estratégia de produção</a:t>
            </a:r>
          </a:p>
          <a:p>
            <a:pPr marL="400050" indent="-40005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smtClean="0"/>
              <a:t>A4) Qualidade, programação e controle</a:t>
            </a:r>
          </a:p>
          <a:p>
            <a:pPr marL="1074738" lvl="2" indent="-342900" eaLnBrk="1" hangingPunct="1">
              <a:lnSpc>
                <a:spcPct val="110000"/>
              </a:lnSpc>
            </a:pPr>
            <a:r>
              <a:rPr lang="en-US" sz="1900" smtClean="0"/>
              <a:t>Programas de qualidade</a:t>
            </a:r>
          </a:p>
          <a:p>
            <a:pPr marL="1676400" lvl="3" indent="-304800" eaLnBrk="1" hangingPunct="1">
              <a:lnSpc>
                <a:spcPct val="110000"/>
              </a:lnSpc>
            </a:pPr>
            <a:r>
              <a:rPr lang="en-US" sz="1700" smtClean="0"/>
              <a:t>Equipamentos de atividades fins e auxiliares</a:t>
            </a:r>
          </a:p>
          <a:p>
            <a:pPr marL="1676400" lvl="3" indent="-304800" eaLnBrk="1" hangingPunct="1">
              <a:lnSpc>
                <a:spcPct val="110000"/>
              </a:lnSpc>
            </a:pPr>
            <a:r>
              <a:rPr lang="en-US" sz="1700" smtClean="0"/>
              <a:t>Alteração no perfil dos custos de pessoal</a:t>
            </a:r>
          </a:p>
          <a:p>
            <a:pPr marL="1074738" lvl="2" indent="-342900" eaLnBrk="1" hangingPunct="1">
              <a:lnSpc>
                <a:spcPct val="110000"/>
              </a:lnSpc>
            </a:pPr>
            <a:r>
              <a:rPr lang="en-US" sz="1900" smtClean="0"/>
              <a:t>Programação e controle da produção</a:t>
            </a:r>
          </a:p>
          <a:p>
            <a:pPr marL="1676400" lvl="3" indent="-304800" eaLnBrk="1" hangingPunct="1">
              <a:lnSpc>
                <a:spcPct val="110000"/>
              </a:lnSpc>
            </a:pPr>
            <a:r>
              <a:rPr lang="en-US" sz="1700" smtClean="0"/>
              <a:t>Investimentos fixos</a:t>
            </a:r>
          </a:p>
          <a:p>
            <a:pPr marL="1676400" lvl="3" indent="-304800" eaLnBrk="1" hangingPunct="1">
              <a:lnSpc>
                <a:spcPct val="110000"/>
              </a:lnSpc>
            </a:pPr>
            <a:r>
              <a:rPr lang="en-US" sz="1700" smtClean="0"/>
              <a:t>Capital de giro</a:t>
            </a:r>
          </a:p>
          <a:p>
            <a:pPr marL="1074738" lvl="2" indent="-342900" eaLnBrk="1" hangingPunct="1">
              <a:lnSpc>
                <a:spcPct val="110000"/>
              </a:lnSpc>
            </a:pPr>
            <a:endParaRPr lang="pt-BR" sz="1900" smtClean="0"/>
          </a:p>
        </p:txBody>
      </p:sp>
      <p:sp>
        <p:nvSpPr>
          <p:cNvPr id="17411" name="Título 1"/>
          <p:cNvSpPr>
            <a:spLocks/>
          </p:cNvSpPr>
          <p:nvPr/>
        </p:nvSpPr>
        <p:spPr bwMode="auto">
          <a:xfrm>
            <a:off x="1476375" y="71438"/>
            <a:ext cx="64484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3100">
                <a:solidFill>
                  <a:schemeClr val="tx2"/>
                </a:solidFill>
              </a:rPr>
              <a:t>1.2 Estudos do Sistema Produtivo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A) Definição das estratégias de produção e tamanho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C) Caracterização do sistema produtivo</a:t>
            </a:r>
            <a:endParaRPr lang="pt-BR">
              <a:solidFill>
                <a:srgbClr val="B0B0B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268413"/>
            <a:ext cx="8496300" cy="4897437"/>
          </a:xfrm>
        </p:spPr>
        <p:txBody>
          <a:bodyPr/>
          <a:lstStyle/>
          <a:p>
            <a:pPr marL="400050" indent="-400050" eaLnBrk="1" hangingPunct="1">
              <a:lnSpc>
                <a:spcPct val="110000"/>
              </a:lnSpc>
            </a:pPr>
            <a:r>
              <a:rPr lang="en-US" sz="2400" smtClean="0"/>
              <a:t>A) Definição da estratégia de produção</a:t>
            </a:r>
          </a:p>
          <a:p>
            <a:pPr marL="400050" indent="-40005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7ABEBC"/>
                </a:solidFill>
              </a:rPr>
              <a:t>A4) </a:t>
            </a:r>
            <a:r>
              <a:rPr lang="en-US" sz="2200" smtClean="0"/>
              <a:t>Definir capacidade de produção e nível de utilização</a:t>
            </a:r>
          </a:p>
          <a:p>
            <a:pPr marL="1074738" lvl="2" indent="-342900" eaLnBrk="1" hangingPunct="1">
              <a:lnSpc>
                <a:spcPct val="110000"/>
              </a:lnSpc>
            </a:pPr>
            <a:r>
              <a:rPr lang="pt-BR" sz="1900" smtClean="0"/>
              <a:t>Número de operários</a:t>
            </a:r>
          </a:p>
          <a:p>
            <a:pPr marL="1074738" lvl="2" indent="-342900" eaLnBrk="1" hangingPunct="1">
              <a:lnSpc>
                <a:spcPct val="110000"/>
              </a:lnSpc>
            </a:pPr>
            <a:r>
              <a:rPr lang="pt-BR" sz="1900" smtClean="0"/>
              <a:t>Tamanho físico</a:t>
            </a:r>
          </a:p>
          <a:p>
            <a:pPr marL="1074738" lvl="2" indent="-342900" eaLnBrk="1" hangingPunct="1">
              <a:lnSpc>
                <a:spcPct val="110000"/>
              </a:lnSpc>
            </a:pPr>
            <a:r>
              <a:rPr lang="pt-BR" sz="1900" smtClean="0"/>
              <a:t>Produção por período</a:t>
            </a:r>
          </a:p>
          <a:p>
            <a:pPr marL="1074738" lvl="2" indent="-342900" eaLnBrk="1" hangingPunct="1">
              <a:lnSpc>
                <a:spcPct val="110000"/>
              </a:lnSpc>
            </a:pPr>
            <a:r>
              <a:rPr lang="pt-BR" sz="1900" smtClean="0"/>
              <a:t>Utilização de insumo</a:t>
            </a:r>
          </a:p>
          <a:p>
            <a:pPr marL="1074738" lvl="2" indent="-342900" eaLnBrk="1" hangingPunct="1">
              <a:lnSpc>
                <a:spcPct val="110000"/>
              </a:lnSpc>
            </a:pPr>
            <a:r>
              <a:rPr lang="pt-BR" sz="1900" smtClean="0"/>
              <a:t>Restrições comparativas</a:t>
            </a:r>
          </a:p>
          <a:p>
            <a:pPr marL="1676400" lvl="3" indent="-304800" eaLnBrk="1" hangingPunct="1">
              <a:lnSpc>
                <a:spcPct val="110000"/>
              </a:lnSpc>
            </a:pPr>
            <a:r>
              <a:rPr lang="pt-BR" sz="1700" smtClean="0"/>
              <a:t>Dentro do setor</a:t>
            </a:r>
          </a:p>
          <a:p>
            <a:pPr marL="1676400" lvl="3" indent="-304800" eaLnBrk="1" hangingPunct="1">
              <a:lnSpc>
                <a:spcPct val="110000"/>
              </a:lnSpc>
            </a:pPr>
            <a:r>
              <a:rPr lang="pt-BR" sz="1700" smtClean="0"/>
              <a:t>Tecnologia pode mascarar tamanho</a:t>
            </a:r>
          </a:p>
          <a:p>
            <a:pPr marL="1676400" lvl="3" indent="-304800" eaLnBrk="1" hangingPunct="1">
              <a:lnSpc>
                <a:spcPct val="110000"/>
              </a:lnSpc>
            </a:pPr>
            <a:r>
              <a:rPr lang="pt-BR" sz="1700" smtClean="0"/>
              <a:t>Número de turnos</a:t>
            </a:r>
          </a:p>
        </p:txBody>
      </p:sp>
      <p:sp>
        <p:nvSpPr>
          <p:cNvPr id="18435" name="Título 1"/>
          <p:cNvSpPr>
            <a:spLocks/>
          </p:cNvSpPr>
          <p:nvPr/>
        </p:nvSpPr>
        <p:spPr bwMode="auto">
          <a:xfrm>
            <a:off x="1476375" y="71438"/>
            <a:ext cx="64484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3100">
                <a:solidFill>
                  <a:schemeClr val="tx2"/>
                </a:solidFill>
              </a:rPr>
              <a:t>1.2 Estudos do Sistema Produtivo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A) Definição das estratégias de produção e tamanho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C) Caracterização do sistema produtivo</a:t>
            </a:r>
            <a:endParaRPr lang="pt-BR">
              <a:solidFill>
                <a:srgbClr val="B0B0B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 idx="4294967295"/>
          </p:nvPr>
        </p:nvSpPr>
        <p:spPr>
          <a:xfrm>
            <a:off x="2133600" y="190500"/>
            <a:ext cx="7010400" cy="658813"/>
          </a:xfrm>
        </p:spPr>
        <p:txBody>
          <a:bodyPr anchor="b"/>
          <a:lstStyle/>
          <a:p>
            <a:pPr eaLnBrk="1" hangingPunct="1"/>
            <a:r>
              <a:rPr lang="pt-BR" sz="2700" smtClean="0"/>
              <a:t>1.2 Estudos do Sistema Produtivo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7467600" cy="5014912"/>
          </a:xfrm>
        </p:spPr>
        <p:txBody>
          <a:bodyPr/>
          <a:lstStyle/>
          <a:p>
            <a:pPr marL="273050" indent="-273050" eaLnBrk="1" hangingPunct="1"/>
            <a:r>
              <a:rPr lang="pt-BR" sz="2500" smtClean="0"/>
              <a:t>Tamanho conveniente</a:t>
            </a:r>
          </a:p>
          <a:p>
            <a:pPr marL="639763" lvl="1" indent="-273050" eaLnBrk="1" hangingPunct="1"/>
            <a:r>
              <a:rPr lang="pt-BR" sz="2600" smtClean="0"/>
              <a:t>Mercado </a:t>
            </a:r>
          </a:p>
          <a:p>
            <a:pPr marL="639763" lvl="1" indent="-273050" eaLnBrk="1" hangingPunct="1"/>
            <a:r>
              <a:rPr lang="pt-BR" sz="2600" smtClean="0"/>
              <a:t>Concorrentes</a:t>
            </a:r>
          </a:p>
          <a:p>
            <a:pPr marL="639763" lvl="1" indent="-273050" eaLnBrk="1" hangingPunct="1"/>
            <a:r>
              <a:rPr lang="pt-BR" sz="2600" smtClean="0"/>
              <a:t>Engenharia e custos</a:t>
            </a:r>
          </a:p>
          <a:p>
            <a:pPr marL="639763" lvl="1" indent="-273050" eaLnBrk="1" hangingPunct="1"/>
            <a:r>
              <a:rPr lang="pt-BR" sz="2600" smtClean="0"/>
              <a:t>Custo de capital e fontes de financiamento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A) Definição das estratégias de produção e tamanho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C) Caracterização do sistema produtivo</a:t>
            </a:r>
            <a:endParaRPr lang="pt-BR">
              <a:solidFill>
                <a:srgbClr val="B0B0B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 idx="4294967295"/>
          </p:nvPr>
        </p:nvSpPr>
        <p:spPr>
          <a:xfrm>
            <a:off x="2663825" y="195263"/>
            <a:ext cx="6480175" cy="754062"/>
          </a:xfrm>
        </p:spPr>
        <p:txBody>
          <a:bodyPr anchor="b"/>
          <a:lstStyle/>
          <a:p>
            <a:pPr eaLnBrk="1" hangingPunct="1"/>
            <a:r>
              <a:rPr lang="pt-BR" sz="2700" smtClean="0"/>
              <a:t>1.2 Estudos do Sistema Produtivo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125538"/>
            <a:ext cx="8858250" cy="5159375"/>
          </a:xfrm>
        </p:spPr>
        <p:txBody>
          <a:bodyPr/>
          <a:lstStyle/>
          <a:p>
            <a:pPr marL="273050" indent="-273050" eaLnBrk="1" hangingPunct="1"/>
            <a:r>
              <a:rPr lang="pt-BR" sz="2500" smtClean="0"/>
              <a:t>Mercado</a:t>
            </a:r>
          </a:p>
          <a:p>
            <a:pPr marL="639763" lvl="1" indent="-273050" eaLnBrk="1" hangingPunct="1"/>
            <a:r>
              <a:rPr lang="pt-BR" sz="2600" smtClean="0"/>
              <a:t>Dinamismo da demanda</a:t>
            </a:r>
          </a:p>
          <a:p>
            <a:pPr marL="914400" lvl="2" indent="-182563" eaLnBrk="1" hangingPunct="1"/>
            <a:r>
              <a:rPr lang="pt-BR" sz="1600" smtClean="0"/>
              <a:t>Ciclo de vida do produto</a:t>
            </a:r>
          </a:p>
          <a:p>
            <a:pPr lvl="3" eaLnBrk="1" hangingPunct="1"/>
            <a:r>
              <a:rPr lang="en-US" sz="1400" smtClean="0"/>
              <a:t>Crescimento: capacidade em excesso (demanda futura e concorrentes)</a:t>
            </a:r>
          </a:p>
          <a:p>
            <a:pPr lvl="3" eaLnBrk="1" hangingPunct="1"/>
            <a:r>
              <a:rPr lang="en-US" sz="1400" smtClean="0"/>
              <a:t>Maturidade: expansões de menor tamanho</a:t>
            </a:r>
            <a:endParaRPr lang="pt-BR" sz="1400" smtClean="0"/>
          </a:p>
          <a:p>
            <a:pPr marL="914400" lvl="2" indent="-182563" eaLnBrk="1" hangingPunct="1"/>
            <a:r>
              <a:rPr lang="pt-BR" sz="1600" smtClean="0"/>
              <a:t>Demanda reprimida / taxa de crescimento</a:t>
            </a:r>
          </a:p>
          <a:p>
            <a:pPr marL="639763" lvl="1" indent="-273050" eaLnBrk="1" hangingPunct="1"/>
            <a:r>
              <a:rPr lang="pt-BR" sz="2600" smtClean="0"/>
              <a:t>Distribuição geográfico do mercado comprador </a:t>
            </a:r>
          </a:p>
          <a:p>
            <a:pPr marL="914400" lvl="2" indent="-182563" eaLnBrk="1" hangingPunct="1"/>
            <a:r>
              <a:rPr lang="pt-BR" sz="1600" smtClean="0"/>
              <a:t>Multiplanta ou única planta: preço final do consumidor</a:t>
            </a:r>
          </a:p>
        </p:txBody>
      </p:sp>
      <p:sp>
        <p:nvSpPr>
          <p:cNvPr id="4" name="Fluxograma: Disco magnético 3"/>
          <p:cNvSpPr/>
          <p:nvPr/>
        </p:nvSpPr>
        <p:spPr>
          <a:xfrm>
            <a:off x="1285875" y="4149725"/>
            <a:ext cx="1357313" cy="1357313"/>
          </a:xfrm>
          <a:prstGeom prst="flowChartMagneticDisk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Fluxograma: Disco magnético 6"/>
          <p:cNvSpPr/>
          <p:nvPr/>
        </p:nvSpPr>
        <p:spPr>
          <a:xfrm>
            <a:off x="1285875" y="5078413"/>
            <a:ext cx="1357313" cy="428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Fluxograma: Disco magnético 7"/>
          <p:cNvSpPr/>
          <p:nvPr/>
        </p:nvSpPr>
        <p:spPr>
          <a:xfrm>
            <a:off x="3571875" y="4149725"/>
            <a:ext cx="1357313" cy="1357313"/>
          </a:xfrm>
          <a:prstGeom prst="flowChartMagneticDisk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Fluxograma: Disco magnético 8"/>
          <p:cNvSpPr/>
          <p:nvPr/>
        </p:nvSpPr>
        <p:spPr>
          <a:xfrm>
            <a:off x="3571875" y="4721225"/>
            <a:ext cx="1357313" cy="7858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Fluxograma: Disco magnético 9"/>
          <p:cNvSpPr/>
          <p:nvPr/>
        </p:nvSpPr>
        <p:spPr>
          <a:xfrm>
            <a:off x="5500688" y="4149725"/>
            <a:ext cx="1357312" cy="1357313"/>
          </a:xfrm>
          <a:prstGeom prst="flowChartMagneticDisk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" name="Fluxograma: Disco magnético 10"/>
          <p:cNvSpPr/>
          <p:nvPr/>
        </p:nvSpPr>
        <p:spPr>
          <a:xfrm>
            <a:off x="5500688" y="4292600"/>
            <a:ext cx="1357312" cy="121443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0490" name="CaixaDeTexto 11"/>
          <p:cNvSpPr txBox="1">
            <a:spLocks noChangeArrowheads="1"/>
          </p:cNvSpPr>
          <p:nvPr/>
        </p:nvSpPr>
        <p:spPr bwMode="auto">
          <a:xfrm>
            <a:off x="928688" y="5589588"/>
            <a:ext cx="2022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>
                <a:cs typeface="Arial" charset="0"/>
              </a:rPr>
              <a:t>Custo de ociosidade</a:t>
            </a:r>
          </a:p>
          <a:p>
            <a:r>
              <a:rPr lang="pt-BR" sz="1600">
                <a:cs typeface="Arial" charset="0"/>
              </a:rPr>
              <a:t>Alto investimento</a:t>
            </a:r>
          </a:p>
        </p:txBody>
      </p:sp>
      <p:sp>
        <p:nvSpPr>
          <p:cNvPr id="20491" name="CaixaDeTexto 12"/>
          <p:cNvSpPr txBox="1">
            <a:spLocks noChangeArrowheads="1"/>
          </p:cNvSpPr>
          <p:nvPr/>
        </p:nvSpPr>
        <p:spPr bwMode="auto">
          <a:xfrm>
            <a:off x="5219700" y="5589588"/>
            <a:ext cx="2528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>
                <a:cs typeface="Arial" charset="0"/>
              </a:rPr>
              <a:t>Economia de escala no futuro</a:t>
            </a:r>
          </a:p>
          <a:p>
            <a:r>
              <a:rPr lang="pt-BR" sz="1400">
                <a:cs typeface="Arial" charset="0"/>
              </a:rPr>
              <a:t>Risco de perda de mercado</a:t>
            </a:r>
          </a:p>
        </p:txBody>
      </p:sp>
      <p:sp>
        <p:nvSpPr>
          <p:cNvPr id="20492" name="CaixaDeTexto 13"/>
          <p:cNvSpPr txBox="1">
            <a:spLocks noChangeArrowheads="1"/>
          </p:cNvSpPr>
          <p:nvPr/>
        </p:nvSpPr>
        <p:spPr bwMode="auto">
          <a:xfrm>
            <a:off x="3929063" y="5483225"/>
            <a:ext cx="642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cs typeface="Arial" charset="0"/>
              </a:rPr>
              <a:t>x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A) Definição das estratégias de produção e tamanho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C) Caracterização do sistema produtivo</a:t>
            </a:r>
            <a:endParaRPr lang="pt-BR">
              <a:solidFill>
                <a:srgbClr val="B0B0B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 idx="4294967295"/>
          </p:nvPr>
        </p:nvSpPr>
        <p:spPr>
          <a:xfrm>
            <a:off x="2838450" y="71438"/>
            <a:ext cx="6305550" cy="1000125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pt-BR" sz="3100" smtClean="0"/>
              <a:t>1.2 Estudos do Sistema Produtivo</a:t>
            </a:r>
          </a:p>
        </p:txBody>
      </p:sp>
      <p:sp>
        <p:nvSpPr>
          <p:cNvPr id="21507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557338"/>
            <a:ext cx="8307388" cy="4473575"/>
          </a:xfrm>
        </p:spPr>
        <p:txBody>
          <a:bodyPr/>
          <a:lstStyle/>
          <a:p>
            <a:pPr marL="273050" indent="-273050" eaLnBrk="1" hangingPunct="1"/>
            <a:r>
              <a:rPr lang="pt-BR" sz="2900" smtClean="0"/>
              <a:t>Concorrentes</a:t>
            </a:r>
          </a:p>
          <a:p>
            <a:pPr marL="639763" lvl="1" indent="-273050" eaLnBrk="1" hangingPunct="1"/>
            <a:r>
              <a:rPr lang="pt-BR" sz="3000" smtClean="0"/>
              <a:t>Intensidade da rivalidade</a:t>
            </a:r>
          </a:p>
          <a:p>
            <a:pPr marL="914400" lvl="2" indent="-182563" eaLnBrk="1" hangingPunct="1"/>
            <a:r>
              <a:rPr lang="pt-BR" sz="1800" smtClean="0"/>
              <a:t>Oligopólios operam com capacidade ociosa</a:t>
            </a:r>
          </a:p>
          <a:p>
            <a:pPr marL="639763" lvl="1" indent="-273050" eaLnBrk="1" hangingPunct="1"/>
            <a:r>
              <a:rPr lang="pt-BR" sz="3000" smtClean="0"/>
              <a:t>Projetos semelhantes e planos de expansão</a:t>
            </a:r>
          </a:p>
          <a:p>
            <a:pPr marL="914400" lvl="2" indent="-182563" eaLnBrk="1" hangingPunct="1"/>
            <a:r>
              <a:rPr lang="en-US" sz="2300" smtClean="0"/>
              <a:t>Nível de capacidade ociosa</a:t>
            </a:r>
            <a:endParaRPr lang="pt-BR" sz="230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A) Definição das estratégias de produção e tamanho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C) Caracterização do sistema produtivo</a:t>
            </a:r>
            <a:endParaRPr lang="pt-BR">
              <a:solidFill>
                <a:srgbClr val="B0B0B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307387" cy="50403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Aula 02, 03 e 04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comercializar</a:t>
            </a:r>
            <a:r>
              <a:rPr lang="en-US" dirty="0" smtClean="0"/>
              <a:t>?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características</a:t>
            </a:r>
            <a:r>
              <a:rPr lang="en-US" dirty="0" smtClean="0"/>
              <a:t> do </a:t>
            </a:r>
            <a:r>
              <a:rPr lang="en-US" dirty="0" err="1" smtClean="0"/>
              <a:t>produto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comercializar</a:t>
            </a:r>
            <a:r>
              <a:rPr lang="en-US" dirty="0" smtClean="0"/>
              <a:t>?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demanda</a:t>
            </a:r>
            <a:r>
              <a:rPr lang="en-US" dirty="0" smtClean="0"/>
              <a:t> dos </a:t>
            </a:r>
            <a:r>
              <a:rPr lang="en-US" dirty="0" err="1" smtClean="0"/>
              <a:t>produtos</a:t>
            </a:r>
            <a:r>
              <a:rPr lang="en-US" dirty="0" smtClean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consumo</a:t>
            </a:r>
            <a:r>
              <a:rPr lang="en-US" sz="1800" dirty="0" smtClean="0"/>
              <a:t> </a:t>
            </a:r>
            <a:r>
              <a:rPr lang="en-US" sz="1800" dirty="0" err="1" smtClean="0"/>
              <a:t>duráveis</a:t>
            </a:r>
            <a:r>
              <a:rPr lang="en-US" sz="1800" dirty="0" smtClean="0"/>
              <a:t>, </a:t>
            </a:r>
            <a:r>
              <a:rPr lang="en-US" sz="1800" dirty="0" err="1" smtClean="0"/>
              <a:t>não</a:t>
            </a:r>
            <a:r>
              <a:rPr lang="en-US" sz="1800" dirty="0" smtClean="0"/>
              <a:t> </a:t>
            </a:r>
            <a:r>
              <a:rPr lang="en-US" sz="1800" dirty="0" err="1" smtClean="0"/>
              <a:t>duráveis</a:t>
            </a:r>
            <a:r>
              <a:rPr lang="en-US" sz="1800" dirty="0" smtClean="0"/>
              <a:t>, </a:t>
            </a:r>
            <a:r>
              <a:rPr lang="en-US" sz="1800" dirty="0" err="1" smtClean="0"/>
              <a:t>intermediários</a:t>
            </a:r>
            <a:r>
              <a:rPr lang="en-US" sz="1800" dirty="0" smtClean="0"/>
              <a:t> e bens de capital)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Aula 05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comercializar</a:t>
            </a:r>
            <a:r>
              <a:rPr lang="en-US" dirty="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comercializar</a:t>
            </a:r>
            <a:r>
              <a:rPr lang="en-US" dirty="0" smtClean="0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Aula 06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Aspectos</a:t>
            </a:r>
            <a:r>
              <a:rPr lang="en-US" dirty="0" smtClean="0"/>
              <a:t> de </a:t>
            </a:r>
            <a:r>
              <a:rPr lang="en-US" dirty="0" err="1" smtClean="0"/>
              <a:t>produção</a:t>
            </a:r>
            <a:r>
              <a:rPr lang="en-US" dirty="0" smtClean="0"/>
              <a:t> e </a:t>
            </a:r>
            <a:r>
              <a:rPr lang="en-US" dirty="0" err="1" smtClean="0"/>
              <a:t>operação</a:t>
            </a:r>
            <a:endParaRPr lang="en-US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Aulas passadas</a:t>
            </a:r>
            <a:endParaRPr lang="pt-BR" smtClean="0"/>
          </a:p>
        </p:txBody>
      </p:sp>
      <p:sp>
        <p:nvSpPr>
          <p:cNvPr id="5124" name="AutoShape 4"/>
          <p:cNvSpPr>
            <a:spLocks/>
          </p:cNvSpPr>
          <p:nvPr/>
        </p:nvSpPr>
        <p:spPr bwMode="auto">
          <a:xfrm>
            <a:off x="4427984" y="3501008"/>
            <a:ext cx="433387" cy="1223963"/>
          </a:xfrm>
          <a:prstGeom prst="rightBrace">
            <a:avLst>
              <a:gd name="adj1" fmla="val 2353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076056" y="3933056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Localização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 idx="4294967295"/>
          </p:nvPr>
        </p:nvSpPr>
        <p:spPr>
          <a:xfrm>
            <a:off x="1676400" y="476250"/>
            <a:ext cx="7467600" cy="582613"/>
          </a:xfrm>
        </p:spPr>
        <p:txBody>
          <a:bodyPr anchor="b"/>
          <a:lstStyle/>
          <a:p>
            <a:pPr eaLnBrk="1" hangingPunct="1"/>
            <a:r>
              <a:rPr lang="pt-BR" sz="3100" smtClean="0"/>
              <a:t>1.2 Estudos do Sistema Produtivo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098550"/>
            <a:ext cx="8786813" cy="5616575"/>
          </a:xfrm>
        </p:spPr>
        <p:txBody>
          <a:bodyPr/>
          <a:lstStyle/>
          <a:p>
            <a:pPr marL="273050" indent="-273050" eaLnBrk="1" hangingPunct="1"/>
            <a:r>
              <a:rPr lang="pt-BR" sz="2500" smtClean="0"/>
              <a:t>Engenharia e custos</a:t>
            </a:r>
          </a:p>
          <a:p>
            <a:pPr marL="639763" lvl="1" indent="-273050" eaLnBrk="1" hangingPunct="1"/>
            <a:r>
              <a:rPr lang="pt-BR" sz="2600" smtClean="0"/>
              <a:t>Capacidade produtiva - técnico</a:t>
            </a:r>
          </a:p>
          <a:p>
            <a:pPr marL="914400" lvl="2" indent="-182563" eaLnBrk="1" hangingPunct="1"/>
            <a:r>
              <a:rPr lang="pt-BR" sz="1600" smtClean="0"/>
              <a:t>Capacidade nominal Cn e Capacidade efetiva Ce</a:t>
            </a:r>
          </a:p>
          <a:p>
            <a:pPr marL="914400" lvl="2" indent="-182563" eaLnBrk="1" hangingPunct="1"/>
            <a:r>
              <a:rPr lang="pt-BR" sz="1600" smtClean="0"/>
              <a:t>Nível de utilização</a:t>
            </a:r>
          </a:p>
          <a:p>
            <a:pPr marL="1187450" lvl="3" indent="-182563" eaLnBrk="1" hangingPunct="1"/>
            <a:r>
              <a:rPr lang="pt-BR" sz="1600" smtClean="0"/>
              <a:t>Mp sazonais, equipamento primário</a:t>
            </a:r>
          </a:p>
          <a:p>
            <a:pPr marL="639763" lvl="1" indent="-273050" eaLnBrk="1" hangingPunct="1"/>
            <a:r>
              <a:rPr lang="pt-BR" sz="2600" smtClean="0"/>
              <a:t>Capacidade produtiva – econômico</a:t>
            </a:r>
          </a:p>
          <a:p>
            <a:pPr marL="914400" lvl="2" indent="-182563" eaLnBrk="1" hangingPunct="1"/>
            <a:r>
              <a:rPr lang="pt-BR" sz="1600" smtClean="0"/>
              <a:t>nível de produção que atinge o custo unitário médio de produção considerando custo de oportunidade</a:t>
            </a:r>
          </a:p>
          <a:p>
            <a:pPr marL="1187450" lvl="3" indent="-182563" eaLnBrk="1" hangingPunct="1"/>
            <a:r>
              <a:rPr lang="pt-BR" sz="1400" smtClean="0"/>
              <a:t>Custo de construção</a:t>
            </a:r>
          </a:p>
          <a:p>
            <a:pPr marL="1187450" lvl="3" indent="-182563" eaLnBrk="1" hangingPunct="1"/>
            <a:r>
              <a:rPr lang="pt-BR" sz="1400" smtClean="0"/>
              <a:t>Custo de oportunidade do capital investido</a:t>
            </a:r>
          </a:p>
          <a:p>
            <a:pPr marL="1187450" lvl="3" indent="-182563" eaLnBrk="1" hangingPunct="1"/>
            <a:r>
              <a:rPr lang="pt-BR" sz="1400" smtClean="0"/>
              <a:t>Custo de economia de escala (especialização do trabalho, transporte, captação)</a:t>
            </a:r>
          </a:p>
          <a:p>
            <a:pPr marL="1187450" lvl="3" indent="-182563" eaLnBrk="1" hangingPunct="1"/>
            <a:r>
              <a:rPr lang="pt-BR" sz="1400" smtClean="0"/>
              <a:t>Custo de oportunidade do tempo de construção</a:t>
            </a:r>
          </a:p>
          <a:p>
            <a:pPr marL="1187450" lvl="3" indent="-182563" eaLnBrk="1" hangingPunct="1"/>
            <a:r>
              <a:rPr lang="pt-BR" sz="1400" smtClean="0"/>
              <a:t>Custo de oportunidade de falta de capacidade para atender demanda</a:t>
            </a:r>
          </a:p>
          <a:p>
            <a:pPr marL="1187450" lvl="3" indent="-182563" eaLnBrk="1" hangingPunct="1"/>
            <a:r>
              <a:rPr lang="pt-BR" sz="1400" smtClean="0"/>
              <a:t>Custo associado à estrutura fiscal e tributária</a:t>
            </a:r>
          </a:p>
        </p:txBody>
      </p:sp>
      <p:sp>
        <p:nvSpPr>
          <p:cNvPr id="22532" name="Text Box 10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A) Definição das estratégias de produção e tamanho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22533" name="Text Box 11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22534" name="Text Box 12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C) Caracterização do sistema produtivo</a:t>
            </a:r>
            <a:endParaRPr lang="pt-BR">
              <a:solidFill>
                <a:srgbClr val="B0B0B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 idx="4294967295"/>
          </p:nvPr>
        </p:nvSpPr>
        <p:spPr>
          <a:xfrm>
            <a:off x="1676400" y="260350"/>
            <a:ext cx="7467600" cy="1000125"/>
          </a:xfrm>
        </p:spPr>
        <p:txBody>
          <a:bodyPr anchor="b"/>
          <a:lstStyle/>
          <a:p>
            <a:pPr eaLnBrk="1" hangingPunct="1"/>
            <a:r>
              <a:rPr lang="pt-BR" sz="3100" smtClean="0"/>
              <a:t>1.2 Estudos do Sistema Produtivo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681038" y="1643063"/>
            <a:ext cx="8462962" cy="4873625"/>
          </a:xfrm>
        </p:spPr>
        <p:txBody>
          <a:bodyPr/>
          <a:lstStyle/>
          <a:p>
            <a:pPr marL="273050" indent="-273050" eaLnBrk="1" hangingPunct="1"/>
            <a:r>
              <a:rPr lang="pt-BR" sz="2900" smtClean="0"/>
              <a:t>Custo de capital e fontes de financiamento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A) Definição das estratégias de produção e tamanho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C) Caracterização do sistema produtivo</a:t>
            </a:r>
            <a:endParaRPr lang="pt-BR">
              <a:solidFill>
                <a:srgbClr val="B0B0B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 idx="4294967295"/>
          </p:nvPr>
        </p:nvSpPr>
        <p:spPr>
          <a:xfrm>
            <a:off x="1676400" y="260350"/>
            <a:ext cx="7467600" cy="1000125"/>
          </a:xfrm>
        </p:spPr>
        <p:txBody>
          <a:bodyPr anchor="b"/>
          <a:lstStyle/>
          <a:p>
            <a:pPr eaLnBrk="1" hangingPunct="1"/>
            <a:r>
              <a:rPr lang="pt-BR" sz="3100" smtClean="0"/>
              <a:t>1.2 Estudos do Sistema Produtivo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681038" y="1643063"/>
            <a:ext cx="8462962" cy="4873625"/>
          </a:xfrm>
        </p:spPr>
        <p:txBody>
          <a:bodyPr/>
          <a:lstStyle/>
          <a:p>
            <a:pPr marL="273050" indent="-273050" eaLnBrk="1" hangingPunct="1"/>
            <a:r>
              <a:rPr lang="pt-BR" sz="2500" smtClean="0"/>
              <a:t>B) Opção tecnológica e fatores de produção</a:t>
            </a:r>
          </a:p>
          <a:p>
            <a:pPr lvl="1" eaLnBrk="1" hangingPunct="1"/>
            <a:r>
              <a:rPr lang="en-US" sz="2600" smtClean="0"/>
              <a:t>Análise de matéria-prima (disponível e necessária)</a:t>
            </a:r>
          </a:p>
          <a:p>
            <a:pPr lvl="1" eaLnBrk="1" hangingPunct="1"/>
            <a:r>
              <a:rPr lang="en-US" sz="2600" smtClean="0"/>
              <a:t>Análise dos outros fatores</a:t>
            </a:r>
          </a:p>
          <a:p>
            <a:pPr lvl="2" eaLnBrk="1" hangingPunct="1"/>
            <a:r>
              <a:rPr lang="en-US" sz="2100" smtClean="0"/>
              <a:t>Mão-de-obra</a:t>
            </a:r>
          </a:p>
          <a:p>
            <a:pPr lvl="2" eaLnBrk="1" hangingPunct="1"/>
            <a:r>
              <a:rPr lang="en-US" sz="2100" smtClean="0"/>
              <a:t>Energia</a:t>
            </a:r>
          </a:p>
          <a:p>
            <a:pPr lvl="2" eaLnBrk="1" hangingPunct="1"/>
            <a:r>
              <a:rPr lang="en-US" sz="2100" smtClean="0"/>
              <a:t>Manutenção e assistência</a:t>
            </a:r>
          </a:p>
          <a:p>
            <a:pPr lvl="2" eaLnBrk="1" hangingPunct="1"/>
            <a:r>
              <a:rPr lang="en-US" sz="2100" smtClean="0"/>
              <a:t>Utilidades</a:t>
            </a:r>
          </a:p>
          <a:p>
            <a:pPr lvl="1" eaLnBrk="1" hangingPunct="1"/>
            <a:r>
              <a:rPr lang="en-US" sz="2600" smtClean="0"/>
              <a:t>Externalidades da tecnologia</a:t>
            </a:r>
          </a:p>
          <a:p>
            <a:pPr lvl="2" eaLnBrk="1" hangingPunct="1"/>
            <a:r>
              <a:rPr lang="en-US" sz="2100" smtClean="0"/>
              <a:t>Empregos, meio ambiente</a:t>
            </a:r>
          </a:p>
          <a:p>
            <a:pPr lvl="2" eaLnBrk="1" hangingPunct="1"/>
            <a:r>
              <a:rPr lang="en-US" sz="2100" smtClean="0"/>
              <a:t>Repercurssão em outros negócios/produtos/processos</a:t>
            </a:r>
            <a:endParaRPr lang="pt-BR" sz="2100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A) Definição das estratégias de produção e tamanho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B) Opção tecnológica e fatores de produção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C) Caracterização do sistema produtivo</a:t>
            </a:r>
            <a:endParaRPr lang="pt-BR">
              <a:solidFill>
                <a:srgbClr val="B0B0B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 idx="4294967295"/>
          </p:nvPr>
        </p:nvSpPr>
        <p:spPr>
          <a:xfrm>
            <a:off x="1676400" y="260350"/>
            <a:ext cx="7467600" cy="1000125"/>
          </a:xfrm>
        </p:spPr>
        <p:txBody>
          <a:bodyPr anchor="b"/>
          <a:lstStyle/>
          <a:p>
            <a:pPr eaLnBrk="1" hangingPunct="1"/>
            <a:r>
              <a:rPr lang="pt-BR" sz="3100" smtClean="0"/>
              <a:t>1.2 Estudos do Sistema Produtivo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681038" y="1643063"/>
            <a:ext cx="8462962" cy="4873625"/>
          </a:xfrm>
        </p:spPr>
        <p:txBody>
          <a:bodyPr/>
          <a:lstStyle/>
          <a:p>
            <a:pPr marL="273050" indent="-273050" eaLnBrk="1" hangingPunct="1"/>
            <a:r>
              <a:rPr lang="en-US" sz="2500" smtClean="0"/>
              <a:t>C) Caracterização do sistema produtivo</a:t>
            </a:r>
          </a:p>
          <a:p>
            <a:pPr lvl="1" eaLnBrk="1" hangingPunct="1"/>
            <a:r>
              <a:rPr lang="en-US" smtClean="0"/>
              <a:t>Detalhamento do estudo da opção tecnológica</a:t>
            </a:r>
          </a:p>
          <a:p>
            <a:pPr lvl="2" eaLnBrk="1" hangingPunct="1"/>
            <a:r>
              <a:rPr lang="en-US" sz="2000" smtClean="0"/>
              <a:t>Sistema por produto</a:t>
            </a:r>
          </a:p>
          <a:p>
            <a:pPr lvl="2" eaLnBrk="1" hangingPunct="1"/>
            <a:r>
              <a:rPr lang="en-US" sz="2000" smtClean="0"/>
              <a:t>Sistema por processo</a:t>
            </a:r>
          </a:p>
          <a:p>
            <a:pPr lvl="2" eaLnBrk="1" hangingPunct="1"/>
            <a:r>
              <a:rPr lang="en-US" sz="2000" smtClean="0"/>
              <a:t>Sistema por células</a:t>
            </a:r>
          </a:p>
          <a:p>
            <a:pPr lvl="1" eaLnBrk="1" hangingPunct="1"/>
            <a:r>
              <a:rPr lang="pt-BR" sz="2500" smtClean="0"/>
              <a:t>Fluxograma</a:t>
            </a:r>
          </a:p>
          <a:p>
            <a:pPr lvl="2" eaLnBrk="1" hangingPunct="1"/>
            <a:r>
              <a:rPr lang="pt-BR" sz="2100" smtClean="0"/>
              <a:t>Seqüência das etapas produtivas</a:t>
            </a:r>
          </a:p>
          <a:p>
            <a:pPr lvl="2" eaLnBrk="1" hangingPunct="1"/>
            <a:r>
              <a:rPr lang="pt-BR" sz="2100" smtClean="0"/>
              <a:t>Matéria-prima ao produto acabado</a:t>
            </a:r>
          </a:p>
          <a:p>
            <a:pPr lvl="1" eaLnBrk="1" hangingPunct="1"/>
            <a:r>
              <a:rPr lang="en-US" smtClean="0"/>
              <a:t>Análise do ritmo da mudança tecnológica</a:t>
            </a:r>
            <a:endParaRPr lang="pt-BR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A) Definição das estratégias de produção e tamanho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C) Caracterização do sistema produtivo</a:t>
            </a:r>
            <a:endParaRPr lang="pt-BR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 idx="4294967295"/>
          </p:nvPr>
        </p:nvSpPr>
        <p:spPr>
          <a:xfrm>
            <a:off x="1676400" y="260350"/>
            <a:ext cx="7467600" cy="1000125"/>
          </a:xfrm>
        </p:spPr>
        <p:txBody>
          <a:bodyPr anchor="b"/>
          <a:lstStyle/>
          <a:p>
            <a:pPr eaLnBrk="1" hangingPunct="1"/>
            <a:r>
              <a:rPr lang="pt-BR" sz="3100" smtClean="0"/>
              <a:t>1.2 Estudos do Sistema Produtivo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8462963" cy="4873625"/>
          </a:xfrm>
        </p:spPr>
        <p:txBody>
          <a:bodyPr/>
          <a:lstStyle/>
          <a:p>
            <a:pPr marL="273050" indent="-273050" eaLnBrk="1" hangingPunct="1"/>
            <a:r>
              <a:rPr lang="en-US" sz="2500" smtClean="0"/>
              <a:t>C) Caracterização do sistema produtivo</a:t>
            </a:r>
          </a:p>
          <a:p>
            <a:pPr marL="273050" indent="-273050" eaLnBrk="1" hangingPunct="1">
              <a:buFont typeface="Wingdings" pitchFamily="2" charset="2"/>
              <a:buNone/>
            </a:pPr>
            <a:endParaRPr lang="en-US" sz="2500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A) Definição das estratégias de produção e tamanho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C) Caracterização do sistema produtivo</a:t>
            </a:r>
            <a:endParaRPr lang="pt-BR">
              <a:solidFill>
                <a:srgbClr val="000000"/>
              </a:solidFill>
            </a:endParaRPr>
          </a:p>
        </p:txBody>
      </p:sp>
      <p:graphicFrame>
        <p:nvGraphicFramePr>
          <p:cNvPr id="105591" name="Group 119"/>
          <p:cNvGraphicFramePr>
            <a:graphicFrameLocks noGrp="1"/>
          </p:cNvGraphicFramePr>
          <p:nvPr/>
        </p:nvGraphicFramePr>
        <p:xfrm>
          <a:off x="179388" y="1844675"/>
          <a:ext cx="8640762" cy="4156583"/>
        </p:xfrm>
        <a:graphic>
          <a:graphicData uri="http://schemas.openxmlformats.org/drawingml/2006/table">
            <a:tbl>
              <a:tblPr/>
              <a:tblGrid>
                <a:gridCol w="2447925"/>
                <a:gridCol w="3240087"/>
                <a:gridCol w="295275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 produto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(indústria química)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 processos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(produtos sob encomenda)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 células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(indústria mecânica)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Fluxograma qualitativo / memorial descritivo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Diagrama de fluxo de processo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Diagrama de fluxo de processo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Fluxograma quantitativo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Diagrama de tempos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Grupo de peças/produtos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Balanço de materiais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Dimensionamento do número de postos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Dimensionamento das células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Balanços de utilidades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Balanço de utilidades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Balanço de utilidades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Quadro de mão-de-obra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Quadro de mão-de-obra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Quadro de mão-de-obra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Requisitos auxiliares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(P&amp;D, equip qualidade…)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Requisitos auxiliares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Requisitos auxiliares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Layout preliminar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Layout preliminar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Dimensionamento de área física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Dimensionamento de área física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Planta de localização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Planta de localização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Planta de localização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Índices técnicos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Índices técnicos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Índices técnicos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557338"/>
            <a:ext cx="8307388" cy="4473575"/>
          </a:xfrm>
        </p:spPr>
        <p:txBody>
          <a:bodyPr/>
          <a:lstStyle/>
          <a:p>
            <a:pPr marL="273050" indent="-273050" eaLnBrk="1" hangingPunct="1"/>
            <a:r>
              <a:rPr lang="en-US" sz="2500" smtClean="0"/>
              <a:t>C) Caracterização do sistema produtivo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pt-BR" sz="1800" smtClean="0"/>
              <a:t>Baseado no layout inicia a descrição dos equipamentos e infra-estrutura:</a:t>
            </a:r>
          </a:p>
        </p:txBody>
      </p:sp>
      <p:sp>
        <p:nvSpPr>
          <p:cNvPr id="27651" name="Título 1"/>
          <p:cNvSpPr>
            <a:spLocks/>
          </p:cNvSpPr>
          <p:nvPr/>
        </p:nvSpPr>
        <p:spPr bwMode="auto">
          <a:xfrm>
            <a:off x="1476375" y="71438"/>
            <a:ext cx="71278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3100">
                <a:solidFill>
                  <a:schemeClr val="tx2"/>
                </a:solidFill>
              </a:rPr>
              <a:t>1.2 Estudos do Sistema Produtivo</a:t>
            </a:r>
          </a:p>
        </p:txBody>
      </p:sp>
      <p:sp>
        <p:nvSpPr>
          <p:cNvPr id="27652" name="Espaço Reservado para Conteúdo 2"/>
          <p:cNvSpPr>
            <a:spLocks/>
          </p:cNvSpPr>
          <p:nvPr/>
        </p:nvSpPr>
        <p:spPr bwMode="auto">
          <a:xfrm>
            <a:off x="4067175" y="2051050"/>
            <a:ext cx="52927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2" indent="-1825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pt-BR" sz="1700">
                <a:solidFill>
                  <a:schemeClr val="tx2"/>
                </a:solidFill>
              </a:rPr>
              <a:t>Equipamentos</a:t>
            </a:r>
          </a:p>
          <a:p>
            <a:pPr marL="1187450" lvl="3" indent="-182563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1700">
                <a:solidFill>
                  <a:schemeClr val="tx2"/>
                </a:solidFill>
              </a:rPr>
              <a:t>a) custos</a:t>
            </a:r>
          </a:p>
          <a:p>
            <a:pPr marL="1187450" lvl="3" indent="-182563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1700">
                <a:solidFill>
                  <a:schemeClr val="tx2"/>
                </a:solidFill>
              </a:rPr>
              <a:t>b) país de origem</a:t>
            </a:r>
          </a:p>
          <a:p>
            <a:pPr marL="1187450" lvl="3" indent="-182563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1700">
                <a:solidFill>
                  <a:schemeClr val="tx2"/>
                </a:solidFill>
              </a:rPr>
              <a:t>c) facilidades de crédito</a:t>
            </a:r>
          </a:p>
          <a:p>
            <a:pPr marL="1187450" lvl="3" indent="-182563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1700">
                <a:solidFill>
                  <a:schemeClr val="tx2"/>
                </a:solidFill>
              </a:rPr>
              <a:t>d) moeda de pagamentos</a:t>
            </a:r>
          </a:p>
          <a:p>
            <a:pPr marL="1187450" lvl="3" indent="-182563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1700">
                <a:solidFill>
                  <a:schemeClr val="tx2"/>
                </a:solidFill>
              </a:rPr>
              <a:t>e) possibilidade de ampliar a capacidade</a:t>
            </a:r>
          </a:p>
          <a:p>
            <a:pPr marL="1187450" lvl="3" indent="-182563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1700">
                <a:solidFill>
                  <a:schemeClr val="tx2"/>
                </a:solidFill>
              </a:rPr>
              <a:t>f) assistência técnica</a:t>
            </a:r>
          </a:p>
          <a:p>
            <a:pPr marL="1187450" lvl="3" indent="-182563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1700">
                <a:solidFill>
                  <a:schemeClr val="tx2"/>
                </a:solidFill>
              </a:rPr>
              <a:t>g) manutenção e peças de reposição</a:t>
            </a:r>
          </a:p>
          <a:p>
            <a:pPr marL="1187450" lvl="3" indent="-182563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1700">
                <a:solidFill>
                  <a:schemeClr val="tx2"/>
                </a:solidFill>
              </a:rPr>
              <a:t>h) facilidade de montagem no país.</a:t>
            </a:r>
          </a:p>
          <a:p>
            <a:pPr lvl="2" indent="-1825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pt-BR" sz="1700">
                <a:solidFill>
                  <a:schemeClr val="tx2"/>
                </a:solidFill>
              </a:rPr>
              <a:t>Energia </a:t>
            </a:r>
          </a:p>
          <a:p>
            <a:pPr lvl="2" indent="-1825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1700">
                <a:solidFill>
                  <a:schemeClr val="tx2"/>
                </a:solidFill>
              </a:rPr>
              <a:t>Água</a:t>
            </a:r>
            <a:endParaRPr lang="pt-BR" sz="1700">
              <a:solidFill>
                <a:schemeClr val="tx2"/>
              </a:solidFill>
            </a:endParaRPr>
          </a:p>
          <a:p>
            <a:pPr lvl="2" indent="-1825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pt-BR" sz="1700">
                <a:solidFill>
                  <a:schemeClr val="tx2"/>
                </a:solidFill>
              </a:rPr>
              <a:t>Construção civil necessária</a:t>
            </a:r>
          </a:p>
          <a:p>
            <a:pPr lvl="2" indent="-1825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1700">
                <a:solidFill>
                  <a:schemeClr val="tx2"/>
                </a:solidFill>
              </a:rPr>
              <a:t>Instalações e custos operacionais</a:t>
            </a:r>
            <a:endParaRPr lang="pt-BR" sz="1700">
              <a:solidFill>
                <a:schemeClr val="tx2"/>
              </a:solidFill>
            </a:endParaRPr>
          </a:p>
          <a:p>
            <a:pPr lvl="2" indent="-1825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pt-BR" sz="1700">
                <a:solidFill>
                  <a:schemeClr val="tx2"/>
                </a:solidFill>
              </a:rPr>
              <a:t>Custos com mão-de-obra</a:t>
            </a:r>
          </a:p>
          <a:p>
            <a:pPr lvl="2" indent="-1825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pt-BR" sz="1700">
                <a:solidFill>
                  <a:schemeClr val="tx2"/>
                </a:solidFill>
              </a:rPr>
              <a:t>Análise da produtividade e retorno do investimento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755650" y="2660650"/>
            <a:ext cx="2592388" cy="5572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/>
              <a:t>Balanço de materiais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/>
              <a:t>No. postos por células</a:t>
            </a:r>
            <a:endParaRPr lang="pt-BR" sz="1600" b="1"/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755650" y="3379788"/>
            <a:ext cx="2592388" cy="2873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 b="1"/>
              <a:t>Balanço de utilidades</a:t>
            </a:r>
            <a:endParaRPr lang="pt-BR" sz="1600" b="1"/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755650" y="5229225"/>
            <a:ext cx="2592388" cy="2873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 b="1"/>
              <a:t>Layout e área física</a:t>
            </a:r>
            <a:endParaRPr lang="pt-BR" sz="1600" b="1"/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755650" y="5661025"/>
            <a:ext cx="2592388" cy="2635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/>
              <a:t>Requisitos auxiliares</a:t>
            </a:r>
            <a:endParaRPr lang="pt-BR" sz="1600" b="1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 flipV="1">
            <a:off x="3276600" y="2349500"/>
            <a:ext cx="1655763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>
            <a:off x="3348038" y="3500438"/>
            <a:ext cx="1655762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3276600" y="3500438"/>
            <a:ext cx="172720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>
            <a:off x="3348038" y="5373688"/>
            <a:ext cx="15113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>
            <a:off x="3276600" y="587692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755650" y="6092825"/>
            <a:ext cx="2592388" cy="2635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/>
              <a:t>Quadro de mão-de-obra</a:t>
            </a:r>
            <a:endParaRPr lang="pt-BR" sz="1600" b="1"/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755650" y="6453188"/>
            <a:ext cx="2592388" cy="2635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/>
              <a:t>Requisitos auxiliares</a:t>
            </a:r>
            <a:endParaRPr lang="pt-BR" sz="1600" b="1"/>
          </a:p>
        </p:txBody>
      </p:sp>
      <p:sp>
        <p:nvSpPr>
          <p:cNvPr id="27664" name="Line 17"/>
          <p:cNvSpPr>
            <a:spLocks noChangeShapeType="1"/>
          </p:cNvSpPr>
          <p:nvPr/>
        </p:nvSpPr>
        <p:spPr bwMode="auto">
          <a:xfrm>
            <a:off x="3348038" y="616585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665" name="Line 18"/>
          <p:cNvSpPr>
            <a:spLocks noChangeShapeType="1"/>
          </p:cNvSpPr>
          <p:nvPr/>
        </p:nvSpPr>
        <p:spPr bwMode="auto">
          <a:xfrm>
            <a:off x="3348038" y="659765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07387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Sistema produtivo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Dimensionamento do investimento fixo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Política de endividamento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Possibilidade de financiamento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Cronograma de usos e fontes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Cenários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Projeções de incremento de receitas e custos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Dimensionamento de capital de giro próprio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Amortização de despesas, depreciaçòes, juros, fin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Projeção de resultados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Projeção de fluxo de caixa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Política de dividendos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Capacidade de pagamentos</a:t>
            </a:r>
            <a:endParaRPr lang="pt-BR" sz="240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400" smtClean="0"/>
              <a:t>1.3 Descrição dos equipamentos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Aspectos administrativos, jurídicos e meio ambiente </a:t>
            </a:r>
            <a:endParaRPr lang="pt-BR" sz="4400" smtClean="0"/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endParaRPr lang="pt-BR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Estrutura organizacional</a:t>
            </a:r>
          </a:p>
          <a:p>
            <a:pPr eaLnBrk="1" hangingPunct="1"/>
            <a:r>
              <a:rPr lang="en-US" smtClean="0"/>
              <a:t>Custo desta estrutura</a:t>
            </a:r>
          </a:p>
          <a:p>
            <a:pPr lvl="1" eaLnBrk="1" hangingPunct="1"/>
            <a:r>
              <a:rPr lang="en-US" smtClean="0"/>
              <a:t>Custo operacional</a:t>
            </a:r>
          </a:p>
          <a:p>
            <a:pPr lvl="1" eaLnBrk="1" hangingPunct="1"/>
            <a:r>
              <a:rPr lang="en-US" smtClean="0"/>
              <a:t>Custo de implantação</a:t>
            </a:r>
          </a:p>
          <a:p>
            <a:pPr eaLnBrk="1" hangingPunct="1"/>
            <a:r>
              <a:rPr lang="en-US" smtClean="0"/>
              <a:t>Treinamento</a:t>
            </a:r>
            <a:endParaRPr lang="pt-BR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Aspectos administrativos</a:t>
            </a:r>
            <a:endParaRPr lang="pt-BR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Forma societária do projeto/empresa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Sócios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Constituição do capital social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Composição acionária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Formação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Seguros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Incentivos legais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Impostos, área incentivada, setores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Governo federal, estadual, municipal</a:t>
            </a:r>
            <a:endParaRPr lang="pt-BR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Aspectos jurídicos</a:t>
            </a:r>
            <a:endParaRPr lang="pt-B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 idx="4294967295"/>
          </p:nvPr>
        </p:nvSpPr>
        <p:spPr>
          <a:xfrm>
            <a:off x="2622550" y="71438"/>
            <a:ext cx="6521450" cy="1000125"/>
          </a:xfrm>
        </p:spPr>
        <p:txBody>
          <a:bodyPr anchor="b"/>
          <a:lstStyle/>
          <a:p>
            <a:pPr eaLnBrk="1" hangingPunct="1"/>
            <a:r>
              <a:rPr lang="pt-BR" sz="3100" smtClean="0"/>
              <a:t>1. ENGENHARIA DO PROJETO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557338"/>
            <a:ext cx="8307388" cy="4473575"/>
          </a:xfrm>
        </p:spPr>
        <p:txBody>
          <a:bodyPr/>
          <a:lstStyle/>
          <a:p>
            <a:pPr marL="273050" indent="-273050" eaLnBrk="1" hangingPunct="1"/>
            <a:r>
              <a:rPr lang="pt-BR" sz="2900" smtClean="0"/>
              <a:t>1.1 Descrição da empresa com o mercado</a:t>
            </a:r>
          </a:p>
          <a:p>
            <a:pPr marL="273050" indent="-273050" eaLnBrk="1" hangingPunct="1"/>
            <a:r>
              <a:rPr lang="pt-BR" sz="2900" smtClean="0"/>
              <a:t>1.2 Estudo do sistema produtivo na empresa</a:t>
            </a:r>
          </a:p>
          <a:p>
            <a:pPr marL="273050" indent="-273050" eaLnBrk="1" hangingPunct="1"/>
            <a:r>
              <a:rPr lang="pt-BR" sz="2900" smtClean="0"/>
              <a:t>1.3 Descrição dos equipamentos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307387" cy="4751387"/>
          </a:xfrm>
        </p:spPr>
        <p:txBody>
          <a:bodyPr/>
          <a:lstStyle/>
          <a:p>
            <a:pPr eaLnBrk="1" hangingPunct="1"/>
            <a:r>
              <a:rPr lang="pt-BR" sz="2600" smtClean="0"/>
              <a:t>Economias externas</a:t>
            </a:r>
          </a:p>
          <a:p>
            <a:pPr lvl="1" eaLnBrk="1" hangingPunct="1"/>
            <a:r>
              <a:rPr lang="pt-BR" sz="2400" smtClean="0"/>
              <a:t>nível de emprego</a:t>
            </a:r>
          </a:p>
          <a:p>
            <a:pPr lvl="1" eaLnBrk="1" hangingPunct="1"/>
            <a:r>
              <a:rPr lang="pt-BR" sz="2400" smtClean="0"/>
              <a:t>treinamento aos empregados</a:t>
            </a:r>
          </a:p>
          <a:p>
            <a:pPr lvl="1" eaLnBrk="1" hangingPunct="1"/>
            <a:r>
              <a:rPr lang="pt-BR" sz="2400" smtClean="0"/>
              <a:t>construção de escolas e creches</a:t>
            </a:r>
          </a:p>
          <a:p>
            <a:pPr lvl="1" eaLnBrk="1" hangingPunct="1"/>
            <a:r>
              <a:rPr lang="pt-BR" sz="2400" smtClean="0"/>
              <a:t>desenvolvimento da comunidade onde o projeto será instalado</a:t>
            </a:r>
          </a:p>
          <a:p>
            <a:pPr eaLnBrk="1" hangingPunct="1"/>
            <a:r>
              <a:rPr lang="pt-BR" sz="2600" smtClean="0"/>
              <a:t>Deseconomias externas: </a:t>
            </a:r>
          </a:p>
          <a:p>
            <a:pPr lvl="1" eaLnBrk="1" hangingPunct="1"/>
            <a:r>
              <a:rPr lang="pt-BR" sz="2400" smtClean="0"/>
              <a:t>poluição (do ar, água, solo, ruído), </a:t>
            </a:r>
          </a:p>
          <a:p>
            <a:pPr lvl="1" eaLnBrk="1" hangingPunct="1"/>
            <a:r>
              <a:rPr lang="pt-BR" sz="2400" smtClean="0"/>
              <a:t>degradação ecológica (vida animal, vegetal e clima),</a:t>
            </a:r>
          </a:p>
          <a:p>
            <a:pPr lvl="1" eaLnBrk="1" hangingPunct="1"/>
            <a:r>
              <a:rPr lang="pt-BR" sz="2400" smtClean="0"/>
              <a:t>periculosidade aos empregados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Aspectos do meio ambiente</a:t>
            </a:r>
            <a:endParaRPr lang="pt-BR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307387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PT" sz="1700" b="1" smtClean="0"/>
              <a:t>1.	Localização do empreendimento</a:t>
            </a:r>
          </a:p>
          <a:p>
            <a:pPr eaLnBrk="1" hangingPunct="1">
              <a:lnSpc>
                <a:spcPct val="80000"/>
              </a:lnSpc>
            </a:pPr>
            <a:r>
              <a:rPr lang="pt-PT" sz="1700" b="1" smtClean="0"/>
              <a:t>(	) </a:t>
            </a:r>
            <a:r>
              <a:rPr lang="pt-PT" sz="1700" smtClean="0"/>
              <a:t>Zona Urbana</a:t>
            </a:r>
            <a:endParaRPr lang="pt-PT" sz="1700" b="1" smtClean="0"/>
          </a:p>
          <a:p>
            <a:pPr eaLnBrk="1" hangingPunct="1">
              <a:lnSpc>
                <a:spcPct val="80000"/>
              </a:lnSpc>
            </a:pPr>
            <a:r>
              <a:rPr lang="pt-PT" sz="1700" b="1" smtClean="0"/>
              <a:t>(	) </a:t>
            </a:r>
            <a:r>
              <a:rPr lang="pt-PT" sz="1700" smtClean="0"/>
              <a:t>Distrito Industrial</a:t>
            </a:r>
            <a:endParaRPr lang="pt-PT" sz="1700" b="1" smtClean="0"/>
          </a:p>
          <a:p>
            <a:pPr eaLnBrk="1" hangingPunct="1">
              <a:lnSpc>
                <a:spcPct val="80000"/>
              </a:lnSpc>
            </a:pPr>
            <a:r>
              <a:rPr lang="pt-PT" sz="1700" b="1" smtClean="0"/>
              <a:t>(	) </a:t>
            </a:r>
            <a:r>
              <a:rPr lang="pt-PT" sz="1700" smtClean="0"/>
              <a:t>Zona Rural</a:t>
            </a:r>
            <a:endParaRPr lang="pt-PT" sz="1700" b="1" smtClean="0"/>
          </a:p>
          <a:p>
            <a:pPr eaLnBrk="1" hangingPunct="1">
              <a:lnSpc>
                <a:spcPct val="80000"/>
              </a:lnSpc>
            </a:pPr>
            <a:r>
              <a:rPr lang="pt-PT" sz="1700" b="1" smtClean="0"/>
              <a:t>(	) </a:t>
            </a:r>
            <a:r>
              <a:rPr lang="pt-PT" sz="1700" smtClean="0"/>
              <a:t>Situado no interior ou no entorno de Unidade de Proteção Integral</a:t>
            </a:r>
            <a:r>
              <a:rPr lang="pt-PT" sz="1700" smtClean="0">
                <a:hlinkClick r:id="" action="ppaction://noaction"/>
              </a:rPr>
              <a:t>[1]</a:t>
            </a:r>
            <a:r>
              <a:rPr lang="pt-PT" sz="1700" smtClean="0"/>
              <a:t> </a:t>
            </a:r>
            <a:endParaRPr lang="pt-PT" sz="1700" b="1" smtClean="0"/>
          </a:p>
          <a:p>
            <a:pPr eaLnBrk="1" hangingPunct="1">
              <a:lnSpc>
                <a:spcPct val="80000"/>
              </a:lnSpc>
            </a:pPr>
            <a:r>
              <a:rPr lang="pt-PT" sz="1700" b="1" smtClean="0"/>
              <a:t>(	) </a:t>
            </a:r>
            <a:r>
              <a:rPr lang="pt-PT" sz="1700" smtClean="0"/>
              <a:t>Situado no interior de Unidade de Uso Sustentável</a:t>
            </a:r>
            <a:r>
              <a:rPr lang="pt-PT" sz="1700" smtClean="0">
                <a:hlinkClick r:id="" action="ppaction://noaction"/>
              </a:rPr>
              <a:t>[2]</a:t>
            </a:r>
            <a:endParaRPr lang="pt-PT" sz="1700" b="1" smtClean="0"/>
          </a:p>
          <a:p>
            <a:pPr eaLnBrk="1" hangingPunct="1">
              <a:lnSpc>
                <a:spcPct val="80000"/>
              </a:lnSpc>
            </a:pPr>
            <a:r>
              <a:rPr lang="pt-PT" sz="1700" b="1" smtClean="0"/>
              <a:t>(	) </a:t>
            </a:r>
            <a:r>
              <a:rPr lang="pt-PT" sz="1700" smtClean="0"/>
              <a:t>Contém área reconhecida como Patrimônio Histórico, Cultural, Sítio Arqueológico ou  Espeleológico (cavernas)</a:t>
            </a:r>
            <a:endParaRPr lang="pt-PT" sz="1700" b="1" smtClean="0"/>
          </a:p>
          <a:p>
            <a:pPr eaLnBrk="1" hangingPunct="1">
              <a:lnSpc>
                <a:spcPct val="80000"/>
              </a:lnSpc>
            </a:pPr>
            <a:r>
              <a:rPr lang="pt-PT" sz="1700" b="1" smtClean="0"/>
              <a:t>(	) </a:t>
            </a:r>
            <a:r>
              <a:rPr lang="pt-PT" sz="1700" smtClean="0"/>
              <a:t>Há previsão de obras no interior de Áreas de Preservação Permanente</a:t>
            </a:r>
            <a:r>
              <a:rPr lang="pt-PT" sz="1700" smtClean="0">
                <a:hlinkClick r:id="" action="ppaction://noaction"/>
              </a:rPr>
              <a:t>[3]</a:t>
            </a:r>
            <a:r>
              <a:rPr lang="pt-PT" sz="1700" smtClean="0"/>
              <a:t> </a:t>
            </a:r>
            <a:endParaRPr lang="pt-PT" sz="1700" b="1" smtClean="0"/>
          </a:p>
          <a:p>
            <a:pPr eaLnBrk="1" hangingPunct="1">
              <a:lnSpc>
                <a:spcPct val="80000"/>
              </a:lnSpc>
            </a:pPr>
            <a:r>
              <a:rPr lang="pt-PT" sz="1700" b="1" smtClean="0"/>
              <a:t>(	) </a:t>
            </a:r>
            <a:r>
              <a:rPr lang="pt-PT" sz="1700" smtClean="0"/>
              <a:t>As comunidades do entorno apresentam restrições ao projeto</a:t>
            </a:r>
          </a:p>
          <a:p>
            <a:pPr eaLnBrk="1" hangingPunct="1">
              <a:lnSpc>
                <a:spcPct val="80000"/>
              </a:lnSpc>
            </a:pPr>
            <a:endParaRPr lang="en-US" sz="1700" smtClean="0"/>
          </a:p>
          <a:p>
            <a:pPr eaLnBrk="1" hangingPunct="1">
              <a:lnSpc>
                <a:spcPct val="80000"/>
              </a:lnSpc>
            </a:pPr>
            <a:endParaRPr lang="pt-BR" sz="17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PT" sz="1400" smtClean="0">
                <a:hlinkClick r:id="" action="ppaction://noaction"/>
              </a:rPr>
              <a:t>[1]</a:t>
            </a:r>
            <a:r>
              <a:rPr lang="pt-PT" sz="1400" smtClean="0"/>
              <a:t> São consideradas como unidades de proteção integral: Estação Ecológica, Reserva Biológica, Parque (Nacional, Estadual ou Municipal), Monumento Natural ou Refúgio de Vida Silvestre.</a:t>
            </a:r>
            <a:endParaRPr lang="pt-PT" sz="1400" smtClean="0">
              <a:hlinkClick r:id="" action="ppaction://noaction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PT" sz="1400" smtClean="0">
                <a:hlinkClick r:id="" action="ppaction://noaction"/>
              </a:rPr>
              <a:t>[2]</a:t>
            </a:r>
            <a:r>
              <a:rPr lang="pt-PT" sz="1400" smtClean="0"/>
              <a:t> São consideradas como unidades de uso sustentável: Área de Proteção Ambiental, Área de Relevante Interesse Ecológico, Floresta Nacional, Reserva Extrativista, Reserva de Fauna, Reserva de Desenvolvimento Sustentável ou Reserva Particular do Patrimônio Natural.</a:t>
            </a:r>
            <a:endParaRPr lang="pt-PT" sz="1400" smtClean="0">
              <a:hlinkClick r:id="" action="ppaction://noaction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PT" sz="1400" smtClean="0">
                <a:hlinkClick r:id="" action="ppaction://noaction"/>
              </a:rPr>
              <a:t>[3]</a:t>
            </a:r>
            <a:r>
              <a:rPr lang="pt-PT" sz="1400" smtClean="0"/>
              <a:t> Tais como em margens de rios, lagoas ou barragens, topo de morro, terrenos com inclinação maior que 45º, restingas, manguezais, dunas, borda de chapadas ou em altitude superior a 1.800 metros.</a:t>
            </a:r>
            <a:endParaRPr lang="pt-BR" sz="1400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Aspectos do meio ambiente</a:t>
            </a:r>
            <a:endParaRPr lang="pt-BR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307387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PT" sz="1900" b="1" smtClean="0"/>
              <a:t>2.	As atividades do empreendimento estão associadas a:</a:t>
            </a:r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  </a:t>
            </a:r>
            <a:r>
              <a:rPr lang="pt-PT" sz="1900" smtClean="0"/>
              <a:t>deslocamento de populações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  </a:t>
            </a:r>
            <a:r>
              <a:rPr lang="pt-PT" sz="1900" smtClean="0"/>
              <a:t>desvios de cursos d’água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</a:t>
            </a:r>
            <a:r>
              <a:rPr lang="pt-PT" sz="1900" smtClean="0"/>
              <a:t>  captação de água subterrânea e/ou superficial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	 </a:t>
            </a:r>
            <a:r>
              <a:rPr lang="pt-PT" sz="1900" smtClean="0"/>
              <a:t>desmatamentos de mata nativa ou drenagens em áreas superiores a 100 hectares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</a:t>
            </a:r>
            <a:r>
              <a:rPr lang="pt-PT" sz="1900" smtClean="0"/>
              <a:t>	 produção de substâncias radioativas</a:t>
            </a:r>
            <a:endParaRPr lang="pt-BR" sz="1900" b="1" smtClean="0"/>
          </a:p>
          <a:p>
            <a:pPr eaLnBrk="1" hangingPunct="1">
              <a:lnSpc>
                <a:spcPct val="80000"/>
              </a:lnSpc>
            </a:pPr>
            <a:r>
              <a:rPr lang="pt-BR" sz="1900" b="1" smtClean="0"/>
              <a:t>(   )</a:t>
            </a:r>
            <a:r>
              <a:rPr lang="pt-BR" sz="1900" smtClean="0"/>
              <a:t> utilização, produção ou emissão de substâncias relacionadas no Protocolo de Montreal  ou na Convenção de Estocolmo</a:t>
            </a:r>
            <a:r>
              <a:rPr lang="pt-BR" sz="1900" smtClean="0">
                <a:hlinkClick r:id="" action="ppaction://noaction"/>
              </a:rPr>
              <a:t>[1]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  </a:t>
            </a:r>
            <a:r>
              <a:rPr lang="pt-PT" sz="1900" smtClean="0"/>
              <a:t>pesquisa de OGMs - Organismos Geneticamente Modificados</a:t>
            </a:r>
            <a:endParaRPr lang="pt-BR" sz="1900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</a:t>
            </a:r>
            <a:r>
              <a:rPr lang="pt-PT" sz="1900" smtClean="0"/>
              <a:t>	 lançamento de efluentes no mar, em lagoas ou em cursos d’água; 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  </a:t>
            </a:r>
            <a:r>
              <a:rPr lang="pt-PT" sz="1900" smtClean="0"/>
              <a:t>geração, tratamento, incineração, disposição final de resíduos sólidos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</a:t>
            </a:r>
            <a:r>
              <a:rPr lang="pt-PT" sz="1900" smtClean="0"/>
              <a:t>  emissão de poluentes atmosféricos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</a:t>
            </a:r>
            <a:r>
              <a:rPr lang="pt-PT" sz="1900" smtClean="0"/>
              <a:t>  geração  de ruídos, odores, vibrações, radiações eletromagnéticas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</a:t>
            </a:r>
            <a:r>
              <a:rPr lang="pt-PT" sz="1900" smtClean="0"/>
              <a:t>  outros (especificar)</a:t>
            </a:r>
            <a:endParaRPr lang="pt-BR" sz="1900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Aspectos do meio ambiente</a:t>
            </a:r>
            <a:endParaRPr lang="pt-BR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307387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PT" sz="1900" b="1" smtClean="0"/>
              <a:t>3.	Visão e práticas ambientais da empresa</a:t>
            </a:r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  </a:t>
            </a:r>
            <a:r>
              <a:rPr lang="pt-PT" sz="1900" smtClean="0"/>
              <a:t>Política Ambiental expressa 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</a:t>
            </a:r>
            <a:r>
              <a:rPr lang="pt-PT" sz="1900" smtClean="0"/>
              <a:t>  estrutura/organograma específico para tratar dos assuntos ambientais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  </a:t>
            </a:r>
            <a:r>
              <a:rPr lang="pt-PT" sz="1900" smtClean="0"/>
              <a:t>Certificação: Ambiental, Qualidade, Florestal, Biossegurança ou outras (especificar)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   </a:t>
            </a:r>
            <a:r>
              <a:rPr lang="pt-PT" sz="1900" smtClean="0"/>
              <a:t>sistema de gestão ambiental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	</a:t>
            </a:r>
            <a:r>
              <a:rPr lang="pt-PT" sz="1900" smtClean="0"/>
              <a:t>programa de segurança no trabalho, prevenção de acidentes,  treinamento ou conscientização para questões ambientais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</a:t>
            </a:r>
            <a:r>
              <a:rPr lang="pt-PT" sz="1900" smtClean="0"/>
              <a:t>  equipamentos para controle de emissões atmosféricas e efluentes líquidos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	 </a:t>
            </a:r>
            <a:r>
              <a:rPr lang="pt-PT" sz="1900" smtClean="0"/>
              <a:t>programa de redução, reutilização, reciclagem ou coleta seletiva de resíduos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	 </a:t>
            </a:r>
            <a:r>
              <a:rPr lang="pt-PT" sz="1900" smtClean="0"/>
              <a:t>monitoramento de emissões, aterros, efluentes, águas subterrâneas 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 )	 </a:t>
            </a:r>
            <a:r>
              <a:rPr lang="pt-PT" sz="1900" smtClean="0"/>
              <a:t>atividades de educação ambiental voltadas para a comunidade ou seus funcionários </a:t>
            </a:r>
            <a:endParaRPr lang="pt-BR" sz="1900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Aspectos do meio ambiente</a:t>
            </a:r>
            <a:endParaRPr lang="pt-BR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307387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PT" sz="1700" b="1" smtClean="0"/>
              <a:t>4.1 Status do licenciamento da empresa</a:t>
            </a:r>
          </a:p>
          <a:p>
            <a:pPr eaLnBrk="1" hangingPunct="1">
              <a:lnSpc>
                <a:spcPct val="80000"/>
              </a:lnSpc>
            </a:pPr>
            <a:r>
              <a:rPr lang="pt-PT" sz="1700" b="1" smtClean="0"/>
              <a:t>(   </a:t>
            </a:r>
            <a:r>
              <a:rPr lang="pt-PT" sz="1900" b="1" smtClean="0"/>
              <a:t>) </a:t>
            </a:r>
            <a:r>
              <a:rPr lang="pt-PT" sz="1900" smtClean="0"/>
              <a:t>a atividade da empresa requer licenciamento ambiental</a:t>
            </a:r>
            <a:r>
              <a:rPr lang="pt-PT" sz="1900" smtClean="0">
                <a:hlinkClick r:id="" action="ppaction://noaction"/>
              </a:rPr>
              <a:t>5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) </a:t>
            </a:r>
            <a:r>
              <a:rPr lang="pt-PT" sz="1900" smtClean="0"/>
              <a:t>a empresa já obteve Licença de Operação (LO), Licença de Funcionamento (LF) ou Autorização Ambiental de Funcionamento. Se</a:t>
            </a:r>
            <a:r>
              <a:rPr lang="pt-PT" sz="1900" b="1" smtClean="0"/>
              <a:t> </a:t>
            </a:r>
            <a:r>
              <a:rPr lang="pt-PT" sz="1900" smtClean="0"/>
              <a:t>a empresa tem mais de uma planta ou unidade produtiva, especificar a situação do licenciamento 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) </a:t>
            </a:r>
            <a:r>
              <a:rPr lang="pt-PT" sz="1900" smtClean="0"/>
              <a:t>a empresa celebrou Termo de Ajustamento de Conduta (TAC)</a:t>
            </a:r>
            <a:endParaRPr lang="pt-PT" sz="1900" b="1" smtClean="0"/>
          </a:p>
          <a:p>
            <a:pPr eaLnBrk="1" hangingPunct="1">
              <a:lnSpc>
                <a:spcPct val="80000"/>
              </a:lnSpc>
            </a:pPr>
            <a:r>
              <a:rPr lang="pt-PT" sz="1900" b="1" smtClean="0"/>
              <a:t>(   ) </a:t>
            </a:r>
            <a:r>
              <a:rPr lang="pt-PT" sz="1900" smtClean="0"/>
              <a:t>a empresa possui propriedades rurais e (  ) já mantém as áreas de Reserva Legal</a:t>
            </a:r>
            <a:r>
              <a:rPr lang="pt-PT" sz="1900" smtClean="0">
                <a:hlinkClick r:id="" action="ppaction://noaction"/>
              </a:rPr>
              <a:t>6</a:t>
            </a:r>
            <a:r>
              <a:rPr lang="pt-PT" sz="1900" smtClean="0"/>
              <a:t> e de Preservação Permanente3 </a:t>
            </a:r>
            <a:endParaRPr lang="pt-BR" sz="1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700" smtClean="0"/>
              <a:t/>
            </a:r>
            <a:br>
              <a:rPr lang="pt-BR" sz="1700" smtClean="0"/>
            </a:br>
            <a:endParaRPr lang="pt-PT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PT" sz="1400" smtClean="0">
                <a:hlinkClick r:id="" action="ppaction://noaction"/>
              </a:rPr>
              <a:t>5</a:t>
            </a:r>
            <a:r>
              <a:rPr lang="pt-PT" sz="1400" smtClean="0"/>
              <a:t> Resoluções CONAMA =&gt; www.mma.br/conama</a:t>
            </a:r>
            <a:endParaRPr lang="pt-PT" sz="1400" smtClean="0">
              <a:sym typeface="Marlett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PT" sz="1400" smtClean="0">
                <a:sym typeface="Marlett" pitchFamily="2" charset="2"/>
              </a:rPr>
              <a:t></a:t>
            </a:r>
            <a:r>
              <a:rPr lang="pt-PT" sz="1400" smtClean="0"/>
              <a:t>001/86 =&gt; exigência de EIA/RIMA</a:t>
            </a:r>
            <a:endParaRPr lang="pt-PT" sz="1400" smtClean="0">
              <a:sym typeface="Marlett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PT" sz="1400" smtClean="0">
                <a:sym typeface="Marlett" pitchFamily="2" charset="2"/>
              </a:rPr>
              <a:t></a:t>
            </a:r>
            <a:r>
              <a:rPr lang="pt-PT" sz="1400" smtClean="0"/>
              <a:t>002/96 =&gt; reparação dos danos ambientais causados em ecossistemas</a:t>
            </a:r>
            <a:endParaRPr lang="pt-PT" sz="1400" smtClean="0">
              <a:sym typeface="Marlett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PT" sz="1400" smtClean="0">
                <a:sym typeface="Marlett" pitchFamily="2" charset="2"/>
              </a:rPr>
              <a:t></a:t>
            </a:r>
            <a:r>
              <a:rPr lang="pt-PT" sz="1400" smtClean="0"/>
              <a:t>237/97 =&gt; atividades sujeitas ao licenciamento</a:t>
            </a:r>
            <a:endParaRPr lang="pt-PT" sz="1400" smtClean="0">
              <a:hlinkClick r:id="" action="ppaction://noaction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PT" sz="1400" smtClean="0">
                <a:hlinkClick r:id="" action="ppaction://noaction"/>
              </a:rPr>
              <a:t>6 Áreas de </a:t>
            </a:r>
            <a:r>
              <a:rPr lang="pt-PT" sz="1400" smtClean="0"/>
              <a:t>Reserva Legal na Amazônia Legal</a:t>
            </a:r>
            <a:endParaRPr lang="pt-PT" sz="1400" smtClean="0">
              <a:sym typeface="Marlett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PT" sz="1400" smtClean="0">
                <a:sym typeface="Marlett" pitchFamily="2" charset="2"/>
              </a:rPr>
              <a:t></a:t>
            </a:r>
            <a:r>
              <a:rPr lang="pt-PT" sz="1400" smtClean="0"/>
              <a:t>80% na propriedade rural situada em área de floresta</a:t>
            </a:r>
            <a:endParaRPr lang="pt-PT" sz="1400" smtClean="0">
              <a:sym typeface="Marlett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PT" sz="1400" smtClean="0">
                <a:sym typeface="Marlett" pitchFamily="2" charset="2"/>
              </a:rPr>
              <a:t></a:t>
            </a:r>
            <a:r>
              <a:rPr lang="pt-PT" sz="1400" smtClean="0"/>
              <a:t>35% na propriedade rural situada em área de cerrado, sendo no mínimo 20% na propriedade e 15% na forma de compensação em outra área, desde que localizada na mesma microbacia.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PT" sz="1400" smtClean="0"/>
              <a:t>Nas demais regiões do País</a:t>
            </a:r>
            <a:endParaRPr lang="pt-PT" sz="1400" smtClean="0">
              <a:sym typeface="Marlett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PT" sz="1400" smtClean="0">
                <a:sym typeface="Marlett" pitchFamily="2" charset="2"/>
              </a:rPr>
              <a:t></a:t>
            </a:r>
            <a:r>
              <a:rPr lang="pt-PT" sz="1400" smtClean="0"/>
              <a:t>20% na propriedade rural situada em área de floresta, cerrados ou outras formas de vegetação nativa. </a:t>
            </a:r>
            <a:endParaRPr lang="pt-BR" sz="1400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Aspectos do meio ambiente</a:t>
            </a:r>
            <a:endParaRPr lang="pt-BR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307387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1800" smtClean="0"/>
              <a:t>4.2 Status do licenciamento do projeto</a:t>
            </a:r>
          </a:p>
          <a:p>
            <a:pPr eaLnBrk="1" hangingPunct="1">
              <a:lnSpc>
                <a:spcPct val="80000"/>
              </a:lnSpc>
            </a:pPr>
            <a:r>
              <a:rPr lang="pt-BR" sz="1800" smtClean="0"/>
              <a:t>(    ) a atividade requer licenciamento ambiental </a:t>
            </a:r>
          </a:p>
          <a:p>
            <a:pPr eaLnBrk="1" hangingPunct="1">
              <a:lnSpc>
                <a:spcPct val="80000"/>
              </a:lnSpc>
            </a:pPr>
            <a:r>
              <a:rPr lang="pt-BR" sz="1800" smtClean="0"/>
              <a:t>(    ) a atividade requer Relatório Ambiental Preliminar (RAP)</a:t>
            </a:r>
          </a:p>
          <a:p>
            <a:pPr eaLnBrk="1" hangingPunct="1">
              <a:lnSpc>
                <a:spcPct val="80000"/>
              </a:lnSpc>
            </a:pPr>
            <a:r>
              <a:rPr lang="pt-BR" sz="1800" smtClean="0"/>
              <a:t>(  ) há necessidade de elaboração de Estudo de Impacto Ambiental (EIA) e Relatório de Impacto Ambiental (RIMA)5  e (    ) o estudo já foi aprovado pelo órgão ambiental </a:t>
            </a:r>
          </a:p>
          <a:p>
            <a:pPr eaLnBrk="1" hangingPunct="1">
              <a:lnSpc>
                <a:spcPct val="80000"/>
              </a:lnSpc>
            </a:pPr>
            <a:r>
              <a:rPr lang="pt-BR" sz="1800" smtClean="0"/>
              <a:t>(   ) há necessidade de elaborar Estudo de Impacto de Vizinhança (EIV)</a:t>
            </a:r>
          </a:p>
          <a:p>
            <a:pPr eaLnBrk="1" hangingPunct="1">
              <a:lnSpc>
                <a:spcPct val="80000"/>
              </a:lnSpc>
            </a:pPr>
            <a:r>
              <a:rPr lang="pt-BR" sz="1800" smtClean="0"/>
              <a:t>(   ) o projeto já obteve Licença Prévia, (   ) onde foram estabelecidas exigências de Plano Básico ou de Controle Ambiental para obtenção da Licença de Instalação</a:t>
            </a:r>
          </a:p>
          <a:p>
            <a:pPr eaLnBrk="1" hangingPunct="1">
              <a:lnSpc>
                <a:spcPct val="80000"/>
              </a:lnSpc>
            </a:pPr>
            <a:r>
              <a:rPr lang="pt-BR" sz="1800" smtClean="0"/>
              <a:t>(   )	o projeto já obteve Licença de Instalação, (  ) onde foram estabelecidas condicionantes para obtenção da Licença de Operação</a:t>
            </a:r>
          </a:p>
          <a:p>
            <a:pPr eaLnBrk="1" hangingPunct="1">
              <a:lnSpc>
                <a:spcPct val="80000"/>
              </a:lnSpc>
            </a:pPr>
            <a:r>
              <a:rPr lang="pt-PT" sz="1800" smtClean="0"/>
              <a:t>(  ) o projeto já obteve Licença de Operação, Licença de Funcionamento ou Autorização Ambiental de Funcionamento  </a:t>
            </a:r>
          </a:p>
          <a:p>
            <a:pPr eaLnBrk="1" hangingPunct="1">
              <a:lnSpc>
                <a:spcPct val="80000"/>
              </a:lnSpc>
            </a:pPr>
            <a:r>
              <a:rPr lang="pt-PT" sz="1800" smtClean="0"/>
              <a:t>(   ) há necessidade de Autorização ou Outorga de Direito de Uso de Recursos Hídricos, e   (   ) já foi aprovada pelo órgão ambiental competente</a:t>
            </a:r>
          </a:p>
          <a:p>
            <a:pPr eaLnBrk="1" hangingPunct="1">
              <a:lnSpc>
                <a:spcPct val="80000"/>
              </a:lnSpc>
            </a:pPr>
            <a:r>
              <a:rPr lang="pt-PT" sz="1800" smtClean="0"/>
              <a:t>(   ) o projeto requer Plano de Manejo Florestal aprovado pelo órgão ambiental competente</a:t>
            </a:r>
          </a:p>
          <a:p>
            <a:pPr eaLnBrk="1" hangingPunct="1">
              <a:lnSpc>
                <a:spcPct val="80000"/>
              </a:lnSpc>
            </a:pPr>
            <a:r>
              <a:rPr lang="pt-PT" sz="1800" smtClean="0"/>
              <a:t>(   ) há exigências de Compensação Ambiental</a:t>
            </a:r>
            <a:endParaRPr lang="pt-BR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1800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Aspectos do meio ambiente</a:t>
            </a:r>
            <a:endParaRPr lang="pt-BR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100" smtClean="0"/>
              <a:t>O Protocolo de Montreal de 1987, ratificado pelo Brasil em 1990,  refere-se à meta internacional para proteção da camada de ozônio, reduzindo a produção e o consumo de gases CFC (clorofluorcarbonos), de halons e de brometo de metila. </a:t>
            </a:r>
          </a:p>
          <a:p>
            <a:pPr eaLnBrk="1" hangingPunct="1">
              <a:lnSpc>
                <a:spcPct val="90000"/>
              </a:lnSpc>
            </a:pPr>
            <a:r>
              <a:rPr lang="pt-BR" sz="2100" smtClean="0"/>
              <a:t>A Convenção de Estocolmo de 2001, ratificada pelo Brasil em 2004, visa a eliminação gradual da produção, uso e disposição de alguns Poluentes Orgânicos Persistentes considerados perigosos: pesticidas - aldrina, clordano, DDT, dieldrina, endrina, heptacloro, hexaclorobenzeno, mirex e toxafeno;  produtos químicos industriais - PCBs (bifenilpoliclorado) e hexaclorobenzeno; e subprodutos involuntários - furanos e dioxinas, emitidas por processos produtivos em que se utiliza cloro e durante a incineração de resíduos industriais</a:t>
            </a:r>
          </a:p>
          <a:p>
            <a:pPr eaLnBrk="1" hangingPunct="1">
              <a:lnSpc>
                <a:spcPct val="90000"/>
              </a:lnSpc>
            </a:pPr>
            <a:endParaRPr lang="pt-BR" sz="2100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 idx="4294967295"/>
          </p:nvPr>
        </p:nvSpPr>
        <p:spPr>
          <a:xfrm>
            <a:off x="2695575" y="71438"/>
            <a:ext cx="6448425" cy="1000125"/>
          </a:xfrm>
        </p:spPr>
        <p:txBody>
          <a:bodyPr anchor="b"/>
          <a:lstStyle/>
          <a:p>
            <a:pPr eaLnBrk="1" hangingPunct="1"/>
            <a:r>
              <a:rPr lang="pt-BR" sz="3100" smtClean="0"/>
              <a:t>1. ENGENHARIA DO PROJETO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557338"/>
            <a:ext cx="8307388" cy="4473575"/>
          </a:xfrm>
        </p:spPr>
        <p:txBody>
          <a:bodyPr/>
          <a:lstStyle/>
          <a:p>
            <a:pPr marL="273050" indent="-273050" eaLnBrk="1" hangingPunct="1"/>
            <a:r>
              <a:rPr lang="pt-BR" sz="2900" smtClean="0"/>
              <a:t>1.1 Descrição da empresa com o mercado</a:t>
            </a:r>
          </a:p>
          <a:p>
            <a:pPr lvl="1" eaLnBrk="1" hangingPunct="1"/>
            <a:r>
              <a:rPr lang="en-US" sz="3000" smtClean="0"/>
              <a:t>Concepção da fábrica depende:</a:t>
            </a:r>
          </a:p>
          <a:p>
            <a:pPr lvl="2" eaLnBrk="1" hangingPunct="1"/>
            <a:r>
              <a:rPr lang="en-US" sz="2300" smtClean="0"/>
              <a:t>Quantidade do produto</a:t>
            </a:r>
          </a:p>
          <a:p>
            <a:pPr lvl="2" eaLnBrk="1" hangingPunct="1"/>
            <a:r>
              <a:rPr lang="en-US" sz="2300" smtClean="0"/>
              <a:t>Qualidade do produto (custo ou diferenciação)</a:t>
            </a:r>
          </a:p>
          <a:p>
            <a:pPr lvl="2" eaLnBrk="1" hangingPunct="1"/>
            <a:r>
              <a:rPr lang="en-US" sz="2300" smtClean="0"/>
              <a:t>Flexibilidade do processo para volumes e produtos</a:t>
            </a:r>
          </a:p>
          <a:p>
            <a:pPr lvl="2" eaLnBrk="1" hangingPunct="1"/>
            <a:r>
              <a:rPr lang="en-US" sz="2300" smtClean="0"/>
              <a:t>Tecnologia  e matéria-prima escolhidas</a:t>
            </a:r>
            <a:endParaRPr lang="pt-BR" sz="2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 idx="4294967295"/>
          </p:nvPr>
        </p:nvSpPr>
        <p:spPr>
          <a:xfrm>
            <a:off x="2695575" y="71438"/>
            <a:ext cx="6448425" cy="1000125"/>
          </a:xfrm>
        </p:spPr>
        <p:txBody>
          <a:bodyPr anchor="b"/>
          <a:lstStyle/>
          <a:p>
            <a:pPr eaLnBrk="1" hangingPunct="1"/>
            <a:r>
              <a:rPr lang="pt-BR" sz="3100" smtClean="0"/>
              <a:t>1. ENGENHARIA DO PROJETO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196975"/>
            <a:ext cx="8307388" cy="647700"/>
          </a:xfrm>
        </p:spPr>
        <p:txBody>
          <a:bodyPr/>
          <a:lstStyle/>
          <a:p>
            <a:pPr marL="273050" indent="-273050" eaLnBrk="1" hangingPunct="1"/>
            <a:r>
              <a:rPr lang="pt-BR" sz="2900" smtClean="0"/>
              <a:t>1.2 Sistema Produtivo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987675" y="1844675"/>
            <a:ext cx="2232025" cy="8826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/>
              <a:t>Estudo de mercado, Produto, Preço, Quantidades, Estrat. Comercialização</a:t>
            </a:r>
            <a:endParaRPr lang="pt-BR" sz="1600"/>
          </a:p>
        </p:txBody>
      </p:sp>
      <p:graphicFrame>
        <p:nvGraphicFramePr>
          <p:cNvPr id="122926" name="Group 46"/>
          <p:cNvGraphicFramePr>
            <a:graphicFrameLocks noGrp="1"/>
          </p:cNvGraphicFramePr>
          <p:nvPr/>
        </p:nvGraphicFramePr>
        <p:xfrm>
          <a:off x="2051050" y="3584575"/>
          <a:ext cx="6096000" cy="1023938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A) Estratégia de produção e tamanho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B) Opção tecnológica e de fatores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C) Caracterização do sistema produtivo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8207" name="Text Box 47"/>
          <p:cNvSpPr txBox="1">
            <a:spLocks noChangeArrowheads="1"/>
          </p:cNvSpPr>
          <p:nvPr/>
        </p:nvSpPr>
        <p:spPr bwMode="auto">
          <a:xfrm>
            <a:off x="2552700" y="5313363"/>
            <a:ext cx="2017713" cy="4921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600"/>
              <a:t>Estudo de logística/localização</a:t>
            </a:r>
            <a:endParaRPr lang="pt-BR" sz="1600"/>
          </a:p>
        </p:txBody>
      </p:sp>
      <p:sp>
        <p:nvSpPr>
          <p:cNvPr id="8208" name="Text Box 48"/>
          <p:cNvSpPr txBox="1">
            <a:spLocks noChangeArrowheads="1"/>
          </p:cNvSpPr>
          <p:nvPr/>
        </p:nvSpPr>
        <p:spPr bwMode="auto">
          <a:xfrm>
            <a:off x="7164388" y="4797425"/>
            <a:ext cx="1582737" cy="12033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600"/>
              <a:t>Fase de consolidação dos parâmetros: investimento, receitas/custos, retorno</a:t>
            </a:r>
            <a:endParaRPr lang="pt-BR" sz="1600"/>
          </a:p>
        </p:txBody>
      </p:sp>
      <p:sp>
        <p:nvSpPr>
          <p:cNvPr id="8209" name="Text Box 49"/>
          <p:cNvSpPr txBox="1">
            <a:spLocks noChangeArrowheads="1"/>
          </p:cNvSpPr>
          <p:nvPr/>
        </p:nvSpPr>
        <p:spPr bwMode="auto">
          <a:xfrm>
            <a:off x="5508625" y="6092825"/>
            <a:ext cx="2017713" cy="5429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600"/>
              <a:t>Informação para engenharia básica</a:t>
            </a:r>
            <a:endParaRPr lang="pt-BR" sz="1600"/>
          </a:p>
        </p:txBody>
      </p:sp>
      <p:sp>
        <p:nvSpPr>
          <p:cNvPr id="8210" name="Text Box 50"/>
          <p:cNvSpPr txBox="1">
            <a:spLocks noChangeArrowheads="1"/>
          </p:cNvSpPr>
          <p:nvPr/>
        </p:nvSpPr>
        <p:spPr bwMode="auto">
          <a:xfrm>
            <a:off x="5364163" y="2133600"/>
            <a:ext cx="2017712" cy="4921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600"/>
              <a:t>Mix estratégico global</a:t>
            </a:r>
            <a:endParaRPr lang="pt-BR" sz="1600"/>
          </a:p>
        </p:txBody>
      </p:sp>
      <p:sp>
        <p:nvSpPr>
          <p:cNvPr id="8211" name="Line 52"/>
          <p:cNvSpPr>
            <a:spLocks noChangeShapeType="1"/>
          </p:cNvSpPr>
          <p:nvPr/>
        </p:nvSpPr>
        <p:spPr bwMode="auto">
          <a:xfrm>
            <a:off x="2338388" y="32972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8212" name="Text Box 53"/>
          <p:cNvSpPr txBox="1">
            <a:spLocks noChangeArrowheads="1"/>
          </p:cNvSpPr>
          <p:nvPr/>
        </p:nvSpPr>
        <p:spPr bwMode="auto">
          <a:xfrm>
            <a:off x="395288" y="6237288"/>
            <a:ext cx="2478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Fonte: Casarotto Filho, 2002.</a:t>
            </a:r>
            <a:endParaRPr lang="pt-BR" sz="1400"/>
          </a:p>
        </p:txBody>
      </p:sp>
      <p:sp>
        <p:nvSpPr>
          <p:cNvPr id="8213" name="Line 54"/>
          <p:cNvSpPr>
            <a:spLocks noChangeShapeType="1"/>
          </p:cNvSpPr>
          <p:nvPr/>
        </p:nvSpPr>
        <p:spPr bwMode="auto">
          <a:xfrm flipV="1">
            <a:off x="2698750" y="459422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8214" name="Line 55"/>
          <p:cNvSpPr>
            <a:spLocks noChangeShapeType="1"/>
          </p:cNvSpPr>
          <p:nvPr/>
        </p:nvSpPr>
        <p:spPr bwMode="auto">
          <a:xfrm>
            <a:off x="2843213" y="45942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8215" name="Line 56"/>
          <p:cNvSpPr>
            <a:spLocks noChangeShapeType="1"/>
          </p:cNvSpPr>
          <p:nvPr/>
        </p:nvSpPr>
        <p:spPr bwMode="auto">
          <a:xfrm flipV="1">
            <a:off x="4210050" y="46656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8216" name="Line 57"/>
          <p:cNvSpPr>
            <a:spLocks noChangeShapeType="1"/>
          </p:cNvSpPr>
          <p:nvPr/>
        </p:nvSpPr>
        <p:spPr bwMode="auto">
          <a:xfrm>
            <a:off x="4427538" y="46656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122945" name="Group 65"/>
          <p:cNvGraphicFramePr>
            <a:graphicFrameLocks noGrp="1"/>
          </p:cNvGraphicFramePr>
          <p:nvPr/>
        </p:nvGraphicFramePr>
        <p:xfrm>
          <a:off x="2051050" y="3225800"/>
          <a:ext cx="6096000" cy="3962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Sistema produtivo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8223" name="Line 67"/>
          <p:cNvSpPr>
            <a:spLocks noChangeShapeType="1"/>
          </p:cNvSpPr>
          <p:nvPr/>
        </p:nvSpPr>
        <p:spPr bwMode="auto">
          <a:xfrm>
            <a:off x="4140200" y="27082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8224" name="Line 68"/>
          <p:cNvSpPr>
            <a:spLocks noChangeShapeType="1"/>
          </p:cNvSpPr>
          <p:nvPr/>
        </p:nvSpPr>
        <p:spPr bwMode="auto">
          <a:xfrm>
            <a:off x="6372225" y="26368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8225" name="Line 69"/>
          <p:cNvSpPr>
            <a:spLocks noChangeShapeType="1"/>
          </p:cNvSpPr>
          <p:nvPr/>
        </p:nvSpPr>
        <p:spPr bwMode="auto">
          <a:xfrm>
            <a:off x="6516688" y="458152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8226" name="Line 70"/>
          <p:cNvSpPr>
            <a:spLocks noChangeShapeType="1"/>
          </p:cNvSpPr>
          <p:nvPr/>
        </p:nvSpPr>
        <p:spPr bwMode="auto">
          <a:xfrm>
            <a:off x="7596188" y="45815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179512" y="1628800"/>
            <a:ext cx="2520280" cy="16561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Estratégia tem base na “eficiência operacional”</a:t>
            </a:r>
          </a:p>
          <a:p>
            <a:pPr algn="ctr"/>
            <a:r>
              <a:rPr lang="pt-BR" sz="1400" dirty="0" smtClean="0"/>
              <a:t>Porter (1986), </a:t>
            </a:r>
          </a:p>
          <a:p>
            <a:pPr algn="ctr"/>
            <a:r>
              <a:rPr lang="pt-BR" sz="1400" dirty="0" err="1" smtClean="0"/>
              <a:t>Hayes</a:t>
            </a:r>
            <a:r>
              <a:rPr lang="pt-BR" sz="1400" dirty="0" smtClean="0"/>
              <a:t> e </a:t>
            </a:r>
            <a:r>
              <a:rPr lang="pt-BR" sz="1400" dirty="0" err="1" smtClean="0"/>
              <a:t>Wheelwrigth</a:t>
            </a:r>
            <a:r>
              <a:rPr lang="pt-BR" sz="1400" dirty="0" smtClean="0"/>
              <a:t> (1984)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412875"/>
            <a:ext cx="7848600" cy="4752975"/>
          </a:xfrm>
        </p:spPr>
        <p:txBody>
          <a:bodyPr>
            <a:normAutofit lnSpcReduction="10000"/>
          </a:bodyPr>
          <a:lstStyle/>
          <a:p>
            <a:pPr marL="273050" indent="-273050" eaLnBrk="1" hangingPunct="1">
              <a:lnSpc>
                <a:spcPct val="110000"/>
              </a:lnSpc>
            </a:pPr>
            <a:r>
              <a:rPr lang="en-US" sz="2500" dirty="0" smtClean="0"/>
              <a:t>A) </a:t>
            </a:r>
            <a:r>
              <a:rPr lang="en-US" sz="2500" dirty="0" err="1" smtClean="0"/>
              <a:t>Definição</a:t>
            </a:r>
            <a:r>
              <a:rPr lang="en-US" sz="2500" dirty="0" smtClean="0"/>
              <a:t> das </a:t>
            </a:r>
            <a:r>
              <a:rPr lang="en-US" sz="2500" dirty="0" err="1" smtClean="0"/>
              <a:t>estratégias</a:t>
            </a:r>
            <a:r>
              <a:rPr lang="en-US" sz="2500" dirty="0" smtClean="0"/>
              <a:t> de </a:t>
            </a:r>
            <a:r>
              <a:rPr lang="en-US" sz="2500" dirty="0" err="1" smtClean="0"/>
              <a:t>produção</a:t>
            </a:r>
            <a:r>
              <a:rPr lang="en-US" sz="2500" dirty="0" smtClean="0"/>
              <a:t> e </a:t>
            </a:r>
            <a:r>
              <a:rPr lang="en-US" sz="2500" dirty="0" err="1" smtClean="0"/>
              <a:t>tamanho</a:t>
            </a:r>
            <a:endParaRPr lang="en-US" sz="2500" dirty="0" smtClean="0"/>
          </a:p>
          <a:p>
            <a:pPr marL="639763" lvl="1" indent="-273050" eaLnBrk="1" hangingPunct="1">
              <a:lnSpc>
                <a:spcPct val="110000"/>
              </a:lnSpc>
            </a:pPr>
            <a:r>
              <a:rPr lang="en-US" sz="2200" dirty="0" smtClean="0"/>
              <a:t>A1) </a:t>
            </a:r>
            <a:r>
              <a:rPr lang="en-US" sz="2200" dirty="0" err="1" smtClean="0"/>
              <a:t>Definir</a:t>
            </a:r>
            <a:r>
              <a:rPr lang="en-US" sz="2200" dirty="0" smtClean="0"/>
              <a:t> </a:t>
            </a:r>
            <a:r>
              <a:rPr lang="en-US" sz="2200" dirty="0" err="1" smtClean="0"/>
              <a:t>ciclos</a:t>
            </a:r>
            <a:r>
              <a:rPr lang="en-US" sz="2200" dirty="0" smtClean="0"/>
              <a:t> de </a:t>
            </a:r>
            <a:r>
              <a:rPr lang="en-US" sz="2200" dirty="0" err="1" smtClean="0"/>
              <a:t>vida</a:t>
            </a:r>
            <a:r>
              <a:rPr lang="en-US" sz="2200" dirty="0" smtClean="0"/>
              <a:t> do </a:t>
            </a:r>
            <a:r>
              <a:rPr lang="en-US" sz="2200" dirty="0" err="1" smtClean="0"/>
              <a:t>produto</a:t>
            </a:r>
            <a:r>
              <a:rPr lang="en-US" sz="2200" dirty="0" smtClean="0"/>
              <a:t> e do </a:t>
            </a:r>
            <a:r>
              <a:rPr lang="en-US" sz="2200" dirty="0" err="1" smtClean="0"/>
              <a:t>processo</a:t>
            </a:r>
            <a:endParaRPr lang="en-US" sz="2200" dirty="0" smtClean="0"/>
          </a:p>
          <a:p>
            <a:pPr marL="914400" lvl="2" indent="-182563" eaLnBrk="1" hangingPunct="1">
              <a:lnSpc>
                <a:spcPct val="110000"/>
              </a:lnSpc>
            </a:pPr>
            <a:r>
              <a:rPr lang="en-US" sz="1800" dirty="0" smtClean="0"/>
              <a:t>A </a:t>
            </a:r>
            <a:r>
              <a:rPr lang="en-US" sz="1800" dirty="0" err="1" smtClean="0"/>
              <a:t>partir</a:t>
            </a:r>
            <a:r>
              <a:rPr lang="en-US" sz="1800" dirty="0" smtClean="0"/>
              <a:t> de </a:t>
            </a:r>
            <a:r>
              <a:rPr lang="en-US" sz="1800" dirty="0" err="1" smtClean="0"/>
              <a:t>estratégia</a:t>
            </a:r>
            <a:r>
              <a:rPr lang="en-US" sz="1800" dirty="0" smtClean="0"/>
              <a:t> de </a:t>
            </a:r>
            <a:r>
              <a:rPr lang="en-US" sz="1800" dirty="0" err="1" smtClean="0"/>
              <a:t>competitividade</a:t>
            </a:r>
            <a:r>
              <a:rPr lang="en-US" sz="1800" dirty="0" smtClean="0"/>
              <a:t> (</a:t>
            </a:r>
            <a:r>
              <a:rPr lang="en-US" sz="1800" dirty="0" err="1" smtClean="0"/>
              <a:t>custo</a:t>
            </a:r>
            <a:r>
              <a:rPr lang="en-US" sz="1800" dirty="0" smtClean="0"/>
              <a:t>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 err="1" smtClean="0"/>
              <a:t>diferenciação</a:t>
            </a:r>
            <a:r>
              <a:rPr lang="en-US" sz="1800" dirty="0" smtClean="0"/>
              <a:t>)</a:t>
            </a:r>
          </a:p>
          <a:p>
            <a:pPr marL="639763" lvl="1" indent="-273050" eaLnBrk="1" hangingPunct="1">
              <a:lnSpc>
                <a:spcPct val="110000"/>
              </a:lnSpc>
            </a:pPr>
            <a:r>
              <a:rPr lang="en-US" sz="2200" dirty="0" smtClean="0"/>
              <a:t>A2) </a:t>
            </a:r>
            <a:r>
              <a:rPr lang="en-US" sz="2200" dirty="0" err="1" smtClean="0"/>
              <a:t>Posicionar</a:t>
            </a:r>
            <a:r>
              <a:rPr lang="en-US" sz="2200" dirty="0" smtClean="0"/>
              <a:t> o </a:t>
            </a:r>
            <a:r>
              <a:rPr lang="en-US" sz="2200" dirty="0" err="1" smtClean="0"/>
              <a:t>sistema</a:t>
            </a:r>
            <a:r>
              <a:rPr lang="en-US" sz="2200" dirty="0" smtClean="0"/>
              <a:t> </a:t>
            </a:r>
            <a:r>
              <a:rPr lang="en-US" sz="2200" dirty="0" err="1" smtClean="0"/>
              <a:t>produtivo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matriz</a:t>
            </a:r>
            <a:r>
              <a:rPr lang="en-US" sz="2200" dirty="0" smtClean="0"/>
              <a:t>             </a:t>
            </a:r>
            <a:r>
              <a:rPr lang="en-US" sz="2200" dirty="0" err="1" smtClean="0"/>
              <a:t>Produto</a:t>
            </a:r>
            <a:r>
              <a:rPr lang="en-US" sz="2200" dirty="0" smtClean="0"/>
              <a:t> x </a:t>
            </a:r>
            <a:r>
              <a:rPr lang="en-US" sz="2200" dirty="0" err="1" smtClean="0"/>
              <a:t>Processo</a:t>
            </a:r>
            <a:r>
              <a:rPr lang="en-US" sz="2200" dirty="0" smtClean="0"/>
              <a:t> (Hayes e Wheelwright, 1984)</a:t>
            </a:r>
          </a:p>
          <a:p>
            <a:pPr marL="914400" lvl="2" indent="-182563" eaLnBrk="1" hangingPunct="1">
              <a:lnSpc>
                <a:spcPct val="110000"/>
              </a:lnSpc>
            </a:pPr>
            <a:r>
              <a:rPr lang="en-US" sz="1800" dirty="0" smtClean="0"/>
              <a:t>Para </a:t>
            </a:r>
            <a:r>
              <a:rPr lang="en-US" sz="1800" dirty="0" err="1" smtClean="0"/>
              <a:t>definição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estratégia</a:t>
            </a:r>
            <a:r>
              <a:rPr lang="en-US" sz="1800" dirty="0" smtClean="0"/>
              <a:t> de </a:t>
            </a:r>
            <a:r>
              <a:rPr lang="en-US" sz="1800" dirty="0" err="1" smtClean="0"/>
              <a:t>produção</a:t>
            </a:r>
            <a:endParaRPr lang="en-US" sz="1800" dirty="0" smtClean="0"/>
          </a:p>
          <a:p>
            <a:pPr marL="639763" lvl="1" indent="-273050" eaLnBrk="1" hangingPunct="1">
              <a:lnSpc>
                <a:spcPct val="110000"/>
              </a:lnSpc>
            </a:pPr>
            <a:r>
              <a:rPr lang="en-US" sz="2200" dirty="0" smtClean="0"/>
              <a:t>A3) </a:t>
            </a:r>
            <a:r>
              <a:rPr lang="en-US" sz="2200" dirty="0" err="1" smtClean="0"/>
              <a:t>Definir</a:t>
            </a:r>
            <a:r>
              <a:rPr lang="en-US" sz="2200" dirty="0" smtClean="0"/>
              <a:t> </a:t>
            </a:r>
            <a:r>
              <a:rPr lang="en-US" sz="2200" dirty="0" err="1" smtClean="0"/>
              <a:t>inovação</a:t>
            </a:r>
            <a:r>
              <a:rPr lang="en-US" sz="2200" dirty="0" smtClean="0"/>
              <a:t>, </a:t>
            </a:r>
            <a:r>
              <a:rPr lang="en-US" sz="2200" dirty="0" err="1" smtClean="0"/>
              <a:t>integração</a:t>
            </a:r>
            <a:r>
              <a:rPr lang="en-US" sz="2200" dirty="0" smtClean="0"/>
              <a:t> vertical e </a:t>
            </a:r>
            <a:r>
              <a:rPr lang="en-US" sz="2200" dirty="0" err="1" smtClean="0"/>
              <a:t>terceirização</a:t>
            </a:r>
            <a:endParaRPr lang="en-US" sz="2200" dirty="0" smtClean="0"/>
          </a:p>
          <a:p>
            <a:pPr marL="914400" lvl="2" indent="-182563" eaLnBrk="1" hangingPunct="1">
              <a:lnSpc>
                <a:spcPct val="110000"/>
              </a:lnSpc>
            </a:pPr>
            <a:r>
              <a:rPr lang="en-US" sz="1800" dirty="0" smtClean="0"/>
              <a:t>A </a:t>
            </a:r>
            <a:r>
              <a:rPr lang="en-US" sz="1800" dirty="0" err="1" smtClean="0"/>
              <a:t>partir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estratégia</a:t>
            </a:r>
            <a:r>
              <a:rPr lang="en-US" sz="1800" dirty="0" smtClean="0"/>
              <a:t> de </a:t>
            </a:r>
            <a:r>
              <a:rPr lang="en-US" sz="1800" dirty="0" err="1" smtClean="0"/>
              <a:t>produto</a:t>
            </a:r>
            <a:r>
              <a:rPr lang="en-US" sz="1800" dirty="0" smtClean="0"/>
              <a:t>/</a:t>
            </a:r>
            <a:r>
              <a:rPr lang="en-US" sz="1800" dirty="0" err="1" smtClean="0"/>
              <a:t>mercado</a:t>
            </a:r>
            <a:r>
              <a:rPr lang="en-US" sz="1800" dirty="0" smtClean="0"/>
              <a:t> + </a:t>
            </a:r>
            <a:r>
              <a:rPr lang="en-US" sz="1800" dirty="0" err="1" smtClean="0"/>
              <a:t>estratégia</a:t>
            </a:r>
            <a:r>
              <a:rPr lang="en-US" sz="1800" dirty="0" smtClean="0"/>
              <a:t> de </a:t>
            </a:r>
            <a:r>
              <a:rPr lang="en-US" sz="1800" dirty="0" err="1" smtClean="0"/>
              <a:t>competitividade</a:t>
            </a:r>
            <a:r>
              <a:rPr lang="en-US" sz="1800" dirty="0" smtClean="0"/>
              <a:t> + </a:t>
            </a:r>
            <a:r>
              <a:rPr lang="en-US" sz="1800" dirty="0" err="1" smtClean="0"/>
              <a:t>política</a:t>
            </a:r>
            <a:r>
              <a:rPr lang="en-US" sz="1800" dirty="0" smtClean="0"/>
              <a:t> de </a:t>
            </a:r>
            <a:r>
              <a:rPr lang="en-US" sz="1800" dirty="0" err="1" smtClean="0"/>
              <a:t>negócios</a:t>
            </a:r>
            <a:endParaRPr lang="en-US" sz="1800" dirty="0" smtClean="0"/>
          </a:p>
          <a:p>
            <a:pPr marL="639763" lvl="1" indent="-273050" eaLnBrk="1" hangingPunct="1">
              <a:lnSpc>
                <a:spcPct val="110000"/>
              </a:lnSpc>
            </a:pPr>
            <a:r>
              <a:rPr lang="en-US" sz="2200" dirty="0" smtClean="0"/>
              <a:t>A4) </a:t>
            </a:r>
            <a:r>
              <a:rPr lang="en-US" sz="2200" dirty="0" err="1" smtClean="0"/>
              <a:t>Organização</a:t>
            </a:r>
            <a:r>
              <a:rPr lang="en-US" sz="2200" dirty="0" smtClean="0"/>
              <a:t> e </a:t>
            </a:r>
            <a:r>
              <a:rPr lang="en-US" sz="2200" dirty="0" err="1" smtClean="0"/>
              <a:t>gerência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produção</a:t>
            </a:r>
            <a:endParaRPr lang="en-US" sz="2200" dirty="0" smtClean="0"/>
          </a:p>
        </p:txBody>
      </p:sp>
      <p:sp>
        <p:nvSpPr>
          <p:cNvPr id="9219" name="Título 1"/>
          <p:cNvSpPr>
            <a:spLocks/>
          </p:cNvSpPr>
          <p:nvPr/>
        </p:nvSpPr>
        <p:spPr bwMode="auto">
          <a:xfrm>
            <a:off x="1476375" y="71438"/>
            <a:ext cx="64484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3100">
                <a:solidFill>
                  <a:schemeClr val="tx2"/>
                </a:solidFill>
              </a:rPr>
              <a:t>1.2 Estudos do Sistema Produtivo</a:t>
            </a:r>
          </a:p>
        </p:txBody>
      </p:sp>
      <p:sp>
        <p:nvSpPr>
          <p:cNvPr id="9220" name="Text Box 17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A) Definição das estratégias de produção e tamanho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9221" name="Text Box 18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9222" name="Text Box 19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C) Caracterização do sistema produtivo</a:t>
            </a:r>
            <a:endParaRPr lang="pt-BR">
              <a:solidFill>
                <a:srgbClr val="B0B0B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647700" y="1196975"/>
            <a:ext cx="8496300" cy="4897438"/>
          </a:xfrm>
        </p:spPr>
        <p:txBody>
          <a:bodyPr/>
          <a:lstStyle/>
          <a:p>
            <a:pPr marL="400050" indent="-400050" eaLnBrk="1" hangingPunct="1">
              <a:lnSpc>
                <a:spcPct val="110000"/>
              </a:lnSpc>
            </a:pPr>
            <a:r>
              <a:rPr lang="en-US" sz="2400" smtClean="0"/>
              <a:t>A) Definição da estratégia de produção</a:t>
            </a:r>
          </a:p>
          <a:p>
            <a:pPr marL="400050" indent="-40005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smtClean="0"/>
              <a:t>A1) Curvas de ciclo do produto e do processo (Hayes e Wheelwright, 1984)</a:t>
            </a:r>
          </a:p>
          <a:p>
            <a:pPr marL="400050" indent="-40005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smtClean="0"/>
              <a:t>* Posicionamento inicial</a:t>
            </a:r>
          </a:p>
        </p:txBody>
      </p:sp>
      <p:sp>
        <p:nvSpPr>
          <p:cNvPr id="10243" name="Título 1"/>
          <p:cNvSpPr>
            <a:spLocks/>
          </p:cNvSpPr>
          <p:nvPr/>
        </p:nvSpPr>
        <p:spPr bwMode="auto">
          <a:xfrm>
            <a:off x="1476375" y="71438"/>
            <a:ext cx="64484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3100">
                <a:solidFill>
                  <a:schemeClr val="tx2"/>
                </a:solidFill>
              </a:rPr>
              <a:t>1.2 Estudos do Sistema Produtivo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A) Definição das estratégias de produção e tamanho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C) Caracterização do sistema produtivo</a:t>
            </a:r>
            <a:endParaRPr lang="pt-BR">
              <a:solidFill>
                <a:srgbClr val="B0B0B0"/>
              </a:solidFill>
            </a:endParaRPr>
          </a:p>
        </p:txBody>
      </p:sp>
      <p:graphicFrame>
        <p:nvGraphicFramePr>
          <p:cNvPr id="66651" name="Group 91"/>
          <p:cNvGraphicFramePr>
            <a:graphicFrameLocks noGrp="1"/>
          </p:cNvGraphicFramePr>
          <p:nvPr/>
        </p:nvGraphicFramePr>
        <p:xfrm>
          <a:off x="1187450" y="2419350"/>
          <a:ext cx="6481763" cy="2305051"/>
        </p:xfrm>
        <a:graphic>
          <a:graphicData uri="http://schemas.openxmlformats.org/drawingml/2006/table">
            <a:tbl>
              <a:tblPr/>
              <a:tblGrid>
                <a:gridCol w="1620838"/>
                <a:gridCol w="1620837"/>
                <a:gridCol w="1619250"/>
                <a:gridCol w="1620838"/>
              </a:tblGrid>
              <a:tr h="158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Lançamento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Crescimento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Maturação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Declínio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Diferenciação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disponibilidade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Preço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Preço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8" name="Freeform 72"/>
          <p:cNvSpPr>
            <a:spLocks/>
          </p:cNvSpPr>
          <p:nvPr/>
        </p:nvSpPr>
        <p:spPr bwMode="auto">
          <a:xfrm>
            <a:off x="1187450" y="2565400"/>
            <a:ext cx="6337300" cy="1295400"/>
          </a:xfrm>
          <a:custGeom>
            <a:avLst/>
            <a:gdLst>
              <a:gd name="T0" fmla="*/ 0 w 3810"/>
              <a:gd name="T1" fmla="*/ 1295400 h 725"/>
              <a:gd name="T2" fmla="*/ 2564860 w 3810"/>
              <a:gd name="T3" fmla="*/ 809402 h 725"/>
              <a:gd name="T4" fmla="*/ 4224867 w 3810"/>
              <a:gd name="T5" fmla="*/ 80404 h 725"/>
              <a:gd name="T6" fmla="*/ 6337300 w 3810"/>
              <a:gd name="T7" fmla="*/ 323403 h 725"/>
              <a:gd name="T8" fmla="*/ 0 60000 65536"/>
              <a:gd name="T9" fmla="*/ 0 60000 65536"/>
              <a:gd name="T10" fmla="*/ 0 60000 65536"/>
              <a:gd name="T11" fmla="*/ 0 60000 65536"/>
              <a:gd name="T12" fmla="*/ 0 w 3810"/>
              <a:gd name="T13" fmla="*/ 0 h 725"/>
              <a:gd name="T14" fmla="*/ 3810 w 3810"/>
              <a:gd name="T15" fmla="*/ 725 h 7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10" h="725">
                <a:moveTo>
                  <a:pt x="0" y="725"/>
                </a:moveTo>
                <a:cubicBezTo>
                  <a:pt x="559" y="645"/>
                  <a:pt x="1119" y="566"/>
                  <a:pt x="1542" y="453"/>
                </a:cubicBezTo>
                <a:cubicBezTo>
                  <a:pt x="1965" y="340"/>
                  <a:pt x="2162" y="90"/>
                  <a:pt x="2540" y="45"/>
                </a:cubicBezTo>
                <a:cubicBezTo>
                  <a:pt x="2918" y="0"/>
                  <a:pt x="3591" y="158"/>
                  <a:pt x="3810" y="181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69" name="Freeform 73"/>
          <p:cNvSpPr>
            <a:spLocks/>
          </p:cNvSpPr>
          <p:nvPr/>
        </p:nvSpPr>
        <p:spPr bwMode="auto">
          <a:xfrm>
            <a:off x="1187450" y="2565400"/>
            <a:ext cx="6337300" cy="1187450"/>
          </a:xfrm>
          <a:custGeom>
            <a:avLst/>
            <a:gdLst>
              <a:gd name="T0" fmla="*/ 0 w 3810"/>
              <a:gd name="T1" fmla="*/ 150913 h 598"/>
              <a:gd name="T2" fmla="*/ 1282430 w 3810"/>
              <a:gd name="T3" fmla="*/ 150913 h 598"/>
              <a:gd name="T4" fmla="*/ 3394863 w 3810"/>
              <a:gd name="T5" fmla="*/ 1052422 h 598"/>
              <a:gd name="T6" fmla="*/ 6337300 w 3810"/>
              <a:gd name="T7" fmla="*/ 963065 h 598"/>
              <a:gd name="T8" fmla="*/ 0 60000 65536"/>
              <a:gd name="T9" fmla="*/ 0 60000 65536"/>
              <a:gd name="T10" fmla="*/ 0 60000 65536"/>
              <a:gd name="T11" fmla="*/ 0 60000 65536"/>
              <a:gd name="T12" fmla="*/ 0 w 3810"/>
              <a:gd name="T13" fmla="*/ 0 h 598"/>
              <a:gd name="T14" fmla="*/ 3810 w 3810"/>
              <a:gd name="T15" fmla="*/ 598 h 5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10" h="598">
                <a:moveTo>
                  <a:pt x="0" y="76"/>
                </a:moveTo>
                <a:cubicBezTo>
                  <a:pt x="215" y="38"/>
                  <a:pt x="431" y="0"/>
                  <a:pt x="771" y="76"/>
                </a:cubicBezTo>
                <a:cubicBezTo>
                  <a:pt x="1111" y="152"/>
                  <a:pt x="1535" y="462"/>
                  <a:pt x="2041" y="530"/>
                </a:cubicBezTo>
                <a:cubicBezTo>
                  <a:pt x="2547" y="598"/>
                  <a:pt x="3178" y="541"/>
                  <a:pt x="3810" y="485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70" name="Text Box 74"/>
          <p:cNvSpPr txBox="1">
            <a:spLocks noChangeArrowheads="1"/>
          </p:cNvSpPr>
          <p:nvPr/>
        </p:nvSpPr>
        <p:spPr bwMode="auto">
          <a:xfrm>
            <a:off x="7918450" y="2205038"/>
            <a:ext cx="1225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Vendas (produto)</a:t>
            </a:r>
            <a:endParaRPr lang="pt-BR" sz="1600">
              <a:solidFill>
                <a:srgbClr val="FF0000"/>
              </a:solidFill>
            </a:endParaRPr>
          </a:p>
        </p:txBody>
      </p:sp>
      <p:sp>
        <p:nvSpPr>
          <p:cNvPr id="10271" name="Text Box 75"/>
          <p:cNvSpPr txBox="1">
            <a:spLocks noChangeArrowheads="1"/>
          </p:cNvSpPr>
          <p:nvPr/>
        </p:nvSpPr>
        <p:spPr bwMode="auto">
          <a:xfrm>
            <a:off x="7702550" y="3573463"/>
            <a:ext cx="1441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Custo unitário (processo)</a:t>
            </a:r>
            <a:endParaRPr lang="pt-BR" sz="1600">
              <a:solidFill>
                <a:srgbClr val="0000FF"/>
              </a:solidFill>
            </a:endParaRPr>
          </a:p>
        </p:txBody>
      </p:sp>
      <p:sp>
        <p:nvSpPr>
          <p:cNvPr id="10272" name="Line 76"/>
          <p:cNvSpPr>
            <a:spLocks noChangeShapeType="1"/>
          </p:cNvSpPr>
          <p:nvPr/>
        </p:nvSpPr>
        <p:spPr bwMode="auto">
          <a:xfrm>
            <a:off x="7091363" y="2708275"/>
            <a:ext cx="792162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73" name="Line 77"/>
          <p:cNvSpPr>
            <a:spLocks noChangeShapeType="1"/>
          </p:cNvSpPr>
          <p:nvPr/>
        </p:nvSpPr>
        <p:spPr bwMode="auto">
          <a:xfrm>
            <a:off x="6946900" y="3644900"/>
            <a:ext cx="936625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74" name="Text Box 78"/>
          <p:cNvSpPr txBox="1">
            <a:spLocks noChangeArrowheads="1"/>
          </p:cNvSpPr>
          <p:nvPr/>
        </p:nvSpPr>
        <p:spPr bwMode="auto">
          <a:xfrm>
            <a:off x="179388" y="4797425"/>
            <a:ext cx="5400675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Variedade dos produtos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Volumes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Tamanho da empresa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Inovação do processo </a:t>
            </a:r>
            <a:endParaRPr lang="pt-BR" sz="1600" b="1">
              <a:solidFill>
                <a:srgbClr val="000000"/>
              </a:solidFill>
            </a:endParaRPr>
          </a:p>
        </p:txBody>
      </p:sp>
      <p:sp>
        <p:nvSpPr>
          <p:cNvPr id="10275" name="Line 94"/>
          <p:cNvSpPr>
            <a:spLocks noChangeShapeType="1"/>
          </p:cNvSpPr>
          <p:nvPr/>
        </p:nvSpPr>
        <p:spPr bwMode="auto">
          <a:xfrm flipV="1">
            <a:off x="1547813" y="5157788"/>
            <a:ext cx="2159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0276" name="Line 95"/>
          <p:cNvSpPr>
            <a:spLocks noChangeShapeType="1"/>
          </p:cNvSpPr>
          <p:nvPr/>
        </p:nvSpPr>
        <p:spPr bwMode="auto">
          <a:xfrm flipV="1">
            <a:off x="2700338" y="5516563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0277" name="Line 96"/>
          <p:cNvSpPr>
            <a:spLocks noChangeShapeType="1"/>
          </p:cNvSpPr>
          <p:nvPr/>
        </p:nvSpPr>
        <p:spPr bwMode="auto">
          <a:xfrm>
            <a:off x="2627313" y="4868863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0278" name="Line 97"/>
          <p:cNvSpPr>
            <a:spLocks noChangeShapeType="1"/>
          </p:cNvSpPr>
          <p:nvPr/>
        </p:nvSpPr>
        <p:spPr bwMode="auto">
          <a:xfrm flipV="1">
            <a:off x="2627313" y="5805488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0279" name="Line 98"/>
          <p:cNvSpPr>
            <a:spLocks noChangeShapeType="1"/>
          </p:cNvSpPr>
          <p:nvPr/>
        </p:nvSpPr>
        <p:spPr bwMode="auto">
          <a:xfrm flipH="1" flipV="1">
            <a:off x="3059113" y="5805488"/>
            <a:ext cx="4333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268413"/>
            <a:ext cx="8496300" cy="4897437"/>
          </a:xfrm>
        </p:spPr>
        <p:txBody>
          <a:bodyPr/>
          <a:lstStyle/>
          <a:p>
            <a:pPr marL="400050" indent="-400050" eaLnBrk="1" hangingPunct="1">
              <a:lnSpc>
                <a:spcPct val="110000"/>
              </a:lnSpc>
            </a:pPr>
            <a:r>
              <a:rPr lang="en-US" sz="2400" smtClean="0"/>
              <a:t>A) Definição da estratégia de produção</a:t>
            </a:r>
          </a:p>
          <a:p>
            <a:pPr marL="400050" indent="-40005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smtClean="0"/>
              <a:t>A2) Matriz de tecnologias do produto e processo</a:t>
            </a:r>
          </a:p>
          <a:p>
            <a:pPr marL="400050" indent="-40005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smtClean="0"/>
              <a:t>* Evolução do posicionamento</a:t>
            </a:r>
          </a:p>
          <a:p>
            <a:pPr marL="785813" lvl="1" indent="-419100" eaLnBrk="1" hangingPunct="1">
              <a:lnSpc>
                <a:spcPct val="110000"/>
              </a:lnSpc>
              <a:buFont typeface="Wingdings" pitchFamily="2" charset="2"/>
              <a:buAutoNum type="arabicPeriod" startAt="2"/>
            </a:pPr>
            <a:endParaRPr lang="en-US" sz="2500" smtClean="0"/>
          </a:p>
        </p:txBody>
      </p:sp>
      <p:sp>
        <p:nvSpPr>
          <p:cNvPr id="11267" name="Título 1"/>
          <p:cNvSpPr>
            <a:spLocks/>
          </p:cNvSpPr>
          <p:nvPr/>
        </p:nvSpPr>
        <p:spPr bwMode="auto">
          <a:xfrm>
            <a:off x="1476375" y="71438"/>
            <a:ext cx="64484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3100">
                <a:solidFill>
                  <a:schemeClr val="tx2"/>
                </a:solidFill>
              </a:rPr>
              <a:t>1.2 Estudos do Sistema Produtivo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A) Definição das estratégias de produção e tamanho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C) Caracterização do sistema produtivo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1692275" y="2770188"/>
            <a:ext cx="5400675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250825" y="2914650"/>
            <a:ext cx="12969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Fluxo descontínuo</a:t>
            </a:r>
            <a:endParaRPr lang="pt-BR" sz="1600">
              <a:solidFill>
                <a:srgbClr val="000000"/>
              </a:solidFill>
            </a:endParaRP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250825" y="4354513"/>
            <a:ext cx="12969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Fluxo contínuo</a:t>
            </a:r>
            <a:endParaRPr lang="pt-BR" sz="1600">
              <a:solidFill>
                <a:srgbClr val="000000"/>
              </a:solidFill>
            </a:endParaRP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1547813" y="5218113"/>
            <a:ext cx="2519362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Baixo volume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Baixa padronização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Produtos sob encomenda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pt-BR" sz="1400">
              <a:solidFill>
                <a:srgbClr val="000000"/>
              </a:solidFill>
            </a:endParaRP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4500563" y="5218113"/>
            <a:ext cx="2519362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Elevado volume</a:t>
            </a:r>
          </a:p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Elevada padronização</a:t>
            </a:r>
          </a:p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Produtos de baixo preço</a:t>
            </a:r>
          </a:p>
          <a:p>
            <a:pPr algn="r">
              <a:lnSpc>
                <a:spcPct val="80000"/>
              </a:lnSpc>
              <a:spcBef>
                <a:spcPct val="50000"/>
              </a:spcBef>
            </a:pPr>
            <a:endParaRPr lang="pt-BR" sz="1400">
              <a:solidFill>
                <a:srgbClr val="000000"/>
              </a:solidFill>
            </a:endParaRP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1763713" y="2914650"/>
            <a:ext cx="1871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Equipamento pesado</a:t>
            </a:r>
            <a:endParaRPr lang="pt-BR" sz="1400">
              <a:solidFill>
                <a:srgbClr val="000000"/>
              </a:solidFill>
            </a:endParaRP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2628900" y="3402013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Produtos em lotes</a:t>
            </a:r>
            <a:endParaRPr lang="pt-BR" sz="1400">
              <a:solidFill>
                <a:srgbClr val="000000"/>
              </a:solidFill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3635375" y="3849688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Linha de montagem</a:t>
            </a:r>
            <a:endParaRPr lang="pt-BR" sz="1400">
              <a:solidFill>
                <a:srgbClr val="000000"/>
              </a:solidFill>
            </a:endParaRP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4789488" y="4410075"/>
            <a:ext cx="215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Químicos commodities</a:t>
            </a:r>
            <a:endParaRPr lang="pt-BR" sz="1400">
              <a:solidFill>
                <a:srgbClr val="000000"/>
              </a:solidFill>
            </a:endParaRPr>
          </a:p>
        </p:txBody>
      </p:sp>
      <p:sp>
        <p:nvSpPr>
          <p:cNvPr id="67601" name="Freeform 17"/>
          <p:cNvSpPr>
            <a:spLocks/>
          </p:cNvSpPr>
          <p:nvPr/>
        </p:nvSpPr>
        <p:spPr bwMode="auto">
          <a:xfrm>
            <a:off x="2124075" y="3057525"/>
            <a:ext cx="3816350" cy="1847850"/>
          </a:xfrm>
          <a:custGeom>
            <a:avLst/>
            <a:gdLst>
              <a:gd name="T0" fmla="*/ 0 w 2404"/>
              <a:gd name="T1" fmla="*/ 263525 h 1164"/>
              <a:gd name="T2" fmla="*/ 3097212 w 2404"/>
              <a:gd name="T3" fmla="*/ 263525 h 1164"/>
              <a:gd name="T4" fmla="*/ 3816350 w 2404"/>
              <a:gd name="T5" fmla="*/ 1847850 h 1164"/>
              <a:gd name="T6" fmla="*/ 0 60000 65536"/>
              <a:gd name="T7" fmla="*/ 0 60000 65536"/>
              <a:gd name="T8" fmla="*/ 0 60000 65536"/>
              <a:gd name="T9" fmla="*/ 0 w 2404"/>
              <a:gd name="T10" fmla="*/ 0 h 1164"/>
              <a:gd name="T11" fmla="*/ 2404 w 2404"/>
              <a:gd name="T12" fmla="*/ 1164 h 11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4" h="1164">
                <a:moveTo>
                  <a:pt x="0" y="166"/>
                </a:moveTo>
                <a:cubicBezTo>
                  <a:pt x="775" y="83"/>
                  <a:pt x="1551" y="0"/>
                  <a:pt x="1951" y="166"/>
                </a:cubicBezTo>
                <a:cubicBezTo>
                  <a:pt x="2351" y="332"/>
                  <a:pt x="2377" y="748"/>
                  <a:pt x="2404" y="116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7603" name="Freeform 19"/>
          <p:cNvSpPr>
            <a:spLocks/>
          </p:cNvSpPr>
          <p:nvPr/>
        </p:nvSpPr>
        <p:spPr bwMode="auto">
          <a:xfrm>
            <a:off x="1800225" y="3201988"/>
            <a:ext cx="3779838" cy="1776412"/>
          </a:xfrm>
          <a:custGeom>
            <a:avLst/>
            <a:gdLst>
              <a:gd name="T0" fmla="*/ 539750 w 2381"/>
              <a:gd name="T1" fmla="*/ 0 h 1119"/>
              <a:gd name="T2" fmla="*/ 539750 w 2381"/>
              <a:gd name="T3" fmla="*/ 1512887 h 1119"/>
              <a:gd name="T4" fmla="*/ 3779838 w 2381"/>
              <a:gd name="T5" fmla="*/ 1584324 h 1119"/>
              <a:gd name="T6" fmla="*/ 0 60000 65536"/>
              <a:gd name="T7" fmla="*/ 0 60000 65536"/>
              <a:gd name="T8" fmla="*/ 0 60000 65536"/>
              <a:gd name="T9" fmla="*/ 0 w 2381"/>
              <a:gd name="T10" fmla="*/ 0 h 1119"/>
              <a:gd name="T11" fmla="*/ 2381 w 2381"/>
              <a:gd name="T12" fmla="*/ 1119 h 11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81" h="1119">
                <a:moveTo>
                  <a:pt x="340" y="0"/>
                </a:moveTo>
                <a:cubicBezTo>
                  <a:pt x="170" y="393"/>
                  <a:pt x="0" y="787"/>
                  <a:pt x="340" y="953"/>
                </a:cubicBezTo>
                <a:cubicBezTo>
                  <a:pt x="680" y="1119"/>
                  <a:pt x="1530" y="1058"/>
                  <a:pt x="2381" y="99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1282" name="Text Box 20"/>
          <p:cNvSpPr txBox="1">
            <a:spLocks noChangeArrowheads="1"/>
          </p:cNvSpPr>
          <p:nvPr/>
        </p:nvSpPr>
        <p:spPr bwMode="auto">
          <a:xfrm>
            <a:off x="7164388" y="4570413"/>
            <a:ext cx="178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Opção de risco</a:t>
            </a:r>
            <a:endParaRPr lang="pt-BR" sz="1600">
              <a:solidFill>
                <a:srgbClr val="FF0000"/>
              </a:solidFill>
            </a:endParaRPr>
          </a:p>
        </p:txBody>
      </p:sp>
      <p:sp>
        <p:nvSpPr>
          <p:cNvPr id="11283" name="Text Box 21"/>
          <p:cNvSpPr txBox="1">
            <a:spLocks noChangeArrowheads="1"/>
          </p:cNvSpPr>
          <p:nvPr/>
        </p:nvSpPr>
        <p:spPr bwMode="auto">
          <a:xfrm>
            <a:off x="7164388" y="2986088"/>
            <a:ext cx="1784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Opção conservadora</a:t>
            </a:r>
            <a:endParaRPr lang="pt-BR" sz="16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1" grpId="0" animBg="1"/>
      <p:bldP spid="676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268413"/>
            <a:ext cx="8496300" cy="4897437"/>
          </a:xfrm>
        </p:spPr>
        <p:txBody>
          <a:bodyPr/>
          <a:lstStyle/>
          <a:p>
            <a:pPr marL="400050" indent="-400050" eaLnBrk="1" hangingPunct="1">
              <a:lnSpc>
                <a:spcPct val="110000"/>
              </a:lnSpc>
            </a:pPr>
            <a:r>
              <a:rPr lang="en-US" sz="2400" smtClean="0"/>
              <a:t>A) Definição da estratégia de produção</a:t>
            </a:r>
          </a:p>
          <a:p>
            <a:pPr marL="400050" indent="-40005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smtClean="0"/>
              <a:t>A2) Matriz de tecnologias do produto e processo</a:t>
            </a:r>
          </a:p>
          <a:p>
            <a:pPr marL="400050" indent="-40005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=&gt; Evolução do posicionamento</a:t>
            </a:r>
          </a:p>
          <a:p>
            <a:pPr marL="785813" lvl="1" indent="-419100" eaLnBrk="1" hangingPunct="1">
              <a:lnSpc>
                <a:spcPct val="110000"/>
              </a:lnSpc>
              <a:buFont typeface="Wingdings" pitchFamily="2" charset="2"/>
              <a:buAutoNum type="arabicPeriod" startAt="2"/>
            </a:pPr>
            <a:endParaRPr lang="en-US" sz="2300" smtClean="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0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A) Definição das estratégias de produção e tamanho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025775" y="6216650"/>
            <a:ext cx="3059113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B) Opção tecnológica e fatores de produção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084888" y="6216650"/>
            <a:ext cx="3059112" cy="650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B0B0B0"/>
                </a:solidFill>
              </a:rPr>
              <a:t>C) Caracterização do sistema produtivo</a:t>
            </a:r>
            <a:endParaRPr lang="pt-BR">
              <a:solidFill>
                <a:srgbClr val="B0B0B0"/>
              </a:solidFill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250825" y="2914650"/>
            <a:ext cx="12969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Fluxo descontínuo</a:t>
            </a:r>
            <a:endParaRPr lang="pt-BR" sz="1600">
              <a:solidFill>
                <a:srgbClr val="000000"/>
              </a:solidFill>
            </a:endParaRP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250825" y="4354513"/>
            <a:ext cx="12969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Fluxo contínuo</a:t>
            </a:r>
            <a:endParaRPr lang="pt-BR" sz="1600">
              <a:solidFill>
                <a:srgbClr val="000000"/>
              </a:solidFill>
            </a:endParaRPr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2700338" y="5229225"/>
            <a:ext cx="2519362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Baixo volume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Baixa padronização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Produtos sob encomenda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pt-BR" sz="1400">
              <a:solidFill>
                <a:srgbClr val="000000"/>
              </a:solidFill>
            </a:endParaRPr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6156325" y="5157788"/>
            <a:ext cx="2519363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Elevado volume</a:t>
            </a:r>
          </a:p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Elevada padronização</a:t>
            </a:r>
          </a:p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Produtos de baixo preço</a:t>
            </a:r>
          </a:p>
          <a:p>
            <a:pPr algn="r">
              <a:lnSpc>
                <a:spcPct val="80000"/>
              </a:lnSpc>
              <a:spcBef>
                <a:spcPct val="50000"/>
              </a:spcBef>
            </a:pPr>
            <a:endParaRPr lang="pt-BR" sz="1400">
              <a:solidFill>
                <a:srgbClr val="000000"/>
              </a:solidFill>
            </a:endParaRPr>
          </a:p>
        </p:txBody>
      </p:sp>
      <p:sp>
        <p:nvSpPr>
          <p:cNvPr id="1035" name="Rectangle 20"/>
          <p:cNvSpPr>
            <a:spLocks noChangeArrowheads="1"/>
          </p:cNvSpPr>
          <p:nvPr/>
        </p:nvSpPr>
        <p:spPr bwMode="auto">
          <a:xfrm>
            <a:off x="457200" y="277813"/>
            <a:ext cx="8229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200">
                <a:solidFill>
                  <a:schemeClr val="tx2"/>
                </a:solidFill>
                <a:latin typeface="Garamond" pitchFamily="18" charset="0"/>
              </a:rPr>
              <a:t>4. Estrutura do Projeto</a:t>
            </a:r>
            <a:endParaRPr lang="pt-BR" sz="4200">
              <a:solidFill>
                <a:schemeClr val="tx2"/>
              </a:solidFill>
              <a:latin typeface="Garamond" pitchFamily="18" charset="0"/>
            </a:endParaRP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1506538" y="2492375"/>
          <a:ext cx="7081837" cy="267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lanilha" r:id="rId5" imgW="8002080" imgH="3035520" progId="">
                  <p:embed/>
                </p:oleObj>
              </mc:Choice>
              <mc:Fallback>
                <p:oleObj name="Planilha" r:id="rId5" imgW="8002080" imgH="3035520" progId="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2492375"/>
                        <a:ext cx="7081837" cy="267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081D58">
                                    <a:gamma/>
                                    <a:tint val="70196"/>
                                    <a:invGamma/>
                                  </a:srgbClr>
                                </a:gs>
                                <a:gs pos="100000">
                                  <a:srgbClr val="081D5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1125</TotalTime>
  <Words>2479</Words>
  <Application>Microsoft Office PowerPoint</Application>
  <PresentationFormat>Apresentação na tela (4:3)</PresentationFormat>
  <Paragraphs>529</Paragraphs>
  <Slides>36</Slides>
  <Notes>19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8" baseType="lpstr">
      <vt:lpstr>Concurso</vt:lpstr>
      <vt:lpstr>Planilha</vt:lpstr>
      <vt:lpstr>Sistema produtivo: engenharia e operações</vt:lpstr>
      <vt:lpstr>Aulas passadas</vt:lpstr>
      <vt:lpstr>1. ENGENHARIA DO PROJETO</vt:lpstr>
      <vt:lpstr>1. ENGENHARIA DO PROJETO</vt:lpstr>
      <vt:lpstr>1. ENGENHARIA DO PROJETO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Exemplo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1.2 Estudos do Sistema Produtivo</vt:lpstr>
      <vt:lpstr>1.2 Estudos do Sistema Produtivo</vt:lpstr>
      <vt:lpstr>1.2 Estudos do Sistema Produtivo</vt:lpstr>
      <vt:lpstr>1.2 Estudos do Sistema Produtivo</vt:lpstr>
      <vt:lpstr>1.2 Estudos do Sistema Produtivo</vt:lpstr>
      <vt:lpstr>1.2 Estudos do Sistema Produtivo</vt:lpstr>
      <vt:lpstr>1.2 Estudos do Sistema Produtivo</vt:lpstr>
      <vt:lpstr>1.2 Estudos do Sistema Produtivo</vt:lpstr>
      <vt:lpstr>Apresentação do PowerPoint</vt:lpstr>
      <vt:lpstr>1.3 Descrição dos equipamentos</vt:lpstr>
      <vt:lpstr>Aspectos administrativos, jurídicos e meio ambiente </vt:lpstr>
      <vt:lpstr>Aspectos administrativos</vt:lpstr>
      <vt:lpstr>Aspectos jurídicos</vt:lpstr>
      <vt:lpstr>Aspectos do meio ambiente</vt:lpstr>
      <vt:lpstr>Aspectos do meio ambiente</vt:lpstr>
      <vt:lpstr>Aspectos do meio ambiente</vt:lpstr>
      <vt:lpstr>Aspectos do meio ambiente</vt:lpstr>
      <vt:lpstr>Aspectos do meio ambiente</vt:lpstr>
      <vt:lpstr>Aspectos do meio ambiente</vt:lpstr>
      <vt:lpstr>Apresentação do PowerPoint</vt:lpstr>
    </vt:vector>
  </TitlesOfParts>
  <Company>Cia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Localização</dc:title>
  <dc:creator>Cliente</dc:creator>
  <cp:lastModifiedBy>perla</cp:lastModifiedBy>
  <cp:revision>261</cp:revision>
  <dcterms:created xsi:type="dcterms:W3CDTF">2008-09-18T02:01:48Z</dcterms:created>
  <dcterms:modified xsi:type="dcterms:W3CDTF">2016-09-29T00:26:29Z</dcterms:modified>
</cp:coreProperties>
</file>