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0" r:id="rId11"/>
    <p:sldId id="270" r:id="rId12"/>
    <p:sldId id="268" r:id="rId13"/>
    <p:sldId id="2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ytowicz, Lisa" initials="WL" lastIdx="21" clrIdx="0">
    <p:extLst>
      <p:ext uri="{19B8F6BF-5375-455C-9EA6-DF929625EA0E}">
        <p15:presenceInfo xmlns:p15="http://schemas.microsoft.com/office/powerpoint/2012/main" userId="Woytowicz, Li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2B0A9-76FE-451E-AFB6-5616C88E91B1}" type="datetimeFigureOut">
              <a:rPr lang="de-DE" smtClean="0"/>
              <a:t>31.05.2017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323C-D12F-4126-9EE1-DD3FA42CB9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9068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9D7C4-387D-43A9-818E-6EC08F2AA7B9}" type="datetimeFigureOut">
              <a:rPr lang="de-DE" smtClean="0"/>
              <a:t>31.05.2017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8A840-0DBB-4508-9878-3F39810F07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5819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4BAE-9A61-4731-A18C-1860A19A8293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FB6D-53ED-4B0D-A7D3-93EEB5A935C1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B30D-C5BF-488F-AE69-5B9F716EFBD8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79E2-AAB2-4B4F-90D0-609AD5B86DF8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2ED9-F020-41CF-8328-D86D7BD0D8A0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CE34-8E30-4B8C-AFD2-2715597055FA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019A-113D-4CED-A18A-DBB4B52ADABD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16374-AEDA-4625-8EF0-1786E9535646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84DE-DD58-404E-9C7C-C196E2E84FF4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B6CF-F288-4AF5-ACED-AA89157DE415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A251-4471-47BC-8E6F-D70322119320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D890-735B-4302-8B21-F4C3D6216F39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EE9E-472C-4FAA-B0A4-67FFF7A16456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860D-5001-45E7-AA5C-4919FC44A886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27C6-121C-46F3-87D8-184626C8EDBB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C3B4-1736-4763-AAB7-D6C2AF379F9E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CBEF-037A-436E-86DD-54724E0A5818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13CE15-306E-422A-AA65-705673C0FCE4}" type="datetime1">
              <a:rPr lang="en-US" smtClean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Interpreting as Process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Sandra Hale 2007: </a:t>
            </a:r>
            <a:r>
              <a:rPr lang="en-US" i="1" dirty="0"/>
              <a:t>Community Interpreting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9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interpreting 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Comprehension</a:t>
            </a:r>
            <a:r>
              <a:rPr lang="en-US" dirty="0"/>
              <a:t> – Conversion – Delivery</a:t>
            </a:r>
          </a:p>
          <a:p>
            <a:pPr lvl="1"/>
            <a:r>
              <a:rPr lang="en-US" dirty="0"/>
              <a:t>„…depends crucially on what is already known.“ (</a:t>
            </a:r>
            <a:r>
              <a:rPr lang="en-US" dirty="0" err="1"/>
              <a:t>Pöchhacker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Four maxims applying to the cooperative principle: quantity, quality, relevant and manner (Grice)</a:t>
            </a:r>
          </a:p>
          <a:p>
            <a:pPr lvl="1"/>
            <a:r>
              <a:rPr lang="en-US" dirty="0"/>
              <a:t>Interpreters have to understand before they can start to interpret (?)</a:t>
            </a: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0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interpreting 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Comprehension</a:t>
            </a:r>
            <a:r>
              <a:rPr lang="en-US" dirty="0"/>
              <a:t> – Conversion – Delivery</a:t>
            </a:r>
          </a:p>
          <a:p>
            <a:pPr lvl="1"/>
            <a:r>
              <a:rPr lang="en-US" dirty="0"/>
              <a:t>Sources of misunderstanding on discourse-internal and discourse external level</a:t>
            </a:r>
          </a:p>
          <a:p>
            <a:pPr lvl="1"/>
            <a:r>
              <a:rPr lang="de-DE" dirty="0"/>
              <a:t>„</a:t>
            </a:r>
            <a:r>
              <a:rPr lang="en-US" dirty="0"/>
              <a:t>How much an interpreter understands the ‘language’ of the speaker will be determined by how many of the extra linguistic requirements that interpreter meets.”</a:t>
            </a:r>
          </a:p>
          <a:p>
            <a:pPr lvl="1"/>
            <a:r>
              <a:rPr lang="en-US" dirty="0"/>
              <a:t>Court interpreting: major source of difficulty for interpreters is lack of knowledge of the setting, of the specific use of language in the courtroom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4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interpreting 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Comprehension – </a:t>
            </a:r>
            <a:r>
              <a:rPr lang="en-US" dirty="0">
                <a:solidFill>
                  <a:srgbClr val="FF0000"/>
                </a:solidFill>
              </a:rPr>
              <a:t>Conversion</a:t>
            </a:r>
            <a:r>
              <a:rPr lang="en-US" dirty="0"/>
              <a:t> – Delivery</a:t>
            </a:r>
          </a:p>
          <a:p>
            <a:pPr lvl="1"/>
            <a:r>
              <a:rPr lang="en-US" dirty="0"/>
              <a:t>Mental translation process = making strategic choices</a:t>
            </a:r>
          </a:p>
          <a:p>
            <a:pPr lvl="1"/>
            <a:r>
              <a:rPr lang="en-US" dirty="0"/>
              <a:t>Essential factors:</a:t>
            </a:r>
          </a:p>
          <a:p>
            <a:pPr lvl="2"/>
            <a:r>
              <a:rPr lang="en-US" dirty="0"/>
              <a:t>Knowledge of the target language</a:t>
            </a:r>
          </a:p>
          <a:p>
            <a:pPr lvl="2"/>
            <a:r>
              <a:rPr lang="en-US" dirty="0"/>
              <a:t>Interpreting skills</a:t>
            </a:r>
          </a:p>
          <a:p>
            <a:pPr lvl="2"/>
            <a:r>
              <a:rPr lang="en-US" dirty="0"/>
              <a:t>A theoretical underpinning approach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8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interpreting 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Comprehension – </a:t>
            </a:r>
            <a:r>
              <a:rPr lang="en-US" dirty="0">
                <a:solidFill>
                  <a:srgbClr val="FF0000"/>
                </a:solidFill>
              </a:rPr>
              <a:t>Conversion</a:t>
            </a:r>
            <a:r>
              <a:rPr lang="en-US" dirty="0"/>
              <a:t> – Delivery</a:t>
            </a:r>
          </a:p>
          <a:p>
            <a:pPr lvl="1"/>
            <a:r>
              <a:rPr lang="en-US" dirty="0"/>
              <a:t>A theoretical underpinning approach</a:t>
            </a:r>
          </a:p>
          <a:p>
            <a:pPr lvl="2"/>
            <a:r>
              <a:rPr lang="en-US" dirty="0"/>
              <a:t>Top-down vs. bottom-up</a:t>
            </a:r>
          </a:p>
          <a:p>
            <a:pPr lvl="2"/>
            <a:r>
              <a:rPr lang="en-US" dirty="0"/>
              <a:t>“Only the most competent interpreters will convert the message pragmatically, taking the top-down approach, understanding the text as discourse rather than words or sentences stung together.”</a:t>
            </a:r>
          </a:p>
          <a:p>
            <a:pPr lvl="2"/>
            <a:r>
              <a:rPr lang="en-US" dirty="0"/>
              <a:t>“How would I express </a:t>
            </a:r>
            <a:r>
              <a:rPr lang="en-US" dirty="0">
                <a:solidFill>
                  <a:srgbClr val="FF0000"/>
                </a:solidFill>
              </a:rPr>
              <a:t>this utterance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the target language </a:t>
            </a:r>
            <a:r>
              <a:rPr lang="en-US" dirty="0"/>
              <a:t>in this </a:t>
            </a:r>
            <a:r>
              <a:rPr lang="en-US" dirty="0">
                <a:solidFill>
                  <a:srgbClr val="FF0000"/>
                </a:solidFill>
              </a:rPr>
              <a:t>situation</a:t>
            </a:r>
            <a:r>
              <a:rPr lang="en-US" dirty="0"/>
              <a:t>, with these </a:t>
            </a:r>
            <a:r>
              <a:rPr lang="en-US" dirty="0">
                <a:solidFill>
                  <a:srgbClr val="FF0000"/>
                </a:solidFill>
              </a:rPr>
              <a:t>participants</a:t>
            </a:r>
            <a:r>
              <a:rPr lang="en-US" dirty="0"/>
              <a:t> to achieve a </a:t>
            </a:r>
            <a:r>
              <a:rPr lang="en-US" dirty="0">
                <a:solidFill>
                  <a:srgbClr val="FF0000"/>
                </a:solidFill>
              </a:rPr>
              <a:t>similar reaction </a:t>
            </a:r>
            <a:r>
              <a:rPr lang="en-US" dirty="0"/>
              <a:t>in the listener?”</a:t>
            </a:r>
          </a:p>
          <a:p>
            <a:pPr lvl="2"/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1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interpreting 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Comprehension – Conversion – </a:t>
            </a:r>
            <a:r>
              <a:rPr lang="en-US" dirty="0">
                <a:solidFill>
                  <a:srgbClr val="FF0000"/>
                </a:solidFill>
              </a:rPr>
              <a:t>Delivery</a:t>
            </a:r>
          </a:p>
          <a:p>
            <a:pPr lvl="1"/>
            <a:r>
              <a:rPr lang="en-US" dirty="0"/>
              <a:t>Style depends on interpreting type, mode and purpose</a:t>
            </a:r>
          </a:p>
          <a:p>
            <a:pPr lvl="1"/>
            <a:r>
              <a:rPr lang="en-US" dirty="0"/>
              <a:t>Dialogic interpreting types focus on both content and form (?)</a:t>
            </a:r>
          </a:p>
          <a:p>
            <a:pPr lvl="1"/>
            <a:r>
              <a:rPr lang="en-US" dirty="0"/>
              <a:t>Extra-linguistic features as an integral part of the interactive discourse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2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1805607"/>
            <a:ext cx="10018713" cy="31242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Interpreting as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differences between Interpreting and Translation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interpreting process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Interpreting as process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150169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/>
              <a:t>Written vs. spoken word</a:t>
            </a:r>
          </a:p>
          <a:p>
            <a:r>
              <a:rPr lang="en-US" dirty="0"/>
              <a:t>Message transfer from one language to another</a:t>
            </a:r>
          </a:p>
          <a:p>
            <a:pPr lvl="1"/>
            <a:r>
              <a:rPr lang="en-US" dirty="0"/>
              <a:t>Reproduction of meaning &gt; faithful representation of the author’s original  (Rabin)</a:t>
            </a:r>
          </a:p>
          <a:p>
            <a:pPr lvl="1"/>
            <a:r>
              <a:rPr lang="en-US" dirty="0"/>
              <a:t>Pragmatic equivalence at the expense of semantic equivalence (House)</a:t>
            </a:r>
          </a:p>
          <a:p>
            <a:pPr lvl="1"/>
            <a:r>
              <a:rPr lang="en-US" dirty="0"/>
              <a:t>Mediator creating an own version of another person’s utterance, but on behalf of that person (</a:t>
            </a:r>
            <a:r>
              <a:rPr lang="en-US" dirty="0" err="1"/>
              <a:t>Wadensjö</a:t>
            </a:r>
            <a:r>
              <a:rPr lang="en-U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0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Interpreting as process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1726094"/>
            <a:ext cx="10018713" cy="3124201"/>
          </a:xfrm>
        </p:spPr>
        <p:txBody>
          <a:bodyPr>
            <a:normAutofit/>
          </a:bodyPr>
          <a:lstStyle/>
          <a:p>
            <a:pPr marL="0" lvl="0" indent="0">
              <a:buClr>
                <a:srgbClr val="30ACEC">
                  <a:lumMod val="75000"/>
                </a:srgbClr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According to </a:t>
            </a:r>
            <a:r>
              <a:rPr lang="en-US" dirty="0" err="1">
                <a:solidFill>
                  <a:prstClr val="black"/>
                </a:solidFill>
              </a:rPr>
              <a:t>Pöchhacker</a:t>
            </a:r>
            <a:r>
              <a:rPr lang="en-US" dirty="0">
                <a:solidFill>
                  <a:prstClr val="black"/>
                </a:solidFill>
              </a:rPr>
              <a:t>, interpreting is the production of a </a:t>
            </a:r>
            <a:r>
              <a:rPr lang="en-US" dirty="0">
                <a:solidFill>
                  <a:srgbClr val="FF0000"/>
                </a:solidFill>
              </a:rPr>
              <a:t>first and final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rendition in another language </a:t>
            </a:r>
            <a:r>
              <a:rPr lang="en-US" dirty="0">
                <a:solidFill>
                  <a:prstClr val="black"/>
                </a:solidFill>
              </a:rPr>
              <a:t>on the basis of a </a:t>
            </a:r>
            <a:r>
              <a:rPr lang="en-US" dirty="0">
                <a:solidFill>
                  <a:srgbClr val="FF0000"/>
                </a:solidFill>
              </a:rPr>
              <a:t>one-time presentation </a:t>
            </a:r>
            <a:r>
              <a:rPr lang="en-US" dirty="0">
                <a:solidFill>
                  <a:prstClr val="black"/>
                </a:solidFill>
              </a:rPr>
              <a:t>of an utterance in a </a:t>
            </a:r>
            <a:r>
              <a:rPr lang="en-US" dirty="0">
                <a:solidFill>
                  <a:srgbClr val="FF0000"/>
                </a:solidFill>
              </a:rPr>
              <a:t>source language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6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Interpreting as process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150162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/>
              <a:t>Fidelity, equivalence, norms…?</a:t>
            </a:r>
          </a:p>
          <a:p>
            <a:r>
              <a:rPr lang="en-US" dirty="0"/>
              <a:t>Translational norms determine decisions made by the translator and the type of equivalence to ensue (</a:t>
            </a:r>
            <a:r>
              <a:rPr lang="en-US" dirty="0" err="1"/>
              <a:t>Toury</a:t>
            </a:r>
            <a:r>
              <a:rPr lang="en-US" dirty="0"/>
              <a:t>)</a:t>
            </a:r>
          </a:p>
          <a:p>
            <a:r>
              <a:rPr lang="en-US" dirty="0"/>
              <a:t>“An utterance is a link up in a chain of utterances.” (</a:t>
            </a:r>
            <a:r>
              <a:rPr lang="en-US" dirty="0" err="1"/>
              <a:t>Wadensjö</a:t>
            </a:r>
            <a:r>
              <a:rPr lang="en-US" dirty="0"/>
              <a:t>)</a:t>
            </a:r>
          </a:p>
          <a:p>
            <a:r>
              <a:rPr lang="en-US" dirty="0"/>
              <a:t>Pragmatic perspective of equivalence to make it achievable </a:t>
            </a:r>
          </a:p>
          <a:p>
            <a:pPr lvl="1"/>
            <a:r>
              <a:rPr lang="en-US" dirty="0"/>
              <a:t>“It is to this subjective interpretation of the source utterance that an interpreter has an obligation to be faithful.”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8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differences between Interpreting and Translation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256187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Written vs. spoken word</a:t>
            </a:r>
          </a:p>
          <a:p>
            <a:pPr lvl="1"/>
            <a:r>
              <a:rPr lang="en-US" dirty="0"/>
              <a:t>Research and preparation</a:t>
            </a:r>
          </a:p>
          <a:p>
            <a:pPr lvl="1"/>
            <a:r>
              <a:rPr lang="en-US" dirty="0"/>
              <a:t>Text availability</a:t>
            </a:r>
          </a:p>
          <a:p>
            <a:pPr lvl="1"/>
            <a:r>
              <a:rPr lang="en-US" dirty="0"/>
              <a:t>Correction and adaption of the result</a:t>
            </a:r>
          </a:p>
          <a:p>
            <a:pPr lvl="1"/>
            <a:r>
              <a:rPr lang="en-US" dirty="0" err="1"/>
              <a:t>Monologic</a:t>
            </a:r>
            <a:r>
              <a:rPr lang="en-US" dirty="0"/>
              <a:t> – dialogic</a:t>
            </a:r>
          </a:p>
          <a:p>
            <a:pPr lvl="1"/>
            <a:r>
              <a:rPr lang="en-US" dirty="0"/>
              <a:t>Target audience-oriented – author/speaker-oriented</a:t>
            </a:r>
          </a:p>
          <a:p>
            <a:r>
              <a:rPr lang="en-US" dirty="0"/>
              <a:t> Translation – Conference Interpreting – Community Interpreting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8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differences between Interpreting and Translation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Written vs. spoken word</a:t>
            </a:r>
          </a:p>
          <a:p>
            <a:r>
              <a:rPr lang="en-US" dirty="0"/>
              <a:t>Translation – Conference Interpreting – Community Interpreting</a:t>
            </a:r>
          </a:p>
          <a:p>
            <a:pPr lvl="1"/>
            <a:r>
              <a:rPr lang="en-US" dirty="0" err="1"/>
              <a:t>Monologic</a:t>
            </a:r>
            <a:r>
              <a:rPr lang="en-US" dirty="0"/>
              <a:t> interpreting types –&gt; text condensing; no interaction between author and audience (?)</a:t>
            </a:r>
          </a:p>
          <a:p>
            <a:pPr lvl="1"/>
            <a:r>
              <a:rPr lang="en-US" dirty="0"/>
              <a:t>Dialogic interpreting: immediate clarification; interaction between speakers, shift of responsibility?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2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differences between Interpreting and Translation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Written vs. spoken word</a:t>
            </a:r>
          </a:p>
          <a:p>
            <a:r>
              <a:rPr lang="en-US" dirty="0"/>
              <a:t>Translation – Conference Interpreting – Community Interpreting</a:t>
            </a:r>
          </a:p>
          <a:p>
            <a:r>
              <a:rPr lang="en-US" dirty="0"/>
              <a:t>“The dialogue interpreter attempts to </a:t>
            </a:r>
            <a:r>
              <a:rPr lang="en-US" dirty="0">
                <a:solidFill>
                  <a:srgbClr val="FF0000"/>
                </a:solidFill>
              </a:rPr>
              <a:t>reproduce the original intention </a:t>
            </a:r>
            <a:r>
              <a:rPr lang="en-US" dirty="0"/>
              <a:t>(illocutionary point) and </a:t>
            </a:r>
            <a:r>
              <a:rPr lang="en-US" dirty="0">
                <a:solidFill>
                  <a:srgbClr val="FF0000"/>
                </a:solidFill>
              </a:rPr>
              <a:t>illocutionary force </a:t>
            </a:r>
            <a:r>
              <a:rPr lang="en-US" dirty="0"/>
              <a:t>to achieve the </a:t>
            </a:r>
            <a:r>
              <a:rPr lang="en-US" dirty="0">
                <a:solidFill>
                  <a:srgbClr val="FF0000"/>
                </a:solidFill>
              </a:rPr>
              <a:t>reaction in the listener that the original would have achieved</a:t>
            </a:r>
            <a:r>
              <a:rPr lang="en-US" dirty="0"/>
              <a:t> if the message had been understood in its original language (perlocutionary act).”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4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differences between Interpreting an Translation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Triadic construction of text</a:t>
            </a:r>
          </a:p>
          <a:p>
            <a:pPr lvl="1"/>
            <a:r>
              <a:rPr lang="en-US" dirty="0"/>
              <a:t>“In dialogue interpreting, the interpreter’s rendition of each speaker’s turn will determine the next turn, and hence the dialogue is dynamically created by three participants rather than by two.”</a:t>
            </a:r>
          </a:p>
          <a:p>
            <a:pPr lvl="1"/>
            <a:r>
              <a:rPr lang="en-US" dirty="0"/>
              <a:t>Interpreter’s rendition determining the unfolding relationship between speakers</a:t>
            </a:r>
          </a:p>
          <a:p>
            <a:pPr lvl="1"/>
            <a:r>
              <a:rPr lang="en-US" dirty="0"/>
              <a:t>Matching the illocutionary point and force to produce similar perlocutionary act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53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666</Words>
  <Application>Microsoft Office PowerPoint</Application>
  <PresentationFormat>Breitbild</PresentationFormat>
  <Paragraphs>84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Parallax</vt:lpstr>
      <vt:lpstr>Interpreting as Process</vt:lpstr>
      <vt:lpstr>Content</vt:lpstr>
      <vt:lpstr>Interpreting as process</vt:lpstr>
      <vt:lpstr>Interpreting as process</vt:lpstr>
      <vt:lpstr>Interpreting as process</vt:lpstr>
      <vt:lpstr>The differences between Interpreting and Translation</vt:lpstr>
      <vt:lpstr>The differences between Interpreting and Translation</vt:lpstr>
      <vt:lpstr>The differences between Interpreting and Translation</vt:lpstr>
      <vt:lpstr>The differences between Interpreting an Translation</vt:lpstr>
      <vt:lpstr>The interpreting process</vt:lpstr>
      <vt:lpstr>The interpreting process</vt:lpstr>
      <vt:lpstr>The interpreting process</vt:lpstr>
      <vt:lpstr>The interpreting process</vt:lpstr>
      <vt:lpstr>The interpreting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Sandra Hale: Community Interpreting</dc:title>
  <dc:creator>Woytowicz, Lisa</dc:creator>
  <cp:lastModifiedBy>Woytowicz, Lisa</cp:lastModifiedBy>
  <cp:revision>38</cp:revision>
  <dcterms:created xsi:type="dcterms:W3CDTF">2017-03-11T18:42:41Z</dcterms:created>
  <dcterms:modified xsi:type="dcterms:W3CDTF">2017-05-31T17:50:50Z</dcterms:modified>
</cp:coreProperties>
</file>