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8288000" cy="10287000"/>
  <p:notesSz cx="6858000" cy="9144000"/>
  <p:embeddedFontLst>
    <p:embeddedFont>
      <p:font typeface="Overpass Light Bold" charset="0"/>
      <p:regular r:id="rId11"/>
    </p:embeddedFont>
    <p:embeddedFont>
      <p:font typeface="Open Sans Light" charset="0"/>
      <p:regular r:id="rId12"/>
    </p:embeddedFont>
    <p:embeddedFont>
      <p:font typeface="Calibri" pitchFamily="34" charset="0"/>
      <p:regular r:id="rId13"/>
      <p:bold r:id="rId14"/>
      <p:italic r:id="rId15"/>
      <p:boldItalic r:id="rId16"/>
    </p:embeddedFont>
    <p:embeddedFont>
      <p:font typeface="Open Sans" charset="0"/>
      <p:regular r:id="rId17"/>
    </p:embeddedFont>
    <p:embeddedFont>
      <p:font typeface="Overpass Light" charset="0"/>
      <p:regular r:id="rId18"/>
    </p:embeddedFont>
    <p:embeddedFont>
      <p:font typeface="Gill Sans MT Condensed" pitchFamily="34" charset="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1" d="100"/>
          <a:sy n="51" d="100"/>
        </p:scale>
        <p:origin x="-456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03815" y="9040112"/>
            <a:ext cx="955485" cy="218188"/>
            <a:chOff x="0" y="0"/>
            <a:chExt cx="1273980" cy="290918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7" name="Group 7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grpSp>
        <p:nvGrpSpPr>
          <p:cNvPr id="9" name="Group 9"/>
          <p:cNvGrpSpPr/>
          <p:nvPr/>
        </p:nvGrpSpPr>
        <p:grpSpPr>
          <a:xfrm>
            <a:off x="16327592" y="1028700"/>
            <a:ext cx="907930" cy="907930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1295898" y="1314450"/>
            <a:ext cx="10154549" cy="19955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000"/>
              </a:lnSpc>
            </a:pPr>
            <a:r>
              <a:rPr lang="en-US" sz="15000">
                <a:solidFill>
                  <a:srgbClr val="FAFAFA"/>
                </a:solidFill>
                <a:latin typeface="Cormorant Garamond Bold Bold"/>
              </a:rPr>
              <a:t>HPE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183249" y="7621965"/>
            <a:ext cx="5796073" cy="536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02"/>
              </a:lnSpc>
            </a:pPr>
            <a:r>
              <a:rPr lang="en-US" sz="3729">
                <a:solidFill>
                  <a:srgbClr val="FAFAFA"/>
                </a:solidFill>
                <a:latin typeface="Cormorant Garamond Bold Bold"/>
              </a:rPr>
              <a:t>NOVA MICROECONOMIA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028700" y="8498387"/>
            <a:ext cx="16230600" cy="759913"/>
            <a:chOff x="0" y="0"/>
            <a:chExt cx="21640800" cy="1013218"/>
          </a:xfrm>
        </p:grpSpPr>
        <p:sp>
          <p:nvSpPr>
            <p:cNvPr id="14" name="AutoShape 14"/>
            <p:cNvSpPr/>
            <p:nvPr/>
          </p:nvSpPr>
          <p:spPr>
            <a:xfrm>
              <a:off x="0" y="0"/>
              <a:ext cx="21640800" cy="42765"/>
            </a:xfrm>
            <a:prstGeom prst="rect">
              <a:avLst/>
            </a:prstGeom>
            <a:solidFill>
              <a:srgbClr val="CDA63C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641974"/>
              <a:ext cx="12561738" cy="3712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100"/>
                </a:lnSpc>
                <a:spcBef>
                  <a:spcPct val="0"/>
                </a:spcBef>
              </a:pPr>
              <a:r>
                <a:rPr lang="en-US" sz="1500" spc="45">
                  <a:solidFill>
                    <a:srgbClr val="FAFAFA"/>
                  </a:solidFill>
                  <a:latin typeface="Overpass Light"/>
                </a:rPr>
                <a:t>MONITORIA 2020 - JENIFER CASTRO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936630" y="3736774"/>
            <a:ext cx="7030655" cy="2299910"/>
            <a:chOff x="0" y="0"/>
            <a:chExt cx="9374207" cy="3066546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1384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r>
                <a:rPr lang="en-US" sz="7000">
                  <a:solidFill>
                    <a:srgbClr val="1A1B18"/>
                  </a:solidFill>
                  <a:latin typeface="Cormorant Garamond Bold Bold"/>
                </a:rPr>
                <a:t>Sraffa Napoleone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474931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Critica a microeconomia</a:t>
              </a:r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197064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1004923" y="8671463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grpSp>
        <p:nvGrpSpPr>
          <p:cNvPr id="17" name="Group 17"/>
          <p:cNvGrpSpPr/>
          <p:nvPr/>
        </p:nvGrpSpPr>
        <p:grpSpPr>
          <a:xfrm>
            <a:off x="10154966" y="3256693"/>
            <a:ext cx="6656473" cy="5559981"/>
            <a:chOff x="0" y="-47625"/>
            <a:chExt cx="8875297" cy="7413307"/>
          </a:xfrm>
        </p:grpSpPr>
        <p:sp>
          <p:nvSpPr>
            <p:cNvPr id="18" name="TextBox 18"/>
            <p:cNvSpPr txBox="1"/>
            <p:nvPr/>
          </p:nvSpPr>
          <p:spPr>
            <a:xfrm>
              <a:off x="1498885" y="6930697"/>
              <a:ext cx="5877527" cy="4349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0"/>
                </a:lnSpc>
              </a:pPr>
              <a:endParaRPr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875297" cy="449174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5329"/>
                </a:lnSpc>
              </a:pP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Contribui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com o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maior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realismo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nas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análises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econômicas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e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evidenciar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a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impossibilidade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de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uma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teoria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que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explique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completamente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a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dinâmica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capitalista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1028700" y="4997870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Nova Microeconomia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8700" y="5856164"/>
            <a:ext cx="420642" cy="382784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717915" y="5859435"/>
            <a:ext cx="3622444" cy="2111975"/>
            <a:chOff x="0" y="0"/>
            <a:chExt cx="4829925" cy="2815966"/>
          </a:xfrm>
        </p:grpSpPr>
        <p:sp>
          <p:nvSpPr>
            <p:cNvPr id="8" name="TextBox 8"/>
            <p:cNvSpPr txBox="1"/>
            <p:nvPr/>
          </p:nvSpPr>
          <p:spPr>
            <a:xfrm>
              <a:off x="0" y="-85725"/>
              <a:ext cx="4829925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Demanda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891892"/>
              <a:ext cx="4829925" cy="192407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Demanda  função decrescente do volume das vendas;</a:t>
              </a:r>
            </a:p>
            <a:p>
              <a:pPr algn="just">
                <a:lnSpc>
                  <a:spcPts val="2799"/>
                </a:lnSpc>
              </a:pPr>
              <a:endParaRPr lang="en-US" sz="1999">
                <a:solidFill>
                  <a:srgbClr val="1A1B18"/>
                </a:solidFill>
                <a:latin typeface="Overpass Light"/>
              </a:endParaRPr>
            </a:p>
            <a:p>
              <a:pPr>
                <a:lnSpc>
                  <a:spcPts val="2799"/>
                </a:lnSpc>
              </a:pPr>
              <a:endParaRPr lang="en-US" sz="1999">
                <a:solidFill>
                  <a:srgbClr val="1A1B18"/>
                </a:solidFill>
                <a:latin typeface="Overpass Light"/>
              </a:endParaRPr>
            </a:p>
          </p:txBody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88171" y="5856164"/>
            <a:ext cx="420642" cy="382784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>
            <a:off x="7677385" y="5859435"/>
            <a:ext cx="3622444" cy="2467579"/>
            <a:chOff x="0" y="0"/>
            <a:chExt cx="4829925" cy="3290105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85725"/>
              <a:ext cx="4829925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Indiferença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891892"/>
              <a:ext cx="4829925" cy="2398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Consumidor não é indiferente comprar de uma ou outra firma</a:t>
              </a:r>
            </a:p>
            <a:p>
              <a:pPr>
                <a:lnSpc>
                  <a:spcPts val="2799"/>
                </a:lnSpc>
              </a:pPr>
              <a:endParaRPr lang="en-US" sz="1999">
                <a:solidFill>
                  <a:srgbClr val="1A1B18"/>
                </a:solidFill>
                <a:latin typeface="Overpass Light"/>
              </a:endParaRPr>
            </a:p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Cada firma possui seu próprio mercado</a:t>
              </a:r>
            </a:p>
          </p:txBody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947641" y="5859435"/>
            <a:ext cx="420642" cy="382784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13636856" y="5856164"/>
            <a:ext cx="3622444" cy="2467579"/>
            <a:chOff x="0" y="0"/>
            <a:chExt cx="4829925" cy="3290105"/>
          </a:xfrm>
        </p:grpSpPr>
        <p:sp>
          <p:nvSpPr>
            <p:cNvPr id="16" name="TextBox 16"/>
            <p:cNvSpPr txBox="1"/>
            <p:nvPr/>
          </p:nvSpPr>
          <p:spPr>
            <a:xfrm>
              <a:off x="0" y="-85725"/>
              <a:ext cx="4829925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Mercado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891892"/>
              <a:ext cx="4829925" cy="2398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 A teoria da concorrência imperfeita </a:t>
              </a:r>
            </a:p>
            <a:p>
              <a:pPr>
                <a:lnSpc>
                  <a:spcPts val="2799"/>
                </a:lnSpc>
              </a:pPr>
              <a:endParaRPr lang="en-US" sz="1999">
                <a:solidFill>
                  <a:srgbClr val="1A1B18"/>
                </a:solidFill>
                <a:latin typeface="Overpass Light"/>
              </a:endParaRPr>
            </a:p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condições de mercado, sequer são as mais comuns.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19" name="Group 19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21" name="Group 21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23" name="Group 23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25" name="TextBox 25"/>
          <p:cNvSpPr txBox="1"/>
          <p:nvPr/>
        </p:nvSpPr>
        <p:spPr>
          <a:xfrm>
            <a:off x="1776839" y="4406619"/>
            <a:ext cx="14734322" cy="545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7"/>
              </a:lnSpc>
            </a:pPr>
            <a:r>
              <a:rPr lang="en-US" sz="3205" dirty="0">
                <a:solidFill>
                  <a:srgbClr val="000000"/>
                </a:solidFill>
                <a:latin typeface="Open Sans"/>
              </a:rPr>
              <a:t>As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principais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objeções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Sraffa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à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teoria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da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concorrência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 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perfeita</a:t>
            </a:r>
            <a:endParaRPr lang="en-US" sz="3205" dirty="0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1028700" y="4997870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Nova Microeconomia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8700" y="5856164"/>
            <a:ext cx="420642" cy="382784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717915" y="5859435"/>
            <a:ext cx="3622444" cy="2467579"/>
            <a:chOff x="0" y="0"/>
            <a:chExt cx="4829925" cy="3290105"/>
          </a:xfrm>
        </p:grpSpPr>
        <p:sp>
          <p:nvSpPr>
            <p:cNvPr id="8" name="TextBox 8"/>
            <p:cNvSpPr txBox="1"/>
            <p:nvPr/>
          </p:nvSpPr>
          <p:spPr>
            <a:xfrm>
              <a:off x="0" y="-85725"/>
              <a:ext cx="4829925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Robinson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891892"/>
              <a:ext cx="4829925" cy="2398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2799"/>
                </a:lnSpc>
              </a:pPr>
              <a:r>
                <a:rPr lang="en-US" sz="1999" dirty="0" err="1">
                  <a:solidFill>
                    <a:srgbClr val="1A1B18"/>
                  </a:solidFill>
                  <a:latin typeface="Overpass Light"/>
                </a:rPr>
                <a:t>Imperfeição</a:t>
              </a:r>
              <a:r>
                <a:rPr lang="en-US" sz="1999" dirty="0">
                  <a:solidFill>
                    <a:srgbClr val="1A1B18"/>
                  </a:solidFill>
                  <a:latin typeface="Overpass Light"/>
                </a:rPr>
                <a:t> de </a:t>
              </a:r>
              <a:r>
                <a:rPr lang="en-US" sz="1999" dirty="0" err="1">
                  <a:solidFill>
                    <a:srgbClr val="1A1B18"/>
                  </a:solidFill>
                  <a:latin typeface="Overpass Light"/>
                </a:rPr>
                <a:t>mercado</a:t>
              </a:r>
              <a:r>
                <a:rPr lang="en-US" sz="1999" dirty="0">
                  <a:solidFill>
                    <a:srgbClr val="1A1B18"/>
                  </a:solidFill>
                  <a:latin typeface="Overpass Light"/>
                </a:rPr>
                <a:t> - </a:t>
              </a:r>
              <a:r>
                <a:rPr lang="en-US" sz="1999" dirty="0" err="1">
                  <a:solidFill>
                    <a:srgbClr val="1A1B18"/>
                  </a:solidFill>
                  <a:latin typeface="Overpass Light"/>
                </a:rPr>
                <a:t>consumidores</a:t>
              </a:r>
              <a:r>
                <a:rPr lang="en-US" sz="1999" dirty="0">
                  <a:solidFill>
                    <a:srgbClr val="1A1B18"/>
                  </a:solidFill>
                  <a:latin typeface="Overpass Light"/>
                </a:rPr>
                <a:t> </a:t>
              </a:r>
              <a:r>
                <a:rPr lang="en-US" sz="1999" dirty="0" err="1">
                  <a:solidFill>
                    <a:srgbClr val="1A1B18"/>
                  </a:solidFill>
                  <a:latin typeface="Overpass Light"/>
                </a:rPr>
                <a:t>escolhem</a:t>
              </a:r>
              <a:r>
                <a:rPr lang="en-US" sz="1999" dirty="0">
                  <a:solidFill>
                    <a:srgbClr val="1A1B18"/>
                  </a:solidFill>
                  <a:latin typeface="Overpass Light"/>
                </a:rPr>
                <a:t> de </a:t>
              </a:r>
              <a:r>
                <a:rPr lang="en-US" sz="1999" dirty="0" err="1">
                  <a:solidFill>
                    <a:srgbClr val="1A1B18"/>
                  </a:solidFill>
                  <a:latin typeface="Overpass Light"/>
                </a:rPr>
                <a:t>qual</a:t>
              </a:r>
              <a:r>
                <a:rPr lang="en-US" sz="1999" dirty="0">
                  <a:solidFill>
                    <a:srgbClr val="1A1B18"/>
                  </a:solidFill>
                  <a:latin typeface="Overpass Light"/>
                </a:rPr>
                <a:t> firma </a:t>
              </a:r>
              <a:r>
                <a:rPr lang="en-US" sz="1999" dirty="0" err="1">
                  <a:solidFill>
                    <a:srgbClr val="1A1B18"/>
                  </a:solidFill>
                  <a:latin typeface="Overpass Light"/>
                </a:rPr>
                <a:t>irá</a:t>
              </a:r>
              <a:r>
                <a:rPr lang="en-US" sz="1999" dirty="0">
                  <a:solidFill>
                    <a:srgbClr val="1A1B18"/>
                  </a:solidFill>
                  <a:latin typeface="Overpass Light"/>
                </a:rPr>
                <a:t> </a:t>
              </a:r>
              <a:r>
                <a:rPr lang="en-US" sz="1999" dirty="0" err="1">
                  <a:solidFill>
                    <a:srgbClr val="1A1B18"/>
                  </a:solidFill>
                  <a:latin typeface="Overpass Light"/>
                </a:rPr>
                <a:t>consumir</a:t>
              </a:r>
              <a:r>
                <a:rPr lang="en-US" sz="1999" dirty="0">
                  <a:solidFill>
                    <a:srgbClr val="1A1B18"/>
                  </a:solidFill>
                  <a:latin typeface="Overpass Light"/>
                </a:rPr>
                <a:t>.</a:t>
              </a:r>
            </a:p>
            <a:p>
              <a:pPr algn="just">
                <a:lnSpc>
                  <a:spcPts val="2799"/>
                </a:lnSpc>
              </a:pPr>
              <a:endParaRPr lang="en-US" sz="1999" dirty="0">
                <a:solidFill>
                  <a:srgbClr val="1A1B18"/>
                </a:solidFill>
                <a:latin typeface="Overpass Light"/>
              </a:endParaRPr>
            </a:p>
            <a:p>
              <a:pPr>
                <a:lnSpc>
                  <a:spcPts val="2799"/>
                </a:lnSpc>
              </a:pPr>
              <a:endParaRPr lang="en-US" sz="1999" dirty="0">
                <a:solidFill>
                  <a:srgbClr val="1A1B18"/>
                </a:solidFill>
                <a:latin typeface="Overpass Light"/>
              </a:endParaRPr>
            </a:p>
          </p:txBody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88171" y="5856164"/>
            <a:ext cx="420642" cy="382784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>
            <a:off x="7677385" y="5859435"/>
            <a:ext cx="3622444" cy="3534393"/>
            <a:chOff x="0" y="0"/>
            <a:chExt cx="4829925" cy="4712523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85725"/>
              <a:ext cx="4829925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Chamberlim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891892"/>
              <a:ext cx="4829925" cy="38206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Diferenciação do produto</a:t>
              </a:r>
            </a:p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Concorrência Monopolística</a:t>
              </a:r>
            </a:p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Firma e Grupo</a:t>
              </a:r>
            </a:p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Livre entrada</a:t>
              </a:r>
            </a:p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Equilibrio com firmas abaixo do C.M min</a:t>
              </a:r>
            </a:p>
            <a:p>
              <a:pPr>
                <a:lnSpc>
                  <a:spcPts val="2799"/>
                </a:lnSpc>
              </a:pPr>
              <a:endParaRPr lang="en-US" sz="1999">
                <a:solidFill>
                  <a:srgbClr val="1A1B18"/>
                </a:solidFill>
                <a:latin typeface="Overpass Light"/>
              </a:endParaRPr>
            </a:p>
            <a:p>
              <a:pPr>
                <a:lnSpc>
                  <a:spcPts val="2799"/>
                </a:lnSpc>
              </a:pPr>
              <a:endParaRPr lang="en-US" sz="1999">
                <a:solidFill>
                  <a:srgbClr val="1A1B18"/>
                </a:solidFill>
                <a:latin typeface="Overpass Light"/>
              </a:endParaRPr>
            </a:p>
          </p:txBody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947641" y="5859435"/>
            <a:ext cx="420642" cy="382784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13636856" y="5856164"/>
            <a:ext cx="3622444" cy="1400766"/>
            <a:chOff x="0" y="0"/>
            <a:chExt cx="4829925" cy="1867688"/>
          </a:xfrm>
        </p:grpSpPr>
        <p:sp>
          <p:nvSpPr>
            <p:cNvPr id="16" name="TextBox 16"/>
            <p:cNvSpPr txBox="1"/>
            <p:nvPr/>
          </p:nvSpPr>
          <p:spPr>
            <a:xfrm>
              <a:off x="0" y="-85725"/>
              <a:ext cx="4829925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Oligopólio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891892"/>
              <a:ext cx="4829925" cy="9757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99"/>
                </a:lnSpc>
              </a:pPr>
              <a:endParaRPr/>
            </a:p>
            <a:p>
              <a:pPr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19" name="Group 19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21" name="Group 21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23" name="Group 23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25" name="TextBox 25"/>
          <p:cNvSpPr txBox="1"/>
          <p:nvPr/>
        </p:nvSpPr>
        <p:spPr>
          <a:xfrm>
            <a:off x="1768858" y="4481902"/>
            <a:ext cx="14734322" cy="545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7"/>
              </a:lnSpc>
            </a:pPr>
            <a:r>
              <a:rPr lang="en-US" sz="3205" dirty="0">
                <a:solidFill>
                  <a:srgbClr val="000000"/>
                </a:solidFill>
                <a:latin typeface="Open Sans"/>
              </a:rPr>
              <a:t>Robinson e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Chamberlim</a:t>
            </a:r>
            <a:endParaRPr lang="en-US" sz="3205" dirty="0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628672" y="2717917"/>
            <a:ext cx="7030655" cy="3322273"/>
            <a:chOff x="0" y="0"/>
            <a:chExt cx="9374207" cy="4429697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274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050"/>
                </a:lnSpc>
              </a:pPr>
              <a:r>
                <a:rPr lang="en-US" sz="7000">
                  <a:solidFill>
                    <a:srgbClr val="1A1B18"/>
                  </a:solidFill>
                  <a:latin typeface="Cormorant Garamond Bold Bold"/>
                </a:rPr>
                <a:t>Penrose e Teoria da Firma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3838082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endParaRPr/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333379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1004923" y="8671463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grpSp>
        <p:nvGrpSpPr>
          <p:cNvPr id="17" name="Group 17"/>
          <p:cNvGrpSpPr/>
          <p:nvPr/>
        </p:nvGrpSpPr>
        <p:grpSpPr>
          <a:xfrm>
            <a:off x="5105400" y="6040190"/>
            <a:ext cx="12321060" cy="1516241"/>
            <a:chOff x="0" y="-47625"/>
            <a:chExt cx="16428080" cy="2021655"/>
          </a:xfrm>
        </p:grpSpPr>
        <p:sp>
          <p:nvSpPr>
            <p:cNvPr id="18" name="TextBox 18"/>
            <p:cNvSpPr txBox="1"/>
            <p:nvPr/>
          </p:nvSpPr>
          <p:spPr>
            <a:xfrm>
              <a:off x="2774420" y="1539045"/>
              <a:ext cx="10879240" cy="4349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0"/>
                </a:lnSpc>
              </a:pPr>
              <a:endParaRPr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16428080" cy="9062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329"/>
                </a:lnSpc>
              </a:pP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Entender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a firma,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sua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administração</a:t>
              </a:r>
              <a:r>
                <a:rPr lang="en-US" sz="4068" spc="81" dirty="0">
                  <a:solidFill>
                    <a:srgbClr val="000000"/>
                  </a:solidFill>
                  <a:latin typeface="Gill Sans MT Condensed" pitchFamily="34" charset="0"/>
                </a:rPr>
                <a:t> e </a:t>
              </a:r>
              <a:r>
                <a:rPr lang="en-US" sz="4068" spc="81" dirty="0" err="1">
                  <a:solidFill>
                    <a:srgbClr val="000000"/>
                  </a:solidFill>
                  <a:latin typeface="Gill Sans MT Condensed" pitchFamily="34" charset="0"/>
                </a:rPr>
                <a:t>políticas</a:t>
              </a:r>
              <a:endParaRPr lang="en-US" sz="4068" spc="81" dirty="0">
                <a:solidFill>
                  <a:srgbClr val="000000"/>
                </a:solidFill>
                <a:latin typeface="Gill Sans MT Condense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1028700" y="4997870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Penrose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66280" y="5668043"/>
            <a:ext cx="420642" cy="382784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3951701" y="5668043"/>
            <a:ext cx="3622444" cy="1811933"/>
            <a:chOff x="0" y="0"/>
            <a:chExt cx="4829925" cy="2415911"/>
          </a:xfrm>
        </p:grpSpPr>
        <p:sp>
          <p:nvSpPr>
            <p:cNvPr id="8" name="TextBox 8"/>
            <p:cNvSpPr txBox="1"/>
            <p:nvPr/>
          </p:nvSpPr>
          <p:spPr>
            <a:xfrm>
              <a:off x="0" y="-85725"/>
              <a:ext cx="4829925" cy="11398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Firmas produtivas/ gerencial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440116"/>
              <a:ext cx="4829925" cy="9757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2799"/>
                </a:lnSpc>
              </a:pPr>
              <a:endParaRPr/>
            </a:p>
            <a:p>
              <a:pPr>
                <a:lnSpc>
                  <a:spcPts val="2799"/>
                </a:lnSpc>
              </a:pPr>
              <a:endParaRPr/>
            </a:p>
          </p:txBody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299829" y="5668043"/>
            <a:ext cx="420642" cy="382784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>
            <a:off x="12005985" y="5856164"/>
            <a:ext cx="3622444" cy="3534393"/>
            <a:chOff x="0" y="0"/>
            <a:chExt cx="4829925" cy="4712523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85725"/>
              <a:ext cx="4829925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Pressupostos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891892"/>
              <a:ext cx="4829925" cy="38206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Adm interessados nos lucros;</a:t>
              </a:r>
            </a:p>
            <a:p>
              <a:pPr>
                <a:lnSpc>
                  <a:spcPts val="2799"/>
                </a:lnSpc>
              </a:pPr>
              <a:endParaRPr lang="en-US" sz="1999">
                <a:solidFill>
                  <a:srgbClr val="1A1B18"/>
                </a:solidFill>
                <a:latin typeface="Overpass Light"/>
              </a:endParaRPr>
            </a:p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Retenção dos lucros para crescimento das firmas;</a:t>
              </a:r>
            </a:p>
            <a:p>
              <a:pPr>
                <a:lnSpc>
                  <a:spcPts val="2799"/>
                </a:lnSpc>
              </a:pPr>
              <a:endParaRPr lang="en-US" sz="1999">
                <a:solidFill>
                  <a:srgbClr val="1A1B18"/>
                </a:solidFill>
                <a:latin typeface="Overpass Light"/>
              </a:endParaRPr>
            </a:p>
            <a:p>
              <a:pPr>
                <a:lnSpc>
                  <a:spcPts val="2799"/>
                </a:lnSpc>
              </a:pPr>
              <a:r>
                <a:rPr lang="en-US" sz="1999">
                  <a:solidFill>
                    <a:srgbClr val="1A1B18"/>
                  </a:solidFill>
                  <a:latin typeface="Overpass Light"/>
                </a:rPr>
                <a:t>Firmas podem crescer ounão dependendo dos recursos humanos.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15" name="Group 15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7" name="Group 17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9" name="Group 19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21" name="TextBox 21"/>
          <p:cNvSpPr txBox="1"/>
          <p:nvPr/>
        </p:nvSpPr>
        <p:spPr>
          <a:xfrm>
            <a:off x="1776839" y="3862115"/>
            <a:ext cx="14734322" cy="545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7"/>
              </a:lnSpc>
            </a:pPr>
            <a:r>
              <a:rPr lang="en-US" sz="3205">
                <a:solidFill>
                  <a:srgbClr val="000000"/>
                </a:solidFill>
                <a:latin typeface="Open Sans"/>
              </a:rPr>
              <a:t>Porque para as firmas maximizarem os lucros deveriam ser pequenas?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762923" y="4601630"/>
            <a:ext cx="6762155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Algo inerente que promova sucesso e o fracasso?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1028700" y="4997870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 dirty="0">
                <a:solidFill>
                  <a:srgbClr val="1A1B18"/>
                </a:solidFill>
                <a:latin typeface="Cormorant Garamond Bold Bold"/>
              </a:rPr>
              <a:t>Penrose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8700" y="5856164"/>
            <a:ext cx="420642" cy="382784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717915" y="5859435"/>
            <a:ext cx="3622444" cy="1811933"/>
            <a:chOff x="0" y="0"/>
            <a:chExt cx="4829925" cy="2415911"/>
          </a:xfrm>
        </p:grpSpPr>
        <p:sp>
          <p:nvSpPr>
            <p:cNvPr id="8" name="TextBox 8"/>
            <p:cNvSpPr txBox="1"/>
            <p:nvPr/>
          </p:nvSpPr>
          <p:spPr>
            <a:xfrm>
              <a:off x="0" y="-85725"/>
              <a:ext cx="4829925" cy="11398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 dirty="0" err="1">
                  <a:solidFill>
                    <a:srgbClr val="1A1B18"/>
                  </a:solidFill>
                  <a:latin typeface="Overpass Light Bold"/>
                </a:rPr>
                <a:t>Conhecimento</a:t>
              </a:r>
              <a:r>
                <a:rPr lang="en-US" sz="2500" spc="-37" dirty="0">
                  <a:solidFill>
                    <a:srgbClr val="1A1B18"/>
                  </a:solidFill>
                  <a:latin typeface="Overpass Light Bold"/>
                </a:rPr>
                <a:t> </a:t>
              </a:r>
              <a:r>
                <a:rPr lang="en-US" sz="2500" spc="-37" dirty="0" err="1">
                  <a:solidFill>
                    <a:srgbClr val="1A1B18"/>
                  </a:solidFill>
                  <a:latin typeface="Overpass Light Bold"/>
                </a:rPr>
                <a:t>Cumulativo</a:t>
              </a:r>
              <a:endParaRPr lang="en-US" sz="2500" spc="-37" dirty="0">
                <a:solidFill>
                  <a:srgbClr val="1A1B18"/>
                </a:solidFill>
                <a:latin typeface="Overpass Light Bold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440116"/>
              <a:ext cx="4829925" cy="9757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2799"/>
                </a:lnSpc>
              </a:pPr>
              <a:endParaRPr/>
            </a:p>
            <a:p>
              <a:pPr>
                <a:lnSpc>
                  <a:spcPts val="2799"/>
                </a:lnSpc>
              </a:pPr>
              <a:endParaRPr/>
            </a:p>
          </p:txBody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88171" y="5856164"/>
            <a:ext cx="420642" cy="382784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>
            <a:off x="13983247" y="5856164"/>
            <a:ext cx="3622444" cy="2223101"/>
            <a:chOff x="0" y="0"/>
            <a:chExt cx="4829925" cy="2964135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85725"/>
              <a:ext cx="4829925" cy="16880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49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Oportunidades Externas</a:t>
              </a:r>
            </a:p>
            <a:p>
              <a:pPr algn="ctr">
                <a:lnSpc>
                  <a:spcPts val="3249"/>
                </a:lnSpc>
              </a:pPr>
              <a:r>
                <a:rPr lang="en-US" sz="2499" spc="-37">
                  <a:solidFill>
                    <a:srgbClr val="1A1B18"/>
                  </a:solidFill>
                  <a:latin typeface="Overpass Light Bold"/>
                </a:rPr>
                <a:t>e</a:t>
              </a:r>
            </a:p>
            <a:p>
              <a:pPr algn="ctr">
                <a:lnSpc>
                  <a:spcPts val="3250"/>
                </a:lnSpc>
              </a:pPr>
              <a:r>
                <a:rPr lang="en-US" sz="2499" spc="-37">
                  <a:solidFill>
                    <a:srgbClr val="1A1B18"/>
                  </a:solidFill>
                  <a:latin typeface="Overpass Light Bold"/>
                </a:rPr>
                <a:t>Demanda (diversificação)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988339"/>
              <a:ext cx="4829925" cy="9757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99"/>
                </a:lnSpc>
              </a:pPr>
              <a:endParaRPr/>
            </a:p>
            <a:p>
              <a:pPr>
                <a:lnSpc>
                  <a:spcPts val="2799"/>
                </a:lnSpc>
              </a:pPr>
              <a:endParaRPr/>
            </a:p>
          </p:txBody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947641" y="5859435"/>
            <a:ext cx="420642" cy="382784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8051462" y="5856164"/>
            <a:ext cx="3622444" cy="1756370"/>
            <a:chOff x="0" y="0"/>
            <a:chExt cx="4829925" cy="2341827"/>
          </a:xfrm>
        </p:grpSpPr>
        <p:sp>
          <p:nvSpPr>
            <p:cNvPr id="16" name="TextBox 16"/>
            <p:cNvSpPr txBox="1"/>
            <p:nvPr/>
          </p:nvSpPr>
          <p:spPr>
            <a:xfrm>
              <a:off x="0" y="-85725"/>
              <a:ext cx="4829925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en-US" sz="2500" spc="-37">
                  <a:solidFill>
                    <a:srgbClr val="1A1B18"/>
                  </a:solidFill>
                  <a:latin typeface="Overpass Light Bold"/>
                </a:rPr>
                <a:t>Políticas Governamentais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891892"/>
              <a:ext cx="4829925" cy="144993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99"/>
                </a:lnSpc>
              </a:pPr>
              <a:endParaRPr/>
            </a:p>
            <a:p>
              <a:pPr>
                <a:lnSpc>
                  <a:spcPts val="2799"/>
                </a:lnSpc>
              </a:pPr>
              <a:endParaRPr/>
            </a:p>
            <a:p>
              <a:pPr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19" name="Group 19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21" name="Group 21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23" name="Group 23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25" name="TextBox 25"/>
          <p:cNvSpPr txBox="1"/>
          <p:nvPr/>
        </p:nvSpPr>
        <p:spPr>
          <a:xfrm>
            <a:off x="1776839" y="3862115"/>
            <a:ext cx="14734322" cy="545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7"/>
              </a:lnSpc>
            </a:pPr>
            <a:r>
              <a:rPr lang="en-US" sz="3205" dirty="0" err="1">
                <a:solidFill>
                  <a:srgbClr val="000000"/>
                </a:solidFill>
                <a:latin typeface="Open Sans"/>
              </a:rPr>
              <a:t>Porque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para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as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firmas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maximizarem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os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lucros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deveriam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ser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205" dirty="0" err="1">
                <a:solidFill>
                  <a:srgbClr val="000000"/>
                </a:solidFill>
                <a:latin typeface="Open Sans"/>
              </a:rPr>
              <a:t>pequenas</a:t>
            </a:r>
            <a:r>
              <a:rPr lang="en-US" sz="3205" dirty="0">
                <a:solidFill>
                  <a:srgbClr val="000000"/>
                </a:solidFill>
                <a:latin typeface="Open Sans"/>
              </a:rPr>
              <a:t>?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5762923" y="4601630"/>
            <a:ext cx="6762155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 dirty="0" err="1">
                <a:solidFill>
                  <a:srgbClr val="000000"/>
                </a:solidFill>
                <a:latin typeface="Open Sans Light"/>
              </a:rPr>
              <a:t>Algo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Open Sans Light"/>
              </a:rPr>
              <a:t>inerente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Open Sans Light"/>
              </a:rPr>
              <a:t>que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Open Sans Light"/>
              </a:rPr>
              <a:t>promova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Open Sans Light"/>
              </a:rPr>
              <a:t>sucesso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 e o </a:t>
            </a:r>
            <a:r>
              <a:rPr lang="en-US" sz="2400" dirty="0" err="1">
                <a:solidFill>
                  <a:srgbClr val="000000"/>
                </a:solidFill>
                <a:latin typeface="Open Sans Light"/>
              </a:rPr>
              <a:t>fracasso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TextBox 4"/>
          <p:cNvSpPr txBox="1"/>
          <p:nvPr/>
        </p:nvSpPr>
        <p:spPr>
          <a:xfrm rot="-5400000">
            <a:off x="-1018472" y="6642950"/>
            <a:ext cx="4945124" cy="285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99"/>
              </a:lnSpc>
              <a:spcBef>
                <a:spcPct val="0"/>
              </a:spcBef>
            </a:pPr>
            <a:r>
              <a:rPr lang="en-US" sz="1499" spc="44">
                <a:solidFill>
                  <a:srgbClr val="FAFAFA"/>
                </a:solidFill>
                <a:latin typeface="Overpass Light"/>
              </a:rPr>
              <a:t>REVISÕES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4119050" y="3320004"/>
            <a:ext cx="10049900" cy="3646992"/>
            <a:chOff x="0" y="0"/>
            <a:chExt cx="13399867" cy="4862656"/>
          </a:xfrm>
        </p:grpSpPr>
        <p:sp>
          <p:nvSpPr>
            <p:cNvPr id="6" name="TextBox 6"/>
            <p:cNvSpPr txBox="1"/>
            <p:nvPr/>
          </p:nvSpPr>
          <p:spPr>
            <a:xfrm>
              <a:off x="0" y="-19050"/>
              <a:ext cx="13399867" cy="62336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50"/>
                </a:lnSpc>
              </a:pPr>
              <a:endParaRPr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2115189"/>
              <a:ext cx="13399867" cy="274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r>
                <a:rPr lang="en-US" sz="7000" dirty="0" err="1">
                  <a:solidFill>
                    <a:srgbClr val="FAFAFA"/>
                  </a:solidFill>
                  <a:latin typeface="Cormorant Garamond Bold Bold"/>
                </a:rPr>
                <a:t>Trabalho</a:t>
              </a:r>
              <a:r>
                <a:rPr lang="en-US" sz="7000" dirty="0">
                  <a:solidFill>
                    <a:srgbClr val="FAFAFA"/>
                  </a:solidFill>
                  <a:latin typeface="Cormorant Garamond Bold Bold"/>
                </a:rPr>
                <a:t> </a:t>
              </a:r>
              <a:r>
                <a:rPr lang="en-US" sz="7000" dirty="0" err="1">
                  <a:solidFill>
                    <a:srgbClr val="FAFAFA"/>
                  </a:solidFill>
                  <a:latin typeface="Cormorant Garamond Bold Bold"/>
                </a:rPr>
                <a:t>em</a:t>
              </a:r>
              <a:r>
                <a:rPr lang="en-US" sz="7000" dirty="0">
                  <a:solidFill>
                    <a:srgbClr val="FAFAFA"/>
                  </a:solidFill>
                  <a:latin typeface="Cormorant Garamond Bold Bold"/>
                </a:rPr>
                <a:t> </a:t>
              </a:r>
              <a:r>
                <a:rPr lang="en-US" sz="7000" dirty="0" err="1">
                  <a:solidFill>
                    <a:srgbClr val="FAFAFA"/>
                  </a:solidFill>
                  <a:latin typeface="Cormorant Garamond Bold Bold"/>
                </a:rPr>
                <a:t>Grupo</a:t>
              </a:r>
              <a:r>
                <a:rPr lang="en-US" sz="7000" dirty="0">
                  <a:solidFill>
                    <a:srgbClr val="FAFAFA"/>
                  </a:solidFill>
                  <a:latin typeface="Cormorant Garamond Bold Bold"/>
                </a:rPr>
                <a:t> e </a:t>
              </a:r>
              <a:r>
                <a:rPr lang="en-US" sz="7000" dirty="0" err="1">
                  <a:solidFill>
                    <a:srgbClr val="FAFAFA"/>
                  </a:solidFill>
                  <a:latin typeface="Cormorant Garamond Bold Bold"/>
                </a:rPr>
                <a:t>Seminário</a:t>
              </a:r>
              <a:endParaRPr lang="en-US" sz="7000" dirty="0">
                <a:solidFill>
                  <a:srgbClr val="FAFAFA"/>
                </a:solidFill>
                <a:latin typeface="Cormorant Garamond Bold Bold"/>
              </a:endParaRPr>
            </a:p>
          </p:txBody>
        </p:sp>
        <p:sp>
          <p:nvSpPr>
            <p:cNvPr id="8" name="AutoShape 8"/>
            <p:cNvSpPr/>
            <p:nvPr/>
          </p:nvSpPr>
          <p:spPr>
            <a:xfrm>
              <a:off x="0" y="1319799"/>
              <a:ext cx="13399867" cy="41807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9" name="Group 9"/>
          <p:cNvGrpSpPr/>
          <p:nvPr/>
        </p:nvGrpSpPr>
        <p:grpSpPr>
          <a:xfrm rot="5400000">
            <a:off x="16672463" y="1373571"/>
            <a:ext cx="955485" cy="218188"/>
            <a:chOff x="0" y="0"/>
            <a:chExt cx="1273980" cy="290918"/>
          </a:xfrm>
        </p:grpSpPr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12" name="Group 12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14" name="Group 14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45363"/>
              </p:ext>
            </p:extLst>
          </p:nvPr>
        </p:nvGraphicFramePr>
        <p:xfrm>
          <a:off x="2590800" y="3390900"/>
          <a:ext cx="13335000" cy="4419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67500"/>
                <a:gridCol w="6667500"/>
              </a:tblGrid>
              <a:tr h="552450">
                <a:tc>
                  <a:txBody>
                    <a:bodyPr/>
                    <a:lstStyle/>
                    <a:p>
                      <a:r>
                        <a:rPr lang="pt-BR" dirty="0" smtClean="0"/>
                        <a:t>Data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Grupo</a:t>
                      </a:r>
                      <a:endParaRPr lang="pt-BR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r>
                        <a:rPr lang="pt-BR" baseline="0" dirty="0" smtClean="0"/>
                        <a:t> Set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Revisão</a:t>
                      </a:r>
                      <a:r>
                        <a:rPr lang="pt-BR" baseline="0" dirty="0" smtClean="0"/>
                        <a:t> P1</a:t>
                      </a:r>
                      <a:endParaRPr lang="pt-BR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pt-BR" dirty="0" smtClean="0"/>
                        <a:t>06 Out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Geral</a:t>
                      </a:r>
                      <a:endParaRPr lang="pt-BR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pt-BR" dirty="0" smtClean="0"/>
                        <a:t>30 0ut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Taiwan, Japão, Suécia</a:t>
                      </a:r>
                      <a:endParaRPr lang="pt-BR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pt-BR" dirty="0" smtClean="0"/>
                        <a:t>6 </a:t>
                      </a:r>
                      <a:r>
                        <a:rPr lang="pt-BR" dirty="0" err="1" smtClean="0"/>
                        <a:t>Nov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Argentina, Nova Zelândia,</a:t>
                      </a:r>
                      <a:endParaRPr lang="pt-BR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pt-BR" dirty="0" smtClean="0"/>
                        <a:t>13 e 20 </a:t>
                      </a:r>
                      <a:r>
                        <a:rPr lang="pt-BR" dirty="0" err="1" smtClean="0"/>
                        <a:t>Nov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Revisão P2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254</Words>
  <Application>Microsoft Office PowerPoint</Application>
  <PresentationFormat>Personalizar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8" baseType="lpstr">
      <vt:lpstr>Arial</vt:lpstr>
      <vt:lpstr>Overpass Light Bold</vt:lpstr>
      <vt:lpstr>Open Sans Light</vt:lpstr>
      <vt:lpstr>Calibri</vt:lpstr>
      <vt:lpstr>Open Sans</vt:lpstr>
      <vt:lpstr>Cormorant Garamond Bold Bold</vt:lpstr>
      <vt:lpstr>Overpass Light</vt:lpstr>
      <vt:lpstr>Gill Sans MT Condensed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HPE</dc:title>
  <cp:lastModifiedBy>USER</cp:lastModifiedBy>
  <cp:revision>7</cp:revision>
  <dcterms:created xsi:type="dcterms:W3CDTF">2006-08-16T00:00:00Z</dcterms:created>
  <dcterms:modified xsi:type="dcterms:W3CDTF">2020-08-28T20:46:28Z</dcterms:modified>
  <dc:identifier>DAEGFy1jRk8</dc:identifier>
</cp:coreProperties>
</file>