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59" r:id="rId7"/>
    <p:sldId id="274" r:id="rId8"/>
    <p:sldId id="275" r:id="rId9"/>
    <p:sldId id="276" r:id="rId10"/>
    <p:sldId id="277" r:id="rId11"/>
    <p:sldId id="278" r:id="rId12"/>
    <p:sldId id="260" r:id="rId13"/>
    <p:sldId id="279" r:id="rId14"/>
    <p:sldId id="263" r:id="rId15"/>
    <p:sldId id="264" r:id="rId16"/>
    <p:sldId id="268" r:id="rId17"/>
    <p:sldId id="261" r:id="rId18"/>
    <p:sldId id="262" r:id="rId19"/>
    <p:sldId id="289" r:id="rId20"/>
    <p:sldId id="290" r:id="rId21"/>
    <p:sldId id="291" r:id="rId22"/>
    <p:sldId id="265" r:id="rId23"/>
    <p:sldId id="266" r:id="rId24"/>
    <p:sldId id="267" r:id="rId25"/>
    <p:sldId id="292" r:id="rId26"/>
    <p:sldId id="269" r:id="rId27"/>
    <p:sldId id="280" r:id="rId28"/>
    <p:sldId id="281" r:id="rId29"/>
    <p:sldId id="282" r:id="rId30"/>
    <p:sldId id="272" r:id="rId31"/>
    <p:sldId id="283" r:id="rId32"/>
    <p:sldId id="284" r:id="rId33"/>
    <p:sldId id="285" r:id="rId34"/>
    <p:sldId id="287" r:id="rId35"/>
    <p:sldId id="288" r:id="rId36"/>
    <p:sldId id="293" r:id="rId37"/>
    <p:sldId id="286" r:id="rId3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F626409-F288-4EC8-AB7D-F2544761634A}" type="datetimeFigureOut">
              <a:rPr lang="pt-BR" smtClean="0"/>
              <a:pPr/>
              <a:t>08/06/2017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A4457BC-72B4-4B5F-A148-0943F9D86150}"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26409-F288-4EC8-AB7D-F2544761634A}" type="datetimeFigureOut">
              <a:rPr lang="pt-BR" smtClean="0"/>
              <a:pPr/>
              <a:t>08/06/2017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457BC-72B4-4B5F-A148-0943F9D8615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628800"/>
            <a:ext cx="9144000" cy="2736304"/>
          </a:xfrm>
        </p:spPr>
        <p:txBody>
          <a:bodyPr>
            <a:normAutofit fontScale="90000"/>
          </a:bodyPr>
          <a:lstStyle/>
          <a:p>
            <a:r>
              <a:rPr lang="en-US" b="1" u="sng" dirty="0">
                <a:effectLst>
                  <a:outerShdw blurRad="38100" dist="38100" dir="2700000" algn="tl">
                    <a:srgbClr val="000000">
                      <a:alpha val="43137"/>
                    </a:srgbClr>
                  </a:outerShdw>
                </a:effectLst>
              </a:rPr>
              <a:t>A TRIBUTAÇÃO D</a:t>
            </a:r>
            <a:r>
              <a:rPr lang="en-US" b="1" u="sng" dirty="0" smtClean="0">
                <a:effectLst>
                  <a:outerShdw blurRad="38100" dist="38100" dir="2700000" algn="tl">
                    <a:srgbClr val="000000">
                      <a:alpha val="43137"/>
                    </a:srgbClr>
                  </a:outerShdw>
                </a:effectLst>
              </a:rPr>
              <a:t>A RENDA (II)</a:t>
            </a:r>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UMA ANÁLISE DA TRIBUTAÇÃO DA RENDA DO MERCADO DE CAPITAIS (JUROS)</a:t>
            </a:r>
            <a:endParaRPr lang="pt-BR"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1800" b="1" dirty="0" smtClean="0"/>
              <a:t>O OUTRO TIPO DE TRIBUTAÇÃO QUE AFETA A DECISÃO DE ALOCAÇÃO INTERTEMPORAL DO CONSUMO É UMA TRIBUTAÇÃO SOBRE RENDA ABRANGENTE, ISTO É, SOBRE TODAS AS FONTES DE RENDA, INCLUSIVE A DE JUROS. O EFEITO DESTE TIPO DE TRIBUTAÇÃO PODE SER MOSTRADO COMO SE SEGUE:</a:t>
            </a:r>
          </a:p>
          <a:p>
            <a:pPr algn="just"/>
            <a:endParaRPr lang="pt-BR" sz="1800" dirty="0" smtClean="0"/>
          </a:p>
          <a:p>
            <a:pPr algn="just"/>
            <a:r>
              <a:rPr lang="pt-BR" sz="1800" dirty="0" smtClean="0"/>
              <a:t>  DECISÃO </a:t>
            </a:r>
            <a:r>
              <a:rPr lang="pt-BR" sz="1800" dirty="0"/>
              <a:t>CORRENTE: C</a:t>
            </a:r>
            <a:r>
              <a:rPr lang="pt-BR" sz="1800" baseline="-25000" dirty="0"/>
              <a:t>1</a:t>
            </a:r>
            <a:r>
              <a:rPr lang="pt-BR" sz="1800" dirty="0"/>
              <a:t> + S = Y</a:t>
            </a:r>
            <a:r>
              <a:rPr lang="pt-BR" sz="1800" baseline="-25000" dirty="0"/>
              <a:t>1</a:t>
            </a:r>
            <a:endParaRPr lang="pt-BR" sz="1800" dirty="0"/>
          </a:p>
          <a:p>
            <a:pPr algn="just"/>
            <a:r>
              <a:rPr lang="pt-BR" sz="1800" dirty="0"/>
              <a:t>  DECISÃO FUTURA:      C</a:t>
            </a:r>
            <a:r>
              <a:rPr lang="pt-BR" sz="1800" baseline="-25000" dirty="0"/>
              <a:t>2</a:t>
            </a:r>
            <a:r>
              <a:rPr lang="pt-BR" sz="1800" dirty="0"/>
              <a:t> = Y</a:t>
            </a:r>
            <a:r>
              <a:rPr lang="pt-BR" sz="1800" baseline="-25000" dirty="0"/>
              <a:t>2</a:t>
            </a:r>
            <a:r>
              <a:rPr lang="pt-BR" sz="1800" dirty="0"/>
              <a:t> + (1+r).S</a:t>
            </a:r>
          </a:p>
          <a:p>
            <a:pPr algn="just"/>
            <a:r>
              <a:rPr lang="pt-BR" sz="1800" dirty="0"/>
              <a:t>  PORTANTO:                  C</a:t>
            </a:r>
            <a:r>
              <a:rPr lang="pt-BR" sz="1800" baseline="-25000" dirty="0"/>
              <a:t>2</a:t>
            </a:r>
            <a:r>
              <a:rPr lang="pt-BR" sz="1800" dirty="0"/>
              <a:t> = Y</a:t>
            </a:r>
            <a:r>
              <a:rPr lang="pt-BR" sz="1800" baseline="-25000" dirty="0"/>
              <a:t>2</a:t>
            </a:r>
            <a:r>
              <a:rPr lang="pt-BR" sz="1800" dirty="0"/>
              <a:t> + (1+r)(Y</a:t>
            </a:r>
            <a:r>
              <a:rPr lang="pt-BR" sz="1800" baseline="-25000" dirty="0"/>
              <a:t>1</a:t>
            </a:r>
            <a:r>
              <a:rPr lang="pt-BR" sz="1800" dirty="0"/>
              <a:t> – C</a:t>
            </a:r>
            <a:r>
              <a:rPr lang="pt-BR" sz="1800" baseline="-25000" dirty="0"/>
              <a:t>1</a:t>
            </a:r>
            <a:r>
              <a:rPr lang="pt-BR" sz="1800" dirty="0"/>
              <a:t>)</a:t>
            </a:r>
          </a:p>
          <a:p>
            <a:pPr algn="just"/>
            <a:r>
              <a:rPr lang="pt-BR" sz="1800" dirty="0"/>
              <a:t>  </a:t>
            </a:r>
            <a:r>
              <a:rPr lang="pt-BR" sz="1800" u="sng" dirty="0"/>
              <a:t>OU SEJA, A RESTRIÇÃO ORÇAMENTÁRIA INTERTEMPORAL SERÁ</a:t>
            </a:r>
            <a:r>
              <a:rPr lang="pt-BR" sz="1800" dirty="0"/>
              <a:t>:</a:t>
            </a:r>
          </a:p>
          <a:p>
            <a:pPr algn="just"/>
            <a:r>
              <a:rPr lang="pt-BR" sz="1800" dirty="0"/>
              <a:t>     </a:t>
            </a:r>
            <a:r>
              <a:rPr lang="pt-BR" sz="1800" b="1" dirty="0" smtClean="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1)     C</a:t>
            </a:r>
            <a:r>
              <a:rPr lang="pt-BR" sz="1800" b="1" baseline="-25000" dirty="0">
                <a:effectLst>
                  <a:outerShdw blurRad="38100" dist="38100" dir="2700000" algn="tl">
                    <a:srgbClr val="000000">
                      <a:alpha val="43137"/>
                    </a:srgbClr>
                  </a:outerShdw>
                </a:effectLst>
              </a:rPr>
              <a:t>2</a:t>
            </a:r>
            <a:r>
              <a:rPr lang="pt-BR" sz="1800" b="1" dirty="0">
                <a:effectLst>
                  <a:outerShdw blurRad="38100" dist="38100" dir="2700000" algn="tl">
                    <a:srgbClr val="000000">
                      <a:alpha val="43137"/>
                    </a:srgbClr>
                  </a:outerShdw>
                </a:effectLst>
              </a:rPr>
              <a:t> = [Y</a:t>
            </a:r>
            <a:r>
              <a:rPr lang="pt-BR" sz="1800" b="1" baseline="-25000" dirty="0">
                <a:effectLst>
                  <a:outerShdw blurRad="38100" dist="38100" dir="2700000" algn="tl">
                    <a:srgbClr val="000000">
                      <a:alpha val="43137"/>
                    </a:srgbClr>
                  </a:outerShdw>
                </a:effectLst>
              </a:rPr>
              <a:t>2</a:t>
            </a:r>
            <a:r>
              <a:rPr lang="pt-BR" sz="1800" b="1" dirty="0">
                <a:effectLst>
                  <a:outerShdw blurRad="38100" dist="38100" dir="2700000" algn="tl">
                    <a:srgbClr val="000000">
                      <a:alpha val="43137"/>
                    </a:srgbClr>
                  </a:outerShdw>
                </a:effectLst>
              </a:rPr>
              <a:t> + (1+r)Y</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 (1+r)C</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a:t>
            </a:r>
            <a:r>
              <a:rPr lang="pt-BR" sz="1800" dirty="0"/>
              <a:t>          (SEM TRIBUTAÇÃO)</a:t>
            </a:r>
          </a:p>
          <a:p>
            <a:pPr algn="just"/>
            <a:endParaRPr lang="pt-BR" sz="1800" dirty="0"/>
          </a:p>
          <a:p>
            <a:pPr algn="just"/>
            <a:r>
              <a:rPr lang="pt-BR" sz="1800" dirty="0"/>
              <a:t> </a:t>
            </a:r>
            <a:r>
              <a:rPr lang="pt-BR" sz="1800" u="sng" dirty="0"/>
              <a:t>A </a:t>
            </a:r>
            <a:r>
              <a:rPr lang="pt-BR" sz="1800" u="sng" dirty="0" smtClean="0"/>
              <a:t>TRIBUTAÇÃO </a:t>
            </a:r>
            <a:r>
              <a:rPr lang="pt-BR" sz="1800" u="sng" dirty="0"/>
              <a:t>DA RENDA </a:t>
            </a:r>
            <a:r>
              <a:rPr lang="pt-BR" sz="1800" u="sng" dirty="0" smtClean="0"/>
              <a:t>ABRANGENTE </a:t>
            </a:r>
            <a:r>
              <a:rPr lang="pt-BR" sz="1800" u="sng" dirty="0"/>
              <a:t>IMPLICA QUE</a:t>
            </a:r>
            <a:r>
              <a:rPr lang="pt-BR" sz="1800" dirty="0"/>
              <a:t>:</a:t>
            </a:r>
          </a:p>
          <a:p>
            <a:pPr algn="just"/>
            <a:r>
              <a:rPr lang="pt-BR" sz="1800" dirty="0"/>
              <a:t>     </a:t>
            </a:r>
            <a:r>
              <a:rPr lang="pt-BR" sz="1800" dirty="0" smtClean="0"/>
              <a:t>       C</a:t>
            </a:r>
            <a:r>
              <a:rPr lang="pt-BR" sz="1800" baseline="-25000" dirty="0" smtClean="0"/>
              <a:t>1</a:t>
            </a:r>
            <a:r>
              <a:rPr lang="pt-BR" sz="1800" dirty="0" smtClean="0"/>
              <a:t> </a:t>
            </a:r>
            <a:r>
              <a:rPr lang="pt-BR" sz="1800" dirty="0"/>
              <a:t>+ S = (1-t).</a:t>
            </a:r>
            <a:r>
              <a:rPr lang="pt-BR" sz="1800" dirty="0" smtClean="0"/>
              <a:t>Y</a:t>
            </a:r>
            <a:r>
              <a:rPr lang="pt-BR" sz="1800" baseline="-25000" dirty="0" smtClean="0"/>
              <a:t>1</a:t>
            </a:r>
            <a:r>
              <a:rPr lang="pt-BR" sz="1800" dirty="0" smtClean="0"/>
              <a:t>, ONDE: t = ALÍQUOTA (ÚNICA) DE TRIBUTAÇÃO DA RENDA ABRAGENTE</a:t>
            </a:r>
            <a:endParaRPr lang="pt-BR" sz="1800" baseline="-25000" dirty="0"/>
          </a:p>
          <a:p>
            <a:pPr algn="just"/>
            <a:r>
              <a:rPr lang="pt-BR" sz="1800" dirty="0"/>
              <a:t>     </a:t>
            </a:r>
            <a:r>
              <a:rPr lang="pt-BR" sz="1800" dirty="0" smtClean="0"/>
              <a:t>       C</a:t>
            </a:r>
            <a:r>
              <a:rPr lang="pt-BR" sz="1800" baseline="-25000" dirty="0" smtClean="0"/>
              <a:t>2</a:t>
            </a:r>
            <a:r>
              <a:rPr lang="pt-BR" sz="1800" dirty="0" smtClean="0"/>
              <a:t> </a:t>
            </a:r>
            <a:r>
              <a:rPr lang="pt-BR" sz="1800" dirty="0"/>
              <a:t>= (1-t).Y</a:t>
            </a:r>
            <a:r>
              <a:rPr lang="pt-BR" sz="1800" baseline="-25000" dirty="0"/>
              <a:t>2</a:t>
            </a:r>
            <a:r>
              <a:rPr lang="pt-BR" sz="1800" dirty="0"/>
              <a:t> + </a:t>
            </a:r>
            <a:r>
              <a:rPr lang="pt-BR" sz="1800" dirty="0" smtClean="0"/>
              <a:t>(1-t).(1+r</a:t>
            </a:r>
            <a:r>
              <a:rPr lang="pt-BR" sz="1800" dirty="0"/>
              <a:t>).S</a:t>
            </a:r>
          </a:p>
          <a:p>
            <a:pPr algn="just"/>
            <a:r>
              <a:rPr lang="pt-BR" sz="1800" dirty="0"/>
              <a:t>     </a:t>
            </a:r>
            <a:r>
              <a:rPr lang="pt-BR" sz="1800" dirty="0" smtClean="0"/>
              <a:t>       OU </a:t>
            </a:r>
            <a:r>
              <a:rPr lang="pt-BR" sz="1800" dirty="0"/>
              <a:t>SEJA, IMPLICA QUE:</a:t>
            </a:r>
          </a:p>
          <a:p>
            <a:pPr algn="just"/>
            <a:r>
              <a:rPr lang="pt-BR" sz="1800" dirty="0"/>
              <a:t>     </a:t>
            </a:r>
            <a:r>
              <a:rPr lang="pt-BR" sz="1800" dirty="0" smtClean="0"/>
              <a:t>       C</a:t>
            </a:r>
            <a:r>
              <a:rPr lang="pt-BR" sz="1800" baseline="-25000" dirty="0" smtClean="0"/>
              <a:t>2</a:t>
            </a:r>
            <a:r>
              <a:rPr lang="pt-BR" sz="1800" dirty="0" smtClean="0"/>
              <a:t> </a:t>
            </a:r>
            <a:r>
              <a:rPr lang="pt-BR" sz="1800" dirty="0"/>
              <a:t>= [(1-t).Y</a:t>
            </a:r>
            <a:r>
              <a:rPr lang="pt-BR" sz="1800" baseline="-25000" dirty="0"/>
              <a:t>2</a:t>
            </a:r>
            <a:r>
              <a:rPr lang="pt-BR" sz="1800" dirty="0"/>
              <a:t> + (1+r)(</a:t>
            </a:r>
            <a:r>
              <a:rPr lang="pt-BR" sz="1800" dirty="0" smtClean="0"/>
              <a:t>1-t)</a:t>
            </a:r>
            <a:r>
              <a:rPr lang="pt-BR" sz="1800" baseline="30000" dirty="0" smtClean="0"/>
              <a:t>2</a:t>
            </a:r>
            <a:r>
              <a:rPr lang="pt-BR" sz="1800" dirty="0" smtClean="0"/>
              <a:t>.Y1</a:t>
            </a:r>
            <a:r>
              <a:rPr lang="pt-BR" sz="1800" dirty="0"/>
              <a:t>] – (1+r</a:t>
            </a:r>
            <a:r>
              <a:rPr lang="pt-BR" sz="1800" dirty="0" smtClean="0"/>
              <a:t>)(1-t)C</a:t>
            </a:r>
            <a:r>
              <a:rPr lang="pt-BR" sz="1800" baseline="-25000" dirty="0" smtClean="0"/>
              <a:t>1</a:t>
            </a:r>
            <a:r>
              <a:rPr lang="pt-BR" sz="1800" dirty="0" smtClean="0"/>
              <a:t> </a:t>
            </a:r>
            <a:endParaRPr lang="pt-BR" sz="1800" dirty="0"/>
          </a:p>
          <a:p>
            <a:pPr algn="just"/>
            <a:r>
              <a:rPr lang="pt-BR" sz="1800" dirty="0"/>
              <a:t> </a:t>
            </a:r>
            <a:r>
              <a:rPr lang="pt-BR" sz="1800" b="1" dirty="0" smtClean="0">
                <a:effectLst>
                  <a:outerShdw blurRad="38100" dist="38100" dir="2700000" algn="tl">
                    <a:srgbClr val="000000">
                      <a:alpha val="43137"/>
                    </a:srgbClr>
                  </a:outerShdw>
                </a:effectLst>
              </a:rPr>
              <a:t>(3) C</a:t>
            </a:r>
            <a:r>
              <a:rPr lang="pt-BR" sz="1800" b="1" baseline="-25000" dirty="0" smtClean="0">
                <a:effectLst>
                  <a:outerShdw blurRad="38100" dist="38100" dir="2700000" algn="tl">
                    <a:srgbClr val="000000">
                      <a:alpha val="43137"/>
                    </a:srgbClr>
                  </a:outerShdw>
                </a:effectLst>
              </a:rPr>
              <a:t>2</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(1-t).[Y</a:t>
            </a:r>
            <a:r>
              <a:rPr lang="pt-BR" sz="1800" b="1" baseline="-25000" dirty="0">
                <a:effectLst>
                  <a:outerShdw blurRad="38100" dist="38100" dir="2700000" algn="tl">
                    <a:srgbClr val="000000">
                      <a:alpha val="43137"/>
                    </a:srgbClr>
                  </a:outerShdw>
                </a:effectLst>
              </a:rPr>
              <a:t>2</a:t>
            </a:r>
            <a:r>
              <a:rPr lang="pt-BR" sz="1800" b="1" dirty="0">
                <a:effectLst>
                  <a:outerShdw blurRad="38100" dist="38100" dir="2700000" algn="tl">
                    <a:srgbClr val="000000">
                      <a:alpha val="43137"/>
                    </a:srgbClr>
                  </a:outerShdw>
                </a:effectLst>
              </a:rPr>
              <a:t> + (1+r</a:t>
            </a:r>
            <a:r>
              <a:rPr lang="pt-BR" sz="1800" b="1" dirty="0" smtClean="0">
                <a:effectLst>
                  <a:outerShdw blurRad="38100" dist="38100" dir="2700000" algn="tl">
                    <a:srgbClr val="000000">
                      <a:alpha val="43137"/>
                    </a:srgbClr>
                  </a:outerShdw>
                </a:effectLst>
              </a:rPr>
              <a:t>)(1-t)Y</a:t>
            </a:r>
            <a:r>
              <a:rPr lang="pt-BR" sz="1800" b="1" baseline="-25000" dirty="0" smtClean="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 (1+r</a:t>
            </a:r>
            <a:r>
              <a:rPr lang="pt-BR" sz="1800" b="1" dirty="0" smtClean="0">
                <a:effectLst>
                  <a:outerShdw blurRad="38100" dist="38100" dir="2700000" algn="tl">
                    <a:srgbClr val="000000">
                      <a:alpha val="43137"/>
                    </a:srgbClr>
                  </a:outerShdw>
                </a:effectLst>
              </a:rPr>
              <a:t>)(1-t)C</a:t>
            </a:r>
            <a:r>
              <a:rPr lang="pt-BR" sz="1800" b="1" baseline="-25000" dirty="0" smtClean="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a:t>
            </a:r>
            <a:r>
              <a:rPr lang="pt-BR" sz="1800" dirty="0" smtClean="0"/>
              <a:t>   (COM </a:t>
            </a:r>
            <a:r>
              <a:rPr lang="pt-BR" sz="1800" dirty="0"/>
              <a:t>TRIBUTAÇÃO DA RENDA </a:t>
            </a:r>
            <a:r>
              <a:rPr lang="pt-BR" sz="1800" dirty="0" smtClean="0"/>
              <a:t>ABRANGENTE)</a:t>
            </a:r>
          </a:p>
          <a:p>
            <a:pPr algn="just"/>
            <a:endParaRPr lang="pt-BR" sz="1800" dirty="0"/>
          </a:p>
          <a:p>
            <a:pPr algn="just"/>
            <a:r>
              <a:rPr lang="pt-BR" sz="1800" b="1" dirty="0" smtClean="0"/>
              <a:t>A COMPARAÇÃO DAS </a:t>
            </a:r>
            <a:r>
              <a:rPr lang="pt-BR" sz="1800" b="1" dirty="0"/>
              <a:t>RESTRIÇÕES ORÇAMENTÁRIAS (1) E </a:t>
            </a:r>
            <a:r>
              <a:rPr lang="pt-BR" sz="1800" b="1" dirty="0" smtClean="0"/>
              <a:t>(3), MOSTRA QUE ELAS SE </a:t>
            </a:r>
            <a:r>
              <a:rPr lang="pt-BR" sz="1800" b="1" dirty="0"/>
              <a:t>DIFERECIAM </a:t>
            </a:r>
            <a:r>
              <a:rPr lang="pt-BR" sz="1800" b="1" dirty="0" smtClean="0"/>
              <a:t>TANTO </a:t>
            </a:r>
            <a:r>
              <a:rPr lang="pt-BR" sz="1800" b="1" dirty="0"/>
              <a:t>PELO VALOR DO INTERCEPTO: [Y</a:t>
            </a:r>
            <a:r>
              <a:rPr lang="pt-BR" sz="1800" b="1" baseline="-25000" dirty="0"/>
              <a:t>2</a:t>
            </a:r>
            <a:r>
              <a:rPr lang="pt-BR" sz="1800" b="1" dirty="0"/>
              <a:t> + (1+r)Y</a:t>
            </a:r>
            <a:r>
              <a:rPr lang="pt-BR" sz="1800" b="1" baseline="-25000" dirty="0"/>
              <a:t>1</a:t>
            </a:r>
            <a:r>
              <a:rPr lang="pt-BR" sz="1800" b="1" dirty="0"/>
              <a:t>] &gt; (1-t).[Y</a:t>
            </a:r>
            <a:r>
              <a:rPr lang="pt-BR" sz="1800" b="1" baseline="-25000" dirty="0"/>
              <a:t>2</a:t>
            </a:r>
            <a:r>
              <a:rPr lang="pt-BR" sz="1800" b="1" dirty="0"/>
              <a:t> + (1+r</a:t>
            </a:r>
            <a:r>
              <a:rPr lang="pt-BR" sz="1800" b="1" dirty="0" smtClean="0"/>
              <a:t>)(1-t)Y</a:t>
            </a:r>
            <a:r>
              <a:rPr lang="pt-BR" sz="1800" b="1" baseline="-25000" dirty="0" smtClean="0"/>
              <a:t>1</a:t>
            </a:r>
            <a:r>
              <a:rPr lang="pt-BR" sz="1800" b="1" dirty="0" smtClean="0"/>
              <a:t>], QUANTO PELA INCLINAÇÃO </a:t>
            </a:r>
            <a:r>
              <a:rPr lang="pt-BR" sz="1800" b="1" dirty="0"/>
              <a:t>NO PLANO (C</a:t>
            </a:r>
            <a:r>
              <a:rPr lang="pt-BR" sz="1800" b="1" baseline="-25000" dirty="0"/>
              <a:t>1</a:t>
            </a:r>
            <a:r>
              <a:rPr lang="pt-BR" sz="1800" b="1" dirty="0"/>
              <a:t>, </a:t>
            </a:r>
            <a:r>
              <a:rPr lang="pt-BR" sz="1800" b="1" dirty="0" smtClean="0"/>
              <a:t>C</a:t>
            </a:r>
            <a:r>
              <a:rPr lang="pt-BR" sz="1800" b="1" baseline="-25000" dirty="0" smtClean="0"/>
              <a:t>2</a:t>
            </a:r>
            <a:r>
              <a:rPr lang="pt-BR" sz="1800" b="1" dirty="0"/>
              <a:t>)</a:t>
            </a:r>
            <a:r>
              <a:rPr lang="pt-BR" sz="1800" b="1" dirty="0" smtClean="0"/>
              <a:t>: </a:t>
            </a:r>
            <a:r>
              <a:rPr lang="pt-BR" sz="1800" b="1" dirty="0"/>
              <a:t>-(1+r</a:t>
            </a:r>
            <a:r>
              <a:rPr lang="pt-BR" sz="1800" b="1" dirty="0" smtClean="0"/>
              <a:t>) &lt; -(1+r)(1-t). </a:t>
            </a:r>
            <a:r>
              <a:rPr lang="pt-BR" sz="1800" b="1" dirty="0"/>
              <a:t>PORTANTO, ESSA TRIBUTAÇÃO </a:t>
            </a:r>
            <a:r>
              <a:rPr lang="pt-BR" sz="1800" b="1" dirty="0" smtClean="0"/>
              <a:t>PROVOCA TANTO UM </a:t>
            </a:r>
            <a:r>
              <a:rPr lang="pt-BR" sz="1800" b="1" dirty="0"/>
              <a:t>EFEITO RENDA </a:t>
            </a:r>
            <a:r>
              <a:rPr lang="pt-BR" sz="1800" b="1" dirty="0" smtClean="0"/>
              <a:t>(NEGATIVO) QUANTO UM </a:t>
            </a:r>
            <a:r>
              <a:rPr lang="pt-BR" sz="1800" b="1" dirty="0"/>
              <a:t>EFEITO </a:t>
            </a:r>
            <a:r>
              <a:rPr lang="pt-BR" sz="1800" b="1" dirty="0" smtClean="0"/>
              <a:t>SUBSTITUIÇÃO E, PORTANTO, GERA EXCESSO DE CARGA TAMBÉM NO MERCADO DE CAPITAIS.</a:t>
            </a:r>
            <a:endParaRPr lang="pt-BR" sz="1800" b="1" dirty="0"/>
          </a:p>
        </p:txBody>
      </p:sp>
    </p:spTree>
    <p:extLst>
      <p:ext uri="{BB962C8B-B14F-4D97-AF65-F5344CB8AC3E}">
        <p14:creationId xmlns:p14="http://schemas.microsoft.com/office/powerpoint/2010/main" val="2250397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1800" dirty="0" smtClean="0"/>
              <a:t> </a:t>
            </a:r>
            <a:endParaRPr lang="pt-BR" sz="1800" b="1" dirty="0">
              <a:effectLst>
                <a:outerShdw blurRad="38100" dist="38100" dir="2700000" algn="tl">
                  <a:srgbClr val="000000">
                    <a:alpha val="43137"/>
                  </a:srgbClr>
                </a:outerShdw>
              </a:effectLst>
            </a:endParaRPr>
          </a:p>
        </p:txBody>
      </p:sp>
      <p:cxnSp>
        <p:nvCxnSpPr>
          <p:cNvPr id="5" name="Conector de seta reta 4"/>
          <p:cNvCxnSpPr/>
          <p:nvPr/>
        </p:nvCxnSpPr>
        <p:spPr>
          <a:xfrm flipH="1" flipV="1">
            <a:off x="2123728" y="620688"/>
            <a:ext cx="72008" cy="460851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195736" y="5229200"/>
            <a:ext cx="6048672"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2123728" y="980728"/>
            <a:ext cx="5400600" cy="4248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2187074" y="2708920"/>
            <a:ext cx="4617174" cy="25202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2159732" y="2924944"/>
            <a:ext cx="24122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4572000" y="2924944"/>
            <a:ext cx="108012" cy="23042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2195736" y="3573016"/>
            <a:ext cx="15841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a:off x="3779912" y="3573016"/>
            <a:ext cx="72008" cy="16561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CaixaDeTexto 32"/>
          <p:cNvSpPr txBox="1"/>
          <p:nvPr/>
        </p:nvSpPr>
        <p:spPr>
          <a:xfrm>
            <a:off x="3491880" y="5157192"/>
            <a:ext cx="667170"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(1-t)Y</a:t>
            </a:r>
            <a:r>
              <a:rPr lang="pt-BR" b="1" spc="-150" baseline="-25000" dirty="0" smtClean="0">
                <a:effectLst>
                  <a:outerShdw blurRad="38100" dist="38100" dir="2700000" algn="tl">
                    <a:srgbClr val="000000">
                      <a:alpha val="43137"/>
                    </a:srgbClr>
                  </a:outerShdw>
                </a:effectLst>
              </a:rPr>
              <a:t>1</a:t>
            </a:r>
            <a:endParaRPr lang="pt-BR" b="1" spc="-150" dirty="0">
              <a:effectLst>
                <a:outerShdw blurRad="38100" dist="38100" dir="2700000" algn="tl">
                  <a:srgbClr val="000000">
                    <a:alpha val="43137"/>
                  </a:srgbClr>
                </a:outerShdw>
              </a:effectLst>
            </a:endParaRPr>
          </a:p>
        </p:txBody>
      </p:sp>
      <p:sp>
        <p:nvSpPr>
          <p:cNvPr id="34" name="CaixaDeTexto 33"/>
          <p:cNvSpPr txBox="1"/>
          <p:nvPr/>
        </p:nvSpPr>
        <p:spPr>
          <a:xfrm>
            <a:off x="1547664" y="3347700"/>
            <a:ext cx="667170"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(1-t)Y</a:t>
            </a:r>
            <a:r>
              <a:rPr lang="pt-BR" b="1" spc="-150" baseline="-25000" dirty="0" smtClean="0">
                <a:effectLst>
                  <a:outerShdw blurRad="38100" dist="38100" dir="2700000" algn="tl">
                    <a:srgbClr val="000000">
                      <a:alpha val="43137"/>
                    </a:srgbClr>
                  </a:outerShdw>
                </a:effectLst>
              </a:rPr>
              <a:t>2</a:t>
            </a:r>
            <a:endParaRPr lang="pt-BR" b="1" spc="-150" dirty="0">
              <a:effectLst>
                <a:outerShdw blurRad="38100" dist="38100" dir="2700000" algn="tl">
                  <a:srgbClr val="000000">
                    <a:alpha val="43137"/>
                  </a:srgbClr>
                </a:outerShdw>
              </a:effectLst>
            </a:endParaRPr>
          </a:p>
        </p:txBody>
      </p:sp>
      <p:sp>
        <p:nvSpPr>
          <p:cNvPr id="35" name="CaixaDeTexto 34"/>
          <p:cNvSpPr txBox="1"/>
          <p:nvPr/>
        </p:nvSpPr>
        <p:spPr>
          <a:xfrm>
            <a:off x="4548602" y="5157192"/>
            <a:ext cx="38343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Y</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36" name="CaixaDeTexto 35"/>
          <p:cNvSpPr txBox="1"/>
          <p:nvPr/>
        </p:nvSpPr>
        <p:spPr>
          <a:xfrm>
            <a:off x="1835696" y="2708920"/>
            <a:ext cx="351378"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Y</a:t>
            </a:r>
            <a:r>
              <a:rPr lang="pt-BR" b="1" spc="-150" baseline="-25000" dirty="0" smtClean="0">
                <a:effectLst>
                  <a:outerShdw blurRad="38100" dist="38100" dir="2700000" algn="tl">
                    <a:srgbClr val="000000">
                      <a:alpha val="43137"/>
                    </a:srgbClr>
                  </a:outerShdw>
                </a:effectLst>
              </a:rPr>
              <a:t>2</a:t>
            </a:r>
            <a:endParaRPr lang="pt-BR" b="1" spc="-150" dirty="0">
              <a:effectLst>
                <a:outerShdw blurRad="38100" dist="38100" dir="2700000" algn="tl">
                  <a:srgbClr val="000000">
                    <a:alpha val="43137"/>
                  </a:srgbClr>
                </a:outerShdw>
              </a:effectLst>
            </a:endParaRPr>
          </a:p>
        </p:txBody>
      </p:sp>
      <p:sp>
        <p:nvSpPr>
          <p:cNvPr id="40" name="CaixaDeTexto 39"/>
          <p:cNvSpPr txBox="1"/>
          <p:nvPr/>
        </p:nvSpPr>
        <p:spPr>
          <a:xfrm rot="2358098">
            <a:off x="4771900" y="3455881"/>
            <a:ext cx="1867819" cy="276999"/>
          </a:xfrm>
          <a:prstGeom prst="rect">
            <a:avLst/>
          </a:prstGeom>
          <a:noFill/>
        </p:spPr>
        <p:txBody>
          <a:bodyPr wrap="none" rtlCol="0">
            <a:spAutoFit/>
          </a:bodyPr>
          <a:lstStyle/>
          <a:p>
            <a:r>
              <a:rPr lang="pt-BR" sz="1200" b="1" dirty="0">
                <a:solidFill>
                  <a:srgbClr val="FF0000"/>
                </a:solidFill>
                <a:effectLst>
                  <a:outerShdw blurRad="38100" dist="38100" dir="2700000" algn="tl">
                    <a:srgbClr val="000000">
                      <a:alpha val="43137"/>
                    </a:srgbClr>
                  </a:outerShdw>
                </a:effectLst>
              </a:rPr>
              <a:t>C</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[Y</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(1+r)Y</a:t>
            </a:r>
            <a:r>
              <a:rPr lang="pt-BR" sz="1200" b="1" baseline="-25000" dirty="0">
                <a:solidFill>
                  <a:srgbClr val="FF0000"/>
                </a:solidFill>
                <a:effectLst>
                  <a:outerShdw blurRad="38100" dist="38100" dir="2700000" algn="tl">
                    <a:srgbClr val="000000">
                      <a:alpha val="43137"/>
                    </a:srgbClr>
                  </a:outerShdw>
                </a:effectLst>
              </a:rPr>
              <a:t>1</a:t>
            </a:r>
            <a:r>
              <a:rPr lang="pt-BR" sz="1200" b="1" dirty="0">
                <a:solidFill>
                  <a:srgbClr val="FF0000"/>
                </a:solidFill>
                <a:effectLst>
                  <a:outerShdw blurRad="38100" dist="38100" dir="2700000" algn="tl">
                    <a:srgbClr val="000000">
                      <a:alpha val="43137"/>
                    </a:srgbClr>
                  </a:outerShdw>
                </a:effectLst>
              </a:rPr>
              <a:t>] – (1+r)C</a:t>
            </a:r>
            <a:r>
              <a:rPr lang="pt-BR" sz="1200" b="1" baseline="-25000" dirty="0">
                <a:solidFill>
                  <a:srgbClr val="FF0000"/>
                </a:solidFill>
                <a:effectLst>
                  <a:outerShdw blurRad="38100" dist="38100" dir="2700000" algn="tl">
                    <a:srgbClr val="000000">
                      <a:alpha val="43137"/>
                    </a:srgbClr>
                  </a:outerShdw>
                </a:effectLst>
              </a:rPr>
              <a:t>1</a:t>
            </a:r>
            <a:endParaRPr lang="pt-BR" sz="1200" b="1" dirty="0">
              <a:solidFill>
                <a:srgbClr val="FF0000"/>
              </a:solidFill>
              <a:effectLst>
                <a:outerShdw blurRad="38100" dist="38100" dir="2700000" algn="tl">
                  <a:srgbClr val="000000">
                    <a:alpha val="43137"/>
                  </a:srgbClr>
                </a:outerShdw>
              </a:effectLst>
            </a:endParaRPr>
          </a:p>
        </p:txBody>
      </p:sp>
      <p:sp>
        <p:nvSpPr>
          <p:cNvPr id="41" name="CaixaDeTexto 40"/>
          <p:cNvSpPr txBox="1"/>
          <p:nvPr/>
        </p:nvSpPr>
        <p:spPr>
          <a:xfrm rot="1750840">
            <a:off x="3818103" y="4077397"/>
            <a:ext cx="2731838" cy="276999"/>
          </a:xfrm>
          <a:prstGeom prst="rect">
            <a:avLst/>
          </a:prstGeom>
          <a:noFill/>
        </p:spPr>
        <p:txBody>
          <a:bodyPr wrap="none" rtlCol="0">
            <a:spAutoFit/>
          </a:bodyPr>
          <a:lstStyle/>
          <a:p>
            <a:r>
              <a:rPr lang="pt-BR" sz="1200" b="1" dirty="0">
                <a:solidFill>
                  <a:srgbClr val="FF0000"/>
                </a:solidFill>
                <a:effectLst>
                  <a:outerShdw blurRad="38100" dist="38100" dir="2700000" algn="tl">
                    <a:srgbClr val="000000">
                      <a:alpha val="43137"/>
                    </a:srgbClr>
                  </a:outerShdw>
                </a:effectLst>
              </a:rPr>
              <a:t>C</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(1-t).[Y</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(1+r)(1-t)Y</a:t>
            </a:r>
            <a:r>
              <a:rPr lang="pt-BR" sz="1200" b="1" baseline="-25000" dirty="0">
                <a:solidFill>
                  <a:srgbClr val="FF0000"/>
                </a:solidFill>
                <a:effectLst>
                  <a:outerShdw blurRad="38100" dist="38100" dir="2700000" algn="tl">
                    <a:srgbClr val="000000">
                      <a:alpha val="43137"/>
                    </a:srgbClr>
                  </a:outerShdw>
                </a:effectLst>
              </a:rPr>
              <a:t>1</a:t>
            </a:r>
            <a:r>
              <a:rPr lang="pt-BR" sz="1200" b="1" dirty="0">
                <a:solidFill>
                  <a:srgbClr val="FF0000"/>
                </a:solidFill>
                <a:effectLst>
                  <a:outerShdw blurRad="38100" dist="38100" dir="2700000" algn="tl">
                    <a:srgbClr val="000000">
                      <a:alpha val="43137"/>
                    </a:srgbClr>
                  </a:outerShdw>
                </a:effectLst>
              </a:rPr>
              <a:t>] – (1+r)(1-t)C</a:t>
            </a:r>
            <a:r>
              <a:rPr lang="pt-BR" sz="1200" b="1" baseline="-25000" dirty="0">
                <a:solidFill>
                  <a:srgbClr val="FF0000"/>
                </a:solidFill>
                <a:effectLst>
                  <a:outerShdw blurRad="38100" dist="38100" dir="2700000" algn="tl">
                    <a:srgbClr val="000000">
                      <a:alpha val="43137"/>
                    </a:srgbClr>
                  </a:outerShdw>
                </a:effectLst>
              </a:rPr>
              <a:t>1</a:t>
            </a:r>
            <a:endParaRPr lang="pt-BR" sz="1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601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3408"/>
            <a:ext cx="9144000" cy="1296144"/>
          </a:xfrm>
        </p:spPr>
        <p:txBody>
          <a:bodyPr>
            <a:normAutofit/>
          </a:bodyPr>
          <a:lstStyle/>
          <a:p>
            <a:r>
              <a:rPr lang="en-US" sz="3200" b="1" u="sng" dirty="0" smtClean="0">
                <a:effectLst>
                  <a:outerShdw blurRad="38100" dist="38100" dir="2700000" algn="tl">
                    <a:srgbClr val="000000">
                      <a:alpha val="43137"/>
                    </a:srgbClr>
                  </a:outerShdw>
                </a:effectLst>
              </a:rPr>
              <a:t>A TRIBUTAÇÃO SOBRE SOMENTE DA RENDA JUROS: O CASO DO INDIVÍDUO POUPADOR</a:t>
            </a:r>
            <a:endParaRPr lang="pt-BR" sz="32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836712"/>
            <a:ext cx="9144000" cy="6021288"/>
          </a:xfrm>
        </p:spPr>
        <p:txBody>
          <a:bodyPr>
            <a:normAutofit/>
          </a:bodyPr>
          <a:lstStyle/>
          <a:p>
            <a:pPr marL="0" indent="0" algn="just">
              <a:buNone/>
            </a:pPr>
            <a:r>
              <a:rPr lang="pt-BR" sz="1600" u="sng" dirty="0" smtClean="0"/>
              <a:t>A </a:t>
            </a:r>
            <a:r>
              <a:rPr lang="pt-BR" sz="1600" u="sng" dirty="0"/>
              <a:t>TRIBUTAÇÃO </a:t>
            </a:r>
            <a:r>
              <a:rPr lang="pt-BR" sz="1600" u="sng" dirty="0" smtClean="0"/>
              <a:t>SOMENTE DO RENDIMENTO DO MERCADO DE CAPITAIS </a:t>
            </a:r>
            <a:r>
              <a:rPr lang="pt-BR" sz="1600" u="sng" dirty="0"/>
              <a:t>IMPLICA QUE</a:t>
            </a:r>
            <a:r>
              <a:rPr lang="pt-BR" sz="1600" dirty="0"/>
              <a:t>:</a:t>
            </a:r>
          </a:p>
          <a:p>
            <a:pPr algn="just"/>
            <a:r>
              <a:rPr lang="pt-BR" sz="1600" dirty="0"/>
              <a:t>                C</a:t>
            </a:r>
            <a:r>
              <a:rPr lang="pt-BR" sz="1600" baseline="-25000" dirty="0"/>
              <a:t>1</a:t>
            </a:r>
            <a:r>
              <a:rPr lang="pt-BR" sz="1600" dirty="0"/>
              <a:t> + S </a:t>
            </a:r>
            <a:r>
              <a:rPr lang="pt-BR" sz="1600" dirty="0" smtClean="0"/>
              <a:t>= Y</a:t>
            </a:r>
            <a:r>
              <a:rPr lang="pt-BR" sz="1600" baseline="-25000" dirty="0" smtClean="0"/>
              <a:t>1</a:t>
            </a:r>
            <a:endParaRPr lang="pt-BR" sz="1600" baseline="-25000" dirty="0"/>
          </a:p>
          <a:p>
            <a:pPr algn="just"/>
            <a:r>
              <a:rPr lang="pt-BR" sz="1600" dirty="0"/>
              <a:t>                C</a:t>
            </a:r>
            <a:r>
              <a:rPr lang="pt-BR" sz="1600" baseline="-25000" dirty="0"/>
              <a:t>2</a:t>
            </a:r>
            <a:r>
              <a:rPr lang="pt-BR" sz="1600" dirty="0"/>
              <a:t> = </a:t>
            </a:r>
            <a:r>
              <a:rPr lang="pt-BR" sz="1600" dirty="0" smtClean="0"/>
              <a:t>Y</a:t>
            </a:r>
            <a:r>
              <a:rPr lang="pt-BR" sz="1600" baseline="-25000" dirty="0" smtClean="0"/>
              <a:t>2</a:t>
            </a:r>
            <a:r>
              <a:rPr lang="pt-BR" sz="1600" dirty="0" smtClean="0"/>
              <a:t> </a:t>
            </a:r>
            <a:r>
              <a:rPr lang="pt-BR" sz="1600" dirty="0"/>
              <a:t>+ (1-t).(1+r).S</a:t>
            </a:r>
          </a:p>
          <a:p>
            <a:pPr algn="just"/>
            <a:r>
              <a:rPr lang="pt-BR" sz="1600" dirty="0"/>
              <a:t>                OU SEJA, IMPLICA </a:t>
            </a:r>
            <a:r>
              <a:rPr lang="pt-BR" sz="1600" dirty="0" smtClean="0"/>
              <a:t>QUE A RESTRIÇÃO ORÇAMENTÁRIA INTERTEMPORAL SERÁ:</a:t>
            </a:r>
            <a:endParaRPr lang="pt-BR" sz="1600" dirty="0"/>
          </a:p>
          <a:p>
            <a:pPr algn="just"/>
            <a:r>
              <a:rPr lang="pt-BR" sz="1600" dirty="0"/>
              <a:t>    </a:t>
            </a:r>
            <a:r>
              <a:rPr lang="pt-BR" sz="1600" b="1" dirty="0" smtClean="0">
                <a:effectLst>
                  <a:outerShdw blurRad="38100" dist="38100" dir="2700000" algn="tl">
                    <a:srgbClr val="000000">
                      <a:alpha val="43137"/>
                    </a:srgbClr>
                  </a:outerShdw>
                </a:effectLst>
              </a:rPr>
              <a:t>(4)        </a:t>
            </a:r>
            <a:r>
              <a:rPr lang="pt-BR" sz="1600" b="1" dirty="0">
                <a:effectLst>
                  <a:outerShdw blurRad="38100" dist="38100" dir="2700000" algn="tl">
                    <a:srgbClr val="000000">
                      <a:alpha val="43137"/>
                    </a:srgbClr>
                  </a:outerShdw>
                </a:effectLst>
              </a:rPr>
              <a:t>C</a:t>
            </a:r>
            <a:r>
              <a:rPr lang="pt-BR" sz="1600" b="1" baseline="-25000" dirty="0">
                <a:effectLst>
                  <a:outerShdw blurRad="38100" dist="38100" dir="2700000" algn="tl">
                    <a:srgbClr val="000000">
                      <a:alpha val="43137"/>
                    </a:srgbClr>
                  </a:outerShdw>
                </a:effectLst>
              </a:rPr>
              <a:t>2</a:t>
            </a:r>
            <a:r>
              <a:rPr lang="pt-BR" sz="1600" b="1" dirty="0">
                <a:effectLst>
                  <a:outerShdw blurRad="38100" dist="38100" dir="2700000" algn="tl">
                    <a:srgbClr val="000000">
                      <a:alpha val="43137"/>
                    </a:srgbClr>
                  </a:outerShdw>
                </a:effectLst>
              </a:rPr>
              <a:t> = </a:t>
            </a:r>
            <a:r>
              <a:rPr lang="pt-BR" sz="1600" b="1" dirty="0" smtClean="0">
                <a:effectLst>
                  <a:outerShdw blurRad="38100" dist="38100" dir="2700000" algn="tl">
                    <a:srgbClr val="000000">
                      <a:alpha val="43137"/>
                    </a:srgbClr>
                  </a:outerShdw>
                </a:effectLst>
              </a:rPr>
              <a:t>[Y</a:t>
            </a:r>
            <a:r>
              <a:rPr lang="pt-BR" sz="1600" b="1" baseline="-25000" dirty="0" smtClean="0">
                <a:effectLst>
                  <a:outerShdw blurRad="38100" dist="38100" dir="2700000" algn="tl">
                    <a:srgbClr val="000000">
                      <a:alpha val="43137"/>
                    </a:srgbClr>
                  </a:outerShdw>
                </a:effectLst>
              </a:rPr>
              <a:t>2</a:t>
            </a:r>
            <a:r>
              <a:rPr lang="pt-BR" sz="1600" b="1" dirty="0" smtClean="0">
                <a:effectLst>
                  <a:outerShdw blurRad="38100" dist="38100" dir="2700000" algn="tl">
                    <a:srgbClr val="000000">
                      <a:alpha val="43137"/>
                    </a:srgbClr>
                  </a:outerShdw>
                </a:effectLst>
              </a:rPr>
              <a:t> </a:t>
            </a:r>
            <a:r>
              <a:rPr lang="pt-BR" sz="1600" b="1" dirty="0">
                <a:effectLst>
                  <a:outerShdw blurRad="38100" dist="38100" dir="2700000" algn="tl">
                    <a:srgbClr val="000000">
                      <a:alpha val="43137"/>
                    </a:srgbClr>
                  </a:outerShdw>
                </a:effectLst>
              </a:rPr>
              <a:t>+ (1+r)(1-t</a:t>
            </a:r>
            <a:r>
              <a:rPr lang="pt-BR" sz="1600" b="1" dirty="0" smtClean="0">
                <a:effectLst>
                  <a:outerShdw blurRad="38100" dist="38100" dir="2700000" algn="tl">
                    <a:srgbClr val="000000">
                      <a:alpha val="43137"/>
                    </a:srgbClr>
                  </a:outerShdw>
                </a:effectLst>
              </a:rPr>
              <a:t>).</a:t>
            </a:r>
            <a:r>
              <a:rPr lang="pt-BR" sz="1600" b="1" dirty="0">
                <a:effectLst>
                  <a:outerShdw blurRad="38100" dist="38100" dir="2700000" algn="tl">
                    <a:srgbClr val="000000">
                      <a:alpha val="43137"/>
                    </a:srgbClr>
                  </a:outerShdw>
                </a:effectLst>
              </a:rPr>
              <a:t>Y1] – </a:t>
            </a:r>
            <a:r>
              <a:rPr lang="pt-BR" sz="1600" b="1" dirty="0" smtClean="0">
                <a:effectLst>
                  <a:outerShdw blurRad="38100" dist="38100" dir="2700000" algn="tl">
                    <a:srgbClr val="000000">
                      <a:alpha val="43137"/>
                    </a:srgbClr>
                  </a:outerShdw>
                </a:effectLst>
              </a:rPr>
              <a:t>(1-t)(1+r).C</a:t>
            </a:r>
            <a:r>
              <a:rPr lang="pt-BR" sz="1600" b="1" baseline="-25000" dirty="0" smtClean="0">
                <a:effectLst>
                  <a:outerShdw blurRad="38100" dist="38100" dir="2700000" algn="tl">
                    <a:srgbClr val="000000">
                      <a:alpha val="43137"/>
                    </a:srgbClr>
                  </a:outerShdw>
                </a:effectLst>
              </a:rPr>
              <a:t>1</a:t>
            </a:r>
            <a:r>
              <a:rPr lang="pt-BR" sz="1600" b="1" dirty="0" smtClean="0">
                <a:effectLst>
                  <a:outerShdw blurRad="38100" dist="38100" dir="2700000" algn="tl">
                    <a:srgbClr val="000000">
                      <a:alpha val="43137"/>
                    </a:srgbClr>
                  </a:outerShdw>
                </a:effectLst>
              </a:rPr>
              <a:t> </a:t>
            </a:r>
            <a:endParaRPr lang="pt-BR" sz="1600" b="1" dirty="0">
              <a:effectLst>
                <a:outerShdw blurRad="38100" dist="38100" dir="2700000" algn="tl">
                  <a:srgbClr val="000000">
                    <a:alpha val="43137"/>
                  </a:srgbClr>
                </a:outerShdw>
              </a:effectLst>
            </a:endParaRPr>
          </a:p>
          <a:p>
            <a:pPr algn="just"/>
            <a:endParaRPr lang="pt-BR" sz="1600" b="1" dirty="0" smtClean="0"/>
          </a:p>
          <a:p>
            <a:pPr algn="just"/>
            <a:r>
              <a:rPr lang="pt-BR" sz="1600" b="1" dirty="0" smtClean="0"/>
              <a:t>A COMPARAÇÃO DA RESTRIÇÃO (1) (SEM TRIBUTAÇÃO) COM A RESTRIÇÃO (4) (COM TRIBUTAÇÃO DE SOMENTA A RENDA JUROS), MOSTRA QUE AMBAS SE DIFERENCIAM PELO INTERCEPTO E PELA INCLINAÇÃO, MAS COM A PROPRIEDADE DE QUE AMBAS PASSAM PELO PONTO DE DOTAÇÃO, ISTO É, PARA AMBAS SE VERIFICA QUE SE C</a:t>
            </a:r>
            <a:r>
              <a:rPr lang="pt-BR" sz="1600" b="1" baseline="-25000" dirty="0" smtClean="0"/>
              <a:t>1</a:t>
            </a:r>
            <a:r>
              <a:rPr lang="pt-BR" sz="1600" b="1" dirty="0" smtClean="0"/>
              <a:t> = Y</a:t>
            </a:r>
            <a:r>
              <a:rPr lang="pt-BR" sz="1600" b="1" baseline="-25000" dirty="0" smtClean="0"/>
              <a:t>1</a:t>
            </a:r>
            <a:r>
              <a:rPr lang="pt-BR" sz="1600" b="1" dirty="0" smtClean="0"/>
              <a:t>, ENTÃO C</a:t>
            </a:r>
            <a:r>
              <a:rPr lang="pt-BR" sz="1600" b="1" baseline="-25000" dirty="0" smtClean="0"/>
              <a:t>2</a:t>
            </a:r>
            <a:r>
              <a:rPr lang="pt-BR" sz="1600" b="1" dirty="0" smtClean="0"/>
              <a:t> = Y</a:t>
            </a:r>
            <a:r>
              <a:rPr lang="pt-BR" sz="1600" b="1" baseline="-25000" dirty="0" smtClean="0"/>
              <a:t>2</a:t>
            </a:r>
            <a:r>
              <a:rPr lang="pt-BR" sz="1600" b="1" dirty="0" smtClean="0"/>
              <a:t>. ALÉM DISSO, COMO A RESTRIÇÃO (4) ENVOLVE MUDANÇA DE PREÇO RELATIVO (“ –(1+r) &lt; -(1-t)(1+r)”) NO MERCADO DE CAPITAIS, A TRIBUTAÇÃO DA RENDA DO MERCADO DE CAPITAIS GERA EFEITO RENDA E EFEITO SUBSTITUIÇÃO E, PORTANTO, GERA EXCESSO DE CARGA NO MERCADO DE CAPITAIS.</a:t>
            </a:r>
            <a:endParaRPr lang="pt-BR" sz="1600" b="1" dirty="0"/>
          </a:p>
        </p:txBody>
      </p:sp>
      <p:cxnSp>
        <p:nvCxnSpPr>
          <p:cNvPr id="5" name="Conector de seta reta 4"/>
          <p:cNvCxnSpPr/>
          <p:nvPr/>
        </p:nvCxnSpPr>
        <p:spPr>
          <a:xfrm flipV="1">
            <a:off x="2267744" y="3933056"/>
            <a:ext cx="0" cy="237626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267744" y="6309320"/>
            <a:ext cx="518457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2267744" y="4221088"/>
            <a:ext cx="3024336" cy="20882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2267744" y="4797152"/>
            <a:ext cx="4680520" cy="15121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H="1" flipV="1">
            <a:off x="2267744" y="5265204"/>
            <a:ext cx="1584176" cy="360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3851920" y="5301208"/>
            <a:ext cx="72008"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3756514" y="6228020"/>
            <a:ext cx="38343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Y</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23" name="CaixaDeTexto 22"/>
          <p:cNvSpPr txBox="1"/>
          <p:nvPr/>
        </p:nvSpPr>
        <p:spPr>
          <a:xfrm>
            <a:off x="1907704" y="5075892"/>
            <a:ext cx="38343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Y</a:t>
            </a:r>
            <a:r>
              <a:rPr lang="pt-BR" b="1" baseline="-25000" dirty="0" smtClean="0">
                <a:effectLst>
                  <a:outerShdw blurRad="38100" dist="38100" dir="2700000" algn="tl">
                    <a:srgbClr val="000000">
                      <a:alpha val="43137"/>
                    </a:srgbClr>
                  </a:outerShdw>
                </a:effectLst>
              </a:rPr>
              <a:t>2</a:t>
            </a:r>
            <a:endParaRPr lang="pt-BR" b="1" dirty="0">
              <a:effectLst>
                <a:outerShdw blurRad="38100" dist="38100" dir="2700000" algn="tl">
                  <a:srgbClr val="000000">
                    <a:alpha val="43137"/>
                  </a:srgbClr>
                </a:outerShdw>
              </a:effectLst>
            </a:endParaRPr>
          </a:p>
        </p:txBody>
      </p:sp>
      <p:sp>
        <p:nvSpPr>
          <p:cNvPr id="24" name="CaixaDeTexto 23"/>
          <p:cNvSpPr txBox="1"/>
          <p:nvPr/>
        </p:nvSpPr>
        <p:spPr>
          <a:xfrm rot="18928056">
            <a:off x="2379457" y="5715394"/>
            <a:ext cx="1127040" cy="369332"/>
          </a:xfrm>
          <a:prstGeom prst="rect">
            <a:avLst/>
          </a:prstGeom>
          <a:no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DOTAÇÃO</a:t>
            </a:r>
            <a:endParaRPr lang="pt-BR" b="1" dirty="0">
              <a:effectLst>
                <a:outerShdw blurRad="38100" dist="38100" dir="2700000" algn="tl">
                  <a:srgbClr val="000000">
                    <a:alpha val="43137"/>
                  </a:srgbClr>
                </a:outerShdw>
              </a:effectLst>
            </a:endParaRPr>
          </a:p>
        </p:txBody>
      </p:sp>
      <p:sp>
        <p:nvSpPr>
          <p:cNvPr id="27" name="Sol 26"/>
          <p:cNvSpPr/>
          <p:nvPr/>
        </p:nvSpPr>
        <p:spPr>
          <a:xfrm>
            <a:off x="3779912" y="5229200"/>
            <a:ext cx="144016" cy="144016"/>
          </a:xfrm>
          <a:prstGeom prst="su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p:cNvSpPr txBox="1"/>
          <p:nvPr/>
        </p:nvSpPr>
        <p:spPr>
          <a:xfrm rot="2029088">
            <a:off x="4275549" y="6060644"/>
            <a:ext cx="2154757" cy="276999"/>
          </a:xfrm>
          <a:prstGeom prst="rect">
            <a:avLst/>
          </a:prstGeom>
          <a:noFill/>
        </p:spPr>
        <p:txBody>
          <a:bodyPr wrap="none" rtlCol="0">
            <a:spAutoFit/>
          </a:bodyPr>
          <a:lstStyle/>
          <a:p>
            <a:r>
              <a:rPr lang="pt-BR" sz="1200" b="1" dirty="0" smtClean="0">
                <a:solidFill>
                  <a:srgbClr val="FF0000"/>
                </a:solidFill>
                <a:effectLst>
                  <a:outerShdw blurRad="38100" dist="38100" dir="2700000" algn="tl">
                    <a:srgbClr val="000000">
                      <a:alpha val="43137"/>
                    </a:srgbClr>
                  </a:outerShdw>
                </a:effectLst>
              </a:rPr>
              <a:t>(1):  C</a:t>
            </a:r>
            <a:r>
              <a:rPr lang="pt-BR" sz="1200" b="1" baseline="-25000" dirty="0" smtClean="0">
                <a:solidFill>
                  <a:srgbClr val="FF0000"/>
                </a:solidFill>
                <a:effectLst>
                  <a:outerShdw blurRad="38100" dist="38100" dir="2700000" algn="tl">
                    <a:srgbClr val="000000">
                      <a:alpha val="43137"/>
                    </a:srgbClr>
                  </a:outerShdw>
                </a:effectLst>
              </a:rPr>
              <a:t>2</a:t>
            </a:r>
            <a:r>
              <a:rPr lang="pt-BR" sz="1200" b="1" dirty="0" smtClean="0">
                <a:solidFill>
                  <a:srgbClr val="FF0000"/>
                </a:solidFill>
                <a:effectLst>
                  <a:outerShdw blurRad="38100" dist="38100" dir="2700000" algn="tl">
                    <a:srgbClr val="000000">
                      <a:alpha val="43137"/>
                    </a:srgbClr>
                  </a:outerShdw>
                </a:effectLst>
              </a:rPr>
              <a:t> </a:t>
            </a:r>
            <a:r>
              <a:rPr lang="pt-BR" sz="1200" b="1" dirty="0">
                <a:solidFill>
                  <a:srgbClr val="FF0000"/>
                </a:solidFill>
                <a:effectLst>
                  <a:outerShdw blurRad="38100" dist="38100" dir="2700000" algn="tl">
                    <a:srgbClr val="000000">
                      <a:alpha val="43137"/>
                    </a:srgbClr>
                  </a:outerShdw>
                </a:effectLst>
              </a:rPr>
              <a:t>= [Y</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(1+r)Y</a:t>
            </a:r>
            <a:r>
              <a:rPr lang="pt-BR" sz="1200" b="1" baseline="-25000" dirty="0">
                <a:solidFill>
                  <a:srgbClr val="FF0000"/>
                </a:solidFill>
                <a:effectLst>
                  <a:outerShdw blurRad="38100" dist="38100" dir="2700000" algn="tl">
                    <a:srgbClr val="000000">
                      <a:alpha val="43137"/>
                    </a:srgbClr>
                  </a:outerShdw>
                </a:effectLst>
              </a:rPr>
              <a:t>1</a:t>
            </a:r>
            <a:r>
              <a:rPr lang="pt-BR" sz="1200" b="1" dirty="0">
                <a:solidFill>
                  <a:srgbClr val="FF0000"/>
                </a:solidFill>
                <a:effectLst>
                  <a:outerShdw blurRad="38100" dist="38100" dir="2700000" algn="tl">
                    <a:srgbClr val="000000">
                      <a:alpha val="43137"/>
                    </a:srgbClr>
                  </a:outerShdw>
                </a:effectLst>
              </a:rPr>
              <a:t>] – (1+r)C</a:t>
            </a:r>
            <a:r>
              <a:rPr lang="pt-BR" sz="1200" b="1" baseline="-25000" dirty="0">
                <a:solidFill>
                  <a:srgbClr val="FF0000"/>
                </a:solidFill>
                <a:effectLst>
                  <a:outerShdw blurRad="38100" dist="38100" dir="2700000" algn="tl">
                    <a:srgbClr val="000000">
                      <a:alpha val="43137"/>
                    </a:srgbClr>
                  </a:outerShdw>
                </a:effectLst>
              </a:rPr>
              <a:t>1</a:t>
            </a:r>
            <a:endParaRPr lang="pt-BR" sz="1200" b="1" dirty="0">
              <a:solidFill>
                <a:srgbClr val="FF0000"/>
              </a:solidFill>
              <a:effectLst>
                <a:outerShdw blurRad="38100" dist="38100" dir="2700000" algn="tl">
                  <a:srgbClr val="000000">
                    <a:alpha val="43137"/>
                  </a:srgbClr>
                </a:outerShdw>
              </a:effectLst>
            </a:endParaRPr>
          </a:p>
        </p:txBody>
      </p:sp>
      <p:sp>
        <p:nvSpPr>
          <p:cNvPr id="29" name="CaixaDeTexto 28"/>
          <p:cNvSpPr txBox="1"/>
          <p:nvPr/>
        </p:nvSpPr>
        <p:spPr>
          <a:xfrm rot="1128480">
            <a:off x="4325953" y="5600678"/>
            <a:ext cx="2797048" cy="276999"/>
          </a:xfrm>
          <a:prstGeom prst="rect">
            <a:avLst/>
          </a:prstGeom>
          <a:noFill/>
        </p:spPr>
        <p:txBody>
          <a:bodyPr wrap="none" rtlCol="0">
            <a:spAutoFit/>
          </a:bodyPr>
          <a:lstStyle/>
          <a:p>
            <a:r>
              <a:rPr lang="pt-BR" sz="1200" b="1" dirty="0" smtClean="0">
                <a:solidFill>
                  <a:srgbClr val="FF0000"/>
                </a:solidFill>
                <a:effectLst>
                  <a:outerShdw blurRad="38100" dist="38100" dir="2700000" algn="tl">
                    <a:srgbClr val="000000">
                      <a:alpha val="43137"/>
                    </a:srgbClr>
                  </a:outerShdw>
                </a:effectLst>
              </a:rPr>
              <a:t>(4):  C</a:t>
            </a:r>
            <a:r>
              <a:rPr lang="pt-BR" sz="1200" b="1" baseline="-25000" dirty="0" smtClean="0">
                <a:solidFill>
                  <a:srgbClr val="FF0000"/>
                </a:solidFill>
                <a:effectLst>
                  <a:outerShdw blurRad="38100" dist="38100" dir="2700000" algn="tl">
                    <a:srgbClr val="000000">
                      <a:alpha val="43137"/>
                    </a:srgbClr>
                  </a:outerShdw>
                </a:effectLst>
              </a:rPr>
              <a:t>2</a:t>
            </a:r>
            <a:r>
              <a:rPr lang="pt-BR" sz="1200" b="1" dirty="0" smtClean="0">
                <a:solidFill>
                  <a:srgbClr val="FF0000"/>
                </a:solidFill>
                <a:effectLst>
                  <a:outerShdw blurRad="38100" dist="38100" dir="2700000" algn="tl">
                    <a:srgbClr val="000000">
                      <a:alpha val="43137"/>
                    </a:srgbClr>
                  </a:outerShdw>
                </a:effectLst>
              </a:rPr>
              <a:t> </a:t>
            </a:r>
            <a:r>
              <a:rPr lang="pt-BR" sz="1200" b="1" dirty="0">
                <a:solidFill>
                  <a:srgbClr val="FF0000"/>
                </a:solidFill>
                <a:effectLst>
                  <a:outerShdw blurRad="38100" dist="38100" dir="2700000" algn="tl">
                    <a:srgbClr val="000000">
                      <a:alpha val="43137"/>
                    </a:srgbClr>
                  </a:outerShdw>
                </a:effectLst>
              </a:rPr>
              <a:t>= [Y</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(1+r)(1-t).Y1] – (1-t)(1+r).C</a:t>
            </a:r>
            <a:r>
              <a:rPr lang="pt-BR" sz="1200" b="1" baseline="-25000" dirty="0">
                <a:solidFill>
                  <a:srgbClr val="FF0000"/>
                </a:solidFill>
                <a:effectLst>
                  <a:outerShdw blurRad="38100" dist="38100" dir="2700000" algn="tl">
                    <a:srgbClr val="000000">
                      <a:alpha val="43137"/>
                    </a:srgbClr>
                  </a:outerShdw>
                </a:effectLst>
              </a:rPr>
              <a:t>1</a:t>
            </a:r>
            <a:endParaRPr lang="pt-BR" sz="1200" b="1" dirty="0">
              <a:solidFill>
                <a:srgbClr val="FF0000"/>
              </a:solidFill>
              <a:effectLst>
                <a:outerShdw blurRad="38100" dist="38100" dir="2700000" algn="tl">
                  <a:srgbClr val="000000">
                    <a:alpha val="43137"/>
                  </a:srgbClr>
                </a:outerShdw>
              </a:effectLst>
            </a:endParaRPr>
          </a:p>
        </p:txBody>
      </p:sp>
      <p:sp>
        <p:nvSpPr>
          <p:cNvPr id="31" name="Seta para baixo 30"/>
          <p:cNvSpPr/>
          <p:nvPr/>
        </p:nvSpPr>
        <p:spPr>
          <a:xfrm>
            <a:off x="2483768" y="4417708"/>
            <a:ext cx="144016" cy="44218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CaixaDeTexto 31"/>
          <p:cNvSpPr txBox="1"/>
          <p:nvPr/>
        </p:nvSpPr>
        <p:spPr>
          <a:xfrm>
            <a:off x="2555776" y="4286106"/>
            <a:ext cx="2649893" cy="276999"/>
          </a:xfrm>
          <a:prstGeom prst="rect">
            <a:avLst/>
          </a:prstGeom>
          <a:no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COM A TRIBUTAÇÃO DA RENDA JUROS</a:t>
            </a:r>
            <a:endParaRPr lang="pt-BR" sz="1200" b="1" dirty="0">
              <a:effectLst>
                <a:outerShdw blurRad="38100" dist="38100" dir="2700000" algn="tl">
                  <a:srgbClr val="000000">
                    <a:alpha val="43137"/>
                  </a:srgbClr>
                </a:outerShdw>
              </a:effectLst>
            </a:endParaRPr>
          </a:p>
        </p:txBody>
      </p:sp>
      <p:cxnSp>
        <p:nvCxnSpPr>
          <p:cNvPr id="34" name="Conector de seta reta 33"/>
          <p:cNvCxnSpPr>
            <a:stCxn id="24" idx="3"/>
          </p:cNvCxnSpPr>
          <p:nvPr/>
        </p:nvCxnSpPr>
        <p:spPr>
          <a:xfrm flipV="1">
            <a:off x="3344684" y="5385592"/>
            <a:ext cx="435228" cy="1192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en-US" sz="1800" u="sng" dirty="0"/>
              <a:t>A INTRODUÇÃO DO TRIBUTO  PROPORCIONAL SOBRE A RENDA JUROS</a:t>
            </a:r>
            <a:r>
              <a:rPr lang="en-US" sz="1800" dirty="0"/>
              <a:t> REDUZ O RETORNO LÍQUIDO APROPRIADO PELO </a:t>
            </a:r>
            <a:r>
              <a:rPr lang="en-US" sz="1800" dirty="0" smtClean="0"/>
              <a:t>POUPADOR. SUPONDO QUE A TAXA DE JUROS NÃO SE ALTERA COM A TRIBUTAÇÃO, ENTÃO A TAXA LÍQUIDA SE REDUZ  </a:t>
            </a:r>
            <a:r>
              <a:rPr lang="en-US" sz="1800" dirty="0"/>
              <a:t>PARA:   </a:t>
            </a:r>
            <a:r>
              <a:rPr lang="en-US" sz="1800" b="1" dirty="0" err="1">
                <a:effectLst>
                  <a:outerShdw blurRad="38100" dist="38100" dir="2700000" algn="tl">
                    <a:srgbClr val="000000">
                      <a:alpha val="43137"/>
                    </a:srgbClr>
                  </a:outerShdw>
                </a:effectLst>
              </a:rPr>
              <a:t>r</a:t>
            </a:r>
            <a:r>
              <a:rPr lang="en-US" sz="1800" b="1" baseline="-25000" dirty="0" err="1">
                <a:effectLst>
                  <a:outerShdw blurRad="38100" dist="38100" dir="2700000" algn="tl">
                    <a:srgbClr val="000000">
                      <a:alpha val="43137"/>
                    </a:srgbClr>
                  </a:outerShdw>
                </a:effectLst>
              </a:rPr>
              <a:t>LÍQ</a:t>
            </a:r>
            <a:r>
              <a:rPr lang="en-US" sz="1800" b="1" baseline="-25000" dirty="0">
                <a:effectLst>
                  <a:outerShdw blurRad="38100" dist="38100" dir="2700000" algn="tl">
                    <a:srgbClr val="000000">
                      <a:alpha val="43137"/>
                    </a:srgbClr>
                  </a:outerShdw>
                </a:effectLst>
              </a:rPr>
              <a:t>.</a:t>
            </a:r>
            <a:r>
              <a:rPr lang="en-US" sz="1800" b="1" dirty="0">
                <a:effectLst>
                  <a:outerShdw blurRad="38100" dist="38100" dir="2700000" algn="tl">
                    <a:srgbClr val="000000">
                      <a:alpha val="43137"/>
                    </a:srgbClr>
                  </a:outerShdw>
                </a:effectLst>
              </a:rPr>
              <a:t> =</a:t>
            </a:r>
            <a:r>
              <a:rPr lang="en-US" sz="1800" dirty="0">
                <a:effectLst>
                  <a:outerShdw blurRad="38100" dist="38100" dir="2700000" algn="tl">
                    <a:srgbClr val="000000">
                      <a:alpha val="43137"/>
                    </a:srgbClr>
                  </a:outerShdw>
                </a:effectLst>
              </a:rPr>
              <a:t> </a:t>
            </a:r>
            <a:r>
              <a:rPr lang="en-US" sz="1800" b="1" dirty="0">
                <a:effectLst>
                  <a:outerShdw blurRad="38100" dist="38100" dir="2700000" algn="tl">
                    <a:srgbClr val="000000">
                      <a:alpha val="43137"/>
                    </a:srgbClr>
                  </a:outerShdw>
                </a:effectLst>
              </a:rPr>
              <a:t>r.(1- t)</a:t>
            </a:r>
          </a:p>
          <a:p>
            <a:pPr algn="just"/>
            <a:endParaRPr lang="en-US" sz="1800" dirty="0"/>
          </a:p>
          <a:p>
            <a:pPr algn="just"/>
            <a:r>
              <a:rPr lang="en-US" sz="1800" b="1" dirty="0"/>
              <a:t>ISTO REDUZ A INCLINAÇÃO (NEGATIVA) DA RESTRIÇÃO ORÇAMENTÁRIA INTERTEMPORAL TAL COMO PERCEBIDA PELO POUPADOR</a:t>
            </a:r>
            <a:r>
              <a:rPr lang="en-US" sz="1800" dirty="0"/>
              <a:t>. ISTO É, REDUZ A INCLINAÇÃO DA RESTRIÇÃO ORÇAMENTÁRIA A PARTIR DO PONTO DE </a:t>
            </a:r>
            <a:r>
              <a:rPr lang="en-US" sz="1800" dirty="0" smtClean="0"/>
              <a:t>DOTAÇÃO.</a:t>
            </a:r>
            <a:endParaRPr lang="en-US" sz="1800" dirty="0"/>
          </a:p>
          <a:p>
            <a:pPr algn="just"/>
            <a:endParaRPr lang="en-US" sz="1800" dirty="0"/>
          </a:p>
          <a:p>
            <a:pPr algn="just"/>
            <a:r>
              <a:rPr lang="en-US" sz="1800" u="sng" dirty="0" smtClean="0"/>
              <a:t>PORTANTO, O </a:t>
            </a:r>
            <a:r>
              <a:rPr lang="en-US" sz="1800" u="sng" dirty="0"/>
              <a:t>NOVO EQUILÍBRIO DE CONSUMO E POUPANÇA DO INDIVÍDUO POUPADOR</a:t>
            </a:r>
            <a:r>
              <a:rPr lang="en-US" sz="1800" dirty="0"/>
              <a:t>  MOSTRA UMA REDUÇÃO DE SUA PREFERÊNCIA INTERTEMPORAL  (“DE SITUAÇÃO DE EQUILÍBRIO”) PARA:  </a:t>
            </a:r>
            <a:r>
              <a:rPr lang="en-US" sz="1800" b="1" dirty="0" smtClean="0"/>
              <a:t>TMgSI</a:t>
            </a:r>
            <a:r>
              <a:rPr lang="en-US" sz="1800" b="1" baseline="-25000" dirty="0" smtClean="0"/>
              <a:t>C1</a:t>
            </a:r>
            <a:r>
              <a:rPr lang="en-US" sz="1800" b="1" baseline="-25000" dirty="0"/>
              <a:t>, C2</a:t>
            </a:r>
            <a:r>
              <a:rPr lang="en-US" sz="1800" b="1" dirty="0"/>
              <a:t> = [1 + r.(1 – t)]</a:t>
            </a:r>
            <a:r>
              <a:rPr lang="en-US" sz="1800" dirty="0"/>
              <a:t>.</a:t>
            </a:r>
          </a:p>
          <a:p>
            <a:pPr algn="just"/>
            <a:endParaRPr lang="en-US" sz="1800" dirty="0"/>
          </a:p>
          <a:p>
            <a:pPr algn="just"/>
            <a:r>
              <a:rPr lang="en-US" sz="1800" b="1" dirty="0"/>
              <a:t>EM CONSEQUÊNCIA DESTA TRIBUTAÇÃO,  O CASO TRADICIONAL MOSTRA QUE O NOVO EQUILÍBRIO DO INDIVÍDUO POUPADOR LEVA A UM AUMENTO DO CONSUMO PRESENTE (DE C</a:t>
            </a:r>
            <a:r>
              <a:rPr lang="en-US" sz="1800" b="1" baseline="-25000" dirty="0"/>
              <a:t>1</a:t>
            </a:r>
            <a:r>
              <a:rPr lang="en-US" sz="1800" b="1" dirty="0"/>
              <a:t> PARA </a:t>
            </a:r>
            <a:r>
              <a:rPr lang="en-US" sz="1800" b="1" spc="-150" dirty="0"/>
              <a:t>C</a:t>
            </a:r>
            <a:r>
              <a:rPr lang="en-US" sz="1800" b="1" spc="-150" baseline="-25000" dirty="0"/>
              <a:t>1</a:t>
            </a:r>
            <a:r>
              <a:rPr lang="en-US" sz="1800" b="1" spc="-150" baseline="30000" dirty="0"/>
              <a:t>’</a:t>
            </a:r>
            <a:r>
              <a:rPr lang="en-US" sz="1800" b="1" spc="-150" dirty="0"/>
              <a:t> </a:t>
            </a:r>
            <a:r>
              <a:rPr lang="en-US" sz="1800" b="1" dirty="0"/>
              <a:t>) E CONSEQUENTE REDUÇÃO DA POUPANÇA (DE  S</a:t>
            </a:r>
            <a:r>
              <a:rPr lang="en-US" sz="1800" b="1" baseline="-25000" dirty="0"/>
              <a:t>1</a:t>
            </a:r>
            <a:r>
              <a:rPr lang="en-US" sz="1800" b="1" dirty="0"/>
              <a:t> PARA </a:t>
            </a:r>
            <a:r>
              <a:rPr lang="en-US" sz="1800" b="1" spc="-150" dirty="0"/>
              <a:t>S</a:t>
            </a:r>
            <a:r>
              <a:rPr lang="en-US" sz="1800" b="1" spc="-150" baseline="-25000" dirty="0"/>
              <a:t>1</a:t>
            </a:r>
            <a:r>
              <a:rPr lang="en-US" sz="1800" b="1" spc="-150" baseline="30000" dirty="0"/>
              <a:t>’</a:t>
            </a:r>
            <a:r>
              <a:rPr lang="en-US" sz="1800" b="1" dirty="0"/>
              <a:t> ).</a:t>
            </a:r>
          </a:p>
          <a:p>
            <a:pPr algn="just"/>
            <a:endParaRPr lang="en-US" sz="1800" dirty="0"/>
          </a:p>
          <a:p>
            <a:pPr algn="just"/>
            <a:r>
              <a:rPr lang="en-US" sz="1800" dirty="0"/>
              <a:t>COMO SABEMOS, O IMPACTO DA TRIBUTAÇÃO SOBRE A POUPANÇA DO INDIVÍDUO POUPADOR REPRESENTA O EFEITO COMBINADO DE EFEITO RENDA E EFEITO SUBSTITUIÇÃO, RESULTANTES DA REDUÇÃO DE JUROS APROPRIADA PELO </a:t>
            </a:r>
            <a:r>
              <a:rPr lang="en-US" sz="1800" dirty="0" smtClean="0"/>
              <a:t>POUPADOR E GERADO PELA </a:t>
            </a:r>
            <a:r>
              <a:rPr lang="en-US" sz="1800" dirty="0"/>
              <a:t>TRIBUTAÇÃO.</a:t>
            </a:r>
          </a:p>
          <a:p>
            <a:pPr algn="just"/>
            <a:endParaRPr lang="en-US" sz="1800" dirty="0"/>
          </a:p>
          <a:p>
            <a:pPr algn="just"/>
            <a:r>
              <a:rPr lang="en-US" sz="1800" b="1" dirty="0"/>
              <a:t>TODAVIA, DADO QUE O EFEITO RENDA E SUBSTITUIÇÃO ATUAM  DE FORMA OPOSTA NO CASO DO INDIVÍDUO POUPADOR, NÃO É POSSÍVEL PREDIZER INEQUIVOCAMENTE O IMPACTO DA TRIBUTAÇÃO SOBRE A POUPANÇA.</a:t>
            </a:r>
            <a:endParaRPr lang="pt-BR" sz="1800" dirty="0"/>
          </a:p>
        </p:txBody>
      </p:sp>
    </p:spTree>
    <p:extLst>
      <p:ext uri="{BB962C8B-B14F-4D97-AF65-F5344CB8AC3E}">
        <p14:creationId xmlns:p14="http://schemas.microsoft.com/office/powerpoint/2010/main" val="425833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en-US" sz="2000" b="1" u="sng" dirty="0" smtClean="0">
                <a:effectLst>
                  <a:outerShdw blurRad="38100" dist="38100" dir="2700000" algn="tl">
                    <a:srgbClr val="000000">
                      <a:alpha val="43137"/>
                    </a:srgbClr>
                  </a:outerShdw>
                </a:effectLst>
              </a:rPr>
              <a:t>EFEITO TOTAL DA TRIBUTAÇÃO DA RENDA JUROS SOBRE A POUPANÇA</a:t>
            </a:r>
            <a:r>
              <a:rPr lang="en-US" sz="2000" b="1" dirty="0" smtClean="0">
                <a:effectLst>
                  <a:outerShdw blurRad="38100" dist="38100" dir="2700000" algn="tl">
                    <a:srgbClr val="000000">
                      <a:alpha val="43137"/>
                    </a:srgbClr>
                  </a:outerShdw>
                </a:effectLst>
              </a:rPr>
              <a:t>:</a:t>
            </a:r>
          </a:p>
          <a:p>
            <a:r>
              <a:rPr lang="en-US" sz="2000" dirty="0" smtClean="0"/>
              <a:t>             </a:t>
            </a:r>
            <a:r>
              <a:rPr lang="en-US" sz="2000" b="1" dirty="0" smtClean="0"/>
              <a:t>(1) </a:t>
            </a:r>
            <a:r>
              <a:rPr lang="en-US" sz="2000" b="1" u="sng" dirty="0" smtClean="0"/>
              <a:t>EFEITO RENDA COM TRIBUTAÇÃO</a:t>
            </a:r>
            <a:r>
              <a:rPr lang="en-US" sz="2000" b="1" dirty="0" smtClean="0"/>
              <a:t>:</a:t>
            </a:r>
          </a:p>
          <a:p>
            <a:r>
              <a:rPr lang="en-US" sz="2000" dirty="0" smtClean="0"/>
              <a:t>                     # </a:t>
            </a:r>
            <a:r>
              <a:rPr lang="en-US" sz="2000" u="sng" dirty="0" smtClean="0"/>
              <a:t>TRIBUTAÇÃO REDUZ A RENDA INTERTEMPORAL</a:t>
            </a:r>
            <a:r>
              <a:rPr lang="en-US" sz="2000" dirty="0" smtClean="0"/>
              <a:t> DO INDIVÍDUO</a:t>
            </a:r>
          </a:p>
          <a:p>
            <a:r>
              <a:rPr lang="en-US" sz="2000" dirty="0" smtClean="0"/>
              <a:t>                         POUPADOR;</a:t>
            </a:r>
          </a:p>
          <a:p>
            <a:r>
              <a:rPr lang="en-US" sz="2000" dirty="0" smtClean="0"/>
              <a:t>                     # PORTANTO, A TRIBUTAÇÃO REDUZ O CONSUMO DE TODOS OS </a:t>
            </a:r>
          </a:p>
          <a:p>
            <a:r>
              <a:rPr lang="en-US" sz="2000" dirty="0" smtClean="0"/>
              <a:t>                         BENS (NORMAIS) NO PRESENTE E NO FUTURO;</a:t>
            </a:r>
          </a:p>
          <a:p>
            <a:r>
              <a:rPr lang="en-US" sz="2000" dirty="0" smtClean="0"/>
              <a:t>                     # PORTANTO, </a:t>
            </a:r>
            <a:r>
              <a:rPr lang="en-US" sz="2000" u="sng" dirty="0" smtClean="0"/>
              <a:t>DADA A DOTAÇÃO DE RENDA CORRENTE</a:t>
            </a:r>
            <a:r>
              <a:rPr lang="en-US" sz="2000" dirty="0" smtClean="0"/>
              <a:t> DO INDIVÍDUO,</a:t>
            </a:r>
          </a:p>
          <a:p>
            <a:r>
              <a:rPr lang="en-US" sz="2000" dirty="0" smtClean="0"/>
              <a:t>                        A REDUÇÃO DO CONSUMO PRESENTE IMPLICA NA ELEVAÇÃO DA </a:t>
            </a:r>
          </a:p>
          <a:p>
            <a:r>
              <a:rPr lang="en-US" sz="2000" dirty="0" smtClean="0"/>
              <a:t>                        POUPANÇA NO PRESENTE.</a:t>
            </a:r>
          </a:p>
          <a:p>
            <a:r>
              <a:rPr lang="en-US" sz="2000" dirty="0" smtClean="0"/>
              <a:t>                      # </a:t>
            </a:r>
            <a:r>
              <a:rPr lang="en-US" sz="2000" b="1" dirty="0" smtClean="0"/>
              <a:t>EM SUMA, O EFEITO RENDA DE UMA TRIBUTAÇÃO DA RENDA JUROS</a:t>
            </a:r>
          </a:p>
          <a:p>
            <a:r>
              <a:rPr lang="en-US" sz="2000" b="1" dirty="0" smtClean="0"/>
              <a:t>                         ATUA NO SENTIDO DE ELEVAR A POUPANÇA NO PERÍODO PRESENTE</a:t>
            </a:r>
            <a:r>
              <a:rPr lang="en-US" sz="2000" dirty="0" smtClean="0"/>
              <a:t>.</a:t>
            </a:r>
          </a:p>
          <a:p>
            <a:endParaRPr lang="en-US" sz="2000" dirty="0" smtClean="0"/>
          </a:p>
          <a:p>
            <a:r>
              <a:rPr lang="en-US" sz="2000" dirty="0" smtClean="0"/>
              <a:t>                </a:t>
            </a:r>
            <a:r>
              <a:rPr lang="en-US" sz="2000" b="1" dirty="0" smtClean="0"/>
              <a:t>(2) </a:t>
            </a:r>
            <a:r>
              <a:rPr lang="en-US" sz="2000" b="1" u="sng" dirty="0" smtClean="0"/>
              <a:t>EFEITO SUBSTITUIÇÃO</a:t>
            </a:r>
            <a:r>
              <a:rPr lang="en-US" sz="2000" b="1" dirty="0" smtClean="0"/>
              <a:t>:</a:t>
            </a:r>
          </a:p>
          <a:p>
            <a:r>
              <a:rPr lang="en-US" sz="2000" dirty="0" smtClean="0"/>
              <a:t>                       # A TRIBUTAÇÃO REDUZ O RENDIMENTO LÍQUIDO APROPRIADO PELO </a:t>
            </a:r>
          </a:p>
          <a:p>
            <a:r>
              <a:rPr lang="en-US" sz="2000" dirty="0" smtClean="0"/>
              <a:t>                          POUPADOR E, PORTANTO, REDUZ O CUSTO DE OPORTUNIDADE DO </a:t>
            </a:r>
          </a:p>
          <a:p>
            <a:r>
              <a:rPr lang="en-US" sz="2000" dirty="0" smtClean="0"/>
              <a:t>                          CONSUMO PRESENTE</a:t>
            </a:r>
            <a:r>
              <a:rPr lang="en-US" sz="2000" dirty="0" smtClean="0"/>
              <a:t>, OU </a:t>
            </a:r>
            <a:r>
              <a:rPr lang="en-US" sz="2000" dirty="0"/>
              <a:t>SEJA, </a:t>
            </a:r>
            <a:r>
              <a:rPr lang="en-US" sz="2000" dirty="0" smtClean="0"/>
              <a:t>DADA A </a:t>
            </a:r>
            <a:r>
              <a:rPr lang="en-US" sz="2000" dirty="0" smtClean="0"/>
              <a:t>RENDA-DOTAÇÃO CORRENTE</a:t>
            </a:r>
          </a:p>
          <a:p>
            <a:r>
              <a:rPr lang="en-US" sz="2000" dirty="0"/>
              <a:t> </a:t>
            </a:r>
            <a:r>
              <a:rPr lang="en-US" sz="2000" dirty="0" smtClean="0"/>
              <a:t>                        </a:t>
            </a:r>
            <a:r>
              <a:rPr lang="en-US" sz="2000" dirty="0" smtClean="0"/>
              <a:t> (Y</a:t>
            </a:r>
            <a:r>
              <a:rPr lang="en-US" sz="2000" baseline="-25000" dirty="0" smtClean="0"/>
              <a:t>1</a:t>
            </a:r>
            <a:r>
              <a:rPr lang="en-US" sz="2000" dirty="0" smtClean="0"/>
              <a:t>) E A DOTAÇÃO FUTURA (Y</a:t>
            </a:r>
            <a:r>
              <a:rPr lang="en-US" sz="2000" baseline="-25000" dirty="0" smtClean="0"/>
              <a:t>2</a:t>
            </a:r>
            <a:r>
              <a:rPr lang="en-US" sz="2000" dirty="0" smtClean="0"/>
              <a:t>) ISSO REDUZ </a:t>
            </a:r>
            <a:r>
              <a:rPr lang="en-US" sz="2000" dirty="0"/>
              <a:t>A MOTIVAÇÃO PARA </a:t>
            </a:r>
            <a:endParaRPr lang="en-US" sz="2000" dirty="0" smtClean="0"/>
          </a:p>
          <a:p>
            <a:r>
              <a:rPr lang="en-US" sz="2000" dirty="0"/>
              <a:t> </a:t>
            </a:r>
            <a:r>
              <a:rPr lang="en-US" sz="2000" dirty="0" smtClean="0"/>
              <a:t>                         </a:t>
            </a:r>
            <a:r>
              <a:rPr lang="en-US" sz="2000" dirty="0" smtClean="0"/>
              <a:t>POUPANÇA</a:t>
            </a:r>
            <a:r>
              <a:rPr lang="en-US" sz="2000" dirty="0"/>
              <a:t>.</a:t>
            </a:r>
            <a:endParaRPr lang="en-US" sz="2000" dirty="0" smtClean="0"/>
          </a:p>
          <a:p>
            <a:r>
              <a:rPr lang="en-US" sz="2000" dirty="0" smtClean="0"/>
              <a:t>                       # </a:t>
            </a:r>
            <a:r>
              <a:rPr lang="en-US" sz="2000" b="1" dirty="0" smtClean="0"/>
              <a:t>EM SUMA, O EFEITO SUBSTITUIÇÃO DE UMA TRIBUTAÇÃO DA RENDA </a:t>
            </a:r>
          </a:p>
          <a:p>
            <a:r>
              <a:rPr lang="en-US" sz="2000" b="1" dirty="0" smtClean="0"/>
              <a:t>                          JUROS ATUA NO SENTIDO DE REDUZIR A POUPANÇA  CORRENTE</a:t>
            </a:r>
            <a:r>
              <a:rPr lang="en-US" sz="2000" dirty="0" smtClean="0"/>
              <a:t>.  </a:t>
            </a:r>
          </a:p>
          <a:p>
            <a:r>
              <a:rPr lang="en-US" sz="2000" dirty="0" smtClean="0"/>
              <a:t>  </a:t>
            </a:r>
          </a:p>
          <a:p>
            <a:r>
              <a:rPr lang="en-US" sz="2000" dirty="0" smtClean="0"/>
              <a:t>                  </a:t>
            </a:r>
            <a:r>
              <a:rPr lang="en-US" sz="2000" b="1" dirty="0" smtClean="0"/>
              <a:t>(3) </a:t>
            </a:r>
            <a:r>
              <a:rPr lang="en-US" sz="2000" b="1" u="sng" dirty="0" smtClean="0"/>
              <a:t>EFEITO TOTAL = EFEITO RENDA + EFEITO SUBSTITUIÇÃO</a:t>
            </a:r>
            <a:endParaRPr lang="pt-BR" sz="2000" b="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ctr"/>
            <a:r>
              <a:rPr lang="pt-BR" sz="2000" b="1" u="sng" dirty="0" smtClean="0">
                <a:effectLst>
                  <a:outerShdw blurRad="38100" dist="38100" dir="2700000" algn="tl">
                    <a:srgbClr val="000000">
                      <a:alpha val="43137"/>
                    </a:srgbClr>
                  </a:outerShdw>
                </a:effectLst>
              </a:rPr>
              <a:t>DERIVAÇÃO </a:t>
            </a:r>
            <a:r>
              <a:rPr lang="pt-BR" sz="2000" b="1" u="sng" dirty="0">
                <a:effectLst>
                  <a:outerShdw blurRad="38100" dist="38100" dir="2700000" algn="tl">
                    <a:srgbClr val="000000">
                      <a:alpha val="43137"/>
                    </a:srgbClr>
                  </a:outerShdw>
                </a:effectLst>
              </a:rPr>
              <a:t>DO EFEITO RENDA E EFEITO </a:t>
            </a:r>
            <a:r>
              <a:rPr lang="pt-BR" sz="2000" b="1" u="sng" dirty="0" smtClean="0">
                <a:effectLst>
                  <a:outerShdw blurRad="38100" dist="38100" dir="2700000" algn="tl">
                    <a:srgbClr val="000000">
                      <a:alpha val="43137"/>
                    </a:srgbClr>
                  </a:outerShdw>
                </a:effectLst>
              </a:rPr>
              <a:t>SUBSTITUIÇÃO</a:t>
            </a:r>
          </a:p>
          <a:p>
            <a:pPr algn="ctr"/>
            <a:r>
              <a:rPr lang="pt-BR" sz="2000" b="1" dirty="0" smtClean="0"/>
              <a:t>(I- PELO MODO PREÇO COMPENSADO, </a:t>
            </a:r>
            <a:r>
              <a:rPr lang="pt-BR" sz="2000" b="1" dirty="0"/>
              <a:t>I.E., </a:t>
            </a:r>
            <a:r>
              <a:rPr lang="pt-BR" sz="2000" b="1" dirty="0" smtClean="0"/>
              <a:t>TENDO A </a:t>
            </a:r>
            <a:r>
              <a:rPr lang="pt-BR" sz="2000" b="1" dirty="0"/>
              <a:t>RENDA REAL </a:t>
            </a:r>
            <a:r>
              <a:rPr lang="pt-BR" sz="2000" b="1" dirty="0" smtClean="0"/>
              <a:t>(UTILIDADE)</a:t>
            </a:r>
          </a:p>
          <a:p>
            <a:pPr algn="ctr"/>
            <a:r>
              <a:rPr lang="pt-BR" sz="2000" b="1" dirty="0"/>
              <a:t> </a:t>
            </a:r>
            <a:r>
              <a:rPr lang="pt-BR" sz="2000" b="1" dirty="0" smtClean="0"/>
              <a:t>                                                            INICIAL E OS PREÇOS FINAIS COMO REFERÊNCIA)</a:t>
            </a:r>
            <a:endParaRPr lang="pt-BR" sz="2000" dirty="0"/>
          </a:p>
        </p:txBody>
      </p:sp>
      <p:cxnSp>
        <p:nvCxnSpPr>
          <p:cNvPr id="5" name="Conector de seta reta 4"/>
          <p:cNvCxnSpPr/>
          <p:nvPr/>
        </p:nvCxnSpPr>
        <p:spPr>
          <a:xfrm flipV="1">
            <a:off x="2626990" y="692696"/>
            <a:ext cx="795" cy="43204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627784" y="5003884"/>
            <a:ext cx="6120680"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rot="16200000" flipH="1">
            <a:off x="2159732" y="1295472"/>
            <a:ext cx="4248472" cy="33123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2627784" y="3131676"/>
            <a:ext cx="1800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rot="16200000" flipH="1">
            <a:off x="3527884" y="4031776"/>
            <a:ext cx="1872208"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rot="10800000">
            <a:off x="2627784" y="2339588"/>
            <a:ext cx="5976664" cy="2736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rco 17"/>
          <p:cNvSpPr/>
          <p:nvPr/>
        </p:nvSpPr>
        <p:spPr>
          <a:xfrm rot="11362512">
            <a:off x="2938802" y="-120175"/>
            <a:ext cx="3096344" cy="2304256"/>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2" name="Conector reto 21"/>
          <p:cNvCxnSpPr/>
          <p:nvPr/>
        </p:nvCxnSpPr>
        <p:spPr>
          <a:xfrm rot="5400000">
            <a:off x="1367644" y="3239688"/>
            <a:ext cx="352839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a:off x="2627784" y="1547500"/>
            <a:ext cx="3888432" cy="1615534"/>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26" name="Arco 25"/>
          <p:cNvSpPr/>
          <p:nvPr/>
        </p:nvSpPr>
        <p:spPr>
          <a:xfrm rot="11528265">
            <a:off x="2631817" y="579476"/>
            <a:ext cx="3384376" cy="2376264"/>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30" name="Conector reto 29"/>
          <p:cNvCxnSpPr/>
          <p:nvPr/>
        </p:nvCxnSpPr>
        <p:spPr>
          <a:xfrm rot="16200000" flipH="1">
            <a:off x="2483768" y="3491716"/>
            <a:ext cx="2952329" cy="72008"/>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rot="5400000">
            <a:off x="2447764" y="3887760"/>
            <a:ext cx="223224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CaixaDeTexto 33"/>
          <p:cNvSpPr txBox="1"/>
          <p:nvPr/>
        </p:nvSpPr>
        <p:spPr>
          <a:xfrm>
            <a:off x="2915816" y="4994592"/>
            <a:ext cx="385042"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C</a:t>
            </a:r>
            <a:r>
              <a:rPr lang="en-US"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35" name="CaixaDeTexto 34"/>
          <p:cNvSpPr txBox="1"/>
          <p:nvPr/>
        </p:nvSpPr>
        <p:spPr>
          <a:xfrm>
            <a:off x="3354796" y="5003884"/>
            <a:ext cx="380232" cy="369332"/>
          </a:xfrm>
          <a:prstGeom prst="rect">
            <a:avLst/>
          </a:prstGeom>
          <a:noFill/>
        </p:spPr>
        <p:txBody>
          <a:bodyPr wrap="none" rtlCol="0">
            <a:spAutoFit/>
          </a:bodyPr>
          <a:lstStyle/>
          <a:p>
            <a:r>
              <a:rPr lang="en-US" b="1" spc="-150" dirty="0" smtClean="0">
                <a:effectLst>
                  <a:outerShdw blurRad="38100" dist="38100" dir="2700000" algn="tl">
                    <a:srgbClr val="000000">
                      <a:alpha val="43137"/>
                    </a:srgbClr>
                  </a:outerShdw>
                </a:effectLst>
              </a:rPr>
              <a:t>C</a:t>
            </a:r>
            <a:r>
              <a:rPr lang="en-US" b="1" spc="-150" baseline="-25000" dirty="0" smtClean="0">
                <a:effectLst>
                  <a:outerShdw blurRad="38100" dist="38100" dir="2700000" algn="tl">
                    <a:srgbClr val="000000">
                      <a:alpha val="43137"/>
                    </a:srgbClr>
                  </a:outerShdw>
                </a:effectLst>
              </a:rPr>
              <a:t>1</a:t>
            </a:r>
            <a:r>
              <a:rPr lang="en-US" b="1" spc="-150" baseline="30000" dirty="0" smtClean="0">
                <a:effectLst>
                  <a:outerShdw blurRad="38100" dist="38100" dir="2700000" algn="tl">
                    <a:srgbClr val="000000">
                      <a:alpha val="43137"/>
                    </a:srgbClr>
                  </a:outerShdw>
                </a:effectLst>
              </a:rPr>
              <a:t>’</a:t>
            </a:r>
            <a:endParaRPr lang="pt-BR" b="1" spc="-150" dirty="0">
              <a:effectLst>
                <a:outerShdw blurRad="38100" dist="38100" dir="2700000" algn="tl">
                  <a:srgbClr val="000000">
                    <a:alpha val="43137"/>
                  </a:srgbClr>
                </a:outerShdw>
              </a:effectLst>
            </a:endParaRPr>
          </a:p>
        </p:txBody>
      </p:sp>
      <p:sp>
        <p:nvSpPr>
          <p:cNvPr id="36" name="CaixaDeTexto 35"/>
          <p:cNvSpPr txBox="1"/>
          <p:nvPr/>
        </p:nvSpPr>
        <p:spPr>
          <a:xfrm>
            <a:off x="4332578" y="5003884"/>
            <a:ext cx="383438"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Y</a:t>
            </a:r>
            <a:r>
              <a:rPr lang="en-US"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37" name="Chave direita 36"/>
          <p:cNvSpPr/>
          <p:nvPr/>
        </p:nvSpPr>
        <p:spPr>
          <a:xfrm rot="5400000">
            <a:off x="3851920" y="4931876"/>
            <a:ext cx="288032" cy="100811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8" name="CaixaDeTexto 37"/>
          <p:cNvSpPr txBox="1"/>
          <p:nvPr/>
        </p:nvSpPr>
        <p:spPr>
          <a:xfrm>
            <a:off x="3779912" y="5507940"/>
            <a:ext cx="367408" cy="369332"/>
          </a:xfrm>
          <a:prstGeom prst="rect">
            <a:avLst/>
          </a:prstGeom>
          <a:noFill/>
        </p:spPr>
        <p:txBody>
          <a:bodyPr wrap="none" rtlCol="0">
            <a:spAutoFit/>
          </a:bodyPr>
          <a:lstStyle/>
          <a:p>
            <a:r>
              <a:rPr lang="en-US" b="1" spc="-150" dirty="0" smtClean="0"/>
              <a:t>S</a:t>
            </a:r>
            <a:r>
              <a:rPr lang="en-US" b="1" spc="-150" baseline="-25000" dirty="0" smtClean="0"/>
              <a:t>1</a:t>
            </a:r>
            <a:r>
              <a:rPr lang="en-US" b="1" spc="-150" baseline="30000" dirty="0" smtClean="0"/>
              <a:t>’</a:t>
            </a:r>
            <a:endParaRPr lang="pt-BR" b="1" spc="-150" dirty="0"/>
          </a:p>
        </p:txBody>
      </p:sp>
      <p:sp>
        <p:nvSpPr>
          <p:cNvPr id="39" name="Chave direita 38"/>
          <p:cNvSpPr/>
          <p:nvPr/>
        </p:nvSpPr>
        <p:spPr>
          <a:xfrm rot="5400000">
            <a:off x="3311860" y="5111896"/>
            <a:ext cx="1008112" cy="1512168"/>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0" name="CaixaDeTexto 39"/>
          <p:cNvSpPr txBox="1"/>
          <p:nvPr/>
        </p:nvSpPr>
        <p:spPr>
          <a:xfrm>
            <a:off x="3635896" y="6372036"/>
            <a:ext cx="372218" cy="369332"/>
          </a:xfrm>
          <a:prstGeom prst="rect">
            <a:avLst/>
          </a:prstGeom>
          <a:noFill/>
        </p:spPr>
        <p:txBody>
          <a:bodyPr wrap="none" rtlCol="0">
            <a:spAutoFit/>
          </a:bodyPr>
          <a:lstStyle/>
          <a:p>
            <a:r>
              <a:rPr lang="en-US" b="1" dirty="0" smtClean="0"/>
              <a:t>S</a:t>
            </a:r>
            <a:r>
              <a:rPr lang="en-US" b="1" baseline="-25000" dirty="0" smtClean="0"/>
              <a:t>1</a:t>
            </a:r>
            <a:endParaRPr lang="pt-BR" b="1" dirty="0"/>
          </a:p>
        </p:txBody>
      </p:sp>
      <p:sp>
        <p:nvSpPr>
          <p:cNvPr id="41" name="Chave direita 40"/>
          <p:cNvSpPr/>
          <p:nvPr/>
        </p:nvSpPr>
        <p:spPr>
          <a:xfrm rot="16200000">
            <a:off x="3311860" y="4319808"/>
            <a:ext cx="504056" cy="86409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2" name="CaixaDeTexto 41"/>
          <p:cNvSpPr txBox="1"/>
          <p:nvPr/>
        </p:nvSpPr>
        <p:spPr>
          <a:xfrm>
            <a:off x="2987824" y="4294837"/>
            <a:ext cx="1224136" cy="276999"/>
          </a:xfrm>
          <a:prstGeom prst="rect">
            <a:avLst/>
          </a:prstGeom>
          <a:solidFill>
            <a:srgbClr val="FFC000"/>
          </a:solidFill>
          <a:ln w="19050">
            <a:solidFill>
              <a:schemeClr val="tx1"/>
            </a:solidFill>
          </a:ln>
        </p:spPr>
        <p:txBody>
          <a:bodyPr wrap="square" rtlCol="0">
            <a:spAutoFit/>
          </a:bodyPr>
          <a:lstStyle/>
          <a:p>
            <a:r>
              <a:rPr lang="en-US" sz="1200" b="1" dirty="0" smtClean="0"/>
              <a:t>EFEITO SUBSTIT.</a:t>
            </a:r>
            <a:endParaRPr lang="pt-BR" sz="1200" b="1" dirty="0"/>
          </a:p>
        </p:txBody>
      </p:sp>
      <p:sp>
        <p:nvSpPr>
          <p:cNvPr id="43" name="Chave direita 42"/>
          <p:cNvSpPr/>
          <p:nvPr/>
        </p:nvSpPr>
        <p:spPr>
          <a:xfrm rot="16200000">
            <a:off x="3599892" y="3743744"/>
            <a:ext cx="360040" cy="43204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4" name="CaixaDeTexto 43"/>
          <p:cNvSpPr txBox="1"/>
          <p:nvPr/>
        </p:nvSpPr>
        <p:spPr>
          <a:xfrm>
            <a:off x="3246057" y="3502749"/>
            <a:ext cx="1109919" cy="276999"/>
          </a:xfrm>
          <a:prstGeom prst="rect">
            <a:avLst/>
          </a:prstGeom>
          <a:solidFill>
            <a:srgbClr val="FFFF00"/>
          </a:solidFill>
          <a:ln w="19050">
            <a:solidFill>
              <a:schemeClr val="tx1"/>
            </a:solidFill>
          </a:ln>
        </p:spPr>
        <p:txBody>
          <a:bodyPr wrap="none" rtlCol="0">
            <a:spAutoFit/>
          </a:bodyPr>
          <a:lstStyle/>
          <a:p>
            <a:r>
              <a:rPr lang="en-US" sz="1200" b="1" dirty="0" smtClean="0"/>
              <a:t>EFEITO RENDA</a:t>
            </a:r>
            <a:endParaRPr lang="pt-BR" sz="1200" b="1" dirty="0"/>
          </a:p>
        </p:txBody>
      </p:sp>
      <p:sp>
        <p:nvSpPr>
          <p:cNvPr id="46" name="CaixaDeTexto 45"/>
          <p:cNvSpPr txBox="1"/>
          <p:nvPr/>
        </p:nvSpPr>
        <p:spPr>
          <a:xfrm>
            <a:off x="4139952" y="2431921"/>
            <a:ext cx="816057" cy="276999"/>
          </a:xfrm>
          <a:prstGeom prst="rect">
            <a:avLst/>
          </a:prstGeom>
          <a:solidFill>
            <a:srgbClr val="00B050"/>
          </a:solidFill>
          <a:ln w="19050">
            <a:solidFill>
              <a:schemeClr val="tx1"/>
            </a:solidFill>
          </a:ln>
        </p:spPr>
        <p:txBody>
          <a:bodyPr wrap="none" rtlCol="0">
            <a:spAutoFit/>
          </a:bodyPr>
          <a:lstStyle/>
          <a:p>
            <a:r>
              <a:rPr lang="en-US" sz="1200" b="1" dirty="0" smtClean="0"/>
              <a:t>DOTAÇÃO</a:t>
            </a:r>
            <a:endParaRPr lang="pt-BR" sz="1200" b="1" dirty="0"/>
          </a:p>
        </p:txBody>
      </p:sp>
      <p:cxnSp>
        <p:nvCxnSpPr>
          <p:cNvPr id="50" name="Conector de seta reta 49"/>
          <p:cNvCxnSpPr>
            <a:endCxn id="43" idx="0"/>
          </p:cNvCxnSpPr>
          <p:nvPr/>
        </p:nvCxnSpPr>
        <p:spPr>
          <a:xfrm rot="10800000">
            <a:off x="3563888" y="4139788"/>
            <a:ext cx="43204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Conector de seta reta 51"/>
          <p:cNvCxnSpPr/>
          <p:nvPr/>
        </p:nvCxnSpPr>
        <p:spPr>
          <a:xfrm>
            <a:off x="3131840" y="4931876"/>
            <a:ext cx="8640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CaixaDeTexto 52"/>
          <p:cNvSpPr txBox="1"/>
          <p:nvPr/>
        </p:nvSpPr>
        <p:spPr>
          <a:xfrm>
            <a:off x="4608004" y="4464708"/>
            <a:ext cx="2052228" cy="461665"/>
          </a:xfrm>
          <a:prstGeom prst="rect">
            <a:avLst/>
          </a:prstGeom>
          <a:solidFill>
            <a:srgbClr val="00B050"/>
          </a:solidFill>
          <a:ln w="19050">
            <a:solidFill>
              <a:schemeClr val="tx1"/>
            </a:solidFill>
          </a:ln>
        </p:spPr>
        <p:txBody>
          <a:bodyPr wrap="square" rtlCol="0">
            <a:spAutoFit/>
          </a:bodyPr>
          <a:lstStyle/>
          <a:p>
            <a:r>
              <a:rPr lang="en-US" sz="1200" b="1" dirty="0" smtClean="0"/>
              <a:t>RESTRIÇÃO INTERTEMPORAL INICIAL:  INCLINAÇÃO = -(1+r)</a:t>
            </a:r>
            <a:endParaRPr lang="pt-BR" sz="1200" b="1" dirty="0"/>
          </a:p>
        </p:txBody>
      </p:sp>
      <p:sp>
        <p:nvSpPr>
          <p:cNvPr id="54" name="CaixaDeTexto 53"/>
          <p:cNvSpPr txBox="1"/>
          <p:nvPr/>
        </p:nvSpPr>
        <p:spPr>
          <a:xfrm rot="1541211">
            <a:off x="6146628" y="4102948"/>
            <a:ext cx="2218171" cy="461665"/>
          </a:xfrm>
          <a:prstGeom prst="rect">
            <a:avLst/>
          </a:prstGeom>
          <a:solidFill>
            <a:srgbClr val="FFFF00"/>
          </a:solidFill>
          <a:ln w="19050">
            <a:solidFill>
              <a:schemeClr val="tx1"/>
            </a:solidFill>
          </a:ln>
        </p:spPr>
        <p:txBody>
          <a:bodyPr wrap="none" rtlCol="0">
            <a:spAutoFit/>
          </a:bodyPr>
          <a:lstStyle/>
          <a:p>
            <a:r>
              <a:rPr lang="en-US" sz="1200" b="1" dirty="0" smtClean="0"/>
              <a:t>RESTRIÇÃO INTERTEMPORAL</a:t>
            </a:r>
          </a:p>
          <a:p>
            <a:r>
              <a:rPr lang="en-US" sz="1200" b="1" dirty="0" smtClean="0"/>
              <a:t> FINAL: INCLINAÇÃO: -[1+(1-t).r]</a:t>
            </a:r>
            <a:endParaRPr lang="pt-BR" sz="1200" b="1" dirty="0"/>
          </a:p>
        </p:txBody>
      </p:sp>
      <p:sp>
        <p:nvSpPr>
          <p:cNvPr id="55" name="CaixaDeTexto 54"/>
          <p:cNvSpPr txBox="1"/>
          <p:nvPr/>
        </p:nvSpPr>
        <p:spPr>
          <a:xfrm>
            <a:off x="2244346" y="2843644"/>
            <a:ext cx="383438"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Y</a:t>
            </a:r>
            <a:r>
              <a:rPr lang="en-US" b="1" baseline="-25000" dirty="0" smtClean="0">
                <a:effectLst>
                  <a:outerShdw blurRad="38100" dist="38100" dir="2700000" algn="tl">
                    <a:srgbClr val="000000">
                      <a:alpha val="43137"/>
                    </a:srgbClr>
                  </a:outerShdw>
                </a:effectLst>
              </a:rPr>
              <a:t>2</a:t>
            </a:r>
            <a:endParaRPr lang="pt-BR" b="1" dirty="0">
              <a:effectLst>
                <a:outerShdw blurRad="38100" dist="38100" dir="2700000" algn="tl">
                  <a:srgbClr val="000000">
                    <a:alpha val="43137"/>
                  </a:srgbClr>
                </a:outerShdw>
              </a:effectLst>
            </a:endParaRPr>
          </a:p>
        </p:txBody>
      </p:sp>
      <p:sp>
        <p:nvSpPr>
          <p:cNvPr id="2" name="CaixaDeTexto 1"/>
          <p:cNvSpPr txBox="1"/>
          <p:nvPr/>
        </p:nvSpPr>
        <p:spPr>
          <a:xfrm>
            <a:off x="6804248" y="5075892"/>
            <a:ext cx="1147430" cy="369332"/>
          </a:xfrm>
          <a:prstGeom prst="rect">
            <a:avLst/>
          </a:prstGeom>
          <a:noFill/>
          <a:ln w="19050">
            <a:solidFill>
              <a:schemeClr val="tx1"/>
            </a:solidFill>
          </a:ln>
        </p:spPr>
        <p:txBody>
          <a:bodyPr wrap="none" rtlCol="0">
            <a:spAutoFit/>
          </a:bodyPr>
          <a:lstStyle/>
          <a:p>
            <a:r>
              <a:rPr lang="pt-BR" b="1" dirty="0" smtClean="0"/>
              <a:t>PRESENTE</a:t>
            </a:r>
            <a:endParaRPr lang="pt-BR" b="1" dirty="0"/>
          </a:p>
        </p:txBody>
      </p:sp>
      <p:sp>
        <p:nvSpPr>
          <p:cNvPr id="4" name="CaixaDeTexto 3"/>
          <p:cNvSpPr txBox="1"/>
          <p:nvPr/>
        </p:nvSpPr>
        <p:spPr>
          <a:xfrm>
            <a:off x="1639052" y="899428"/>
            <a:ext cx="988732" cy="369332"/>
          </a:xfrm>
          <a:prstGeom prst="rect">
            <a:avLst/>
          </a:prstGeom>
          <a:noFill/>
          <a:ln w="19050">
            <a:solidFill>
              <a:schemeClr val="tx1"/>
            </a:solidFill>
          </a:ln>
        </p:spPr>
        <p:txBody>
          <a:bodyPr wrap="none" rtlCol="0">
            <a:spAutoFit/>
          </a:bodyPr>
          <a:lstStyle/>
          <a:p>
            <a:r>
              <a:rPr lang="pt-BR" b="1" dirty="0" smtClean="0"/>
              <a:t>FUTURO</a:t>
            </a:r>
            <a:endParaRPr lang="pt-BR" b="1" dirty="0"/>
          </a:p>
        </p:txBody>
      </p:sp>
      <p:sp>
        <p:nvSpPr>
          <p:cNvPr id="6" name="CaixaDeTexto 5"/>
          <p:cNvSpPr txBox="1"/>
          <p:nvPr/>
        </p:nvSpPr>
        <p:spPr>
          <a:xfrm rot="1486147">
            <a:off x="5265442" y="3301952"/>
            <a:ext cx="3940502" cy="400110"/>
          </a:xfrm>
          <a:prstGeom prst="rect">
            <a:avLst/>
          </a:prstGeom>
          <a:solidFill>
            <a:srgbClr val="00B0F0"/>
          </a:solidFill>
          <a:ln w="12700">
            <a:solidFill>
              <a:schemeClr val="tx1"/>
            </a:solidFill>
          </a:ln>
        </p:spPr>
        <p:txBody>
          <a:bodyPr wrap="none" rtlCol="0">
            <a:spAutoFit/>
          </a:bodyPr>
          <a:lstStyle/>
          <a:p>
            <a:r>
              <a:rPr lang="pt-BR" sz="1000" b="1" u="sng" dirty="0" smtClean="0">
                <a:effectLst>
                  <a:outerShdw blurRad="38100" dist="38100" dir="2700000" algn="tl">
                    <a:srgbClr val="000000">
                      <a:alpha val="43137"/>
                    </a:srgbClr>
                  </a:outerShdw>
                </a:effectLst>
              </a:rPr>
              <a:t>RESTRIÇÃO INTERTEMPORAL COM RENDA REAL COMPENSADA INICIAL</a:t>
            </a:r>
          </a:p>
          <a:p>
            <a:r>
              <a:rPr lang="pt-BR" sz="1000" b="1" dirty="0" smtClean="0"/>
              <a:t> À NOVA TAXA DE JUROS: </a:t>
            </a:r>
            <a:r>
              <a:rPr lang="en-US" sz="1000" b="1" dirty="0" smtClean="0"/>
              <a:t>INCLINAÇÃO = </a:t>
            </a:r>
            <a:r>
              <a:rPr lang="en-US" sz="1000" b="1" dirty="0"/>
              <a:t>-[1+(1-t).r]</a:t>
            </a:r>
            <a:endParaRPr lang="pt-BR" sz="1000" b="1" dirty="0"/>
          </a:p>
        </p:txBody>
      </p:sp>
      <p:sp>
        <p:nvSpPr>
          <p:cNvPr id="8" name="CaixaDeTexto 7"/>
          <p:cNvSpPr txBox="1"/>
          <p:nvPr/>
        </p:nvSpPr>
        <p:spPr>
          <a:xfrm>
            <a:off x="3059832" y="1187460"/>
            <a:ext cx="375424" cy="369332"/>
          </a:xfrm>
          <a:prstGeom prst="rect">
            <a:avLst/>
          </a:prstGeom>
          <a:noFill/>
        </p:spPr>
        <p:txBody>
          <a:bodyPr wrap="none" rtlCol="0">
            <a:spAutoFit/>
          </a:bodyPr>
          <a:lstStyle/>
          <a:p>
            <a:r>
              <a:rPr lang="pt-BR" b="1" dirty="0" smtClean="0"/>
              <a:t>E</a:t>
            </a:r>
            <a:r>
              <a:rPr lang="pt-BR" b="1" baseline="-25000" dirty="0" smtClean="0"/>
              <a:t>1</a:t>
            </a:r>
            <a:endParaRPr lang="pt-BR" b="1" dirty="0"/>
          </a:p>
        </p:txBody>
      </p:sp>
      <p:sp>
        <p:nvSpPr>
          <p:cNvPr id="9" name="CaixaDeTexto 8"/>
          <p:cNvSpPr txBox="1"/>
          <p:nvPr/>
        </p:nvSpPr>
        <p:spPr>
          <a:xfrm>
            <a:off x="3419872" y="2391271"/>
            <a:ext cx="383438" cy="461665"/>
          </a:xfrm>
          <a:prstGeom prst="rect">
            <a:avLst/>
          </a:prstGeom>
          <a:noFill/>
        </p:spPr>
        <p:txBody>
          <a:bodyPr wrap="none" rtlCol="0">
            <a:spAutoFit/>
          </a:bodyPr>
          <a:lstStyle/>
          <a:p>
            <a:r>
              <a:rPr lang="pt-BR" b="1" spc="-150" dirty="0" smtClean="0"/>
              <a:t>E</a:t>
            </a:r>
            <a:r>
              <a:rPr lang="pt-BR" b="1" spc="-150" baseline="-25000" dirty="0" smtClean="0"/>
              <a:t>1</a:t>
            </a:r>
            <a:r>
              <a:rPr lang="pt-BR" sz="2400" b="1" spc="-150" baseline="30000" dirty="0" smtClean="0"/>
              <a:t>’</a:t>
            </a:r>
            <a:endParaRPr lang="pt-BR" sz="2400" b="1" spc="-150" dirty="0"/>
          </a:p>
        </p:txBody>
      </p:sp>
      <p:sp>
        <p:nvSpPr>
          <p:cNvPr id="11" name="CaixaDeTexto 10"/>
          <p:cNvSpPr txBox="1"/>
          <p:nvPr/>
        </p:nvSpPr>
        <p:spPr>
          <a:xfrm>
            <a:off x="3779912" y="1772816"/>
            <a:ext cx="773673" cy="369332"/>
          </a:xfrm>
          <a:prstGeom prst="rect">
            <a:avLst/>
          </a:prstGeom>
          <a:noFill/>
          <a:ln>
            <a:noFill/>
          </a:ln>
        </p:spPr>
        <p:txBody>
          <a:bodyPr wrap="none" rtlCol="0">
            <a:spAutoFit/>
          </a:bodyPr>
          <a:lstStyle/>
          <a:p>
            <a:r>
              <a:rPr lang="pt-BR" b="1" dirty="0" smtClean="0">
                <a:solidFill>
                  <a:srgbClr val="002060"/>
                </a:solidFill>
              </a:rPr>
              <a:t>E</a:t>
            </a:r>
            <a:r>
              <a:rPr lang="pt-BR" b="1" baseline="30000" dirty="0" smtClean="0">
                <a:solidFill>
                  <a:srgbClr val="002060"/>
                </a:solidFill>
              </a:rPr>
              <a:t>EF.SUB.</a:t>
            </a:r>
            <a:endParaRPr lang="pt-BR" b="1" dirty="0">
              <a:solidFill>
                <a:srgbClr val="002060"/>
              </a:solidFill>
            </a:endParaRPr>
          </a:p>
        </p:txBody>
      </p:sp>
      <p:cxnSp>
        <p:nvCxnSpPr>
          <p:cNvPr id="14" name="Conector de seta reta 13"/>
          <p:cNvCxnSpPr>
            <a:stCxn id="46" idx="2"/>
            <a:endCxn id="13" idx="0"/>
          </p:cNvCxnSpPr>
          <p:nvPr/>
        </p:nvCxnSpPr>
        <p:spPr>
          <a:xfrm flipH="1">
            <a:off x="4439969" y="2708920"/>
            <a:ext cx="108012"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3779912" y="4941168"/>
            <a:ext cx="503664" cy="400110"/>
          </a:xfrm>
          <a:prstGeom prst="rect">
            <a:avLst/>
          </a:prstGeom>
          <a:noFill/>
        </p:spPr>
        <p:txBody>
          <a:bodyPr wrap="none" rtlCol="0">
            <a:spAutoFit/>
          </a:bodyPr>
          <a:lstStyle/>
          <a:p>
            <a:r>
              <a:rPr lang="pt-BR" sz="2000" b="1" spc="-150" dirty="0" smtClean="0">
                <a:solidFill>
                  <a:srgbClr val="002060"/>
                </a:solidFill>
              </a:rPr>
              <a:t>C</a:t>
            </a:r>
            <a:r>
              <a:rPr lang="pt-BR" sz="2000" b="1" spc="-150" baseline="30000" dirty="0" smtClean="0">
                <a:solidFill>
                  <a:srgbClr val="002060"/>
                </a:solidFill>
              </a:rPr>
              <a:t>E.S.</a:t>
            </a:r>
            <a:endParaRPr lang="pt-BR" sz="2000" b="1" spc="-150" dirty="0">
              <a:solidFill>
                <a:srgbClr val="002060"/>
              </a:solidFill>
            </a:endParaRPr>
          </a:p>
        </p:txBody>
      </p:sp>
      <p:sp>
        <p:nvSpPr>
          <p:cNvPr id="13" name="Sol 12"/>
          <p:cNvSpPr/>
          <p:nvPr/>
        </p:nvSpPr>
        <p:spPr>
          <a:xfrm>
            <a:off x="4355976" y="3068960"/>
            <a:ext cx="167985" cy="161436"/>
          </a:xfrm>
          <a:prstGeom prst="su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b="1" u="sng" dirty="0" smtClean="0">
                <a:effectLst>
                  <a:outerShdw blurRad="38100" dist="38100" dir="2700000" algn="tl">
                    <a:srgbClr val="000000">
                      <a:alpha val="43137"/>
                    </a:srgbClr>
                  </a:outerShdw>
                </a:effectLst>
              </a:rPr>
              <a:t>MODO ALTERNATIVO DE DERIVAÇÃO DO EFEITO RENDA E EFEITO SUBSTITUIÇÃO</a:t>
            </a:r>
          </a:p>
          <a:p>
            <a:pPr marL="0" indent="0">
              <a:buNone/>
            </a:pPr>
            <a:r>
              <a:rPr lang="pt-BR" sz="2000" b="1" dirty="0" smtClean="0"/>
              <a:t>(II- PELO MODO VARIAÇÃO EQUIVALENTE, I.E., TENDO A RENDA REAL (UTILIDADE)</a:t>
            </a:r>
          </a:p>
          <a:p>
            <a:pPr marL="0" indent="0">
              <a:buNone/>
            </a:pPr>
            <a:r>
              <a:rPr lang="pt-BR" sz="2000" b="1" dirty="0"/>
              <a:t> </a:t>
            </a:r>
            <a:r>
              <a:rPr lang="pt-BR" sz="2000" b="1" dirty="0" smtClean="0"/>
              <a:t>                                                                  FINAL E OS PREÇOS INICIAIS COMO REFERÊNCIA)</a:t>
            </a:r>
          </a:p>
          <a:p>
            <a:r>
              <a:rPr lang="pt-BR" sz="2000" dirty="0"/>
              <a:t> </a:t>
            </a:r>
            <a:endParaRPr lang="pt-BR" sz="2000" dirty="0" smtClean="0"/>
          </a:p>
          <a:p>
            <a:endParaRPr lang="pt-BR" sz="2000" dirty="0"/>
          </a:p>
          <a:p>
            <a:endParaRPr lang="pt-BR" sz="2000" dirty="0" smtClean="0"/>
          </a:p>
          <a:p>
            <a:endParaRPr lang="pt-BR" sz="2000" dirty="0"/>
          </a:p>
        </p:txBody>
      </p:sp>
      <p:cxnSp>
        <p:nvCxnSpPr>
          <p:cNvPr id="4" name="Conector de seta reta 3"/>
          <p:cNvCxnSpPr/>
          <p:nvPr/>
        </p:nvCxnSpPr>
        <p:spPr>
          <a:xfrm rot="5400000" flipH="1" flipV="1">
            <a:off x="-20682" y="3023664"/>
            <a:ext cx="4393282"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Conector de seta reta 4"/>
          <p:cNvCxnSpPr/>
          <p:nvPr/>
        </p:nvCxnSpPr>
        <p:spPr>
          <a:xfrm>
            <a:off x="2176356" y="5219908"/>
            <a:ext cx="6120680"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Conector reto 5"/>
          <p:cNvCxnSpPr/>
          <p:nvPr/>
        </p:nvCxnSpPr>
        <p:spPr>
          <a:xfrm rot="16200000" flipH="1">
            <a:off x="1708304" y="1511496"/>
            <a:ext cx="4248472" cy="33123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2176356" y="3347700"/>
            <a:ext cx="1800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rot="16200000" flipH="1">
            <a:off x="3076456" y="4247800"/>
            <a:ext cx="1872208"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0800000">
            <a:off x="2176356" y="2555612"/>
            <a:ext cx="5976664" cy="2736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rot="5400000">
            <a:off x="935595" y="3455712"/>
            <a:ext cx="352839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rot="5400000">
            <a:off x="1996336" y="4103784"/>
            <a:ext cx="223224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CaixaDeTexto 13"/>
          <p:cNvSpPr txBox="1"/>
          <p:nvPr/>
        </p:nvSpPr>
        <p:spPr>
          <a:xfrm>
            <a:off x="2555776" y="5147900"/>
            <a:ext cx="385042"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C</a:t>
            </a:r>
            <a:r>
              <a:rPr lang="en-US"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15" name="CaixaDeTexto 14"/>
          <p:cNvSpPr txBox="1"/>
          <p:nvPr/>
        </p:nvSpPr>
        <p:spPr>
          <a:xfrm>
            <a:off x="2903368" y="5219908"/>
            <a:ext cx="380232" cy="369332"/>
          </a:xfrm>
          <a:prstGeom prst="rect">
            <a:avLst/>
          </a:prstGeom>
          <a:noFill/>
        </p:spPr>
        <p:txBody>
          <a:bodyPr wrap="none" rtlCol="0">
            <a:spAutoFit/>
          </a:bodyPr>
          <a:lstStyle/>
          <a:p>
            <a:r>
              <a:rPr lang="en-US" b="1" spc="-150" dirty="0" smtClean="0">
                <a:effectLst>
                  <a:outerShdw blurRad="38100" dist="38100" dir="2700000" algn="tl">
                    <a:srgbClr val="000000">
                      <a:alpha val="43137"/>
                    </a:srgbClr>
                  </a:outerShdw>
                </a:effectLst>
              </a:rPr>
              <a:t>C</a:t>
            </a:r>
            <a:r>
              <a:rPr lang="en-US" b="1" spc="-150" baseline="-25000" dirty="0" smtClean="0">
                <a:effectLst>
                  <a:outerShdw blurRad="38100" dist="38100" dir="2700000" algn="tl">
                    <a:srgbClr val="000000">
                      <a:alpha val="43137"/>
                    </a:srgbClr>
                  </a:outerShdw>
                </a:effectLst>
              </a:rPr>
              <a:t>1</a:t>
            </a:r>
            <a:r>
              <a:rPr lang="en-US" b="1" spc="-150" baseline="30000" dirty="0" smtClean="0">
                <a:effectLst>
                  <a:outerShdw blurRad="38100" dist="38100" dir="2700000" algn="tl">
                    <a:srgbClr val="000000">
                      <a:alpha val="43137"/>
                    </a:srgbClr>
                  </a:outerShdw>
                </a:effectLst>
              </a:rPr>
              <a:t>’</a:t>
            </a:r>
            <a:endParaRPr lang="pt-BR" b="1" spc="-150" dirty="0">
              <a:effectLst>
                <a:outerShdw blurRad="38100" dist="38100" dir="2700000" algn="tl">
                  <a:srgbClr val="000000">
                    <a:alpha val="43137"/>
                  </a:srgbClr>
                </a:outerShdw>
              </a:effectLst>
            </a:endParaRPr>
          </a:p>
        </p:txBody>
      </p:sp>
      <p:sp>
        <p:nvSpPr>
          <p:cNvPr id="16" name="CaixaDeTexto 15"/>
          <p:cNvSpPr txBox="1"/>
          <p:nvPr/>
        </p:nvSpPr>
        <p:spPr>
          <a:xfrm>
            <a:off x="3881150" y="5219908"/>
            <a:ext cx="383438"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Y</a:t>
            </a:r>
            <a:r>
              <a:rPr lang="en-US"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17" name="Chave direita 16"/>
          <p:cNvSpPr/>
          <p:nvPr/>
        </p:nvSpPr>
        <p:spPr>
          <a:xfrm rot="5400000">
            <a:off x="3400492" y="5147900"/>
            <a:ext cx="288032" cy="100811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8" name="CaixaDeTexto 17"/>
          <p:cNvSpPr txBox="1"/>
          <p:nvPr/>
        </p:nvSpPr>
        <p:spPr>
          <a:xfrm>
            <a:off x="3328484" y="5661248"/>
            <a:ext cx="393056" cy="400110"/>
          </a:xfrm>
          <a:prstGeom prst="rect">
            <a:avLst/>
          </a:prstGeom>
          <a:noFill/>
        </p:spPr>
        <p:txBody>
          <a:bodyPr wrap="none" rtlCol="0">
            <a:spAutoFit/>
          </a:bodyPr>
          <a:lstStyle/>
          <a:p>
            <a:r>
              <a:rPr lang="en-US" sz="2000" b="1" spc="-150" dirty="0" smtClean="0"/>
              <a:t>S</a:t>
            </a:r>
            <a:r>
              <a:rPr lang="en-US" sz="2000" b="1" spc="-150" baseline="-25000" dirty="0" smtClean="0"/>
              <a:t>1</a:t>
            </a:r>
            <a:r>
              <a:rPr lang="en-US" sz="2000" b="1" spc="-150" baseline="30000" dirty="0" smtClean="0"/>
              <a:t>’</a:t>
            </a:r>
            <a:endParaRPr lang="pt-BR" sz="2000" b="1" spc="-150" dirty="0"/>
          </a:p>
        </p:txBody>
      </p:sp>
      <p:sp>
        <p:nvSpPr>
          <p:cNvPr id="19" name="Chave direita 18"/>
          <p:cNvSpPr/>
          <p:nvPr/>
        </p:nvSpPr>
        <p:spPr>
          <a:xfrm rot="5400000">
            <a:off x="2838087" y="5233567"/>
            <a:ext cx="1039470" cy="1381484"/>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CaixaDeTexto 19"/>
          <p:cNvSpPr txBox="1"/>
          <p:nvPr/>
        </p:nvSpPr>
        <p:spPr>
          <a:xfrm>
            <a:off x="3184468" y="6381328"/>
            <a:ext cx="393056" cy="400110"/>
          </a:xfrm>
          <a:prstGeom prst="rect">
            <a:avLst/>
          </a:prstGeom>
          <a:noFill/>
        </p:spPr>
        <p:txBody>
          <a:bodyPr wrap="none" rtlCol="0">
            <a:spAutoFit/>
          </a:bodyPr>
          <a:lstStyle/>
          <a:p>
            <a:r>
              <a:rPr lang="en-US" sz="2000" b="1" dirty="0" smtClean="0"/>
              <a:t>S</a:t>
            </a:r>
            <a:r>
              <a:rPr lang="en-US" sz="2000" b="1" baseline="-25000" dirty="0" smtClean="0"/>
              <a:t>1</a:t>
            </a:r>
            <a:endParaRPr lang="pt-BR" sz="2000" b="1" dirty="0"/>
          </a:p>
        </p:txBody>
      </p:sp>
      <p:sp>
        <p:nvSpPr>
          <p:cNvPr id="21" name="Chave direita 20"/>
          <p:cNvSpPr/>
          <p:nvPr/>
        </p:nvSpPr>
        <p:spPr>
          <a:xfrm rot="16200000">
            <a:off x="2563181" y="4651249"/>
            <a:ext cx="489248" cy="64806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3" name="Chave direita 22"/>
          <p:cNvSpPr/>
          <p:nvPr/>
        </p:nvSpPr>
        <p:spPr>
          <a:xfrm rot="16200000">
            <a:off x="2411761" y="4077073"/>
            <a:ext cx="360040" cy="21602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6" name="CaixaDeTexto 25"/>
          <p:cNvSpPr txBox="1"/>
          <p:nvPr/>
        </p:nvSpPr>
        <p:spPr>
          <a:xfrm>
            <a:off x="4427984" y="3079993"/>
            <a:ext cx="816057" cy="276999"/>
          </a:xfrm>
          <a:prstGeom prst="rect">
            <a:avLst/>
          </a:prstGeom>
          <a:solidFill>
            <a:srgbClr val="00B050"/>
          </a:solidFill>
          <a:ln w="19050">
            <a:solidFill>
              <a:schemeClr val="tx1"/>
            </a:solidFill>
          </a:ln>
        </p:spPr>
        <p:txBody>
          <a:bodyPr wrap="none" rtlCol="0">
            <a:spAutoFit/>
          </a:bodyPr>
          <a:lstStyle/>
          <a:p>
            <a:r>
              <a:rPr lang="en-US" sz="1200" b="1" dirty="0" smtClean="0"/>
              <a:t>DOTAÇÃO</a:t>
            </a:r>
            <a:endParaRPr lang="pt-BR" sz="1200" b="1" dirty="0"/>
          </a:p>
        </p:txBody>
      </p:sp>
      <p:cxnSp>
        <p:nvCxnSpPr>
          <p:cNvPr id="28" name="Conector de seta reta 27"/>
          <p:cNvCxnSpPr/>
          <p:nvPr/>
        </p:nvCxnSpPr>
        <p:spPr>
          <a:xfrm flipH="1">
            <a:off x="2483768" y="4293096"/>
            <a:ext cx="18331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p:nvPr/>
        </p:nvCxnSpPr>
        <p:spPr>
          <a:xfrm>
            <a:off x="2483770" y="5085184"/>
            <a:ext cx="628690" cy="203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CaixaDeTexto 29"/>
          <p:cNvSpPr txBox="1"/>
          <p:nvPr/>
        </p:nvSpPr>
        <p:spPr>
          <a:xfrm>
            <a:off x="4012560" y="4643844"/>
            <a:ext cx="2052228" cy="461665"/>
          </a:xfrm>
          <a:prstGeom prst="rect">
            <a:avLst/>
          </a:prstGeom>
          <a:solidFill>
            <a:srgbClr val="00B050"/>
          </a:solidFill>
          <a:ln w="19050">
            <a:solidFill>
              <a:schemeClr val="tx1"/>
            </a:solidFill>
          </a:ln>
        </p:spPr>
        <p:txBody>
          <a:bodyPr wrap="square" rtlCol="0">
            <a:spAutoFit/>
          </a:bodyPr>
          <a:lstStyle/>
          <a:p>
            <a:r>
              <a:rPr lang="en-US" sz="1200" b="1" dirty="0" smtClean="0"/>
              <a:t>RESTRIÇÃO INTERTEMPORAL INICIAL:  INCLINAÇÃO = -(1+r)</a:t>
            </a:r>
            <a:endParaRPr lang="pt-BR" sz="1200" b="1" dirty="0"/>
          </a:p>
        </p:txBody>
      </p:sp>
      <p:sp>
        <p:nvSpPr>
          <p:cNvPr id="31" name="CaixaDeTexto 30"/>
          <p:cNvSpPr txBox="1"/>
          <p:nvPr/>
        </p:nvSpPr>
        <p:spPr>
          <a:xfrm rot="1314095">
            <a:off x="5802193" y="4370491"/>
            <a:ext cx="2218171" cy="461665"/>
          </a:xfrm>
          <a:prstGeom prst="rect">
            <a:avLst/>
          </a:prstGeom>
          <a:solidFill>
            <a:srgbClr val="FFFF00"/>
          </a:solidFill>
          <a:ln w="19050">
            <a:solidFill>
              <a:schemeClr val="tx1"/>
            </a:solidFill>
          </a:ln>
        </p:spPr>
        <p:txBody>
          <a:bodyPr wrap="none" rtlCol="0">
            <a:spAutoFit/>
          </a:bodyPr>
          <a:lstStyle/>
          <a:p>
            <a:r>
              <a:rPr lang="en-US" sz="1200" b="1" dirty="0" smtClean="0"/>
              <a:t>RESTRIÇÃO INTERTEMPORAL</a:t>
            </a:r>
          </a:p>
          <a:p>
            <a:r>
              <a:rPr lang="en-US" sz="1200" b="1" dirty="0" smtClean="0"/>
              <a:t> FINAL: INCLINAÇÃO: -[1+(1-t).r]</a:t>
            </a:r>
            <a:endParaRPr lang="pt-BR" sz="1200" b="1" dirty="0"/>
          </a:p>
        </p:txBody>
      </p:sp>
      <p:sp>
        <p:nvSpPr>
          <p:cNvPr id="32" name="CaixaDeTexto 31"/>
          <p:cNvSpPr txBox="1"/>
          <p:nvPr/>
        </p:nvSpPr>
        <p:spPr>
          <a:xfrm>
            <a:off x="1792918" y="3194392"/>
            <a:ext cx="383438"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Y</a:t>
            </a:r>
            <a:r>
              <a:rPr lang="en-US" b="1" baseline="-25000" dirty="0" smtClean="0">
                <a:effectLst>
                  <a:outerShdw blurRad="38100" dist="38100" dir="2700000" algn="tl">
                    <a:srgbClr val="000000">
                      <a:alpha val="43137"/>
                    </a:srgbClr>
                  </a:outerShdw>
                </a:effectLst>
              </a:rPr>
              <a:t>2</a:t>
            </a:r>
            <a:endParaRPr lang="pt-BR" b="1" dirty="0">
              <a:effectLst>
                <a:outerShdw blurRad="38100" dist="38100" dir="2700000" algn="tl">
                  <a:srgbClr val="000000">
                    <a:alpha val="43137"/>
                  </a:srgbClr>
                </a:outerShdw>
              </a:effectLst>
            </a:endParaRPr>
          </a:p>
        </p:txBody>
      </p:sp>
      <p:sp>
        <p:nvSpPr>
          <p:cNvPr id="33" name="CaixaDeTexto 32"/>
          <p:cNvSpPr txBox="1"/>
          <p:nvPr/>
        </p:nvSpPr>
        <p:spPr>
          <a:xfrm>
            <a:off x="6352820" y="5291916"/>
            <a:ext cx="1147430" cy="369332"/>
          </a:xfrm>
          <a:prstGeom prst="rect">
            <a:avLst/>
          </a:prstGeom>
          <a:noFill/>
          <a:ln w="19050">
            <a:solidFill>
              <a:schemeClr val="tx1"/>
            </a:solidFill>
          </a:ln>
        </p:spPr>
        <p:txBody>
          <a:bodyPr wrap="none" rtlCol="0">
            <a:spAutoFit/>
          </a:bodyPr>
          <a:lstStyle/>
          <a:p>
            <a:r>
              <a:rPr lang="pt-BR" b="1" dirty="0" smtClean="0"/>
              <a:t>PRESENTE</a:t>
            </a:r>
            <a:endParaRPr lang="pt-BR" b="1" dirty="0"/>
          </a:p>
        </p:txBody>
      </p:sp>
      <p:sp>
        <p:nvSpPr>
          <p:cNvPr id="34" name="CaixaDeTexto 33"/>
          <p:cNvSpPr txBox="1"/>
          <p:nvPr/>
        </p:nvSpPr>
        <p:spPr>
          <a:xfrm>
            <a:off x="1187624" y="1259468"/>
            <a:ext cx="988732" cy="369332"/>
          </a:xfrm>
          <a:prstGeom prst="rect">
            <a:avLst/>
          </a:prstGeom>
          <a:noFill/>
          <a:ln w="19050">
            <a:solidFill>
              <a:schemeClr val="tx1"/>
            </a:solidFill>
          </a:ln>
        </p:spPr>
        <p:txBody>
          <a:bodyPr wrap="none" rtlCol="0">
            <a:spAutoFit/>
          </a:bodyPr>
          <a:lstStyle/>
          <a:p>
            <a:r>
              <a:rPr lang="pt-BR" b="1" dirty="0" smtClean="0"/>
              <a:t>FUTURO</a:t>
            </a:r>
            <a:endParaRPr lang="pt-BR" b="1" dirty="0"/>
          </a:p>
        </p:txBody>
      </p:sp>
      <p:sp>
        <p:nvSpPr>
          <p:cNvPr id="35" name="CaixaDeTexto 34"/>
          <p:cNvSpPr txBox="1"/>
          <p:nvPr/>
        </p:nvSpPr>
        <p:spPr>
          <a:xfrm>
            <a:off x="3347864" y="3717032"/>
            <a:ext cx="2081019" cy="553998"/>
          </a:xfrm>
          <a:prstGeom prst="rect">
            <a:avLst/>
          </a:prstGeom>
          <a:solidFill>
            <a:srgbClr val="00B0F0"/>
          </a:solidFill>
          <a:ln w="12700">
            <a:solidFill>
              <a:schemeClr val="tx1"/>
            </a:solidFill>
          </a:ln>
        </p:spPr>
        <p:txBody>
          <a:bodyPr wrap="none" rtlCol="0">
            <a:spAutoFit/>
          </a:bodyPr>
          <a:lstStyle/>
          <a:p>
            <a:r>
              <a:rPr lang="pt-BR" sz="1000" b="1" u="sng" dirty="0" smtClean="0">
                <a:effectLst>
                  <a:outerShdw blurRad="38100" dist="38100" dir="2700000" algn="tl">
                    <a:srgbClr val="000000">
                      <a:alpha val="43137"/>
                    </a:srgbClr>
                  </a:outerShdw>
                </a:effectLst>
              </a:rPr>
              <a:t>RESTRIÇÃO INTERTEMPORAL COM </a:t>
            </a:r>
          </a:p>
          <a:p>
            <a:r>
              <a:rPr lang="pt-BR" sz="1000" b="1" u="sng" dirty="0" smtClean="0">
                <a:effectLst>
                  <a:outerShdw blurRad="38100" dist="38100" dir="2700000" algn="tl">
                    <a:srgbClr val="000000">
                      <a:alpha val="43137"/>
                    </a:srgbClr>
                  </a:outerShdw>
                </a:effectLst>
              </a:rPr>
              <a:t>RENDA REAL (COMPENSADA) FINAL</a:t>
            </a:r>
          </a:p>
          <a:p>
            <a:r>
              <a:rPr lang="pt-BR" sz="1000" b="1" dirty="0" smtClean="0"/>
              <a:t>  </a:t>
            </a:r>
            <a:r>
              <a:rPr lang="en-US" sz="1000" b="1" dirty="0" smtClean="0"/>
              <a:t>INCLINAÇÃO = </a:t>
            </a:r>
            <a:r>
              <a:rPr lang="en-US" sz="1000" b="1" dirty="0"/>
              <a:t>-[</a:t>
            </a:r>
            <a:r>
              <a:rPr lang="en-US" sz="1000" b="1" dirty="0" smtClean="0"/>
              <a:t>1+ r</a:t>
            </a:r>
            <a:r>
              <a:rPr lang="en-US" sz="1000" b="1" dirty="0"/>
              <a:t>]</a:t>
            </a:r>
            <a:endParaRPr lang="pt-BR" sz="1000" b="1" dirty="0"/>
          </a:p>
        </p:txBody>
      </p:sp>
      <p:sp>
        <p:nvSpPr>
          <p:cNvPr id="36" name="Arco 35"/>
          <p:cNvSpPr/>
          <p:nvPr/>
        </p:nvSpPr>
        <p:spPr>
          <a:xfrm rot="10116212">
            <a:off x="2309988" y="237826"/>
            <a:ext cx="2798030" cy="287102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7" name="Arco 36"/>
          <p:cNvSpPr/>
          <p:nvPr/>
        </p:nvSpPr>
        <p:spPr>
          <a:xfrm rot="9249084">
            <a:off x="2297760" y="-999263"/>
            <a:ext cx="2592288" cy="3375084"/>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39" name="Conector reto 38"/>
          <p:cNvCxnSpPr/>
          <p:nvPr/>
        </p:nvCxnSpPr>
        <p:spPr>
          <a:xfrm>
            <a:off x="2175562" y="1988840"/>
            <a:ext cx="1205434" cy="1728192"/>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a:xfrm>
            <a:off x="2483768" y="2420888"/>
            <a:ext cx="0" cy="2799814"/>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9" name="CaixaDeTexto 48"/>
          <p:cNvSpPr txBox="1"/>
          <p:nvPr/>
        </p:nvSpPr>
        <p:spPr>
          <a:xfrm>
            <a:off x="2147268" y="5157192"/>
            <a:ext cx="481991" cy="369332"/>
          </a:xfrm>
          <a:prstGeom prst="rect">
            <a:avLst/>
          </a:prstGeom>
          <a:noFill/>
        </p:spPr>
        <p:txBody>
          <a:bodyPr wrap="none" rtlCol="0">
            <a:spAutoFit/>
          </a:bodyPr>
          <a:lstStyle/>
          <a:p>
            <a:r>
              <a:rPr lang="pt-BR" b="1" spc="-150" dirty="0" smtClean="0">
                <a:solidFill>
                  <a:srgbClr val="002060"/>
                </a:solidFill>
              </a:rPr>
              <a:t>C</a:t>
            </a:r>
            <a:r>
              <a:rPr lang="pt-BR" b="1" spc="-150" baseline="30000" dirty="0" smtClean="0">
                <a:solidFill>
                  <a:srgbClr val="002060"/>
                </a:solidFill>
              </a:rPr>
              <a:t>E.R.</a:t>
            </a:r>
            <a:endParaRPr lang="pt-BR" b="1" spc="-150" dirty="0">
              <a:solidFill>
                <a:srgbClr val="002060"/>
              </a:solidFill>
            </a:endParaRPr>
          </a:p>
        </p:txBody>
      </p:sp>
      <p:sp>
        <p:nvSpPr>
          <p:cNvPr id="53" name="CaixaDeTexto 52"/>
          <p:cNvSpPr txBox="1"/>
          <p:nvPr/>
        </p:nvSpPr>
        <p:spPr>
          <a:xfrm>
            <a:off x="2627784" y="1412776"/>
            <a:ext cx="375424" cy="369332"/>
          </a:xfrm>
          <a:prstGeom prst="rect">
            <a:avLst/>
          </a:prstGeom>
          <a:noFill/>
        </p:spPr>
        <p:txBody>
          <a:bodyPr wrap="none" rtlCol="0">
            <a:spAutoFit/>
          </a:bodyPr>
          <a:lstStyle/>
          <a:p>
            <a:r>
              <a:rPr lang="pt-BR" b="1" dirty="0" smtClean="0"/>
              <a:t>E</a:t>
            </a:r>
            <a:r>
              <a:rPr lang="pt-BR" b="1" baseline="-25000" dirty="0" smtClean="0"/>
              <a:t>1</a:t>
            </a:r>
            <a:endParaRPr lang="pt-BR" b="1" dirty="0"/>
          </a:p>
        </p:txBody>
      </p:sp>
      <p:sp>
        <p:nvSpPr>
          <p:cNvPr id="54" name="CaixaDeTexto 53"/>
          <p:cNvSpPr txBox="1"/>
          <p:nvPr/>
        </p:nvSpPr>
        <p:spPr>
          <a:xfrm>
            <a:off x="3063558" y="2636912"/>
            <a:ext cx="383438" cy="461665"/>
          </a:xfrm>
          <a:prstGeom prst="rect">
            <a:avLst/>
          </a:prstGeom>
          <a:noFill/>
        </p:spPr>
        <p:txBody>
          <a:bodyPr wrap="none" rtlCol="0">
            <a:spAutoFit/>
          </a:bodyPr>
          <a:lstStyle/>
          <a:p>
            <a:r>
              <a:rPr lang="pt-BR" b="1" spc="-150" dirty="0" smtClean="0"/>
              <a:t>E</a:t>
            </a:r>
            <a:r>
              <a:rPr lang="pt-BR" b="1" spc="-150" baseline="-25000" dirty="0" smtClean="0"/>
              <a:t>1</a:t>
            </a:r>
            <a:r>
              <a:rPr lang="pt-BR" sz="2400" b="1" spc="-150" baseline="30000" dirty="0" smtClean="0"/>
              <a:t>’</a:t>
            </a:r>
            <a:endParaRPr lang="pt-BR" sz="2400" b="1" spc="-150" dirty="0"/>
          </a:p>
        </p:txBody>
      </p:sp>
      <p:sp>
        <p:nvSpPr>
          <p:cNvPr id="55" name="CaixaDeTexto 54"/>
          <p:cNvSpPr txBox="1"/>
          <p:nvPr/>
        </p:nvSpPr>
        <p:spPr>
          <a:xfrm>
            <a:off x="2411760" y="2132856"/>
            <a:ext cx="922368" cy="369332"/>
          </a:xfrm>
          <a:prstGeom prst="rect">
            <a:avLst/>
          </a:prstGeom>
          <a:noFill/>
        </p:spPr>
        <p:txBody>
          <a:bodyPr wrap="none" rtlCol="0">
            <a:spAutoFit/>
          </a:bodyPr>
          <a:lstStyle/>
          <a:p>
            <a:r>
              <a:rPr lang="pt-BR" b="1" dirty="0" smtClean="0">
                <a:solidFill>
                  <a:srgbClr val="002060"/>
                </a:solidFill>
              </a:rPr>
              <a:t>E</a:t>
            </a:r>
            <a:r>
              <a:rPr lang="pt-BR" b="1" baseline="30000" dirty="0" smtClean="0">
                <a:solidFill>
                  <a:srgbClr val="002060"/>
                </a:solidFill>
              </a:rPr>
              <a:t>EF.RENDA</a:t>
            </a:r>
            <a:endParaRPr lang="pt-BR" b="1" dirty="0">
              <a:solidFill>
                <a:srgbClr val="002060"/>
              </a:solidFill>
            </a:endParaRPr>
          </a:p>
        </p:txBody>
      </p:sp>
      <p:cxnSp>
        <p:nvCxnSpPr>
          <p:cNvPr id="58" name="Conector de seta reta 57"/>
          <p:cNvCxnSpPr>
            <a:stCxn id="26" idx="1"/>
            <a:endCxn id="2" idx="3"/>
          </p:cNvCxnSpPr>
          <p:nvPr/>
        </p:nvCxnSpPr>
        <p:spPr>
          <a:xfrm flipH="1">
            <a:off x="4067944" y="3218493"/>
            <a:ext cx="360040" cy="1384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CaixaDeTexto 41"/>
          <p:cNvSpPr txBox="1"/>
          <p:nvPr/>
        </p:nvSpPr>
        <p:spPr>
          <a:xfrm>
            <a:off x="2195736" y="3789040"/>
            <a:ext cx="1109919" cy="276999"/>
          </a:xfrm>
          <a:prstGeom prst="rect">
            <a:avLst/>
          </a:prstGeom>
          <a:solidFill>
            <a:srgbClr val="FFC000"/>
          </a:solid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EFEITO RENDA</a:t>
            </a:r>
            <a:endParaRPr lang="pt-BR" sz="1200" b="1" dirty="0">
              <a:effectLst>
                <a:outerShdw blurRad="38100" dist="38100" dir="2700000" algn="tl">
                  <a:srgbClr val="000000">
                    <a:alpha val="43137"/>
                  </a:srgbClr>
                </a:outerShdw>
              </a:effectLst>
            </a:endParaRPr>
          </a:p>
        </p:txBody>
      </p:sp>
      <p:sp>
        <p:nvSpPr>
          <p:cNvPr id="43" name="CaixaDeTexto 42"/>
          <p:cNvSpPr txBox="1"/>
          <p:nvPr/>
        </p:nvSpPr>
        <p:spPr>
          <a:xfrm>
            <a:off x="2565284" y="4520153"/>
            <a:ext cx="1214628" cy="276999"/>
          </a:xfrm>
          <a:prstGeom prst="rect">
            <a:avLst/>
          </a:prstGeom>
          <a:solidFill>
            <a:srgbClr val="FFFF00"/>
          </a:solid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EFEITO SUBSTIT.</a:t>
            </a:r>
            <a:endParaRPr lang="pt-BR" sz="1200" b="1" dirty="0">
              <a:effectLst>
                <a:outerShdw blurRad="38100" dist="38100" dir="2700000" algn="tl">
                  <a:srgbClr val="000000">
                    <a:alpha val="43137"/>
                  </a:srgbClr>
                </a:outerShdw>
              </a:effectLst>
            </a:endParaRPr>
          </a:p>
        </p:txBody>
      </p:sp>
      <p:sp>
        <p:nvSpPr>
          <p:cNvPr id="2" name="Sol 1"/>
          <p:cNvSpPr/>
          <p:nvPr/>
        </p:nvSpPr>
        <p:spPr>
          <a:xfrm>
            <a:off x="3923928" y="3284984"/>
            <a:ext cx="144016" cy="144016"/>
          </a:xfrm>
          <a:prstGeom prst="su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41733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buNone/>
            </a:pPr>
            <a:r>
              <a:rPr lang="en-US" sz="2400" b="1" dirty="0" smtClean="0">
                <a:effectLst>
                  <a:outerShdw blurRad="38100" dist="38100" dir="2700000" algn="tl">
                    <a:srgbClr val="000000">
                      <a:alpha val="43137"/>
                    </a:srgbClr>
                  </a:outerShdw>
                </a:effectLst>
              </a:rPr>
              <a:t>CASO ESPECIAL 1: </a:t>
            </a:r>
            <a:r>
              <a:rPr lang="en-US" sz="2000" b="1" u="sng" dirty="0" smtClean="0">
                <a:effectLst>
                  <a:outerShdw blurRad="38100" dist="38100" dir="2700000" algn="tl">
                    <a:srgbClr val="000000">
                      <a:alpha val="43137"/>
                    </a:srgbClr>
                  </a:outerShdw>
                </a:effectLst>
              </a:rPr>
              <a:t>ANÁLISE DA</a:t>
            </a:r>
            <a:r>
              <a:rPr lang="en-US" sz="2000" u="sng"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TRIBUTAÇÃO PROPORCIONAL DA RENDA JUROS (DO POUPADOR) E DEDUÇÃO EQUIVALENTE DOS TRIBUTOS NOS PAGAMENTOS DE JUROS (DO DESPOUPADOR)</a:t>
            </a:r>
            <a:r>
              <a:rPr lang="en-US" sz="2000" b="1" dirty="0" smtClean="0">
                <a:effectLst>
                  <a:outerShdw blurRad="38100" dist="38100" dir="2700000" algn="tl">
                    <a:srgbClr val="000000">
                      <a:alpha val="43137"/>
                    </a:srgbClr>
                  </a:outerShdw>
                </a:effectLst>
              </a:rPr>
              <a:t>:</a:t>
            </a:r>
          </a:p>
          <a:p>
            <a:r>
              <a:rPr lang="en-US" sz="2000" dirty="0" smtClean="0"/>
              <a:t>                        TAXA LÍQUIDA RECEBIDA PELO POUPADOR SERÁ: </a:t>
            </a:r>
            <a:r>
              <a:rPr lang="en-US" sz="2000" b="1" dirty="0" smtClean="0">
                <a:effectLst>
                  <a:outerShdw blurRad="38100" dist="38100" dir="2700000" algn="tl">
                    <a:srgbClr val="000000">
                      <a:alpha val="43137"/>
                    </a:srgbClr>
                  </a:outerShdw>
                </a:effectLst>
              </a:rPr>
              <a:t>(1 – t).r</a:t>
            </a:r>
          </a:p>
          <a:p>
            <a:r>
              <a:rPr lang="en-US" sz="2000" dirty="0" smtClean="0"/>
              <a:t>                        TAXA LÍQUIDA PAGA PELO DESPOUPADOR SERÁ: </a:t>
            </a:r>
            <a:r>
              <a:rPr lang="en-US" sz="2000" b="1" dirty="0" smtClean="0">
                <a:effectLst>
                  <a:outerShdw blurRad="38100" dist="38100" dir="2700000" algn="tl">
                    <a:srgbClr val="000000">
                      <a:alpha val="43137"/>
                    </a:srgbClr>
                  </a:outerShdw>
                </a:effectLst>
              </a:rPr>
              <a:t>(1 – t).r</a:t>
            </a:r>
            <a:r>
              <a:rPr lang="en-US" sz="2000" dirty="0" smtClean="0"/>
              <a:t>  </a:t>
            </a:r>
          </a:p>
          <a:p>
            <a:r>
              <a:rPr lang="en-US" sz="2000" dirty="0" smtClean="0"/>
              <a:t>PORTANTO, A RESTRIÇÃO ORÇAMENTÁRIA INTERTEMPORAL PERCEBIDA “ANTES” E “APÓS” DO PONTO DE DOTAÇÃO TERÁ A MESMA INCLINAÇÃO: </a:t>
            </a:r>
            <a:r>
              <a:rPr lang="en-US" sz="2000" b="1" dirty="0" smtClean="0">
                <a:effectLst>
                  <a:outerShdw blurRad="38100" dist="38100" dir="2700000" algn="tl">
                    <a:srgbClr val="000000">
                      <a:alpha val="43137"/>
                    </a:srgbClr>
                  </a:outerShdw>
                </a:effectLst>
              </a:rPr>
              <a:t>(1 – t).r</a:t>
            </a:r>
          </a:p>
          <a:p>
            <a:endParaRPr lang="en-US" sz="2000" dirty="0" smtClean="0"/>
          </a:p>
          <a:p>
            <a:endParaRPr lang="en-US" sz="2000" dirty="0" smtClean="0"/>
          </a:p>
          <a:p>
            <a:endParaRPr lang="pt-BR" sz="2000" dirty="0"/>
          </a:p>
        </p:txBody>
      </p:sp>
      <p:cxnSp>
        <p:nvCxnSpPr>
          <p:cNvPr id="5" name="Conector de seta reta 4"/>
          <p:cNvCxnSpPr/>
          <p:nvPr/>
        </p:nvCxnSpPr>
        <p:spPr>
          <a:xfrm rot="16200000" flipV="1">
            <a:off x="899592" y="4149080"/>
            <a:ext cx="2952328"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411760" y="5661248"/>
            <a:ext cx="648072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2339752" y="2852936"/>
            <a:ext cx="3384376" cy="280831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2411760" y="4293096"/>
            <a:ext cx="16561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16200000" flipH="1">
            <a:off x="3419872" y="4941168"/>
            <a:ext cx="1368152"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2339752" y="3789040"/>
            <a:ext cx="6264696"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Arco 22"/>
          <p:cNvSpPr/>
          <p:nvPr/>
        </p:nvSpPr>
        <p:spPr>
          <a:xfrm rot="10800000">
            <a:off x="2627784" y="1484783"/>
            <a:ext cx="2232248" cy="216024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5" name="CaixaDeTexto 24"/>
          <p:cNvSpPr txBox="1"/>
          <p:nvPr/>
        </p:nvSpPr>
        <p:spPr>
          <a:xfrm rot="2229640">
            <a:off x="4232694" y="4900352"/>
            <a:ext cx="1512168" cy="338554"/>
          </a:xfrm>
          <a:prstGeom prst="rect">
            <a:avLst/>
          </a:prstGeom>
          <a:solidFill>
            <a:srgbClr val="FFFF00"/>
          </a:solidFill>
          <a:ln w="19050">
            <a:solidFill>
              <a:schemeClr val="tx1"/>
            </a:solidFill>
          </a:ln>
        </p:spPr>
        <p:txBody>
          <a:bodyPr wrap="square" rtlCol="0">
            <a:spAutoFit/>
          </a:bodyPr>
          <a:lstStyle/>
          <a:p>
            <a:r>
              <a:rPr lang="en-US" sz="800" b="1" dirty="0" smtClean="0"/>
              <a:t>REST.ORÇ.INTERT.(SEM TRIB.)</a:t>
            </a:r>
          </a:p>
          <a:p>
            <a:r>
              <a:rPr lang="en-US" sz="800" b="1" dirty="0" smtClean="0"/>
              <a:t>INCLINAÇÃO: -(1+r)</a:t>
            </a:r>
            <a:endParaRPr lang="pt-BR" sz="800" b="1" dirty="0"/>
          </a:p>
        </p:txBody>
      </p:sp>
      <p:sp>
        <p:nvSpPr>
          <p:cNvPr id="26" name="CaixaDeTexto 25"/>
          <p:cNvSpPr txBox="1"/>
          <p:nvPr/>
        </p:nvSpPr>
        <p:spPr>
          <a:xfrm>
            <a:off x="6876256" y="5127575"/>
            <a:ext cx="2195736" cy="461665"/>
          </a:xfrm>
          <a:prstGeom prst="rect">
            <a:avLst/>
          </a:prstGeom>
          <a:solidFill>
            <a:srgbClr val="92D050"/>
          </a:solidFill>
          <a:ln w="19050">
            <a:solidFill>
              <a:schemeClr val="tx1"/>
            </a:solidFill>
          </a:ln>
        </p:spPr>
        <p:txBody>
          <a:bodyPr wrap="square" rtlCol="0">
            <a:spAutoFit/>
          </a:bodyPr>
          <a:lstStyle/>
          <a:p>
            <a:r>
              <a:rPr lang="en-US" sz="1200" b="1" dirty="0" smtClean="0"/>
              <a:t>REST.ORÇ.INTERT. (COM TRIB.)</a:t>
            </a:r>
          </a:p>
          <a:p>
            <a:r>
              <a:rPr lang="en-US" sz="1200" b="1" dirty="0" smtClean="0"/>
              <a:t>INCLINAÇÃO: -[1 + (1-t).r]</a:t>
            </a:r>
            <a:endParaRPr lang="pt-BR" sz="1200" b="1" dirty="0"/>
          </a:p>
        </p:txBody>
      </p:sp>
      <p:sp>
        <p:nvSpPr>
          <p:cNvPr id="27" name="Arco 26"/>
          <p:cNvSpPr/>
          <p:nvPr/>
        </p:nvSpPr>
        <p:spPr>
          <a:xfrm rot="9148007">
            <a:off x="2638498" y="1772198"/>
            <a:ext cx="2160240" cy="2448272"/>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9" name="Conector reto 28"/>
          <p:cNvCxnSpPr/>
          <p:nvPr/>
        </p:nvCxnSpPr>
        <p:spPr>
          <a:xfrm rot="16200000" flipH="1">
            <a:off x="1907704" y="4509120"/>
            <a:ext cx="2232248"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rot="10800000">
            <a:off x="2339752" y="3429000"/>
            <a:ext cx="64807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rot="16200000" flipH="1">
            <a:off x="2771800" y="4869160"/>
            <a:ext cx="1512168"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rot="10800000">
            <a:off x="2411760" y="4149080"/>
            <a:ext cx="108012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4499992" y="3789040"/>
            <a:ext cx="864096" cy="276999"/>
          </a:xfrm>
          <a:prstGeom prst="rect">
            <a:avLst/>
          </a:prstGeom>
          <a:solidFill>
            <a:srgbClr val="00B050"/>
          </a:solidFill>
          <a:ln w="19050">
            <a:solidFill>
              <a:schemeClr val="tx1"/>
            </a:solidFill>
          </a:ln>
        </p:spPr>
        <p:txBody>
          <a:bodyPr wrap="square" rtlCol="0">
            <a:spAutoFit/>
          </a:bodyPr>
          <a:lstStyle/>
          <a:p>
            <a:r>
              <a:rPr lang="en-US" sz="1200" b="1" dirty="0" smtClean="0"/>
              <a:t>DOTAÇÃO</a:t>
            </a:r>
            <a:endParaRPr lang="pt-BR" sz="1200" b="1" dirty="0"/>
          </a:p>
        </p:txBody>
      </p:sp>
      <p:cxnSp>
        <p:nvCxnSpPr>
          <p:cNvPr id="38" name="Conector de seta reta 37"/>
          <p:cNvCxnSpPr>
            <a:endCxn id="2" idx="0"/>
          </p:cNvCxnSpPr>
          <p:nvPr/>
        </p:nvCxnSpPr>
        <p:spPr>
          <a:xfrm flipH="1">
            <a:off x="4128097" y="4066039"/>
            <a:ext cx="371896" cy="2087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CaixaDeTexto 38"/>
          <p:cNvSpPr txBox="1"/>
          <p:nvPr/>
        </p:nvSpPr>
        <p:spPr>
          <a:xfrm>
            <a:off x="3923928" y="5661248"/>
            <a:ext cx="383438" cy="369332"/>
          </a:xfrm>
          <a:prstGeom prst="rect">
            <a:avLst/>
          </a:prstGeom>
          <a:noFill/>
        </p:spPr>
        <p:txBody>
          <a:bodyPr wrap="none" rtlCol="0">
            <a:spAutoFit/>
          </a:bodyPr>
          <a:lstStyle/>
          <a:p>
            <a:r>
              <a:rPr lang="en-US" b="1" dirty="0" smtClean="0"/>
              <a:t>Y</a:t>
            </a:r>
            <a:r>
              <a:rPr lang="en-US" b="1" baseline="-25000" dirty="0" smtClean="0"/>
              <a:t>1</a:t>
            </a:r>
            <a:endParaRPr lang="pt-BR" b="1" dirty="0"/>
          </a:p>
        </p:txBody>
      </p:sp>
      <p:sp>
        <p:nvSpPr>
          <p:cNvPr id="40" name="CaixaDeTexto 39"/>
          <p:cNvSpPr txBox="1"/>
          <p:nvPr/>
        </p:nvSpPr>
        <p:spPr>
          <a:xfrm>
            <a:off x="3347864" y="5661248"/>
            <a:ext cx="425116" cy="369332"/>
          </a:xfrm>
          <a:prstGeom prst="rect">
            <a:avLst/>
          </a:prstGeom>
          <a:noFill/>
        </p:spPr>
        <p:txBody>
          <a:bodyPr wrap="none" rtlCol="0">
            <a:spAutoFit/>
          </a:bodyPr>
          <a:lstStyle/>
          <a:p>
            <a:r>
              <a:rPr lang="en-US" b="1" dirty="0" smtClean="0"/>
              <a:t>C</a:t>
            </a:r>
            <a:r>
              <a:rPr lang="en-US" b="1" baseline="-25000" dirty="0" smtClean="0"/>
              <a:t>1</a:t>
            </a:r>
            <a:r>
              <a:rPr lang="en-US" b="1" baseline="30000" dirty="0" smtClean="0"/>
              <a:t>’</a:t>
            </a:r>
            <a:endParaRPr lang="pt-BR" b="1" dirty="0"/>
          </a:p>
        </p:txBody>
      </p:sp>
      <p:sp>
        <p:nvSpPr>
          <p:cNvPr id="41" name="CaixaDeTexto 40"/>
          <p:cNvSpPr txBox="1"/>
          <p:nvPr/>
        </p:nvSpPr>
        <p:spPr>
          <a:xfrm>
            <a:off x="2843808" y="5651956"/>
            <a:ext cx="385042" cy="369332"/>
          </a:xfrm>
          <a:prstGeom prst="rect">
            <a:avLst/>
          </a:prstGeom>
          <a:noFill/>
        </p:spPr>
        <p:txBody>
          <a:bodyPr wrap="none" rtlCol="0">
            <a:spAutoFit/>
          </a:bodyPr>
          <a:lstStyle/>
          <a:p>
            <a:r>
              <a:rPr lang="en-US" b="1" dirty="0" smtClean="0"/>
              <a:t>C</a:t>
            </a:r>
            <a:r>
              <a:rPr lang="en-US" b="1" baseline="-25000" dirty="0" smtClean="0"/>
              <a:t>1</a:t>
            </a:r>
            <a:endParaRPr lang="pt-BR" b="1" dirty="0"/>
          </a:p>
        </p:txBody>
      </p:sp>
      <p:sp>
        <p:nvSpPr>
          <p:cNvPr id="42" name="CaixaDeTexto 41"/>
          <p:cNvSpPr txBox="1"/>
          <p:nvPr/>
        </p:nvSpPr>
        <p:spPr>
          <a:xfrm>
            <a:off x="2028322" y="4149080"/>
            <a:ext cx="383438" cy="369332"/>
          </a:xfrm>
          <a:prstGeom prst="rect">
            <a:avLst/>
          </a:prstGeom>
          <a:noFill/>
        </p:spPr>
        <p:txBody>
          <a:bodyPr wrap="none" rtlCol="0">
            <a:spAutoFit/>
          </a:bodyPr>
          <a:lstStyle/>
          <a:p>
            <a:r>
              <a:rPr lang="en-US" b="1" dirty="0" smtClean="0"/>
              <a:t>Y</a:t>
            </a:r>
            <a:r>
              <a:rPr lang="en-US" b="1" baseline="-25000" dirty="0" smtClean="0"/>
              <a:t>2</a:t>
            </a:r>
            <a:endParaRPr lang="pt-BR" b="1" dirty="0"/>
          </a:p>
        </p:txBody>
      </p:sp>
      <p:sp>
        <p:nvSpPr>
          <p:cNvPr id="43" name="Chave direita 42"/>
          <p:cNvSpPr/>
          <p:nvPr/>
        </p:nvSpPr>
        <p:spPr>
          <a:xfrm rot="16200000">
            <a:off x="3689902" y="5175194"/>
            <a:ext cx="288032" cy="54006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4" name="Chave direita 43"/>
          <p:cNvSpPr/>
          <p:nvPr/>
        </p:nvSpPr>
        <p:spPr>
          <a:xfrm rot="5400000">
            <a:off x="3383868" y="5553236"/>
            <a:ext cx="288032" cy="108012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5" name="CaixaDeTexto 44"/>
          <p:cNvSpPr txBox="1"/>
          <p:nvPr/>
        </p:nvSpPr>
        <p:spPr>
          <a:xfrm>
            <a:off x="3059832" y="5024209"/>
            <a:ext cx="1440160" cy="276999"/>
          </a:xfrm>
          <a:prstGeom prst="rect">
            <a:avLst/>
          </a:prstGeom>
          <a:solidFill>
            <a:srgbClr val="92D050"/>
          </a:solidFill>
          <a:ln w="19050">
            <a:solidFill>
              <a:schemeClr val="tx1"/>
            </a:solidFill>
          </a:ln>
        </p:spPr>
        <p:txBody>
          <a:bodyPr wrap="square" rtlCol="0">
            <a:spAutoFit/>
          </a:bodyPr>
          <a:lstStyle/>
          <a:p>
            <a:r>
              <a:rPr lang="en-US" sz="1200" b="1" dirty="0" smtClean="0"/>
              <a:t>POUP. (C.TRIB.): S</a:t>
            </a:r>
            <a:r>
              <a:rPr lang="en-US" sz="1200" b="1" baseline="-25000" dirty="0" smtClean="0"/>
              <a:t>1</a:t>
            </a:r>
            <a:r>
              <a:rPr lang="en-US" sz="1200" b="1" baseline="30000" dirty="0" smtClean="0"/>
              <a:t>’</a:t>
            </a:r>
            <a:endParaRPr lang="pt-BR" sz="1200" b="1" dirty="0"/>
          </a:p>
        </p:txBody>
      </p:sp>
      <p:sp>
        <p:nvSpPr>
          <p:cNvPr id="46" name="CaixaDeTexto 45"/>
          <p:cNvSpPr txBox="1"/>
          <p:nvPr/>
        </p:nvSpPr>
        <p:spPr>
          <a:xfrm>
            <a:off x="2843808" y="6237312"/>
            <a:ext cx="1368152" cy="288032"/>
          </a:xfrm>
          <a:prstGeom prst="rect">
            <a:avLst/>
          </a:prstGeom>
          <a:solidFill>
            <a:srgbClr val="FFFF00"/>
          </a:solidFill>
          <a:ln w="19050">
            <a:solidFill>
              <a:schemeClr val="tx1"/>
            </a:solidFill>
          </a:ln>
        </p:spPr>
        <p:txBody>
          <a:bodyPr wrap="square" rtlCol="0">
            <a:spAutoFit/>
          </a:bodyPr>
          <a:lstStyle/>
          <a:p>
            <a:r>
              <a:rPr lang="en-US" sz="1200" b="1" dirty="0" smtClean="0"/>
              <a:t>POUP. (ANTES): S</a:t>
            </a:r>
            <a:r>
              <a:rPr lang="en-US" sz="1200" b="1" baseline="-25000" dirty="0" smtClean="0"/>
              <a:t>1</a:t>
            </a:r>
            <a:endParaRPr lang="pt-BR" sz="1200" b="1" dirty="0"/>
          </a:p>
        </p:txBody>
      </p:sp>
      <p:sp>
        <p:nvSpPr>
          <p:cNvPr id="47" name="Arco 46"/>
          <p:cNvSpPr/>
          <p:nvPr/>
        </p:nvSpPr>
        <p:spPr>
          <a:xfrm rot="10529208">
            <a:off x="5438392" y="3016603"/>
            <a:ext cx="3240360" cy="2016224"/>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9" name="CaixaDeTexto 48"/>
          <p:cNvSpPr txBox="1"/>
          <p:nvPr/>
        </p:nvSpPr>
        <p:spPr>
          <a:xfrm>
            <a:off x="5724128" y="4293096"/>
            <a:ext cx="2823402" cy="276999"/>
          </a:xfrm>
          <a:prstGeom prst="rect">
            <a:avLst/>
          </a:prstGeom>
          <a:solidFill>
            <a:srgbClr val="00B0F0"/>
          </a:solidFill>
          <a:ln w="19050">
            <a:solidFill>
              <a:schemeClr val="tx1"/>
            </a:solidFill>
          </a:ln>
        </p:spPr>
        <p:txBody>
          <a:bodyPr wrap="none" rtlCol="0">
            <a:spAutoFit/>
          </a:bodyPr>
          <a:lstStyle/>
          <a:p>
            <a:r>
              <a:rPr lang="en-US" sz="1200" b="1" dirty="0" smtClean="0"/>
              <a:t>UTILIDADE DO DESPOUPADOR AUMENTA</a:t>
            </a:r>
            <a:endParaRPr lang="pt-BR" sz="1200" b="1" dirty="0"/>
          </a:p>
        </p:txBody>
      </p:sp>
      <p:sp>
        <p:nvSpPr>
          <p:cNvPr id="50" name="CaixaDeTexto 49"/>
          <p:cNvSpPr txBox="1"/>
          <p:nvPr/>
        </p:nvSpPr>
        <p:spPr>
          <a:xfrm>
            <a:off x="3059832" y="3007985"/>
            <a:ext cx="2478948" cy="276999"/>
          </a:xfrm>
          <a:prstGeom prst="rect">
            <a:avLst/>
          </a:prstGeom>
          <a:solidFill>
            <a:srgbClr val="00B0F0"/>
          </a:solidFill>
          <a:ln w="19050">
            <a:solidFill>
              <a:schemeClr val="tx1"/>
            </a:solidFill>
          </a:ln>
        </p:spPr>
        <p:txBody>
          <a:bodyPr wrap="none" rtlCol="0">
            <a:spAutoFit/>
          </a:bodyPr>
          <a:lstStyle/>
          <a:p>
            <a:r>
              <a:rPr lang="en-US" sz="1200" b="1" dirty="0" smtClean="0"/>
              <a:t>UTILIDADE DO POUPADOR DIMINUI</a:t>
            </a:r>
            <a:endParaRPr lang="pt-BR" sz="1200" b="1" dirty="0"/>
          </a:p>
        </p:txBody>
      </p:sp>
      <p:cxnSp>
        <p:nvCxnSpPr>
          <p:cNvPr id="52" name="Conector de seta reta 51"/>
          <p:cNvCxnSpPr>
            <a:stCxn id="50" idx="2"/>
          </p:cNvCxnSpPr>
          <p:nvPr/>
        </p:nvCxnSpPr>
        <p:spPr>
          <a:xfrm rot="5400000">
            <a:off x="3499549" y="3277315"/>
            <a:ext cx="792088" cy="80742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Conector de seta reta 3"/>
          <p:cNvCxnSpPr>
            <a:stCxn id="49" idx="2"/>
          </p:cNvCxnSpPr>
          <p:nvPr/>
        </p:nvCxnSpPr>
        <p:spPr>
          <a:xfrm flipH="1">
            <a:off x="6084168" y="4570095"/>
            <a:ext cx="1051661" cy="22705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7529026" y="5661248"/>
            <a:ext cx="1147430" cy="369332"/>
          </a:xfrm>
          <a:prstGeom prst="rect">
            <a:avLst/>
          </a:prstGeom>
          <a:noFill/>
          <a:ln w="19050">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PRESENTE</a:t>
            </a:r>
            <a:endParaRPr lang="pt-BR" b="1" dirty="0">
              <a:effectLst>
                <a:outerShdw blurRad="38100" dist="38100" dir="2700000" algn="tl">
                  <a:srgbClr val="000000">
                    <a:alpha val="43137"/>
                  </a:srgbClr>
                </a:outerShdw>
              </a:effectLst>
            </a:endParaRPr>
          </a:p>
        </p:txBody>
      </p:sp>
      <p:sp>
        <p:nvSpPr>
          <p:cNvPr id="7" name="CaixaDeTexto 6"/>
          <p:cNvSpPr txBox="1"/>
          <p:nvPr/>
        </p:nvSpPr>
        <p:spPr>
          <a:xfrm>
            <a:off x="1351020" y="2996952"/>
            <a:ext cx="988732" cy="369332"/>
          </a:xfrm>
          <a:prstGeom prst="rect">
            <a:avLst/>
          </a:prstGeom>
          <a:noFill/>
          <a:ln w="19050">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FUTURO</a:t>
            </a:r>
            <a:endParaRPr lang="pt-BR" b="1" dirty="0">
              <a:effectLst>
                <a:outerShdw blurRad="38100" dist="38100" dir="2700000" algn="tl">
                  <a:srgbClr val="000000">
                    <a:alpha val="43137"/>
                  </a:srgbClr>
                </a:outerShdw>
              </a:effectLst>
            </a:endParaRPr>
          </a:p>
        </p:txBody>
      </p:sp>
      <p:cxnSp>
        <p:nvCxnSpPr>
          <p:cNvPr id="9" name="Conector reto 8"/>
          <p:cNvCxnSpPr/>
          <p:nvPr/>
        </p:nvCxnSpPr>
        <p:spPr>
          <a:xfrm>
            <a:off x="6228184" y="4977171"/>
            <a:ext cx="0" cy="68407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5148064" y="6093296"/>
            <a:ext cx="2216248" cy="369332"/>
          </a:xfrm>
          <a:prstGeom prst="rect">
            <a:avLst/>
          </a:prstGeom>
          <a:solidFill>
            <a:schemeClr val="accent6">
              <a:lumMod val="60000"/>
              <a:lumOff val="40000"/>
            </a:schemeClr>
          </a:solidFill>
          <a:ln w="12700">
            <a:solidFill>
              <a:schemeClr val="tx1"/>
            </a:solidFill>
          </a:ln>
        </p:spPr>
        <p:txBody>
          <a:bodyPr wrap="none" rtlCol="0">
            <a:spAutoFit/>
          </a:bodyPr>
          <a:lstStyle/>
          <a:p>
            <a:r>
              <a:rPr lang="pt-BR" b="1" dirty="0" smtClean="0"/>
              <a:t>“</a:t>
            </a:r>
            <a:r>
              <a:rPr lang="pt-BR" sz="1200" b="1" dirty="0" smtClean="0"/>
              <a:t>AUMENTA A  DESPOUPANÇA</a:t>
            </a:r>
            <a:r>
              <a:rPr lang="pt-BR" b="1" dirty="0" smtClean="0"/>
              <a:t>”</a:t>
            </a:r>
            <a:endParaRPr lang="pt-BR" b="1" dirty="0"/>
          </a:p>
        </p:txBody>
      </p:sp>
      <p:cxnSp>
        <p:nvCxnSpPr>
          <p:cNvPr id="17" name="Conector de seta reta 16"/>
          <p:cNvCxnSpPr>
            <a:stCxn id="13" idx="0"/>
          </p:cNvCxnSpPr>
          <p:nvPr/>
        </p:nvCxnSpPr>
        <p:spPr>
          <a:xfrm flipH="1" flipV="1">
            <a:off x="6198737" y="5733256"/>
            <a:ext cx="57451"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Estrela de 7 Pontos 1"/>
          <p:cNvSpPr/>
          <p:nvPr/>
        </p:nvSpPr>
        <p:spPr>
          <a:xfrm>
            <a:off x="4020241" y="4252446"/>
            <a:ext cx="119711" cy="112658"/>
          </a:xfrm>
          <a:prstGeom prst="star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rot="5725392" flipV="1">
            <a:off x="2201320" y="3378107"/>
            <a:ext cx="698385" cy="1156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a direita 14"/>
          <p:cNvSpPr/>
          <p:nvPr/>
        </p:nvSpPr>
        <p:spPr>
          <a:xfrm rot="17893441">
            <a:off x="5526963" y="5217941"/>
            <a:ext cx="693112" cy="13052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buNone/>
            </a:pPr>
            <a:r>
              <a:rPr lang="en-US" sz="2000" b="1" dirty="0" smtClean="0"/>
              <a:t> </a:t>
            </a:r>
            <a:r>
              <a:rPr lang="en-US" sz="2400" b="1" dirty="0" smtClean="0">
                <a:effectLst>
                  <a:outerShdw blurRad="38100" dist="38100" dir="2700000" algn="tl">
                    <a:srgbClr val="000000">
                      <a:alpha val="43137"/>
                    </a:srgbClr>
                  </a:outerShdw>
                </a:effectLst>
              </a:rPr>
              <a:t>CASO ESPECIAL 2:</a:t>
            </a:r>
            <a:r>
              <a:rPr lang="en-US" sz="2000" dirty="0" smtClean="0"/>
              <a:t> </a:t>
            </a:r>
            <a:r>
              <a:rPr lang="en-US" sz="2000" b="1" u="sng" dirty="0" smtClean="0">
                <a:effectLst>
                  <a:outerShdw blurRad="38100" dist="38100" dir="2700000" algn="tl">
                    <a:srgbClr val="000000">
                      <a:alpha val="43137"/>
                    </a:srgbClr>
                  </a:outerShdw>
                </a:effectLst>
              </a:rPr>
              <a:t>ANÁLISE DA TRIBUTAÇÃO PROPORCIONAL DA RENDA JUROS (DO POUPADOR), MAS  SEM DEDUÇÃO DOS TRIBUTOS NOS PAGAMENTOS DE JUROS (DO DESPOUPADOR)</a:t>
            </a:r>
            <a:r>
              <a:rPr lang="en-US" sz="2000" b="1" dirty="0" smtClean="0">
                <a:effectLst>
                  <a:outerShdw blurRad="38100" dist="38100" dir="2700000" algn="tl">
                    <a:srgbClr val="000000">
                      <a:alpha val="43137"/>
                    </a:srgbClr>
                  </a:outerShdw>
                </a:effectLst>
              </a:rPr>
              <a:t>:</a:t>
            </a:r>
          </a:p>
          <a:p>
            <a:r>
              <a:rPr lang="en-US" sz="2000" dirty="0" smtClean="0"/>
              <a:t>                       TAXA LÍQUIDA RECEBIDA PELO POUPADOR SERÁ: </a:t>
            </a:r>
            <a:r>
              <a:rPr lang="en-US" sz="2000" b="1" dirty="0" smtClean="0">
                <a:effectLst>
                  <a:outerShdw blurRad="38100" dist="38100" dir="2700000" algn="tl">
                    <a:srgbClr val="000000">
                      <a:alpha val="43137"/>
                    </a:srgbClr>
                  </a:outerShdw>
                </a:effectLst>
              </a:rPr>
              <a:t>(1 – t).r</a:t>
            </a:r>
          </a:p>
          <a:p>
            <a:r>
              <a:rPr lang="en-US" sz="2000" dirty="0" smtClean="0"/>
              <a:t>                        TAXA LÍQUIDA PAGA PELO DESPOUPADOR SERÁ:  </a:t>
            </a:r>
            <a:r>
              <a:rPr lang="en-US" sz="2000" b="1" dirty="0" smtClean="0">
                <a:effectLst>
                  <a:outerShdw blurRad="38100" dist="38100" dir="2700000" algn="tl">
                    <a:srgbClr val="000000">
                      <a:alpha val="43137"/>
                    </a:srgbClr>
                  </a:outerShdw>
                </a:effectLst>
              </a:rPr>
              <a:t>r</a:t>
            </a:r>
          </a:p>
          <a:p>
            <a:r>
              <a:rPr lang="en-US" sz="2000" dirty="0" smtClean="0"/>
              <a:t> PORTANTO, A RESTRIÇÃO ORÇAMENTÁRIA INTERTEMPORAL PERCEBIDA “ANTES” DO PONTO DE DOTAÇÃO TEM INCLINAÇÃO: </a:t>
            </a:r>
            <a:r>
              <a:rPr lang="en-US" sz="2000" b="1" dirty="0" smtClean="0">
                <a:effectLst>
                  <a:outerShdw blurRad="38100" dist="38100" dir="2700000" algn="tl">
                    <a:srgbClr val="000000">
                      <a:alpha val="43137"/>
                    </a:srgbClr>
                  </a:outerShdw>
                </a:effectLst>
              </a:rPr>
              <a:t>(1 – t).r</a:t>
            </a:r>
            <a:r>
              <a:rPr lang="en-US" sz="2000" dirty="0" smtClean="0"/>
              <a:t>,  E “APÓS” TEM INCLINAÇÃO: </a:t>
            </a:r>
            <a:r>
              <a:rPr lang="en-US" sz="2000" b="1" dirty="0" smtClean="0">
                <a:effectLst>
                  <a:outerShdw blurRad="38100" dist="38100" dir="2700000" algn="tl">
                    <a:srgbClr val="000000">
                      <a:alpha val="43137"/>
                    </a:srgbClr>
                  </a:outerShdw>
                </a:effectLst>
              </a:rPr>
              <a:t>r</a:t>
            </a:r>
            <a:endParaRPr lang="pt-BR" sz="2000" b="1" dirty="0">
              <a:effectLst>
                <a:outerShdw blurRad="38100" dist="38100" dir="2700000" algn="tl">
                  <a:srgbClr val="000000">
                    <a:alpha val="43137"/>
                  </a:srgbClr>
                </a:outerShdw>
              </a:effectLst>
            </a:endParaRPr>
          </a:p>
        </p:txBody>
      </p:sp>
      <p:cxnSp>
        <p:nvCxnSpPr>
          <p:cNvPr id="5" name="Conector de seta reta 4"/>
          <p:cNvCxnSpPr/>
          <p:nvPr/>
        </p:nvCxnSpPr>
        <p:spPr>
          <a:xfrm rot="16200000" flipV="1">
            <a:off x="971600" y="4221088"/>
            <a:ext cx="3384376"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699792" y="5949280"/>
            <a:ext cx="633670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2663788" y="2771636"/>
            <a:ext cx="1908212" cy="152146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2699792" y="4293096"/>
            <a:ext cx="187220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rot="16200000" flipH="1">
            <a:off x="3779912" y="5085184"/>
            <a:ext cx="1656184"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rot="10800000">
            <a:off x="2627784" y="3717032"/>
            <a:ext cx="1944216" cy="5760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4572000" y="4293096"/>
            <a:ext cx="1872208" cy="16561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CaixaDeTexto 23"/>
          <p:cNvSpPr txBox="1"/>
          <p:nvPr/>
        </p:nvSpPr>
        <p:spPr>
          <a:xfrm>
            <a:off x="2843808" y="4581128"/>
            <a:ext cx="1440160" cy="276999"/>
          </a:xfrm>
          <a:prstGeom prst="rect">
            <a:avLst/>
          </a:prstGeom>
          <a:solidFill>
            <a:srgbClr val="92D050"/>
          </a:solidFill>
          <a:ln w="19050">
            <a:solidFill>
              <a:schemeClr val="tx1"/>
            </a:solidFill>
          </a:ln>
        </p:spPr>
        <p:txBody>
          <a:bodyPr wrap="square" rtlCol="0">
            <a:spAutoFit/>
          </a:bodyPr>
          <a:lstStyle/>
          <a:p>
            <a:r>
              <a:rPr lang="en-US" sz="1200" b="1" dirty="0" smtClean="0"/>
              <a:t>REST.ORÇ.(C. TRIB.)</a:t>
            </a:r>
            <a:endParaRPr lang="pt-BR" sz="1200" b="1" dirty="0"/>
          </a:p>
        </p:txBody>
      </p:sp>
      <p:sp>
        <p:nvSpPr>
          <p:cNvPr id="25" name="Arco 24"/>
          <p:cNvSpPr/>
          <p:nvPr/>
        </p:nvSpPr>
        <p:spPr>
          <a:xfrm rot="9825990">
            <a:off x="2668564" y="871482"/>
            <a:ext cx="1656184" cy="252028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6" name="Arco 25"/>
          <p:cNvSpPr/>
          <p:nvPr/>
        </p:nvSpPr>
        <p:spPr>
          <a:xfrm rot="8775651">
            <a:off x="2782022" y="1435348"/>
            <a:ext cx="2304256" cy="2736304"/>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8" name="Conector reto 27"/>
          <p:cNvCxnSpPr/>
          <p:nvPr/>
        </p:nvCxnSpPr>
        <p:spPr>
          <a:xfrm rot="16200000" flipH="1">
            <a:off x="1799691" y="4545124"/>
            <a:ext cx="2736304"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flipH="1">
            <a:off x="2627784" y="3140968"/>
            <a:ext cx="54006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rot="16200000" flipH="1">
            <a:off x="2951820" y="4977172"/>
            <a:ext cx="1872208"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rot="10800000">
            <a:off x="2699792" y="4077072"/>
            <a:ext cx="115212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CaixaDeTexto 34"/>
          <p:cNvSpPr txBox="1"/>
          <p:nvPr/>
        </p:nvSpPr>
        <p:spPr>
          <a:xfrm>
            <a:off x="5292080" y="3861048"/>
            <a:ext cx="864096" cy="276999"/>
          </a:xfrm>
          <a:prstGeom prst="rect">
            <a:avLst/>
          </a:prstGeom>
          <a:solidFill>
            <a:srgbClr val="00B050"/>
          </a:solidFill>
          <a:ln w="19050">
            <a:solidFill>
              <a:schemeClr val="tx1"/>
            </a:solidFill>
          </a:ln>
        </p:spPr>
        <p:txBody>
          <a:bodyPr wrap="square" rtlCol="0">
            <a:spAutoFit/>
          </a:bodyPr>
          <a:lstStyle/>
          <a:p>
            <a:r>
              <a:rPr lang="en-US" sz="1200" b="1" dirty="0" smtClean="0"/>
              <a:t>DOTAÇÃO</a:t>
            </a:r>
            <a:endParaRPr lang="pt-BR" sz="1200" b="1" dirty="0"/>
          </a:p>
        </p:txBody>
      </p:sp>
      <p:cxnSp>
        <p:nvCxnSpPr>
          <p:cNvPr id="37" name="Conector de seta reta 36"/>
          <p:cNvCxnSpPr>
            <a:stCxn id="24" idx="0"/>
          </p:cNvCxnSpPr>
          <p:nvPr/>
        </p:nvCxnSpPr>
        <p:spPr>
          <a:xfrm rot="16200000" flipV="1">
            <a:off x="3167844" y="4185084"/>
            <a:ext cx="648072"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a:stCxn id="35" idx="1"/>
            <a:endCxn id="10" idx="0"/>
          </p:cNvCxnSpPr>
          <p:nvPr/>
        </p:nvCxnSpPr>
        <p:spPr>
          <a:xfrm flipH="1">
            <a:off x="4610736" y="3999548"/>
            <a:ext cx="681344" cy="24310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CaixaDeTexto 41"/>
          <p:cNvSpPr txBox="1"/>
          <p:nvPr/>
        </p:nvSpPr>
        <p:spPr>
          <a:xfrm>
            <a:off x="4499992" y="5939988"/>
            <a:ext cx="432048" cy="369332"/>
          </a:xfrm>
          <a:prstGeom prst="rect">
            <a:avLst/>
          </a:prstGeom>
          <a:noFill/>
        </p:spPr>
        <p:txBody>
          <a:bodyPr wrap="square" rtlCol="0">
            <a:spAutoFit/>
          </a:bodyPr>
          <a:lstStyle/>
          <a:p>
            <a:r>
              <a:rPr lang="en-US" b="1" dirty="0" smtClean="0"/>
              <a:t>Y</a:t>
            </a:r>
            <a:r>
              <a:rPr lang="en-US" b="1" baseline="-25000" dirty="0" smtClean="0"/>
              <a:t>1</a:t>
            </a:r>
            <a:endParaRPr lang="pt-BR" b="1" dirty="0"/>
          </a:p>
        </p:txBody>
      </p:sp>
      <p:sp>
        <p:nvSpPr>
          <p:cNvPr id="43" name="CaixaDeTexto 42"/>
          <p:cNvSpPr txBox="1"/>
          <p:nvPr/>
        </p:nvSpPr>
        <p:spPr>
          <a:xfrm>
            <a:off x="3714836" y="5939988"/>
            <a:ext cx="425116" cy="369332"/>
          </a:xfrm>
          <a:prstGeom prst="rect">
            <a:avLst/>
          </a:prstGeom>
          <a:noFill/>
        </p:spPr>
        <p:txBody>
          <a:bodyPr wrap="none" rtlCol="0">
            <a:spAutoFit/>
          </a:bodyPr>
          <a:lstStyle/>
          <a:p>
            <a:r>
              <a:rPr lang="en-US" b="1" dirty="0" smtClean="0"/>
              <a:t>C</a:t>
            </a:r>
            <a:r>
              <a:rPr lang="en-US" b="1" baseline="-25000" dirty="0" smtClean="0"/>
              <a:t>1</a:t>
            </a:r>
            <a:r>
              <a:rPr lang="en-US" b="1" baseline="30000" dirty="0" smtClean="0"/>
              <a:t>’</a:t>
            </a:r>
            <a:endParaRPr lang="pt-BR" b="1" dirty="0"/>
          </a:p>
        </p:txBody>
      </p:sp>
      <p:sp>
        <p:nvSpPr>
          <p:cNvPr id="44" name="CaixaDeTexto 43"/>
          <p:cNvSpPr txBox="1"/>
          <p:nvPr/>
        </p:nvSpPr>
        <p:spPr>
          <a:xfrm>
            <a:off x="2987824" y="5939988"/>
            <a:ext cx="385042" cy="369332"/>
          </a:xfrm>
          <a:prstGeom prst="rect">
            <a:avLst/>
          </a:prstGeom>
          <a:noFill/>
        </p:spPr>
        <p:txBody>
          <a:bodyPr wrap="none" rtlCol="0">
            <a:spAutoFit/>
          </a:bodyPr>
          <a:lstStyle/>
          <a:p>
            <a:r>
              <a:rPr lang="en-US" b="1" dirty="0" smtClean="0"/>
              <a:t>C</a:t>
            </a:r>
            <a:r>
              <a:rPr lang="en-US" b="1" baseline="-25000" dirty="0" smtClean="0"/>
              <a:t>1</a:t>
            </a:r>
            <a:endParaRPr lang="pt-BR" b="1" dirty="0"/>
          </a:p>
        </p:txBody>
      </p:sp>
      <p:sp>
        <p:nvSpPr>
          <p:cNvPr id="45" name="CaixaDeTexto 44"/>
          <p:cNvSpPr txBox="1"/>
          <p:nvPr/>
        </p:nvSpPr>
        <p:spPr>
          <a:xfrm>
            <a:off x="2316354" y="4149080"/>
            <a:ext cx="383438" cy="369332"/>
          </a:xfrm>
          <a:prstGeom prst="rect">
            <a:avLst/>
          </a:prstGeom>
          <a:noFill/>
        </p:spPr>
        <p:txBody>
          <a:bodyPr wrap="none" rtlCol="0">
            <a:spAutoFit/>
          </a:bodyPr>
          <a:lstStyle/>
          <a:p>
            <a:r>
              <a:rPr lang="en-US" b="1" dirty="0" smtClean="0"/>
              <a:t>Y</a:t>
            </a:r>
            <a:r>
              <a:rPr lang="en-US" b="1" baseline="-25000" dirty="0" smtClean="0"/>
              <a:t>2</a:t>
            </a:r>
            <a:endParaRPr lang="pt-BR" b="1" dirty="0"/>
          </a:p>
        </p:txBody>
      </p:sp>
      <p:sp>
        <p:nvSpPr>
          <p:cNvPr id="46" name="Chave direita 45"/>
          <p:cNvSpPr/>
          <p:nvPr/>
        </p:nvSpPr>
        <p:spPr>
          <a:xfrm rot="16200000">
            <a:off x="4117139" y="5396031"/>
            <a:ext cx="343228" cy="729646"/>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7" name="Chave direita 46"/>
          <p:cNvSpPr/>
          <p:nvPr/>
        </p:nvSpPr>
        <p:spPr>
          <a:xfrm rot="5400000">
            <a:off x="3779912" y="5661248"/>
            <a:ext cx="288032" cy="144016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8" name="CaixaDeTexto 47"/>
          <p:cNvSpPr txBox="1"/>
          <p:nvPr/>
        </p:nvSpPr>
        <p:spPr>
          <a:xfrm>
            <a:off x="3563888" y="5301208"/>
            <a:ext cx="1440160" cy="276999"/>
          </a:xfrm>
          <a:prstGeom prst="rect">
            <a:avLst/>
          </a:prstGeom>
          <a:solidFill>
            <a:srgbClr val="92D050"/>
          </a:solidFill>
          <a:ln w="19050">
            <a:solidFill>
              <a:schemeClr val="tx1"/>
            </a:solidFill>
          </a:ln>
        </p:spPr>
        <p:txBody>
          <a:bodyPr wrap="square" rtlCol="0">
            <a:spAutoFit/>
          </a:bodyPr>
          <a:lstStyle/>
          <a:p>
            <a:r>
              <a:rPr lang="en-US" sz="1200" b="1" dirty="0" smtClean="0"/>
              <a:t>POUP.(C. TRIB.): S</a:t>
            </a:r>
            <a:r>
              <a:rPr lang="en-US" sz="1200" b="1" baseline="-25000" dirty="0" smtClean="0"/>
              <a:t>1</a:t>
            </a:r>
            <a:r>
              <a:rPr lang="en-US" sz="1200" b="1" baseline="30000" dirty="0" smtClean="0"/>
              <a:t>’</a:t>
            </a:r>
            <a:endParaRPr lang="pt-BR" sz="1200" b="1" dirty="0"/>
          </a:p>
        </p:txBody>
      </p:sp>
      <p:sp>
        <p:nvSpPr>
          <p:cNvPr id="49" name="CaixaDeTexto 48"/>
          <p:cNvSpPr txBox="1"/>
          <p:nvPr/>
        </p:nvSpPr>
        <p:spPr>
          <a:xfrm>
            <a:off x="3275856" y="6525344"/>
            <a:ext cx="1368152" cy="276999"/>
          </a:xfrm>
          <a:prstGeom prst="rect">
            <a:avLst/>
          </a:prstGeom>
          <a:solidFill>
            <a:srgbClr val="FFFF00"/>
          </a:solidFill>
          <a:ln w="19050">
            <a:solidFill>
              <a:schemeClr val="tx1"/>
            </a:solidFill>
          </a:ln>
        </p:spPr>
        <p:txBody>
          <a:bodyPr wrap="square" rtlCol="0">
            <a:spAutoFit/>
          </a:bodyPr>
          <a:lstStyle/>
          <a:p>
            <a:r>
              <a:rPr lang="en-US" sz="1200" b="1" dirty="0" smtClean="0"/>
              <a:t>POUP. (ANTES): S</a:t>
            </a:r>
            <a:r>
              <a:rPr lang="en-US" sz="1200" b="1" baseline="-25000" dirty="0" smtClean="0"/>
              <a:t>1</a:t>
            </a:r>
            <a:endParaRPr lang="pt-BR" sz="1200" b="1" dirty="0"/>
          </a:p>
        </p:txBody>
      </p:sp>
      <p:sp>
        <p:nvSpPr>
          <p:cNvPr id="50" name="Arco 49"/>
          <p:cNvSpPr/>
          <p:nvPr/>
        </p:nvSpPr>
        <p:spPr>
          <a:xfrm rot="10528134">
            <a:off x="5270981" y="3084145"/>
            <a:ext cx="2304256" cy="2448272"/>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1" name="CaixaDeTexto 50"/>
          <p:cNvSpPr txBox="1"/>
          <p:nvPr/>
        </p:nvSpPr>
        <p:spPr>
          <a:xfrm>
            <a:off x="3101164" y="2708920"/>
            <a:ext cx="2478948" cy="276999"/>
          </a:xfrm>
          <a:prstGeom prst="rect">
            <a:avLst/>
          </a:prstGeom>
          <a:solidFill>
            <a:srgbClr val="00B0F0"/>
          </a:solidFill>
          <a:ln w="19050">
            <a:solidFill>
              <a:schemeClr val="tx1"/>
            </a:solidFill>
          </a:ln>
        </p:spPr>
        <p:txBody>
          <a:bodyPr wrap="none" rtlCol="0">
            <a:spAutoFit/>
          </a:bodyPr>
          <a:lstStyle/>
          <a:p>
            <a:r>
              <a:rPr lang="en-US" sz="1200" b="1" dirty="0" smtClean="0"/>
              <a:t>UTILIDADE DO POUPADOR DIMINUI</a:t>
            </a:r>
            <a:endParaRPr lang="pt-BR" sz="1200" b="1" dirty="0"/>
          </a:p>
        </p:txBody>
      </p:sp>
      <p:cxnSp>
        <p:nvCxnSpPr>
          <p:cNvPr id="53" name="Conector de seta reta 52"/>
          <p:cNvCxnSpPr>
            <a:stCxn id="51" idx="2"/>
          </p:cNvCxnSpPr>
          <p:nvPr/>
        </p:nvCxnSpPr>
        <p:spPr>
          <a:xfrm rot="5400000">
            <a:off x="3586707" y="3251132"/>
            <a:ext cx="1019145" cy="48871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CaixaDeTexto 53"/>
          <p:cNvSpPr txBox="1"/>
          <p:nvPr/>
        </p:nvSpPr>
        <p:spPr>
          <a:xfrm>
            <a:off x="5580112" y="4664169"/>
            <a:ext cx="2222340" cy="276999"/>
          </a:xfrm>
          <a:prstGeom prst="rect">
            <a:avLst/>
          </a:prstGeom>
          <a:solidFill>
            <a:srgbClr val="00B0F0"/>
          </a:solidFill>
          <a:ln w="19050">
            <a:solidFill>
              <a:schemeClr val="tx1"/>
            </a:solidFill>
          </a:ln>
        </p:spPr>
        <p:txBody>
          <a:bodyPr wrap="none" rtlCol="0">
            <a:spAutoFit/>
          </a:bodyPr>
          <a:lstStyle/>
          <a:p>
            <a:r>
              <a:rPr lang="en-US" sz="1200" b="1" dirty="0" smtClean="0"/>
              <a:t>UTILID. DESPOUP. INALTERADA</a:t>
            </a:r>
            <a:endParaRPr lang="pt-BR" sz="1200" b="1" dirty="0"/>
          </a:p>
        </p:txBody>
      </p:sp>
      <p:cxnSp>
        <p:nvCxnSpPr>
          <p:cNvPr id="4" name="Conector de seta reta 3"/>
          <p:cNvCxnSpPr>
            <a:stCxn id="54" idx="2"/>
          </p:cNvCxnSpPr>
          <p:nvPr/>
        </p:nvCxnSpPr>
        <p:spPr>
          <a:xfrm flipH="1">
            <a:off x="5652120" y="4941168"/>
            <a:ext cx="1039162" cy="2700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CaixaDeTexto 7"/>
          <p:cNvSpPr txBox="1"/>
          <p:nvPr/>
        </p:nvSpPr>
        <p:spPr>
          <a:xfrm>
            <a:off x="4255141" y="3356992"/>
            <a:ext cx="1792286" cy="276999"/>
          </a:xfrm>
          <a:prstGeom prst="rect">
            <a:avLst/>
          </a:prstGeom>
          <a:solidFill>
            <a:srgbClr val="FFFF00"/>
          </a:solidFill>
          <a:ln w="12700">
            <a:solidFill>
              <a:schemeClr val="tx1"/>
            </a:solidFill>
          </a:ln>
        </p:spPr>
        <p:txBody>
          <a:bodyPr wrap="none" rtlCol="0">
            <a:spAutoFit/>
          </a:bodyPr>
          <a:lstStyle/>
          <a:p>
            <a:r>
              <a:rPr lang="pt-BR" sz="1200" b="1" dirty="0" smtClean="0"/>
              <a:t>REST. ORÇ. SEM TRIBUTO</a:t>
            </a:r>
            <a:endParaRPr lang="pt-BR" sz="1200" b="1" dirty="0"/>
          </a:p>
        </p:txBody>
      </p:sp>
      <p:cxnSp>
        <p:nvCxnSpPr>
          <p:cNvPr id="12" name="Conector de seta reta 11"/>
          <p:cNvCxnSpPr>
            <a:stCxn id="8" idx="2"/>
          </p:cNvCxnSpPr>
          <p:nvPr/>
        </p:nvCxnSpPr>
        <p:spPr>
          <a:xfrm flipH="1">
            <a:off x="4139953" y="3633991"/>
            <a:ext cx="1011331" cy="29906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a:stCxn id="8" idx="2"/>
          </p:cNvCxnSpPr>
          <p:nvPr/>
        </p:nvCxnSpPr>
        <p:spPr>
          <a:xfrm flipH="1">
            <a:off x="4860031" y="3633991"/>
            <a:ext cx="291253" cy="94713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7668344" y="5939988"/>
            <a:ext cx="1147430" cy="369332"/>
          </a:xfrm>
          <a:prstGeom prst="rect">
            <a:avLst/>
          </a:prstGeom>
          <a:noFill/>
          <a:ln w="19050">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PRESENTE</a:t>
            </a:r>
            <a:endParaRPr lang="pt-BR" b="1" dirty="0">
              <a:effectLst>
                <a:outerShdw blurRad="38100" dist="38100" dir="2700000" algn="tl">
                  <a:srgbClr val="000000">
                    <a:alpha val="43137"/>
                  </a:srgbClr>
                </a:outerShdw>
              </a:effectLst>
            </a:endParaRPr>
          </a:p>
        </p:txBody>
      </p:sp>
      <p:sp>
        <p:nvSpPr>
          <p:cNvPr id="6" name="CaixaDeTexto 5"/>
          <p:cNvSpPr txBox="1"/>
          <p:nvPr/>
        </p:nvSpPr>
        <p:spPr>
          <a:xfrm>
            <a:off x="1639052" y="2771636"/>
            <a:ext cx="988732" cy="369332"/>
          </a:xfrm>
          <a:prstGeom prst="rect">
            <a:avLst/>
          </a:prstGeom>
          <a:noFill/>
          <a:ln w="19050">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FUTURO</a:t>
            </a:r>
            <a:endParaRPr lang="pt-BR" b="1" dirty="0">
              <a:effectLst>
                <a:outerShdw blurRad="38100" dist="38100" dir="2700000" algn="tl">
                  <a:srgbClr val="000000">
                    <a:alpha val="43137"/>
                  </a:srgbClr>
                </a:outerShdw>
              </a:effectLst>
            </a:endParaRPr>
          </a:p>
        </p:txBody>
      </p:sp>
      <p:cxnSp>
        <p:nvCxnSpPr>
          <p:cNvPr id="14" name="Conector reto 13"/>
          <p:cNvCxnSpPr/>
          <p:nvPr/>
        </p:nvCxnSpPr>
        <p:spPr>
          <a:xfrm>
            <a:off x="5652120" y="5211198"/>
            <a:ext cx="0" cy="72127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5076056" y="6300028"/>
            <a:ext cx="2236959" cy="369332"/>
          </a:xfrm>
          <a:prstGeom prst="rect">
            <a:avLst/>
          </a:prstGeom>
          <a:solidFill>
            <a:schemeClr val="accent6">
              <a:lumMod val="40000"/>
              <a:lumOff val="60000"/>
            </a:schemeClr>
          </a:solidFill>
          <a:ln w="12700">
            <a:solidFill>
              <a:schemeClr val="tx1"/>
            </a:solidFill>
          </a:ln>
        </p:spPr>
        <p:txBody>
          <a:bodyPr wrap="none" rtlCol="0">
            <a:spAutoFit/>
          </a:bodyPr>
          <a:lstStyle/>
          <a:p>
            <a:r>
              <a:rPr lang="pt-BR" b="1" dirty="0" smtClean="0"/>
              <a:t>“</a:t>
            </a:r>
            <a:r>
              <a:rPr lang="pt-BR" sz="1200" b="1" dirty="0" smtClean="0"/>
              <a:t>DESPOUPANÇA  INALTERADA</a:t>
            </a:r>
            <a:r>
              <a:rPr lang="pt-BR" b="1" dirty="0" smtClean="0"/>
              <a:t>”</a:t>
            </a:r>
            <a:endParaRPr lang="pt-BR" b="1" dirty="0"/>
          </a:p>
        </p:txBody>
      </p:sp>
      <p:cxnSp>
        <p:nvCxnSpPr>
          <p:cNvPr id="20" name="Conector de seta reta 19"/>
          <p:cNvCxnSpPr>
            <a:stCxn id="17" idx="0"/>
          </p:cNvCxnSpPr>
          <p:nvPr/>
        </p:nvCxnSpPr>
        <p:spPr>
          <a:xfrm flipH="1" flipV="1">
            <a:off x="5652121" y="5950868"/>
            <a:ext cx="542415" cy="349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Estrela de 7 Pontos 9"/>
          <p:cNvSpPr/>
          <p:nvPr/>
        </p:nvSpPr>
        <p:spPr>
          <a:xfrm>
            <a:off x="4499992" y="4221088"/>
            <a:ext cx="122917" cy="108883"/>
          </a:xfrm>
          <a:prstGeom prst="star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9" name="Seta para a direita 18"/>
          <p:cNvSpPr/>
          <p:nvPr/>
        </p:nvSpPr>
        <p:spPr>
          <a:xfrm rot="5400000">
            <a:off x="2391136" y="3252586"/>
            <a:ext cx="789002" cy="13989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62272"/>
            <a:ext cx="9144000" cy="998984"/>
          </a:xfrm>
        </p:spPr>
        <p:txBody>
          <a:bodyPr>
            <a:normAutofit/>
          </a:bodyPr>
          <a:lstStyle/>
          <a:p>
            <a:r>
              <a:rPr lang="pt-BR" sz="2400" b="1" u="sng" dirty="0" smtClean="0">
                <a:effectLst>
                  <a:outerShdw blurRad="38100" dist="38100" dir="2700000" algn="tl">
                    <a:srgbClr val="000000">
                      <a:alpha val="43137"/>
                    </a:srgbClr>
                  </a:outerShdw>
                </a:effectLst>
              </a:rPr>
              <a:t>CONSIDERAÇÕES ADICIONAIS SOBRE AS IMPLICAÇÕES DA TRIBUTAÇÃO PARA A POUPANÇA NO MODELO DE CICLO DE VIDA SIMPLIFICADO </a:t>
            </a:r>
            <a:endParaRPr lang="pt-BR" sz="24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764704"/>
            <a:ext cx="9144000" cy="6093296"/>
          </a:xfrm>
        </p:spPr>
        <p:txBody>
          <a:bodyPr>
            <a:normAutofit fontScale="85000" lnSpcReduction="10000"/>
          </a:bodyPr>
          <a:lstStyle/>
          <a:p>
            <a:pPr algn="just"/>
            <a:r>
              <a:rPr lang="pt-BR" sz="1800" dirty="0" smtClean="0"/>
              <a:t> </a:t>
            </a:r>
            <a:r>
              <a:rPr lang="pt-BR" sz="1800" b="1" dirty="0" smtClean="0">
                <a:effectLst>
                  <a:outerShdw blurRad="38100" dist="38100" dir="2700000" algn="tl">
                    <a:srgbClr val="000000">
                      <a:alpha val="43137"/>
                    </a:srgbClr>
                  </a:outerShdw>
                </a:effectLst>
              </a:rPr>
              <a:t>EM PRIMEIRO LUGAR, O MODELO DE CICLO DE VIDA SIMPIFICADO IGNORA QUESTÕES IMPORTANTES:</a:t>
            </a:r>
          </a:p>
          <a:p>
            <a:pPr algn="just"/>
            <a:endParaRPr lang="pt-BR" sz="1800" dirty="0" smtClean="0"/>
          </a:p>
          <a:p>
            <a:pPr algn="just"/>
            <a:r>
              <a:rPr lang="pt-BR" sz="1800" b="1" dirty="0" smtClean="0">
                <a:effectLst>
                  <a:outerShdw blurRad="38100" dist="38100" dir="2700000" algn="tl">
                    <a:srgbClr val="000000">
                      <a:alpha val="43137"/>
                    </a:srgbClr>
                  </a:outerShdw>
                </a:effectLst>
              </a:rPr>
              <a:t>(1)</a:t>
            </a:r>
            <a:r>
              <a:rPr lang="pt-BR" sz="1800" dirty="0" smtClean="0"/>
              <a:t> A ANÁLISE DA POUPANÇA É FUNDAMENTADA TEORICAMENTE EM TERMOS REAIS, I.E., É A TAXA REAL DE RETORNO QUE GOVERNA O COMPORTAMENTO. NESTE SENTIDO, DEVEMOS CONSIDERAR A ANÁLISE EFETUADA EM TERMOS DE TAXA DE JUROS, MAS CORRIGIDA PELA EXPECTATIVA DE INFLAÇÃO.</a:t>
            </a:r>
          </a:p>
          <a:p>
            <a:pPr algn="just"/>
            <a:endParaRPr lang="pt-BR" sz="1800" dirty="0"/>
          </a:p>
          <a:p>
            <a:pPr algn="just"/>
            <a:r>
              <a:rPr lang="pt-BR" sz="1800" b="1" dirty="0" smtClean="0">
                <a:effectLst>
                  <a:outerShdw blurRad="38100" dist="38100" dir="2700000" algn="tl">
                    <a:srgbClr val="000000">
                      <a:alpha val="43137"/>
                    </a:srgbClr>
                  </a:outerShdw>
                </a:effectLst>
              </a:rPr>
              <a:t>(2) </a:t>
            </a:r>
            <a:r>
              <a:rPr lang="pt-BR" sz="1800" dirty="0" smtClean="0"/>
              <a:t>O MODELO AQUI DESENVOLVIDO CONSIDERA SOMENTE UM ATIVO PARA A POUPANÇA E OS RETORNOS  DA POUPANÇA FORAM TRIBUTADOS A ESSA ÚNICA TAXA DE RENDIMENTO. TODAVIA, NO MUNDO REAL, HÁ NUMEROSOS ATIVOS E CADA UM COM SUA TAXA PRÓPRIA DE RETORNO ANTES DA TRIBUTAÇÃO, OS QUAIS SÃO TRIBUTADOS DE FORMA DIFERENCIADA. PORTANTO, CONSTITUI-SE NUMA SIMPIFICAÇÃO EXCESSIVA FALAR SOBRE COMO ALTERAÇÕES NESSA ÚNICA TAXA DE RETORNO APÓS TRIBUTAÇÃO AFETA A POUPANÇA.</a:t>
            </a:r>
          </a:p>
          <a:p>
            <a:pPr algn="just"/>
            <a:endParaRPr lang="pt-BR" sz="1800" dirty="0"/>
          </a:p>
          <a:p>
            <a:pPr algn="just"/>
            <a:r>
              <a:rPr lang="pt-BR" sz="1800" b="1" dirty="0" smtClean="0">
                <a:effectLst>
                  <a:outerShdw blurRad="38100" dist="38100" dir="2700000" algn="tl">
                    <a:srgbClr val="000000">
                      <a:alpha val="43137"/>
                    </a:srgbClr>
                  </a:outerShdw>
                </a:effectLst>
              </a:rPr>
              <a:t>(3)</a:t>
            </a:r>
            <a:r>
              <a:rPr lang="pt-BR" sz="1800" dirty="0" smtClean="0"/>
              <a:t> O MODELO AQUI DESENVOLVIDO FOCALIZA SOMENTE A POUPANÇA PRIVADA. TODAVIA, PARA MUITOS PROPÓSITOS A VARIÁVEL IMPORTANTE CONSTITUI-SE DA POUPANÇA SOCIAL, DEFINIDA COMO A SOMA DA POUPANÇA PRIVADA E GOVERNAMENTAL. POR EXEMPLO, SE O GOVERNO TEM PROPORÇÃO DE POUPANÇA ELEVADA DE SUAS RECEITAS TRIBUTÁRIAS, ENTÃO UMA TRIBUTAÇÃO DO RENDIMENTO JUROS PODE ELEVAR A POUPANÇA SOCIAL, MESMO QUE A POUPANÇA PRIVADA SE REDUZA.</a:t>
            </a:r>
          </a:p>
          <a:p>
            <a:pPr algn="just"/>
            <a:endParaRPr lang="pt-BR" sz="1800" dirty="0"/>
          </a:p>
          <a:p>
            <a:pPr algn="just"/>
            <a:r>
              <a:rPr lang="pt-BR" sz="1800" b="1" dirty="0" smtClean="0">
                <a:effectLst>
                  <a:outerShdw blurRad="38100" dist="38100" dir="2700000" algn="tl">
                    <a:srgbClr val="000000">
                      <a:alpha val="43137"/>
                    </a:srgbClr>
                  </a:outerShdw>
                </a:effectLst>
              </a:rPr>
              <a:t>(4)</a:t>
            </a:r>
            <a:r>
              <a:rPr lang="pt-BR" sz="1800" dirty="0" smtClean="0"/>
              <a:t> ALGUNS ANALISTAS QUESTIONAM O PRÓPRIO MODELO DE CICLO DE VIDA: AS PESSOAS NÃO SÃO “FORWARD LOOKING”, MAS SIM SÃO MÍOPES OU RESTRITOS COM RELAÇÃO AO FUTURO. ALÉM DISSO, O MERCADO DE CAPITAIS NÃO É PERFEITO E MUITAS PESSOAS NÃO CONSEGUEM TOMAR EMPRESTADO À TAXA DE JUROS VIGENTE. A DESPEITO DESTAS CRÍTICAS, KING (1993) CONCLUIU QUE A MAIORIA DOS CONSUMIDORES (TALVEZ 90%) SE COMPORTAM DE ACORDO COM AS HIPÓTESES DO MODELO DE CICLO DE VIDA E, PORTANTO, O MESMO É UMA BOA APROXIMAÇÃO À REALIDADE.</a:t>
            </a:r>
            <a:endParaRPr lang="pt-BR" sz="1800" dirty="0"/>
          </a:p>
        </p:txBody>
      </p:sp>
    </p:spTree>
    <p:extLst>
      <p:ext uri="{BB962C8B-B14F-4D97-AF65-F5344CB8AC3E}">
        <p14:creationId xmlns:p14="http://schemas.microsoft.com/office/powerpoint/2010/main" val="162218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9392"/>
            <a:ext cx="8229600" cy="648072"/>
          </a:xfrm>
        </p:spPr>
        <p:txBody>
          <a:bodyPr>
            <a:normAutofit/>
          </a:bodyPr>
          <a:lstStyle/>
          <a:p>
            <a:r>
              <a:rPr lang="pt-BR" sz="3200" b="1" u="sng" dirty="0" smtClean="0">
                <a:effectLst>
                  <a:outerShdw blurRad="38100" dist="38100" dir="2700000" algn="tl">
                    <a:srgbClr val="000000">
                      <a:alpha val="43137"/>
                    </a:srgbClr>
                  </a:outerShdw>
                </a:effectLst>
              </a:rPr>
              <a:t>INTRODUÇÃO</a:t>
            </a:r>
            <a:endParaRPr lang="pt-BR" sz="32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476672"/>
            <a:ext cx="9144000" cy="6381328"/>
          </a:xfrm>
        </p:spPr>
        <p:txBody>
          <a:bodyPr>
            <a:normAutofit fontScale="77500" lnSpcReduction="20000"/>
          </a:bodyPr>
          <a:lstStyle/>
          <a:p>
            <a:pPr marL="0" indent="0" algn="just">
              <a:buNone/>
            </a:pPr>
            <a:r>
              <a:rPr lang="pt-BR" sz="1800" dirty="0"/>
              <a:t> </a:t>
            </a:r>
            <a:r>
              <a:rPr lang="pt-BR" sz="1800" dirty="0" smtClean="0"/>
              <a:t>       </a:t>
            </a:r>
            <a:r>
              <a:rPr lang="pt-BR" sz="1800" b="1" dirty="0" smtClean="0"/>
              <a:t>OS INDIVÍDUOS POUPAM MOTIVADOS POR TRÊS RAZÕES PRINCIPAIS:</a:t>
            </a:r>
          </a:p>
          <a:p>
            <a:pPr algn="just"/>
            <a:r>
              <a:rPr lang="pt-BR" sz="1800" dirty="0" smtClean="0"/>
              <a:t>           </a:t>
            </a:r>
            <a:r>
              <a:rPr lang="pt-BR" sz="1800" b="1" dirty="0" smtClean="0">
                <a:effectLst>
                  <a:outerShdw blurRad="38100" dist="38100" dir="2700000" algn="tl">
                    <a:srgbClr val="000000">
                      <a:alpha val="43137"/>
                    </a:srgbClr>
                  </a:outerShdw>
                </a:effectLst>
              </a:rPr>
              <a:t>(1)</a:t>
            </a:r>
            <a:r>
              <a:rPr lang="pt-BR" sz="1800" dirty="0" smtClean="0"/>
              <a:t> POR MOTIVO DE QUE O PERFIL DO CONSUMO DESEJADO NÃO SE COADUNA COM O PERFIL (FLUXO)</a:t>
            </a:r>
          </a:p>
          <a:p>
            <a:pPr algn="just"/>
            <a:r>
              <a:rPr lang="pt-BR" sz="1800" dirty="0"/>
              <a:t> </a:t>
            </a:r>
            <a:r>
              <a:rPr lang="pt-BR" sz="1800" dirty="0" smtClean="0"/>
              <a:t>                DE SUAS RENDAS CORRENTES E FUTURAS;</a:t>
            </a:r>
          </a:p>
          <a:p>
            <a:pPr algn="just"/>
            <a:r>
              <a:rPr lang="pt-BR" sz="1800" dirty="0" smtClean="0"/>
              <a:t>          </a:t>
            </a:r>
            <a:r>
              <a:rPr lang="pt-BR" sz="1800" b="1" dirty="0" smtClean="0">
                <a:effectLst>
                  <a:outerShdw blurRad="38100" dist="38100" dir="2700000" algn="tl">
                    <a:srgbClr val="000000">
                      <a:alpha val="43137"/>
                    </a:srgbClr>
                  </a:outerShdw>
                </a:effectLst>
              </a:rPr>
              <a:t>(2)</a:t>
            </a:r>
            <a:r>
              <a:rPr lang="pt-BR" sz="1800" dirty="0" smtClean="0"/>
              <a:t> POR MOTIVO HERANÇA;</a:t>
            </a:r>
          </a:p>
          <a:p>
            <a:pPr algn="just"/>
            <a:r>
              <a:rPr lang="pt-BR" sz="1800" dirty="0" smtClean="0"/>
              <a:t>          </a:t>
            </a:r>
            <a:r>
              <a:rPr lang="pt-BR" sz="1800" b="1" dirty="0" smtClean="0">
                <a:effectLst>
                  <a:outerShdw blurRad="38100" dist="38100" dir="2700000" algn="tl">
                    <a:srgbClr val="000000">
                      <a:alpha val="43137"/>
                    </a:srgbClr>
                  </a:outerShdw>
                </a:effectLst>
              </a:rPr>
              <a:t>(3)</a:t>
            </a:r>
            <a:r>
              <a:rPr lang="pt-BR" sz="1800" dirty="0" smtClean="0"/>
              <a:t> POR MOTIVO PRECAUÇÃO, POIS NÃO É POSSÍVEL SEGURAR CONTRA TODAS AS EVENTUALIDADES </a:t>
            </a:r>
          </a:p>
          <a:p>
            <a:pPr algn="just"/>
            <a:r>
              <a:rPr lang="pt-BR" sz="1800" dirty="0"/>
              <a:t> </a:t>
            </a:r>
            <a:r>
              <a:rPr lang="pt-BR" sz="1800" dirty="0" smtClean="0"/>
              <a:t>               POSSÍVEIS.</a:t>
            </a:r>
          </a:p>
          <a:p>
            <a:pPr algn="just"/>
            <a:endParaRPr lang="pt-BR" sz="1800" dirty="0"/>
          </a:p>
          <a:p>
            <a:pPr algn="just"/>
            <a:r>
              <a:rPr lang="pt-BR" sz="1800" dirty="0" smtClean="0"/>
              <a:t>MERCADORIAS CONSUMIDAS EM DIFERENTES PONTOS DO TEMPO PODEM SER VISTAS COMO MERCADORIAS DISTINTAS, EMBORA POSSAM SER DE MESMA QUALIDADE. PORTANTO, TODO INSTRUMENTAL ANALÍTICO DESENVOLVIDO PARA ABORDAR A PRODUÇÃO E CONSUMO DE MERCADORIAS NUMA ECONOMIA DE MERCADO (DESCENTRALIZADA) SE APLICA AO CASO DE MERCADORIAS DIFERENCIADOS NO TEMPO (I.E., ECONOMIA INTERTEMPORAL). ASSIM SENDO, OS TRIBUTOS AFETAM A DECISÃO ENTRE CONSUMO DE MERCADORIAS (X) E (Y) NO PERÍODO CORRENTE E TAMBÉM AFETAM O PERFIL DO CONSUMO DE AMBAS AO LONGO DO TEMPO.</a:t>
            </a:r>
          </a:p>
          <a:p>
            <a:pPr algn="just"/>
            <a:endParaRPr lang="pt-BR" sz="1800" dirty="0"/>
          </a:p>
          <a:p>
            <a:pPr algn="just"/>
            <a:r>
              <a:rPr lang="pt-BR" sz="1800" b="1" dirty="0" smtClean="0"/>
              <a:t>GOVERNOS PODEM QUERER ALTERAR O PADRÃO DE CONSUMO (CORRENTE E INTERTEMPORAL) POR UMA SÉRIE DE RAZÕES:</a:t>
            </a:r>
          </a:p>
          <a:p>
            <a:pPr algn="just"/>
            <a:r>
              <a:rPr lang="pt-BR" sz="1800" dirty="0" smtClean="0"/>
              <a:t>          </a:t>
            </a:r>
            <a:r>
              <a:rPr lang="pt-BR" sz="1800" b="1" dirty="0" smtClean="0">
                <a:effectLst>
                  <a:outerShdw blurRad="38100" dist="38100" dir="2700000" algn="tl">
                    <a:srgbClr val="000000">
                      <a:alpha val="43137"/>
                    </a:srgbClr>
                  </a:outerShdw>
                </a:effectLst>
              </a:rPr>
              <a:t>(A)</a:t>
            </a:r>
            <a:r>
              <a:rPr lang="pt-BR" sz="1800" dirty="0" smtClean="0"/>
              <a:t> SE INDIVÍDUOS SÃO MÍOPES, ENTÃO TALVEZ NECESSITAM DE INCENTIVOS FISCAIS (TRIBUTÁRIOS) PARA</a:t>
            </a:r>
          </a:p>
          <a:p>
            <a:pPr algn="just"/>
            <a:r>
              <a:rPr lang="pt-BR" sz="1800" dirty="0"/>
              <a:t> </a:t>
            </a:r>
            <a:r>
              <a:rPr lang="pt-BR" sz="1800" dirty="0" smtClean="0"/>
              <a:t>               POUPAR;</a:t>
            </a:r>
          </a:p>
          <a:p>
            <a:pPr algn="just"/>
            <a:r>
              <a:rPr lang="pt-BR" sz="1800" dirty="0" smtClean="0"/>
              <a:t>          </a:t>
            </a:r>
            <a:r>
              <a:rPr lang="pt-BR" sz="1800" b="1" dirty="0" smtClean="0">
                <a:effectLst>
                  <a:outerShdw blurRad="38100" dist="38100" dir="2700000" algn="tl">
                    <a:srgbClr val="000000">
                      <a:alpha val="43137"/>
                    </a:srgbClr>
                  </a:outerShdw>
                </a:effectLst>
              </a:rPr>
              <a:t>(B)</a:t>
            </a:r>
            <a:r>
              <a:rPr lang="pt-BR" sz="1800" dirty="0" smtClean="0"/>
              <a:t> SE INDIVÍDUOS ENFRENTAM RESTRIÇÕES DE ENDIVIDAMENTO OU OUTRAS IMPERFEIÇÕES NO </a:t>
            </a:r>
          </a:p>
          <a:p>
            <a:pPr algn="just"/>
            <a:r>
              <a:rPr lang="pt-BR" sz="1800" dirty="0"/>
              <a:t> </a:t>
            </a:r>
            <a:r>
              <a:rPr lang="pt-BR" sz="1800" dirty="0" smtClean="0"/>
              <a:t>               MERCADO DE CAPITAIS, ENTÃO O SISTEMA TRIBUTÁRIO PODE OFERECER ALGUNS MEIOS </a:t>
            </a:r>
          </a:p>
          <a:p>
            <a:pPr algn="just"/>
            <a:r>
              <a:rPr lang="pt-BR" sz="1800" dirty="0"/>
              <a:t> </a:t>
            </a:r>
            <a:r>
              <a:rPr lang="pt-BR" sz="1800" dirty="0" smtClean="0"/>
              <a:t>               ALTERNATIVOS DE COMPATIBILIZAR RENDA COM DISPÊNDIO DESEJADO;</a:t>
            </a:r>
          </a:p>
          <a:p>
            <a:pPr algn="just"/>
            <a:r>
              <a:rPr lang="pt-BR" sz="1800" dirty="0" smtClean="0"/>
              <a:t>         </a:t>
            </a:r>
            <a:r>
              <a:rPr lang="pt-BR" sz="1800" b="1" dirty="0" smtClean="0">
                <a:effectLst>
                  <a:outerShdw blurRad="38100" dist="38100" dir="2700000" algn="tl">
                    <a:srgbClr val="000000">
                      <a:alpha val="43137"/>
                    </a:srgbClr>
                  </a:outerShdw>
                </a:effectLst>
              </a:rPr>
              <a:t>(C)</a:t>
            </a:r>
            <a:r>
              <a:rPr lang="pt-BR" sz="1800" dirty="0" smtClean="0"/>
              <a:t> A TRIBUTAÇÃO DA POUPANÇA TAMBÉM PODE SER UMA PARTE DE UM SISTEMA DE REDISTRIBUIÇÃO </a:t>
            </a:r>
          </a:p>
          <a:p>
            <a:pPr algn="just"/>
            <a:r>
              <a:rPr lang="pt-BR" sz="1800" dirty="0"/>
              <a:t> </a:t>
            </a:r>
            <a:r>
              <a:rPr lang="pt-BR" sz="1800" dirty="0" smtClean="0"/>
              <a:t>              DE RENDA, ASSIM COMO, TRIBUTAÇÃO PARA FINS DE SEGURIDADE SOCIAL, DE PENSÕES E OUTROS</a:t>
            </a:r>
          </a:p>
          <a:p>
            <a:pPr algn="just"/>
            <a:r>
              <a:rPr lang="pt-BR" sz="1800" dirty="0"/>
              <a:t> </a:t>
            </a:r>
            <a:r>
              <a:rPr lang="pt-BR" sz="1800" dirty="0" smtClean="0"/>
              <a:t>              BENEFÍCIOS E CUSTOS SOCIAIS PODE SER UMA ALTERNATIVA À POUPANÇA PRIVADA PRECAUCIONÁRIA;</a:t>
            </a:r>
          </a:p>
          <a:p>
            <a:pPr algn="just"/>
            <a:r>
              <a:rPr lang="pt-BR" sz="1800" dirty="0" smtClean="0"/>
              <a:t>         </a:t>
            </a:r>
            <a:r>
              <a:rPr lang="pt-BR" sz="1800" b="1" dirty="0" smtClean="0">
                <a:effectLst>
                  <a:outerShdw blurRad="38100" dist="38100" dir="2700000" algn="tl">
                    <a:srgbClr val="000000">
                      <a:alpha val="43137"/>
                    </a:srgbClr>
                  </a:outerShdw>
                </a:effectLst>
              </a:rPr>
              <a:t>(D)</a:t>
            </a:r>
            <a:r>
              <a:rPr lang="pt-BR" sz="1800" dirty="0" smtClean="0"/>
              <a:t> INFLUENCIAR O PADRÃO DE ALOCAÇÃO INTERTEMPORAL DE CONSUMO POR RAZÕES DE ESCOLHA </a:t>
            </a:r>
          </a:p>
          <a:p>
            <a:pPr algn="just"/>
            <a:r>
              <a:rPr lang="pt-BR" sz="1800" dirty="0"/>
              <a:t> </a:t>
            </a:r>
            <a:r>
              <a:rPr lang="pt-BR" sz="1800" dirty="0" smtClean="0"/>
              <a:t>              PÚBLICA: UMA SOCIEDADE COMPOSTA DE SIGNIFICATIVA PARCELA DE PESSOAS VELHAS, PODE QUERER</a:t>
            </a:r>
          </a:p>
          <a:p>
            <a:pPr algn="just"/>
            <a:r>
              <a:rPr lang="pt-BR" sz="1800" dirty="0"/>
              <a:t> </a:t>
            </a:r>
            <a:r>
              <a:rPr lang="pt-BR" sz="1800" dirty="0" smtClean="0"/>
              <a:t>             TRIBUTAR OS INDIVÍDUOS JOVENS, OU SE ENDIVIDAR INTERNACIONALMENTE E DEIXAR A DÍVIDA PARA</a:t>
            </a:r>
          </a:p>
          <a:p>
            <a:pPr algn="just"/>
            <a:r>
              <a:rPr lang="pt-BR" sz="1800" dirty="0"/>
              <a:t> </a:t>
            </a:r>
            <a:r>
              <a:rPr lang="pt-BR" sz="1800" dirty="0" smtClean="0"/>
              <a:t>             GERAÇÕES FUTURAS. DE MODO INVERSO, UMA SOCIEDADE COMPOSTA PREDOMINANTEMENTE DE</a:t>
            </a:r>
          </a:p>
          <a:p>
            <a:pPr algn="just"/>
            <a:r>
              <a:rPr lang="pt-BR" sz="1800" dirty="0"/>
              <a:t> </a:t>
            </a:r>
            <a:r>
              <a:rPr lang="pt-BR" sz="1800" dirty="0" smtClean="0"/>
              <a:t>             JOVENS PODE QUERER PENALIZAR AQUELES COM PENSÕES.</a:t>
            </a:r>
            <a:endParaRPr lang="pt-BR" sz="1800" dirty="0"/>
          </a:p>
        </p:txBody>
      </p:sp>
    </p:spTree>
    <p:extLst>
      <p:ext uri="{BB962C8B-B14F-4D97-AF65-F5344CB8AC3E}">
        <p14:creationId xmlns:p14="http://schemas.microsoft.com/office/powerpoint/2010/main" val="2899269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pt-BR" sz="1800" b="1" dirty="0" smtClean="0">
                <a:effectLst>
                  <a:outerShdw blurRad="38100" dist="38100" dir="2700000" algn="tl">
                    <a:srgbClr val="000000">
                      <a:alpha val="43137"/>
                    </a:srgbClr>
                  </a:outerShdw>
                </a:effectLst>
              </a:rPr>
              <a:t>(5)</a:t>
            </a:r>
            <a:r>
              <a:rPr lang="pt-BR" sz="1800" dirty="0" smtClean="0"/>
              <a:t> VIMOS QUE O EFEITO DA TRIBUTAÇÃO SOBRE A POUPANÇA NÃO PODE SER TEORICAMENTE PREDITO, VISTO QUE OS EFEITOS RENDA E SUBSTITUIÇÃO ATUAM DE FORMA CONTRÁRIA UM AO OUTRO. ASSIM SENDO, A INFERÊNCIA DOS EFEITOS DA TRIBUTAÇÃO SOBRE A POUPANÇA É UMA QUESTÃO DE ANÁLISE EMPÍRICA. CONTUDO, VÁRIOS PROBLEMAS NA ANÁLISE EMPÍRICA, COMO POR EXEMPLO A UTILIZAÇÃO ADEQUADA DA VARIÁVEL EXPECTATIVA DE INFLAÇÃO E MUITOS OUTROS, TEM IMPEDIDO AOS ECONOMISTAS ALCANÇAR UM CONSENSO SOBRE OS IMPACTOS DOS TRIBUTOS SOBRE A POUPANÇA. UM SURVEY DE BERNHEIM (1999) SUGERE QUE O IMPACTO SOBRE A POUPANÇA DE ALTERAÇÕES NA TAXA DE RETORNO APÓS TRIBUTO SÃO BASTANTE PEQUENOS OU ZERO. ISTO É, PARA A POPULAÇÃO COMO UM TODO, OS EFEITOS RENDA E SUBSTITUIÇÃO SÃO MAIS OU MENOS EQUIVALENTES E SE CANCELAM UM AO OUTRO. (“A POUPANÇA É INELÁSTICA”).</a:t>
            </a:r>
          </a:p>
          <a:p>
            <a:pPr algn="just"/>
            <a:endParaRPr lang="pt-BR" sz="1800" dirty="0"/>
          </a:p>
          <a:p>
            <a:pPr algn="just"/>
            <a:r>
              <a:rPr lang="pt-BR" sz="1800" b="1" dirty="0" smtClean="0">
                <a:effectLst>
                  <a:outerShdw blurRad="38100" dist="38100" dir="2700000" algn="tl">
                    <a:srgbClr val="000000">
                      <a:alpha val="43137"/>
                    </a:srgbClr>
                  </a:outerShdw>
                </a:effectLst>
              </a:rPr>
              <a:t>(6) </a:t>
            </a:r>
            <a:r>
              <a:rPr lang="pt-BR" sz="1800" dirty="0" smtClean="0"/>
              <a:t>A TRIBUTAÇÃO DA RENDA DE CAPITAL É UMA QUESTÃO POLÍTICA IMPORTANTE. GRANDE PARTE DO DEBATE DESTE ASSUNTO SE CENTRA NA PROPOSIÇÃO DE QUE AO DESENCORAJAR A POUPANÇA, O SISTEMA TRIBUTÁRIO TEM LEVADO A INSUFICIÊNCIA DE CAPITAL PARA ATENDER AS DEMANDAS NACIONAIS. O MAIOR PROBLEMA COM ESTA ARGUMENTAÇÃO, TODAVIA, É QUE, COMO VIMOS, NÃO É DE TODO ÓBVIO QUE A TRIBUTAÇÃO REDUZ A OFERTA DE POUPANÇA. MAS, MESMO QUE A POUPANÇA SEJA “POSITIVAMENTE” INCLINADA E, ENTÃO, A TRIBUTAÇÃO LEVE A UM DECRÉSCIMO DA OFERTA DE POUPANÇA, O QUE RESULTARIA NUM NOVO EQUILÍBRIO COM AUMENTO DA TAXA DE JUROS E, NATURALMENTE, MENOR INVESTIMENTO E POUPANÇA E, POSSIVELMENTE, RESULTANDO EM MENOR CRESCIMENTO DA PRODUTIVIDADE. ENTRETANTO, ESSE RESULTADO ADVERSO TAMBÉM É GERADO COM A TRIBUTAÇÃO DE QUALQUER OUTRO FATOR (NÃO SÓ CAPITAL) E COM REDUÇÃO NA QUANTIDADE EM EQUILÍBRIO. A QUESTÃO IMPORTANTE, PORTANTO, DE EFICIÊNCIA, É SE A TRIBUTAÇÃO DA RENDA DO CAPITAL GERA UM EXCESSO DE CARGA MAIOR DO QUE OUTRAS FORMAS DE TRIBUTAÇÃO PARA OBTER RECEITAS TRIBUTÁRIAS. FINALMENTE, O ARGUMENTO DE QUE O INCENTIVO À POUPANÇA PODE AUMENTAR O ESTOQUE DE CAPITAL SE ASSENTA NA PREMISA DE QUE O INVESTIMENTO NA ECONOMIA DEPENDE DA TAXA DE POUPANÇA DOMÉSTICA: ISTO É, QUE TODA E SOMENTE A POUPANÇA DOMÉSTICA É CANALIZADA EM INVESTIMENTO DOMÉSTICO. ESSE ARGUMENTO SOMENTE É VÁLIDO SE A ECONOMIA É FECHADA. NUMA ECONOMIA ABERTA E COM MOBILIDADE DE CAPITAL, CONTUDO, NÃO NECESSARIAMENTE O INCENTIVO TRIBUTÁRIO À POUPANÇA RESULTARÁ EM MAIOR INVESTIMENTO. ENTRETANTO, DO PONTO DE VISTA EMPÍRICO, OS ESTUDOS TEM ENCONTRADO QUE UMA MAIOR POUPANÇA DOMÉSTICA TENDE A ELEVAR O INVESTIMENTO DOMÉSTICO, OU SEJA, A MOBILIDADE DE CAPITAL NÃO É, DE FATO, ELEVADA. ASSIM SENDO, NA MEDIDA EM QUE HAJA UMA CORRELAÇÃO POSITIVA E SIGNIFICATIVA ENTRE O INVESTIMENTO E POUPANÇA DOMÉSTICA, PODE-SE ESPERAR QUE INCENTIVOS TRIBUTÁRIOS À POUPANÇA AFETEM O INVESTIMENTO. O TAMANHO DESSE EFEITO, TODAVIA, É MENOR DO QUE HAVERIA NUMA ECONOMIA COMPLETAMENTE FECHADA. </a:t>
            </a:r>
          </a:p>
          <a:p>
            <a:pPr algn="just"/>
            <a:r>
              <a:rPr lang="pt-BR" sz="1800" dirty="0" smtClean="0"/>
              <a:t> </a:t>
            </a:r>
            <a:endParaRPr lang="pt-BR" sz="1800" dirty="0"/>
          </a:p>
        </p:txBody>
      </p:sp>
    </p:spTree>
    <p:extLst>
      <p:ext uri="{BB962C8B-B14F-4D97-AF65-F5344CB8AC3E}">
        <p14:creationId xmlns:p14="http://schemas.microsoft.com/office/powerpoint/2010/main" val="4256688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800" b="1" dirty="0" smtClean="0">
                <a:effectLst>
                  <a:outerShdw blurRad="38100" dist="38100" dir="2700000" algn="tl">
                    <a:srgbClr val="000000">
                      <a:alpha val="43137"/>
                    </a:srgbClr>
                  </a:outerShdw>
                </a:effectLst>
              </a:rPr>
              <a:t>(7)</a:t>
            </a:r>
            <a:r>
              <a:rPr lang="pt-BR" sz="1800" dirty="0" smtClean="0"/>
              <a:t> OS TRIBUTOS PODEM AFETAR NÃO SOMENTE O TOTAL DA RIQUEZA QUE OS INDIVÍDUOS ACUMULAM, MAS TAMBÉM OS TIPOS DE ATIVOS NOS QUAIS A RIQUEZA É MANTIDA. UM ARGUMENTO POPULAR PONTIFICA QUE TRIBUTOS BAIXOS (ESPECIALMENTE SOBRE GANHOS DE CAPITAL) ENCORAJAM O INVESTIMENTO EM ATIVOS DE RISCO. OU COMO DISSE UM EDITORIAL DO WALL STREET JOURNAL, “ALÍQUOTAS TRIBUTÁRIAS MARGINAIS ELEVADAS DESENCORAJAM OS INCENTIVOS A TOMADA DE RISCO”. ESSA PROPOSIÇÃO PARECE PLAUSÍVEL: PORQUE EFETUAR INVESTIMENTOS DE RISCO SE OS GANHOS DE CAPITAL SERÃO RASPADOS PELO COLETOR DE IMPOSTOS? A TEORIA DE COMPOSIÇÃO DE PORTFÓLIO MOSTRA QUE OS INDIVÍDUOS ESCOLHEM INVESTIR EM ATIVOS COM BASE NA EXPECTATIVA DE RETORNO E NA MAGNITUDE DO RISCO DESSES RETORNOS. UMA TRIBUTAÇÃO PROPORCIONAL SOBRE OS RETORNOS DE ATIVOS DE CAPITAL REDUZ O RETORNO ESPERADO DESSES ATIVOS, MAS TAMBÉM REDUZ O RISCO DESSES ATIVOS, PORQUE ENCURTA A DISPERSÃO DOS RETORNO DOS MESMOS, OU SEJA, REDUZ O RISCO. PORTANTO, EMBORA A TRIBUTAÇÃO DE UM ATIVO DE RISCO  O TORNE MENOS ATRATIVO PELA REDUÇÃO DO RETORNO ESPERADO, ELA SIMULTANEAMENTE TORNA O ATIVO MAIS ATRATIVO PELA REDUÇÃO DE SEU RISCO. ASSIM SENDO, SE O SEGUNDO EFEITO PREDOMINA, A TRIBUTAÇÃO PODE TORNAR A POSSE DE ATIVOS DE RISCO MAIS (E NÃO MENOS) ATRATIVA. EM SUMA, OS EFEITOS TEÓRICOS DA TRIBUTAÇÃO SOBRE A COMPOSIÇÃO DE PROTFÓLIO SÃO AMBÍGUOS. OS TRIBUTOS REDUZEM O RETORNO ESPERADO SOBRE ATIVOS DE RISCO, MAS TAMBÉM REDUZEM SEUS RSICOS. O EFEITO LÍQUIDO DESSAS TENDÊNCIAS CONFLITANTES NÃO FOI, CONTUDO, RESOLVIDO EMPIRICAMENTE.</a:t>
            </a:r>
          </a:p>
          <a:p>
            <a:pPr algn="just"/>
            <a:endParaRPr lang="pt-BR" sz="1800" dirty="0"/>
          </a:p>
        </p:txBody>
      </p:sp>
    </p:spTree>
    <p:extLst>
      <p:ext uri="{BB962C8B-B14F-4D97-AF65-F5344CB8AC3E}">
        <p14:creationId xmlns:p14="http://schemas.microsoft.com/office/powerpoint/2010/main" val="174182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384"/>
            <a:ext cx="9144000" cy="648072"/>
          </a:xfrm>
        </p:spPr>
        <p:txBody>
          <a:bodyPr>
            <a:normAutofit fontScale="90000"/>
          </a:bodyPr>
          <a:lstStyle/>
          <a:p>
            <a:r>
              <a:rPr lang="en-US" sz="2800" b="1" u="sng" dirty="0" smtClean="0">
                <a:effectLst>
                  <a:outerShdw blurRad="38100" dist="38100" dir="2700000" algn="tl">
                    <a:srgbClr val="000000">
                      <a:alpha val="43137"/>
                    </a:srgbClr>
                  </a:outerShdw>
                </a:effectLst>
              </a:rPr>
              <a:t>EXCESSO DE CARGA  E  INCIDÊNCIA NO MERCADO DE CAPITAIS</a:t>
            </a:r>
            <a:endParaRPr lang="pt-BR" sz="28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620688"/>
            <a:ext cx="9144000" cy="6237312"/>
          </a:xfrm>
        </p:spPr>
        <p:txBody>
          <a:bodyPr>
            <a:normAutofit fontScale="70000" lnSpcReduction="20000"/>
          </a:bodyPr>
          <a:lstStyle/>
          <a:p>
            <a:pPr algn="just"/>
            <a:r>
              <a:rPr lang="en-US" sz="2300" b="1" dirty="0" smtClean="0"/>
              <a:t>A INTRODUÇÃO DE TRIBUTO SOBRE JUROS INSERE UMA CUNHA TRIBUTÁRIA ENTRE OS JUROS RECEBIDOS PELOS POUPADORES E OS JUROS PAGOS PELOS TOMADORES DE RECURSOS, O QUE CAUSA PERDA DE EFICIÊNCIA</a:t>
            </a:r>
            <a:r>
              <a:rPr lang="en-US" sz="2300" b="1" dirty="0"/>
              <a:t> </a:t>
            </a:r>
            <a:r>
              <a:rPr lang="en-US" sz="2300" b="1" dirty="0" smtClean="0"/>
              <a:t>(“A  </a:t>
            </a:r>
            <a:r>
              <a:rPr lang="en-US" sz="2300" b="1" dirty="0" err="1" smtClean="0"/>
              <a:t>TMgSI</a:t>
            </a:r>
            <a:r>
              <a:rPr lang="en-US" sz="2300" b="1" dirty="0" smtClean="0"/>
              <a:t> </a:t>
            </a:r>
            <a:r>
              <a:rPr lang="en-US" sz="2300" b="1" dirty="0" smtClean="0"/>
              <a:t>NO CONSUMO DIFERE DA TMTI DADA NO MERCADO DE CAPITAIS”).</a:t>
            </a:r>
          </a:p>
          <a:p>
            <a:pPr algn="just"/>
            <a:endParaRPr lang="en-US" sz="2300" dirty="0" smtClean="0"/>
          </a:p>
          <a:p>
            <a:pPr algn="just"/>
            <a:r>
              <a:rPr lang="en-US" sz="2300" b="1" u="sng" dirty="0" smtClean="0"/>
              <a:t>NO MERCADO DE CAPITAIS</a:t>
            </a:r>
            <a:r>
              <a:rPr lang="en-US" sz="2300" dirty="0" smtClean="0"/>
              <a:t>, O EQUILÍBRIO INICIAL EM (E</a:t>
            </a:r>
            <a:r>
              <a:rPr lang="en-US" sz="2300" baseline="-25000" dirty="0" smtClean="0"/>
              <a:t>1</a:t>
            </a:r>
            <a:r>
              <a:rPr lang="en-US" sz="2300" dirty="0" smtClean="0"/>
              <a:t>) MOSTRA O INVESTIMENTO E A POUPANÇA INICIAL  DE VALOR  S</a:t>
            </a:r>
            <a:r>
              <a:rPr lang="en-US" sz="2300" baseline="-25000" dirty="0" smtClean="0"/>
              <a:t>1</a:t>
            </a:r>
            <a:r>
              <a:rPr lang="en-US" sz="2300" dirty="0" smtClean="0"/>
              <a:t>  </a:t>
            </a:r>
            <a:r>
              <a:rPr lang="en-US" sz="2300" dirty="0"/>
              <a:t>E, COM A TRIBUTAÇÃO DOS </a:t>
            </a:r>
            <a:r>
              <a:rPr lang="en-US" sz="2300" dirty="0" smtClean="0"/>
              <a:t>JUROS, O EQUILÍBRIO SE REDUZ PARA (E</a:t>
            </a:r>
            <a:r>
              <a:rPr lang="en-US" sz="2300" baseline="-25000" dirty="0" smtClean="0"/>
              <a:t>2</a:t>
            </a:r>
            <a:r>
              <a:rPr lang="en-US" sz="2300" dirty="0" smtClean="0"/>
              <a:t>) COM INVESTIMENTO E POUPANÇA DE VALOR S</a:t>
            </a:r>
            <a:r>
              <a:rPr lang="en-US" sz="2300" baseline="-25000" dirty="0" smtClean="0"/>
              <a:t>2</a:t>
            </a:r>
            <a:r>
              <a:rPr lang="en-US" sz="2300" dirty="0" smtClean="0"/>
              <a:t>.</a:t>
            </a:r>
          </a:p>
          <a:p>
            <a:pPr algn="just"/>
            <a:endParaRPr lang="en-US" sz="2300" dirty="0" smtClean="0"/>
          </a:p>
          <a:p>
            <a:pPr algn="just"/>
            <a:r>
              <a:rPr lang="en-US" sz="2300" b="1" u="sng" dirty="0" smtClean="0"/>
              <a:t>A TRIBUTAÇÃO REDUZ O RETORNO LÍQUIDO DA POUPANÇA</a:t>
            </a:r>
            <a:r>
              <a:rPr lang="en-US" sz="2300" b="1" dirty="0" smtClean="0"/>
              <a:t> </a:t>
            </a:r>
            <a:r>
              <a:rPr lang="en-US" sz="2300" dirty="0" smtClean="0"/>
              <a:t>A TODOS OS NÍVEIS DE POUPANÇA DE (r) PARA [(1 – t).r]</a:t>
            </a:r>
          </a:p>
          <a:p>
            <a:pPr algn="just"/>
            <a:endParaRPr lang="en-US" sz="2300" dirty="0" smtClean="0"/>
          </a:p>
          <a:p>
            <a:pPr algn="just"/>
            <a:r>
              <a:rPr lang="en-US" sz="2300" b="1" u="sng" dirty="0" smtClean="0"/>
              <a:t>PORTANTO</a:t>
            </a:r>
            <a:r>
              <a:rPr lang="en-US" sz="2300" dirty="0" smtClean="0"/>
              <a:t>, A CURVA DE DEMANDA POR RECURSOS PERCEBIDA PELO POUPADOR SE REDUZ EM PROPORÇÃO À TRIBUTAÇÃO DOS JUROS: </a:t>
            </a:r>
            <a:r>
              <a:rPr lang="en-US" sz="2300" b="1" dirty="0"/>
              <a:t>[</a:t>
            </a:r>
            <a:r>
              <a:rPr lang="en-US" sz="2300" b="1" dirty="0" err="1"/>
              <a:t>r</a:t>
            </a:r>
            <a:r>
              <a:rPr lang="en-US" sz="2300" b="1" baseline="-25000" dirty="0" err="1"/>
              <a:t>MERC</a:t>
            </a:r>
            <a:r>
              <a:rPr lang="en-US" sz="2300" b="1" baseline="-25000" dirty="0"/>
              <a:t>.</a:t>
            </a:r>
            <a:r>
              <a:rPr lang="en-US" sz="2300" b="1" dirty="0"/>
              <a:t> – </a:t>
            </a:r>
            <a:r>
              <a:rPr lang="en-US" sz="2300" b="1" dirty="0" err="1"/>
              <a:t>r</a:t>
            </a:r>
            <a:r>
              <a:rPr lang="en-US" sz="2300" b="1" baseline="-25000" dirty="0" err="1"/>
              <a:t>LÍQ</a:t>
            </a:r>
            <a:r>
              <a:rPr lang="en-US" sz="2300" b="1" baseline="-25000" dirty="0"/>
              <a:t>.</a:t>
            </a:r>
            <a:r>
              <a:rPr lang="en-US" sz="2300" b="1" dirty="0"/>
              <a:t>] = </a:t>
            </a:r>
            <a:r>
              <a:rPr lang="en-US" sz="2300" b="1" dirty="0" err="1"/>
              <a:t>t.r</a:t>
            </a:r>
            <a:r>
              <a:rPr lang="en-US" sz="2300" b="1" dirty="0"/>
              <a:t>.</a:t>
            </a:r>
            <a:endParaRPr lang="en-US" sz="2300" dirty="0" smtClean="0"/>
          </a:p>
          <a:p>
            <a:pPr algn="just"/>
            <a:endParaRPr lang="en-US" sz="2300" b="1" u="sng" dirty="0"/>
          </a:p>
          <a:p>
            <a:pPr algn="just"/>
            <a:r>
              <a:rPr lang="en-US" sz="2300" b="1" u="sng" dirty="0" smtClean="0"/>
              <a:t>NO NOVO EQUILÍBRIO DO MERCADO DE CAPITAIS (E</a:t>
            </a:r>
            <a:r>
              <a:rPr lang="en-US" sz="2300" b="1" u="sng" baseline="-25000" dirty="0" smtClean="0"/>
              <a:t>2</a:t>
            </a:r>
            <a:r>
              <a:rPr lang="en-US" sz="2300" b="1" u="sng" dirty="0" smtClean="0"/>
              <a:t>)</a:t>
            </a:r>
            <a:r>
              <a:rPr lang="en-US" sz="2300" dirty="0" smtClean="0"/>
              <a:t>, A TAXA DE JUROS APROPRIADA PELO POUPADOR SE REDUZ (MAS EM NÍVEL MENOR DO QUE A TRIBUTAÇÃO PROPORCIONAL DOS JUROS), ENQUANTO QUE A TAXA DE JUROS PAGA PELO TOMADOR AUMENTA (MAS EM NÍVEL MENOR DO QUE A TRIBUTAÇÃO PROPORCIONAL DOS JUROS).</a:t>
            </a:r>
          </a:p>
          <a:p>
            <a:pPr algn="just"/>
            <a:endParaRPr lang="en-US" sz="2300" dirty="0" smtClean="0"/>
          </a:p>
          <a:p>
            <a:pPr algn="just"/>
            <a:r>
              <a:rPr lang="en-US" sz="2300" b="1" dirty="0" smtClean="0"/>
              <a:t>A DIFERENÇA ENTRE OS JUROS PAGOS PELOS TOMADORES E OS JUROS RECEBIDOS PELOS POUPADORES É A CUNHA TRIBUTÁRIA, SENDO A MAGNITUDE DA MESMA PROPORCIONAL AOS JUROS: </a:t>
            </a:r>
            <a:r>
              <a:rPr lang="en-US" sz="2300" b="1" dirty="0"/>
              <a:t>[</a:t>
            </a:r>
            <a:r>
              <a:rPr lang="en-US" sz="2300" b="1" dirty="0" err="1"/>
              <a:t>r</a:t>
            </a:r>
            <a:r>
              <a:rPr lang="en-US" sz="2300" b="1" baseline="-25000" dirty="0" err="1"/>
              <a:t>MERC</a:t>
            </a:r>
            <a:r>
              <a:rPr lang="en-US" sz="2300" b="1" baseline="-25000" dirty="0"/>
              <a:t>.</a:t>
            </a:r>
            <a:r>
              <a:rPr lang="en-US" sz="2300" b="1" dirty="0"/>
              <a:t> – </a:t>
            </a:r>
            <a:r>
              <a:rPr lang="en-US" sz="2300" b="1" dirty="0" err="1"/>
              <a:t>r</a:t>
            </a:r>
            <a:r>
              <a:rPr lang="en-US" sz="2300" b="1" baseline="-25000" dirty="0" err="1"/>
              <a:t>LÍQ</a:t>
            </a:r>
            <a:r>
              <a:rPr lang="en-US" sz="2300" b="1" baseline="-25000" dirty="0"/>
              <a:t>.</a:t>
            </a:r>
            <a:r>
              <a:rPr lang="en-US" sz="2300" b="1" dirty="0"/>
              <a:t>] = </a:t>
            </a:r>
            <a:r>
              <a:rPr lang="en-US" sz="2300" b="1" dirty="0" err="1"/>
              <a:t>t.r</a:t>
            </a:r>
            <a:r>
              <a:rPr lang="en-US" sz="2300" b="1" dirty="0" smtClean="0"/>
              <a:t>. ESSA DIFERENÇA ENTRE JUROS PAGOS (TOMADORES) E JUROS RECEBIDOS (POUPADORES) GERA INEFICIÊNCIA, POIS TMgSI</a:t>
            </a:r>
            <a:r>
              <a:rPr lang="en-US" sz="2300" b="1" baseline="-25000" dirty="0" smtClean="0"/>
              <a:t>C1,C2</a:t>
            </a:r>
            <a:r>
              <a:rPr lang="en-US" sz="2300" b="1" dirty="0" smtClean="0"/>
              <a:t>(=</a:t>
            </a:r>
            <a:r>
              <a:rPr lang="en-US" sz="2300" b="1" dirty="0" err="1" smtClean="0"/>
              <a:t>r</a:t>
            </a:r>
            <a:r>
              <a:rPr lang="en-US" sz="2300" b="1" baseline="-25000" dirty="0" err="1" smtClean="0"/>
              <a:t>LÍQ</a:t>
            </a:r>
            <a:r>
              <a:rPr lang="en-US" sz="2300" b="1" baseline="-25000" dirty="0" smtClean="0"/>
              <a:t>.</a:t>
            </a:r>
            <a:r>
              <a:rPr lang="en-US" sz="2300" b="1" dirty="0" smtClean="0"/>
              <a:t>) NO CONSUMO DIFERE DA TMTI</a:t>
            </a:r>
            <a:r>
              <a:rPr lang="en-US" sz="2300" b="1" baseline="-25000" dirty="0" smtClean="0"/>
              <a:t>C1,C2</a:t>
            </a:r>
            <a:r>
              <a:rPr lang="en-US" sz="2300" b="1" dirty="0" smtClean="0"/>
              <a:t> (=</a:t>
            </a:r>
            <a:r>
              <a:rPr lang="en-US" sz="2300" b="1" dirty="0" err="1" smtClean="0"/>
              <a:t>r</a:t>
            </a:r>
            <a:r>
              <a:rPr lang="en-US" sz="2300" b="1" baseline="-25000" dirty="0" err="1" smtClean="0"/>
              <a:t>MERC</a:t>
            </a:r>
            <a:r>
              <a:rPr lang="en-US" sz="2300" b="1" baseline="-25000" dirty="0" smtClean="0"/>
              <a:t>.</a:t>
            </a:r>
            <a:r>
              <a:rPr lang="en-US" sz="2300" b="1" dirty="0" smtClean="0"/>
              <a:t>) DADA NO MERCADO DE CAPITAIS.  E, COMO VIMOS, ESSA INEFICIÊNCIA IMPLICA EM PERDA DE BEM-ESTAR, POIS A ECONOMIA SE ENCONTRA AQUÉM DA F.P.P..  VIMOS TAMBÉM QUE ESSA PERDA PODE SER MENSURADA PELO EXCESSO DE CARGA, SENDO QUE O MESMO ESTÁ ASSOCIADO AO EFEITO SUBSTITUIÇÃO QUE A ALTERAÇÃO NA TAXA DE JUROS PROVOCA. FINALMENTE, VIMOS QUE O EXCESSO DE CARGA É IDENTIFICADO NA CURVA COMPENSADA, ISTO É, NO PRESENTE CASO NA CURVA COMPENSADA DE OFERTA DE POUPANÇA.</a:t>
            </a:r>
          </a:p>
          <a:p>
            <a:pPr algn="just"/>
            <a:endParaRPr lang="en-US" sz="2300" dirty="0" smtClean="0"/>
          </a:p>
          <a:p>
            <a:pPr algn="just"/>
            <a:endParaRPr lang="en-US" sz="23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80512" cy="6858000"/>
          </a:xfrm>
        </p:spPr>
        <p:txBody>
          <a:bodyPr>
            <a:normAutofit/>
          </a:bodyPr>
          <a:lstStyle/>
          <a:p>
            <a:r>
              <a:rPr lang="en-US" sz="2800" b="1" dirty="0" smtClean="0">
                <a:effectLst>
                  <a:outerShdw blurRad="38100" dist="38100" dir="2700000" algn="tl">
                    <a:srgbClr val="000000">
                      <a:alpha val="43137"/>
                    </a:srgbClr>
                  </a:outerShdw>
                </a:effectLst>
              </a:rPr>
              <a:t>                 </a:t>
            </a:r>
            <a:r>
              <a:rPr lang="en-US" sz="2800" b="1" u="sng" dirty="0" smtClean="0">
                <a:effectLst>
                  <a:outerShdw blurRad="38100" dist="38100" dir="2700000" algn="tl">
                    <a:srgbClr val="000000">
                      <a:alpha val="43137"/>
                    </a:srgbClr>
                  </a:outerShdw>
                </a:effectLst>
              </a:rPr>
              <a:t>TRIBUTAÇÃO E O MERCADO DE  CAPITAIS: </a:t>
            </a:r>
            <a:endParaRPr lang="pt-BR" sz="2800" b="1" u="sng" dirty="0">
              <a:effectLst>
                <a:outerShdw blurRad="38100" dist="38100" dir="2700000" algn="tl">
                  <a:srgbClr val="000000">
                    <a:alpha val="43137"/>
                  </a:srgbClr>
                </a:outerShdw>
              </a:effectLst>
            </a:endParaRPr>
          </a:p>
        </p:txBody>
      </p:sp>
      <p:cxnSp>
        <p:nvCxnSpPr>
          <p:cNvPr id="5" name="Conector de seta reta 4"/>
          <p:cNvCxnSpPr/>
          <p:nvPr/>
        </p:nvCxnSpPr>
        <p:spPr>
          <a:xfrm rot="16200000" flipV="1">
            <a:off x="-108520" y="3212976"/>
            <a:ext cx="4536504" cy="7200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195736" y="5517232"/>
            <a:ext cx="5400600"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5400000" flipH="1" flipV="1">
            <a:off x="3167844" y="1520788"/>
            <a:ext cx="3384376" cy="31683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rot="16200000" flipH="1">
            <a:off x="3455876" y="800708"/>
            <a:ext cx="3096344" cy="3024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2267744" y="1772816"/>
            <a:ext cx="4032448" cy="273630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rot="16200000" flipH="1">
            <a:off x="3923928" y="4005064"/>
            <a:ext cx="2880320" cy="1440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rot="16200000" flipV="1">
            <a:off x="2807804" y="3609020"/>
            <a:ext cx="3672408" cy="1440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rot="10800000">
            <a:off x="2123728" y="2636912"/>
            <a:ext cx="316835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rot="10800000">
            <a:off x="2123728" y="1844824"/>
            <a:ext cx="244827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rot="10800000">
            <a:off x="2195736" y="3356992"/>
            <a:ext cx="244827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6444208" y="3573016"/>
            <a:ext cx="1872208" cy="646331"/>
          </a:xfrm>
          <a:prstGeom prst="rect">
            <a:avLst/>
          </a:prstGeom>
          <a:solidFill>
            <a:srgbClr val="00B050"/>
          </a:solidFill>
          <a:ln w="19050">
            <a:solidFill>
              <a:schemeClr val="tx1"/>
            </a:solidFill>
          </a:ln>
        </p:spPr>
        <p:txBody>
          <a:bodyPr wrap="square" rtlCol="0">
            <a:spAutoFit/>
          </a:bodyPr>
          <a:lstStyle/>
          <a:p>
            <a:r>
              <a:rPr lang="en-US" sz="1200" b="1" dirty="0" smtClean="0"/>
              <a:t>DEMANDA DE MERCADO DE POUPANÇA (INVESTIMENTO;  </a:t>
            </a:r>
            <a:r>
              <a:rPr lang="en-US" sz="1200" b="1" dirty="0" err="1" smtClean="0"/>
              <a:t>PMgK</a:t>
            </a:r>
            <a:r>
              <a:rPr lang="en-US" sz="1200" b="1" dirty="0" smtClean="0"/>
              <a:t>)</a:t>
            </a:r>
            <a:endParaRPr lang="pt-BR" sz="1200" b="1" dirty="0"/>
          </a:p>
        </p:txBody>
      </p:sp>
      <p:sp>
        <p:nvSpPr>
          <p:cNvPr id="28" name="CaixaDeTexto 27"/>
          <p:cNvSpPr txBox="1"/>
          <p:nvPr/>
        </p:nvSpPr>
        <p:spPr>
          <a:xfrm>
            <a:off x="6300192" y="4407495"/>
            <a:ext cx="2376264" cy="523220"/>
          </a:xfrm>
          <a:prstGeom prst="rect">
            <a:avLst/>
          </a:prstGeom>
          <a:solidFill>
            <a:srgbClr val="FFFF00"/>
          </a:solidFill>
          <a:ln w="19050">
            <a:solidFill>
              <a:schemeClr val="tx1"/>
            </a:solidFill>
          </a:ln>
        </p:spPr>
        <p:txBody>
          <a:bodyPr wrap="square" rtlCol="0">
            <a:spAutoFit/>
          </a:bodyPr>
          <a:lstStyle/>
          <a:p>
            <a:r>
              <a:rPr lang="en-US" sz="1200" b="1" dirty="0" smtClean="0"/>
              <a:t>DEMANDA PERCEBIDA PELO </a:t>
            </a:r>
          </a:p>
          <a:p>
            <a:r>
              <a:rPr lang="en-US" sz="1200" b="1" dirty="0" smtClean="0"/>
              <a:t> POUPADOR:  </a:t>
            </a:r>
            <a:r>
              <a:rPr lang="en-US" sz="1600" b="1" dirty="0" err="1" smtClean="0">
                <a:effectLst>
                  <a:outerShdw blurRad="38100" dist="38100" dir="2700000" algn="tl">
                    <a:srgbClr val="000000">
                      <a:alpha val="43137"/>
                    </a:srgbClr>
                  </a:outerShdw>
                </a:effectLst>
              </a:rPr>
              <a:t>r</a:t>
            </a:r>
            <a:r>
              <a:rPr lang="en-US" sz="1600" b="1" baseline="-25000" dirty="0" err="1" smtClean="0">
                <a:effectLst>
                  <a:outerShdw blurRad="38100" dist="38100" dir="2700000" algn="tl">
                    <a:srgbClr val="000000">
                      <a:alpha val="43137"/>
                    </a:srgbClr>
                  </a:outerShdw>
                </a:effectLst>
              </a:rPr>
              <a:t>LÍQ</a:t>
            </a:r>
            <a:r>
              <a:rPr lang="en-US" sz="1600" b="1" dirty="0" smtClean="0">
                <a:effectLst>
                  <a:outerShdw blurRad="38100" dist="38100" dir="2700000" algn="tl">
                    <a:srgbClr val="000000">
                      <a:alpha val="43137"/>
                    </a:srgbClr>
                  </a:outerShdw>
                </a:effectLst>
              </a:rPr>
              <a:t> = (1-t).</a:t>
            </a:r>
            <a:r>
              <a:rPr lang="en-US" sz="1600" b="1" dirty="0" err="1" smtClean="0">
                <a:effectLst>
                  <a:outerShdw blurRad="38100" dist="38100" dir="2700000" algn="tl">
                    <a:srgbClr val="000000">
                      <a:alpha val="43137"/>
                    </a:srgbClr>
                  </a:outerShdw>
                </a:effectLst>
              </a:rPr>
              <a:t>r</a:t>
            </a:r>
            <a:r>
              <a:rPr lang="en-US" sz="1600" b="1" baseline="-25000" dirty="0" err="1" smtClean="0">
                <a:effectLst>
                  <a:outerShdw blurRad="38100" dist="38100" dir="2700000" algn="tl">
                    <a:srgbClr val="000000">
                      <a:alpha val="43137"/>
                    </a:srgbClr>
                  </a:outerShdw>
                </a:effectLst>
              </a:rPr>
              <a:t>MERC</a:t>
            </a:r>
            <a:r>
              <a:rPr lang="en-US" sz="1600" b="1" baseline="-25000" dirty="0" smtClean="0">
                <a:effectLst>
                  <a:outerShdw blurRad="38100" dist="38100" dir="2700000" algn="tl">
                    <a:srgbClr val="000000">
                      <a:alpha val="43137"/>
                    </a:srgbClr>
                  </a:outerShdw>
                </a:effectLst>
              </a:rPr>
              <a:t>.</a:t>
            </a:r>
            <a:endParaRPr lang="pt-BR" sz="1600" b="1" dirty="0">
              <a:effectLst>
                <a:outerShdw blurRad="38100" dist="38100" dir="2700000" algn="tl">
                  <a:srgbClr val="000000">
                    <a:alpha val="43137"/>
                  </a:srgbClr>
                </a:outerShdw>
              </a:effectLst>
            </a:endParaRPr>
          </a:p>
        </p:txBody>
      </p:sp>
      <p:sp>
        <p:nvSpPr>
          <p:cNvPr id="29" name="CaixaDeTexto 28"/>
          <p:cNvSpPr txBox="1"/>
          <p:nvPr/>
        </p:nvSpPr>
        <p:spPr>
          <a:xfrm rot="18942626">
            <a:off x="6002951" y="902149"/>
            <a:ext cx="1593385" cy="461665"/>
          </a:xfrm>
          <a:prstGeom prst="rect">
            <a:avLst/>
          </a:prstGeom>
          <a:solidFill>
            <a:srgbClr val="00B050"/>
          </a:solidFill>
          <a:ln w="19050">
            <a:solidFill>
              <a:schemeClr val="tx1"/>
            </a:solidFill>
          </a:ln>
        </p:spPr>
        <p:txBody>
          <a:bodyPr wrap="none" rtlCol="0">
            <a:spAutoFit/>
          </a:bodyPr>
          <a:lstStyle/>
          <a:p>
            <a:r>
              <a:rPr lang="en-US" sz="1200" b="1" dirty="0" smtClean="0"/>
              <a:t>OFERTA DE MERCADO</a:t>
            </a:r>
          </a:p>
          <a:p>
            <a:r>
              <a:rPr lang="en-US" sz="1200" b="1" dirty="0" smtClean="0"/>
              <a:t> DE POUPANÇA</a:t>
            </a:r>
            <a:endParaRPr lang="pt-BR" sz="1200" b="1" dirty="0"/>
          </a:p>
        </p:txBody>
      </p:sp>
      <p:sp>
        <p:nvSpPr>
          <p:cNvPr id="32" name="CaixaDeTexto 31"/>
          <p:cNvSpPr txBox="1"/>
          <p:nvPr/>
        </p:nvSpPr>
        <p:spPr>
          <a:xfrm>
            <a:off x="5292080" y="5517232"/>
            <a:ext cx="372218" cy="369332"/>
          </a:xfrm>
          <a:prstGeom prst="rect">
            <a:avLst/>
          </a:prstGeom>
          <a:noFill/>
        </p:spPr>
        <p:txBody>
          <a:bodyPr wrap="none" rtlCol="0">
            <a:spAutoFit/>
          </a:bodyPr>
          <a:lstStyle/>
          <a:p>
            <a:r>
              <a:rPr lang="en-US" b="1" dirty="0" smtClean="0"/>
              <a:t>S</a:t>
            </a:r>
            <a:r>
              <a:rPr lang="en-US" b="1" baseline="-25000" dirty="0" smtClean="0"/>
              <a:t>1</a:t>
            </a:r>
            <a:endParaRPr lang="pt-BR" b="1" dirty="0"/>
          </a:p>
        </p:txBody>
      </p:sp>
      <p:sp>
        <p:nvSpPr>
          <p:cNvPr id="33" name="CaixaDeTexto 32"/>
          <p:cNvSpPr txBox="1"/>
          <p:nvPr/>
        </p:nvSpPr>
        <p:spPr>
          <a:xfrm>
            <a:off x="4559822" y="5517232"/>
            <a:ext cx="372218" cy="369332"/>
          </a:xfrm>
          <a:prstGeom prst="rect">
            <a:avLst/>
          </a:prstGeom>
          <a:noFill/>
        </p:spPr>
        <p:txBody>
          <a:bodyPr wrap="none" rtlCol="0">
            <a:spAutoFit/>
          </a:bodyPr>
          <a:lstStyle/>
          <a:p>
            <a:r>
              <a:rPr lang="en-US" b="1" dirty="0" smtClean="0"/>
              <a:t>S</a:t>
            </a:r>
            <a:r>
              <a:rPr lang="en-US" b="1" baseline="-25000" dirty="0" smtClean="0"/>
              <a:t>2</a:t>
            </a:r>
            <a:endParaRPr lang="pt-BR" b="1" dirty="0"/>
          </a:p>
        </p:txBody>
      </p:sp>
      <p:sp>
        <p:nvSpPr>
          <p:cNvPr id="34" name="CaixaDeTexto 33"/>
          <p:cNvSpPr txBox="1"/>
          <p:nvPr/>
        </p:nvSpPr>
        <p:spPr>
          <a:xfrm>
            <a:off x="683568" y="2411596"/>
            <a:ext cx="1584176" cy="369332"/>
          </a:xfrm>
          <a:prstGeom prst="rect">
            <a:avLst/>
          </a:prstGeom>
          <a:noFill/>
        </p:spPr>
        <p:txBody>
          <a:bodyPr wrap="square" rtlCol="0">
            <a:spAutoFit/>
          </a:bodyPr>
          <a:lstStyle/>
          <a:p>
            <a:r>
              <a:rPr lang="en-US" sz="1600" b="1" dirty="0" err="1" smtClean="0"/>
              <a:t>r</a:t>
            </a:r>
            <a:r>
              <a:rPr lang="en-US" sz="1600" b="1" baseline="-25000" dirty="0" err="1" smtClean="0"/>
              <a:t>MERC</a:t>
            </a:r>
            <a:r>
              <a:rPr lang="en-US" sz="1600" b="1" baseline="-25000" dirty="0" smtClean="0"/>
              <a:t>.</a:t>
            </a:r>
            <a:r>
              <a:rPr lang="en-US" sz="1600" b="1" dirty="0" smtClean="0"/>
              <a:t> </a:t>
            </a:r>
            <a:r>
              <a:rPr lang="en-US" sz="1600" b="1" baseline="-25000" dirty="0" smtClean="0"/>
              <a:t>(1)</a:t>
            </a:r>
            <a:r>
              <a:rPr lang="en-US" sz="1600" b="1" dirty="0" smtClean="0"/>
              <a:t> = </a:t>
            </a:r>
            <a:r>
              <a:rPr lang="en-US" sz="1600" b="1" dirty="0" err="1" smtClean="0"/>
              <a:t>r</a:t>
            </a:r>
            <a:r>
              <a:rPr lang="en-US" sz="1600" b="1" baseline="-25000" dirty="0" err="1" smtClean="0"/>
              <a:t>LÍQ</a:t>
            </a:r>
            <a:r>
              <a:rPr lang="en-US" sz="1600" b="1" baseline="-25000" dirty="0" smtClean="0"/>
              <a:t>.</a:t>
            </a:r>
            <a:r>
              <a:rPr lang="en-US" sz="1600" b="1" dirty="0" smtClean="0"/>
              <a:t> </a:t>
            </a:r>
            <a:r>
              <a:rPr lang="en-US" sz="1600" b="1" baseline="-25000" dirty="0" smtClean="0"/>
              <a:t>(1)</a:t>
            </a:r>
            <a:r>
              <a:rPr lang="en-US" b="1" dirty="0" smtClean="0"/>
              <a:t> </a:t>
            </a:r>
            <a:endParaRPr lang="pt-BR" b="1" dirty="0"/>
          </a:p>
        </p:txBody>
      </p:sp>
      <p:sp>
        <p:nvSpPr>
          <p:cNvPr id="35" name="CaixaDeTexto 34"/>
          <p:cNvSpPr txBox="1"/>
          <p:nvPr/>
        </p:nvSpPr>
        <p:spPr>
          <a:xfrm>
            <a:off x="1282857" y="1628800"/>
            <a:ext cx="912879" cy="369332"/>
          </a:xfrm>
          <a:prstGeom prst="rect">
            <a:avLst/>
          </a:prstGeom>
          <a:noFill/>
        </p:spPr>
        <p:txBody>
          <a:bodyPr wrap="none" rtlCol="0">
            <a:spAutoFit/>
          </a:bodyPr>
          <a:lstStyle/>
          <a:p>
            <a:r>
              <a:rPr lang="en-US" b="1" dirty="0" err="1" smtClean="0"/>
              <a:t>r</a:t>
            </a:r>
            <a:r>
              <a:rPr lang="en-US" b="1" baseline="-25000" dirty="0" err="1" smtClean="0"/>
              <a:t>MERC</a:t>
            </a:r>
            <a:r>
              <a:rPr lang="en-US" b="1" baseline="-25000" dirty="0" smtClean="0"/>
              <a:t>.</a:t>
            </a:r>
            <a:r>
              <a:rPr lang="en-US" b="1" dirty="0" smtClean="0"/>
              <a:t> </a:t>
            </a:r>
            <a:r>
              <a:rPr lang="en-US" b="1" baseline="-25000" dirty="0" smtClean="0"/>
              <a:t>(2)</a:t>
            </a:r>
            <a:endParaRPr lang="pt-BR" b="1" dirty="0"/>
          </a:p>
        </p:txBody>
      </p:sp>
      <p:sp>
        <p:nvSpPr>
          <p:cNvPr id="38" name="CaixaDeTexto 37"/>
          <p:cNvSpPr txBox="1"/>
          <p:nvPr/>
        </p:nvSpPr>
        <p:spPr>
          <a:xfrm>
            <a:off x="1403648" y="3068960"/>
            <a:ext cx="864096" cy="369332"/>
          </a:xfrm>
          <a:prstGeom prst="rect">
            <a:avLst/>
          </a:prstGeom>
          <a:noFill/>
        </p:spPr>
        <p:txBody>
          <a:bodyPr wrap="square" rtlCol="0">
            <a:spAutoFit/>
          </a:bodyPr>
          <a:lstStyle/>
          <a:p>
            <a:r>
              <a:rPr lang="en-US" b="1" dirty="0" err="1" smtClean="0"/>
              <a:t>r</a:t>
            </a:r>
            <a:r>
              <a:rPr lang="en-US" b="1" baseline="-25000" dirty="0" err="1" smtClean="0"/>
              <a:t>LÍQ</a:t>
            </a:r>
            <a:r>
              <a:rPr lang="en-US" b="1" baseline="-25000" dirty="0" smtClean="0"/>
              <a:t>. (2)</a:t>
            </a:r>
            <a:r>
              <a:rPr lang="en-US" b="1" dirty="0"/>
              <a:t> </a:t>
            </a:r>
            <a:endParaRPr lang="pt-BR" b="1" dirty="0"/>
          </a:p>
        </p:txBody>
      </p:sp>
      <p:sp>
        <p:nvSpPr>
          <p:cNvPr id="39" name="CaixaDeTexto 38"/>
          <p:cNvSpPr txBox="1"/>
          <p:nvPr/>
        </p:nvSpPr>
        <p:spPr>
          <a:xfrm>
            <a:off x="5204688" y="2339588"/>
            <a:ext cx="439544" cy="461665"/>
          </a:xfrm>
          <a:prstGeom prst="rect">
            <a:avLst/>
          </a:prstGeom>
          <a:noFill/>
        </p:spPr>
        <p:txBody>
          <a:bodyPr wrap="none" rtlCol="0">
            <a:spAutoFit/>
          </a:bodyPr>
          <a:lstStyle/>
          <a:p>
            <a:r>
              <a:rPr lang="en-US" sz="2400" b="1" dirty="0" smtClean="0">
                <a:effectLst>
                  <a:outerShdw blurRad="38100" dist="38100" dir="2700000" algn="tl">
                    <a:srgbClr val="000000">
                      <a:alpha val="43137"/>
                    </a:srgbClr>
                  </a:outerShdw>
                </a:effectLst>
              </a:rPr>
              <a:t>E</a:t>
            </a:r>
            <a:r>
              <a:rPr lang="en-US" sz="2400" b="1" baseline="-25000" dirty="0" smtClean="0">
                <a:effectLst>
                  <a:outerShdw blurRad="38100" dist="38100" dir="2700000" algn="tl">
                    <a:srgbClr val="000000">
                      <a:alpha val="43137"/>
                    </a:srgbClr>
                  </a:outerShdw>
                </a:effectLst>
              </a:rPr>
              <a:t>1</a:t>
            </a:r>
            <a:endParaRPr lang="pt-BR" sz="2400" b="1" dirty="0">
              <a:effectLst>
                <a:outerShdw blurRad="38100" dist="38100" dir="2700000" algn="tl">
                  <a:srgbClr val="000000">
                    <a:alpha val="43137"/>
                  </a:srgbClr>
                </a:outerShdw>
              </a:effectLst>
            </a:endParaRPr>
          </a:p>
        </p:txBody>
      </p:sp>
      <p:sp>
        <p:nvSpPr>
          <p:cNvPr id="40" name="CaixaDeTexto 39"/>
          <p:cNvSpPr txBox="1"/>
          <p:nvPr/>
        </p:nvSpPr>
        <p:spPr>
          <a:xfrm>
            <a:off x="4427984" y="2411596"/>
            <a:ext cx="314510" cy="369332"/>
          </a:xfrm>
          <a:prstGeom prst="rect">
            <a:avLst/>
          </a:prstGeom>
          <a:noFill/>
        </p:spPr>
        <p:txBody>
          <a:bodyPr wrap="none" rtlCol="0">
            <a:spAutoFit/>
          </a:bodyPr>
          <a:lstStyle/>
          <a:p>
            <a:r>
              <a:rPr lang="en-US" b="1" dirty="0" smtClean="0"/>
              <a:t>B</a:t>
            </a:r>
            <a:endParaRPr lang="pt-BR" b="1" dirty="0"/>
          </a:p>
        </p:txBody>
      </p:sp>
      <p:sp>
        <p:nvSpPr>
          <p:cNvPr id="41" name="CaixaDeTexto 40"/>
          <p:cNvSpPr txBox="1"/>
          <p:nvPr/>
        </p:nvSpPr>
        <p:spPr>
          <a:xfrm>
            <a:off x="4484608" y="3068960"/>
            <a:ext cx="439544" cy="461665"/>
          </a:xfrm>
          <a:prstGeom prst="rect">
            <a:avLst/>
          </a:prstGeom>
          <a:noFill/>
        </p:spPr>
        <p:txBody>
          <a:bodyPr wrap="none" rtlCol="0">
            <a:spAutoFit/>
          </a:bodyPr>
          <a:lstStyle/>
          <a:p>
            <a:r>
              <a:rPr lang="en-US" sz="2400" b="1" dirty="0" smtClean="0">
                <a:effectLst>
                  <a:outerShdw blurRad="38100" dist="38100" dir="2700000" algn="tl">
                    <a:srgbClr val="000000">
                      <a:alpha val="43137"/>
                    </a:srgbClr>
                  </a:outerShdw>
                </a:effectLst>
              </a:rPr>
              <a:t>E</a:t>
            </a:r>
            <a:r>
              <a:rPr lang="en-US" sz="2400" b="1" baseline="-25000" dirty="0" smtClean="0">
                <a:effectLst>
                  <a:outerShdw blurRad="38100" dist="38100" dir="2700000" algn="tl">
                    <a:srgbClr val="000000">
                      <a:alpha val="43137"/>
                    </a:srgbClr>
                  </a:outerShdw>
                </a:effectLst>
              </a:rPr>
              <a:t>2</a:t>
            </a:r>
            <a:endParaRPr lang="pt-BR" sz="2400" b="1" dirty="0">
              <a:effectLst>
                <a:outerShdw blurRad="38100" dist="38100" dir="2700000" algn="tl">
                  <a:srgbClr val="000000">
                    <a:alpha val="43137"/>
                  </a:srgbClr>
                </a:outerShdw>
              </a:effectLst>
            </a:endParaRPr>
          </a:p>
        </p:txBody>
      </p:sp>
      <p:sp>
        <p:nvSpPr>
          <p:cNvPr id="42" name="CaixaDeTexto 41"/>
          <p:cNvSpPr txBox="1"/>
          <p:nvPr/>
        </p:nvSpPr>
        <p:spPr>
          <a:xfrm>
            <a:off x="3635896" y="2420888"/>
            <a:ext cx="330540"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D</a:t>
            </a:r>
            <a:endParaRPr lang="pt-BR" b="1" dirty="0">
              <a:effectLst>
                <a:outerShdw blurRad="38100" dist="38100" dir="2700000" algn="tl">
                  <a:srgbClr val="000000">
                    <a:alpha val="43137"/>
                  </a:srgbClr>
                </a:outerShdw>
              </a:effectLst>
            </a:endParaRPr>
          </a:p>
        </p:txBody>
      </p:sp>
      <p:sp>
        <p:nvSpPr>
          <p:cNvPr id="43" name="Chave direita 42"/>
          <p:cNvSpPr/>
          <p:nvPr/>
        </p:nvSpPr>
        <p:spPr>
          <a:xfrm rot="10800000">
            <a:off x="179512" y="1854534"/>
            <a:ext cx="1152127" cy="1502457"/>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4" name="CaixaDeTexto 43"/>
          <p:cNvSpPr txBox="1"/>
          <p:nvPr/>
        </p:nvSpPr>
        <p:spPr>
          <a:xfrm>
            <a:off x="35496" y="908720"/>
            <a:ext cx="1965603" cy="523220"/>
          </a:xfrm>
          <a:prstGeom prst="rect">
            <a:avLst/>
          </a:prstGeom>
          <a:solidFill>
            <a:srgbClr val="FF0000"/>
          </a:solidFill>
          <a:ln w="19050">
            <a:solidFill>
              <a:schemeClr val="tx1"/>
            </a:solidFill>
          </a:ln>
        </p:spPr>
        <p:txBody>
          <a:bodyPr wrap="none" rtlCol="0">
            <a:spAutoFit/>
          </a:bodyPr>
          <a:lstStyle/>
          <a:p>
            <a:r>
              <a:rPr lang="en-US" sz="1400" b="1" u="sng" dirty="0" smtClean="0">
                <a:effectLst>
                  <a:outerShdw blurRad="38100" dist="38100" dir="2700000" algn="tl">
                    <a:srgbClr val="000000">
                      <a:alpha val="43137"/>
                    </a:srgbClr>
                  </a:outerShdw>
                </a:effectLst>
              </a:rPr>
              <a:t>CUNHA TRIBUTÁRIA:</a:t>
            </a:r>
          </a:p>
          <a:p>
            <a:r>
              <a:rPr lang="en-US" sz="1400" b="1" dirty="0" smtClean="0">
                <a:effectLst>
                  <a:outerShdw blurRad="38100" dist="38100" dir="2700000" algn="tl">
                    <a:srgbClr val="000000">
                      <a:alpha val="43137"/>
                    </a:srgbClr>
                  </a:outerShdw>
                </a:effectLst>
              </a:rPr>
              <a:t>“[</a:t>
            </a:r>
            <a:r>
              <a:rPr lang="en-US" sz="1400" b="1" dirty="0" err="1" smtClean="0">
                <a:effectLst>
                  <a:outerShdw blurRad="38100" dist="38100" dir="2700000" algn="tl">
                    <a:srgbClr val="000000">
                      <a:alpha val="43137"/>
                    </a:srgbClr>
                  </a:outerShdw>
                </a:effectLst>
              </a:rPr>
              <a:t>r</a:t>
            </a:r>
            <a:r>
              <a:rPr lang="en-US" sz="1400" b="1" baseline="-25000" dirty="0" err="1" smtClean="0">
                <a:effectLst>
                  <a:outerShdw blurRad="38100" dist="38100" dir="2700000" algn="tl">
                    <a:srgbClr val="000000">
                      <a:alpha val="43137"/>
                    </a:srgbClr>
                  </a:outerShdw>
                </a:effectLst>
              </a:rPr>
              <a:t>M</a:t>
            </a:r>
            <a:r>
              <a:rPr lang="en-US" sz="1400" b="1" baseline="-25000" dirty="0" smtClean="0">
                <a:effectLst>
                  <a:outerShdw blurRad="38100" dist="38100" dir="2700000" algn="tl">
                    <a:srgbClr val="000000">
                      <a:alpha val="43137"/>
                    </a:srgbClr>
                  </a:outerShdw>
                </a:effectLst>
              </a:rPr>
              <a:t>(2) </a:t>
            </a:r>
            <a:r>
              <a:rPr lang="en-US" sz="1400" b="1" dirty="0" smtClean="0">
                <a:effectLst>
                  <a:outerShdw blurRad="38100" dist="38100" dir="2700000" algn="tl">
                    <a:srgbClr val="000000">
                      <a:alpha val="43137"/>
                    </a:srgbClr>
                  </a:outerShdw>
                </a:effectLst>
              </a:rPr>
              <a:t> –  </a:t>
            </a:r>
            <a:r>
              <a:rPr lang="en-US" sz="1400" b="1" dirty="0" err="1" smtClean="0">
                <a:effectLst>
                  <a:outerShdw blurRad="38100" dist="38100" dir="2700000" algn="tl">
                    <a:srgbClr val="000000">
                      <a:alpha val="43137"/>
                    </a:srgbClr>
                  </a:outerShdw>
                </a:effectLst>
              </a:rPr>
              <a:t>r</a:t>
            </a:r>
            <a:r>
              <a:rPr lang="en-US" sz="1400" b="1" baseline="-25000" dirty="0" err="1" smtClean="0">
                <a:effectLst>
                  <a:outerShdw blurRad="38100" dist="38100" dir="2700000" algn="tl">
                    <a:srgbClr val="000000">
                      <a:alpha val="43137"/>
                    </a:srgbClr>
                  </a:outerShdw>
                </a:effectLst>
              </a:rPr>
              <a:t>L</a:t>
            </a:r>
            <a:r>
              <a:rPr lang="en-US" sz="1400" b="1" baseline="-25000" dirty="0" smtClean="0">
                <a:effectLst>
                  <a:outerShdw blurRad="38100" dist="38100" dir="2700000" algn="tl">
                    <a:srgbClr val="000000">
                      <a:alpha val="43137"/>
                    </a:srgbClr>
                  </a:outerShdw>
                </a:effectLst>
              </a:rPr>
              <a:t> (2) </a:t>
            </a:r>
            <a:r>
              <a:rPr lang="en-US" sz="1400" b="1" dirty="0" smtClean="0">
                <a:effectLst>
                  <a:outerShdw blurRad="38100" dist="38100" dir="2700000" algn="tl">
                    <a:srgbClr val="000000">
                      <a:alpha val="43137"/>
                    </a:srgbClr>
                  </a:outerShdw>
                </a:effectLst>
              </a:rPr>
              <a:t>]  =  </a:t>
            </a:r>
            <a:r>
              <a:rPr lang="en-US" sz="1400" b="1" dirty="0" err="1" smtClean="0">
                <a:effectLst>
                  <a:outerShdw blurRad="38100" dist="38100" dir="2700000" algn="tl">
                    <a:srgbClr val="000000">
                      <a:alpha val="43137"/>
                    </a:srgbClr>
                  </a:outerShdw>
                </a:effectLst>
              </a:rPr>
              <a:t>t.r</a:t>
            </a:r>
            <a:r>
              <a:rPr lang="en-US" sz="1400" b="1" baseline="-25000" dirty="0" err="1" smtClean="0">
                <a:effectLst>
                  <a:outerShdw blurRad="38100" dist="38100" dir="2700000" algn="tl">
                    <a:srgbClr val="000000">
                      <a:alpha val="43137"/>
                    </a:srgbClr>
                  </a:outerShdw>
                </a:effectLst>
              </a:rPr>
              <a:t>M</a:t>
            </a:r>
            <a:r>
              <a:rPr lang="en-US" sz="1400" b="1" baseline="-25000" dirty="0" smtClean="0">
                <a:effectLst>
                  <a:outerShdw blurRad="38100" dist="38100" dir="2700000" algn="tl">
                    <a:srgbClr val="000000">
                      <a:alpha val="43137"/>
                    </a:srgbClr>
                  </a:outerShdw>
                </a:effectLst>
              </a:rPr>
              <a:t>(2)</a:t>
            </a:r>
            <a:r>
              <a:rPr lang="en-US" sz="1400" b="1" dirty="0" smtClean="0">
                <a:effectLst>
                  <a:outerShdw blurRad="38100" dist="38100" dir="2700000" algn="tl">
                    <a:srgbClr val="000000">
                      <a:alpha val="43137"/>
                    </a:srgbClr>
                  </a:outerShdw>
                </a:effectLst>
              </a:rPr>
              <a:t>”</a:t>
            </a:r>
            <a:endParaRPr lang="pt-BR" sz="1200" b="1" dirty="0"/>
          </a:p>
        </p:txBody>
      </p:sp>
      <p:cxnSp>
        <p:nvCxnSpPr>
          <p:cNvPr id="4" name="Conector reto 3"/>
          <p:cNvCxnSpPr/>
          <p:nvPr/>
        </p:nvCxnSpPr>
        <p:spPr>
          <a:xfrm flipV="1">
            <a:off x="2627784" y="1844824"/>
            <a:ext cx="4464496" cy="2016224"/>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CaixaDeTexto 7"/>
          <p:cNvSpPr txBox="1"/>
          <p:nvPr/>
        </p:nvSpPr>
        <p:spPr>
          <a:xfrm rot="20068668">
            <a:off x="6967304" y="1313278"/>
            <a:ext cx="1648208" cy="461665"/>
          </a:xfrm>
          <a:prstGeom prst="rect">
            <a:avLst/>
          </a:prstGeom>
          <a:solidFill>
            <a:srgbClr val="FFC000"/>
          </a:solidFill>
          <a:ln w="12700">
            <a:solidFill>
              <a:schemeClr val="tx1"/>
            </a:solidFill>
          </a:ln>
        </p:spPr>
        <p:txBody>
          <a:bodyPr wrap="none" rtlCol="0">
            <a:spAutoFit/>
          </a:bodyPr>
          <a:lstStyle/>
          <a:p>
            <a:r>
              <a:rPr lang="en-US" sz="1200" b="1" dirty="0"/>
              <a:t>OFERTA </a:t>
            </a:r>
            <a:r>
              <a:rPr lang="en-US" sz="1200" b="1" dirty="0" smtClean="0"/>
              <a:t>DE POUPANÇA</a:t>
            </a:r>
          </a:p>
          <a:p>
            <a:r>
              <a:rPr lang="en-US" sz="1200" b="1" dirty="0" smtClean="0"/>
              <a:t>COMPENSADA</a:t>
            </a:r>
            <a:endParaRPr lang="pt-BR" sz="1200" b="1" dirty="0"/>
          </a:p>
        </p:txBody>
      </p:sp>
      <p:cxnSp>
        <p:nvCxnSpPr>
          <p:cNvPr id="12" name="Conector reto 11"/>
          <p:cNvCxnSpPr/>
          <p:nvPr/>
        </p:nvCxnSpPr>
        <p:spPr>
          <a:xfrm flipH="1" flipV="1">
            <a:off x="3779912" y="2636912"/>
            <a:ext cx="72008" cy="28819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4463896" y="1619508"/>
            <a:ext cx="3241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endParaRPr lang="pt-BR" b="1" dirty="0">
              <a:effectLst>
                <a:outerShdw blurRad="38100" dist="38100" dir="2700000" algn="tl">
                  <a:srgbClr val="000000">
                    <a:alpha val="43137"/>
                  </a:srgbClr>
                </a:outerShdw>
              </a:effectLst>
            </a:endParaRPr>
          </a:p>
        </p:txBody>
      </p:sp>
      <p:sp>
        <p:nvSpPr>
          <p:cNvPr id="6" name="CaixaDeTexto 5"/>
          <p:cNvSpPr txBox="1"/>
          <p:nvPr/>
        </p:nvSpPr>
        <p:spPr>
          <a:xfrm>
            <a:off x="3635896" y="3131676"/>
            <a:ext cx="30809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sp>
        <p:nvSpPr>
          <p:cNvPr id="10" name="CaixaDeTexto 9"/>
          <p:cNvSpPr txBox="1"/>
          <p:nvPr/>
        </p:nvSpPr>
        <p:spPr>
          <a:xfrm>
            <a:off x="4374020" y="980728"/>
            <a:ext cx="1658339" cy="677108"/>
          </a:xfrm>
          <a:prstGeom prst="rect">
            <a:avLst/>
          </a:prstGeom>
          <a:solidFill>
            <a:srgbClr val="FF0000"/>
          </a:solidFill>
          <a:ln>
            <a:solidFill>
              <a:schemeClr val="tx1"/>
            </a:solidFill>
          </a:ln>
        </p:spPr>
        <p:txBody>
          <a:bodyPr wrap="none" rtlCol="0">
            <a:spAutoFit/>
          </a:bodyPr>
          <a:lstStyle/>
          <a:p>
            <a:r>
              <a:rPr lang="pt-BR" sz="1200" b="1" u="sng" dirty="0" smtClean="0">
                <a:effectLst>
                  <a:outerShdw blurRad="38100" dist="38100" dir="2700000" algn="tl">
                    <a:srgbClr val="000000">
                      <a:alpha val="43137"/>
                    </a:srgbClr>
                  </a:outerShdw>
                </a:effectLst>
              </a:rPr>
              <a:t>EXCESSO DE CARGA</a:t>
            </a:r>
            <a:r>
              <a:rPr lang="pt-BR" sz="1200" b="1" dirty="0" smtClean="0">
                <a:effectLst>
                  <a:outerShdw blurRad="38100" dist="38100" dir="2700000" algn="tl">
                    <a:srgbClr val="000000">
                      <a:alpha val="43137"/>
                    </a:srgbClr>
                  </a:outerShdw>
                </a:effectLst>
              </a:rPr>
              <a:t>:</a:t>
            </a:r>
          </a:p>
          <a:p>
            <a:r>
              <a:rPr lang="pt-BR" sz="1200" b="1" dirty="0" smtClean="0">
                <a:effectLst>
                  <a:outerShdw blurRad="38100" dist="38100" dir="2700000" algn="tl">
                    <a:srgbClr val="000000">
                      <a:alpha val="43137"/>
                    </a:srgbClr>
                  </a:outerShdw>
                </a:effectLst>
              </a:rPr>
              <a:t>TRIÂNGULO (C, D, E</a:t>
            </a:r>
            <a:r>
              <a:rPr lang="pt-BR" sz="1200" b="1" baseline="-25000" dirty="0" smtClean="0">
                <a:effectLst>
                  <a:outerShdw blurRad="38100" dist="38100" dir="2700000" algn="tl">
                    <a:srgbClr val="000000">
                      <a:alpha val="43137"/>
                    </a:srgbClr>
                  </a:outerShdw>
                </a:effectLst>
              </a:rPr>
              <a:t>1</a:t>
            </a:r>
            <a:r>
              <a:rPr lang="pt-BR" sz="1200" b="1" dirty="0" smtClean="0">
                <a:effectLst>
                  <a:outerShdw blurRad="38100" dist="38100" dir="2700000" algn="tl">
                    <a:srgbClr val="000000">
                      <a:alpha val="43137"/>
                    </a:srgbClr>
                  </a:outerShdw>
                </a:effectLst>
              </a:rPr>
              <a:t>)</a:t>
            </a:r>
          </a:p>
          <a:p>
            <a:r>
              <a:rPr lang="pt-BR" sz="1200" b="1" dirty="0" smtClean="0">
                <a:effectLst>
                  <a:outerShdw blurRad="38100" dist="38100" dir="2700000" algn="tl">
                    <a:srgbClr val="000000">
                      <a:alpha val="43137"/>
                    </a:srgbClr>
                  </a:outerShdw>
                </a:effectLst>
              </a:rPr>
              <a:t>+ TRIÂNGULO (A, B, E</a:t>
            </a:r>
            <a:r>
              <a:rPr lang="pt-BR" sz="1200" b="1" baseline="-25000" dirty="0" smtClean="0">
                <a:effectLst>
                  <a:outerShdw blurRad="38100" dist="38100" dir="2700000" algn="tl">
                    <a:srgbClr val="000000">
                      <a:alpha val="43137"/>
                    </a:srgbClr>
                  </a:outerShdw>
                </a:effectLst>
              </a:rPr>
              <a:t>1</a:t>
            </a:r>
            <a:r>
              <a:rPr lang="pt-BR" sz="1400" b="1" dirty="0" smtClean="0">
                <a:effectLst>
                  <a:outerShdw blurRad="38100" dist="38100" dir="2700000" algn="tl">
                    <a:srgbClr val="000000">
                      <a:alpha val="43137"/>
                    </a:srgbClr>
                  </a:outerShdw>
                </a:effectLst>
              </a:rPr>
              <a:t>)</a:t>
            </a:r>
            <a:endParaRPr lang="pt-BR" sz="1400" b="1" dirty="0">
              <a:effectLst>
                <a:outerShdw blurRad="38100" dist="38100" dir="2700000" algn="tl">
                  <a:srgbClr val="000000">
                    <a:alpha val="43137"/>
                  </a:srgbClr>
                </a:outerShdw>
              </a:effectLst>
            </a:endParaRPr>
          </a:p>
        </p:txBody>
      </p:sp>
      <p:cxnSp>
        <p:nvCxnSpPr>
          <p:cNvPr id="15" name="Conector de seta reta 14"/>
          <p:cNvCxnSpPr>
            <a:stCxn id="10" idx="2"/>
          </p:cNvCxnSpPr>
          <p:nvPr/>
        </p:nvCxnSpPr>
        <p:spPr>
          <a:xfrm flipH="1">
            <a:off x="4704382" y="1657836"/>
            <a:ext cx="498808" cy="65503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a:stCxn id="10" idx="2"/>
          </p:cNvCxnSpPr>
          <p:nvPr/>
        </p:nvCxnSpPr>
        <p:spPr>
          <a:xfrm flipH="1">
            <a:off x="4484608" y="1657836"/>
            <a:ext cx="718582" cy="12534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CaixaDeTexto 24"/>
          <p:cNvSpPr txBox="1"/>
          <p:nvPr/>
        </p:nvSpPr>
        <p:spPr>
          <a:xfrm>
            <a:off x="2411760" y="4869160"/>
            <a:ext cx="2731902" cy="523220"/>
          </a:xfrm>
          <a:prstGeom prst="rect">
            <a:avLst/>
          </a:prstGeom>
          <a:solidFill>
            <a:srgbClr val="FF0000"/>
          </a:solidFill>
          <a:ln>
            <a:solidFill>
              <a:schemeClr val="tx1"/>
            </a:solidFill>
          </a:ln>
        </p:spPr>
        <p:txBody>
          <a:bodyPr wrap="none" rtlCol="0">
            <a:spAutoFit/>
          </a:bodyPr>
          <a:lstStyle/>
          <a:p>
            <a:r>
              <a:rPr lang="pt-BR" sz="1400" b="1" u="sng" dirty="0" smtClean="0">
                <a:effectLst>
                  <a:outerShdw blurRad="38100" dist="38100" dir="2700000" algn="tl">
                    <a:srgbClr val="000000">
                      <a:alpha val="43137"/>
                    </a:srgbClr>
                  </a:outerShdw>
                </a:effectLst>
              </a:rPr>
              <a:t>RECEITA TRIBUTÁRIA</a:t>
            </a:r>
            <a:r>
              <a:rPr lang="pt-BR" sz="1400" b="1" dirty="0" smtClean="0">
                <a:effectLst>
                  <a:outerShdw blurRad="38100" dist="38100" dir="2700000" algn="tl">
                    <a:srgbClr val="000000">
                      <a:alpha val="43137"/>
                    </a:srgbClr>
                  </a:outerShdw>
                </a:effectLst>
              </a:rPr>
              <a:t>:</a:t>
            </a:r>
          </a:p>
          <a:p>
            <a:r>
              <a:rPr lang="pt-BR" sz="1400" b="1" dirty="0" smtClean="0">
                <a:effectLst>
                  <a:outerShdw blurRad="38100" dist="38100" dir="2700000" algn="tl">
                    <a:srgbClr val="000000">
                      <a:alpha val="43137"/>
                    </a:srgbClr>
                  </a:outerShdw>
                </a:effectLst>
              </a:rPr>
              <a:t>RETÂNGULO (</a:t>
            </a:r>
            <a:r>
              <a:rPr lang="pt-BR" sz="1400" b="1" dirty="0" err="1" smtClean="0">
                <a:effectLst>
                  <a:outerShdw blurRad="38100" dist="38100" dir="2700000" algn="tl">
                    <a:srgbClr val="000000">
                      <a:alpha val="43137"/>
                    </a:srgbClr>
                  </a:outerShdw>
                </a:effectLst>
              </a:rPr>
              <a:t>r</a:t>
            </a:r>
            <a:r>
              <a:rPr lang="pt-BR" sz="1400" b="1" baseline="-25000" dirty="0" err="1" smtClean="0">
                <a:effectLst>
                  <a:outerShdw blurRad="38100" dist="38100" dir="2700000" algn="tl">
                    <a:srgbClr val="000000">
                      <a:alpha val="43137"/>
                    </a:srgbClr>
                  </a:outerShdw>
                </a:effectLst>
              </a:rPr>
              <a:t>MERC</a:t>
            </a:r>
            <a:r>
              <a:rPr lang="pt-BR" sz="1400" b="1" baseline="-25000" dirty="0" smtClean="0">
                <a:effectLst>
                  <a:outerShdw blurRad="38100" dist="38100" dir="2700000" algn="tl">
                    <a:srgbClr val="000000">
                      <a:alpha val="43137"/>
                    </a:srgbClr>
                  </a:outerShdw>
                </a:effectLst>
              </a:rPr>
              <a:t>.(2)</a:t>
            </a:r>
            <a:r>
              <a:rPr lang="pt-BR" sz="1400" b="1" dirty="0" smtClean="0">
                <a:effectLst>
                  <a:outerShdw blurRad="38100" dist="38100" dir="2700000" algn="tl">
                    <a:srgbClr val="000000">
                      <a:alpha val="43137"/>
                    </a:srgbClr>
                  </a:outerShdw>
                </a:effectLst>
              </a:rPr>
              <a:t>, A, E</a:t>
            </a:r>
            <a:r>
              <a:rPr lang="pt-BR" sz="1400" b="1" baseline="-25000" dirty="0" smtClean="0">
                <a:effectLst>
                  <a:outerShdw blurRad="38100" dist="38100" dir="2700000" algn="tl">
                    <a:srgbClr val="000000">
                      <a:alpha val="43137"/>
                    </a:srgbClr>
                  </a:outerShdw>
                </a:effectLst>
              </a:rPr>
              <a:t>2</a:t>
            </a:r>
            <a:r>
              <a:rPr lang="pt-BR" sz="1400" b="1" dirty="0">
                <a:effectLst>
                  <a:outerShdw blurRad="38100" dist="38100" dir="2700000" algn="tl">
                    <a:srgbClr val="000000">
                      <a:alpha val="43137"/>
                    </a:srgbClr>
                  </a:outerShdw>
                </a:effectLst>
              </a:rPr>
              <a:t> </a:t>
            </a:r>
            <a:r>
              <a:rPr lang="pt-BR" sz="1400" b="1" dirty="0" smtClean="0">
                <a:effectLst>
                  <a:outerShdw blurRad="38100" dist="38100" dir="2700000" algn="tl">
                    <a:srgbClr val="000000">
                      <a:alpha val="43137"/>
                    </a:srgbClr>
                  </a:outerShdw>
                </a:effectLst>
              </a:rPr>
              <a:t>, </a:t>
            </a:r>
            <a:r>
              <a:rPr lang="pt-BR" sz="1400" b="1" dirty="0" err="1" smtClean="0">
                <a:effectLst>
                  <a:outerShdw blurRad="38100" dist="38100" dir="2700000" algn="tl">
                    <a:srgbClr val="000000">
                      <a:alpha val="43137"/>
                    </a:srgbClr>
                  </a:outerShdw>
                </a:effectLst>
              </a:rPr>
              <a:t>r</a:t>
            </a:r>
            <a:r>
              <a:rPr lang="pt-BR" sz="1400" b="1" baseline="-25000" dirty="0" err="1" smtClean="0">
                <a:effectLst>
                  <a:outerShdw blurRad="38100" dist="38100" dir="2700000" algn="tl">
                    <a:srgbClr val="000000">
                      <a:alpha val="43137"/>
                    </a:srgbClr>
                  </a:outerShdw>
                </a:effectLst>
              </a:rPr>
              <a:t>LÍQ</a:t>
            </a:r>
            <a:r>
              <a:rPr lang="pt-BR" sz="1400" b="1" baseline="-25000" dirty="0" smtClean="0">
                <a:effectLst>
                  <a:outerShdw blurRad="38100" dist="38100" dir="2700000" algn="tl">
                    <a:srgbClr val="000000">
                      <a:alpha val="43137"/>
                    </a:srgbClr>
                  </a:outerShdw>
                </a:effectLst>
              </a:rPr>
              <a:t>.(2)</a:t>
            </a:r>
            <a:r>
              <a:rPr lang="pt-BR" sz="1400" b="1" dirty="0" smtClean="0">
                <a:effectLst>
                  <a:outerShdw blurRad="38100" dist="38100" dir="2700000" algn="tl">
                    <a:srgbClr val="000000">
                      <a:alpha val="43137"/>
                    </a:srgbClr>
                  </a:outerShdw>
                </a:effectLst>
              </a:rPr>
              <a:t>)</a:t>
            </a:r>
            <a:endParaRPr lang="pt-BR" sz="1400" b="1" dirty="0">
              <a:effectLst>
                <a:outerShdw blurRad="38100" dist="38100" dir="2700000" algn="tl">
                  <a:srgbClr val="000000">
                    <a:alpha val="43137"/>
                  </a:srgbClr>
                </a:outerShdw>
              </a:effectLst>
            </a:endParaRPr>
          </a:p>
        </p:txBody>
      </p:sp>
      <p:cxnSp>
        <p:nvCxnSpPr>
          <p:cNvPr id="16" name="Conector de seta reta 15"/>
          <p:cNvCxnSpPr>
            <a:stCxn id="44" idx="2"/>
            <a:endCxn id="43" idx="1"/>
          </p:cNvCxnSpPr>
          <p:nvPr/>
        </p:nvCxnSpPr>
        <p:spPr>
          <a:xfrm flipH="1">
            <a:off x="179512" y="1431940"/>
            <a:ext cx="838786" cy="11738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62500" lnSpcReduction="20000"/>
          </a:bodyPr>
          <a:lstStyle/>
          <a:p>
            <a:pPr algn="just"/>
            <a:r>
              <a:rPr lang="en-US" sz="2900" b="1" u="sng" dirty="0" smtClean="0">
                <a:effectLst>
                  <a:outerShdw blurRad="38100" dist="38100" dir="2700000" algn="tl">
                    <a:srgbClr val="000000">
                      <a:alpha val="43137"/>
                    </a:srgbClr>
                  </a:outerShdw>
                </a:effectLst>
              </a:rPr>
              <a:t>SOBRE O </a:t>
            </a:r>
            <a:r>
              <a:rPr lang="en-US" sz="2900" b="1" u="sng" dirty="0">
                <a:effectLst>
                  <a:outerShdw blurRad="38100" dist="38100" dir="2700000" algn="tl">
                    <a:srgbClr val="000000">
                      <a:alpha val="43137"/>
                    </a:srgbClr>
                  </a:outerShdw>
                </a:effectLst>
              </a:rPr>
              <a:t>EXCESSO DE CARGA </a:t>
            </a:r>
            <a:r>
              <a:rPr lang="en-US" sz="2900" b="1" u="sng" dirty="0" smtClean="0">
                <a:effectLst>
                  <a:outerShdw blurRad="38100" dist="38100" dir="2700000" algn="tl">
                    <a:srgbClr val="000000">
                      <a:alpha val="43137"/>
                    </a:srgbClr>
                  </a:outerShdw>
                </a:effectLst>
              </a:rPr>
              <a:t>E INCIDÊNCIA TRIBUTÁRIA NO MERCADO DE CAPITAIS:</a:t>
            </a:r>
            <a:r>
              <a:rPr lang="en-US" sz="2900" dirty="0" smtClean="0">
                <a:effectLst>
                  <a:outerShdw blurRad="38100" dist="38100" dir="2700000" algn="tl">
                    <a:srgbClr val="000000">
                      <a:alpha val="43137"/>
                    </a:srgbClr>
                  </a:outerShdw>
                </a:effectLst>
              </a:rPr>
              <a:t> </a:t>
            </a:r>
          </a:p>
          <a:p>
            <a:pPr algn="just"/>
            <a:endParaRPr lang="en-US" sz="2000" dirty="0">
              <a:effectLst>
                <a:outerShdw blurRad="38100" dist="38100" dir="2700000" algn="tl">
                  <a:srgbClr val="000000">
                    <a:alpha val="43137"/>
                  </a:srgbClr>
                </a:outerShdw>
              </a:effectLst>
            </a:endParaRPr>
          </a:p>
          <a:p>
            <a:pPr algn="just"/>
            <a:r>
              <a:rPr lang="en-US" sz="2000" dirty="0" smtClean="0"/>
              <a:t>EM PRIMEIRO LUGAR, SE UTILIZARMOS A CURVA DE OFERTA DE POUPANÇA DE MERCADO PARA A IDENTIFICAÇÃO DO EXCESSO DE CARGA, ENTÃO ESTE EXCESSO DE CARGA TOTAL NO MERCADO DE CAPITAIS SERIA DADO PELA ÁREA DO </a:t>
            </a:r>
            <a:r>
              <a:rPr lang="en-US" sz="2000" b="1" dirty="0">
                <a:effectLst>
                  <a:outerShdw blurRad="38100" dist="38100" dir="2700000" algn="tl">
                    <a:srgbClr val="000000">
                      <a:alpha val="43137"/>
                    </a:srgbClr>
                  </a:outerShdw>
                </a:effectLst>
              </a:rPr>
              <a:t>TRIÂNGULO  </a:t>
            </a:r>
            <a:r>
              <a:rPr lang="en-US" sz="2000" b="1" dirty="0" smtClean="0">
                <a:effectLst>
                  <a:outerShdw blurRad="38100" dist="38100" dir="2700000" algn="tl">
                    <a:srgbClr val="000000">
                      <a:alpha val="43137"/>
                    </a:srgbClr>
                  </a:outerShdw>
                </a:effectLst>
              </a:rPr>
              <a:t>(A, E</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E</a:t>
            </a:r>
            <a:r>
              <a:rPr lang="en-US" sz="2000" b="1" baseline="-25000" dirty="0" smtClean="0">
                <a:effectLst>
                  <a:outerShdw blurRad="38100" dist="38100" dir="2700000" algn="tl">
                    <a:srgbClr val="000000">
                      <a:alpha val="43137"/>
                    </a:srgbClr>
                  </a:outerShdw>
                </a:effectLst>
              </a:rPr>
              <a:t>2</a:t>
            </a:r>
            <a:r>
              <a:rPr lang="en-US" sz="2000" b="1" dirty="0" smtClean="0">
                <a:effectLst>
                  <a:outerShdw blurRad="38100" dist="38100" dir="2700000" algn="tl">
                    <a:srgbClr val="000000">
                      <a:alpha val="43137"/>
                    </a:srgbClr>
                  </a:outerShdw>
                </a:effectLst>
              </a:rPr>
              <a:t>)</a:t>
            </a:r>
            <a:r>
              <a:rPr lang="en-US" sz="2000" dirty="0" smtClean="0"/>
              <a:t>. TODAVIA, ESTE PROCEDIMENTO QUE UTILIZA A OFERTA DE POUPANÇA DE MERCADO É VÁLIDO, COMO JÁ ARGUMENTAMOS ANTERIORMENTE, SOMENTE NO CASO DO </a:t>
            </a:r>
            <a:r>
              <a:rPr lang="en-US" sz="2000" dirty="0"/>
              <a:t>EFEITO RENDA DEVIDO À ALTERAÇÃO DOS JUROS </a:t>
            </a:r>
            <a:r>
              <a:rPr lang="en-US" sz="2000" dirty="0" smtClean="0"/>
              <a:t>COMO INDUZIDA </a:t>
            </a:r>
            <a:r>
              <a:rPr lang="en-US" sz="2000" dirty="0"/>
              <a:t>PELA TRIBUTAÇÃO </a:t>
            </a:r>
            <a:r>
              <a:rPr lang="en-US" sz="2000" dirty="0" smtClean="0"/>
              <a:t>SER </a:t>
            </a:r>
            <a:r>
              <a:rPr lang="en-US" sz="2000" dirty="0"/>
              <a:t>NEGLIGÍVEL.</a:t>
            </a:r>
          </a:p>
          <a:p>
            <a:pPr algn="just"/>
            <a:endParaRPr lang="en-US" sz="2000" dirty="0"/>
          </a:p>
          <a:p>
            <a:pPr algn="just"/>
            <a:r>
              <a:rPr lang="en-US" sz="2000" dirty="0" smtClean="0"/>
              <a:t>PORTANTO, SE O EFEITO RENDA DE DADA ALTERAÇÃO NA TAXA DE JUROS NÃO FOR NEGLIGÍVEL, </a:t>
            </a:r>
            <a:r>
              <a:rPr lang="en-US" sz="2000" dirty="0"/>
              <a:t>ENTÃO, PARA IDENTIFICAR O EXCESO DE CARGA </a:t>
            </a:r>
            <a:r>
              <a:rPr lang="en-US" sz="2000" dirty="0" smtClean="0"/>
              <a:t>DEVE-SE UTILIZAR A CURVA DE OFERTA DE POUPANÇA COMPENSADA. NESTE CASO, O </a:t>
            </a:r>
            <a:r>
              <a:rPr lang="en-US" sz="2000" dirty="0"/>
              <a:t>EXCESSO DE CARGA TRIBUTÁRIA DEPENDE  DA ALÍQUOTA TRIBUTÁRIA (t) E DA ELASTICIDADE  JUROS DA </a:t>
            </a:r>
            <a:r>
              <a:rPr lang="en-US" sz="2000" dirty="0" smtClean="0"/>
              <a:t>OFERTA DE POUPANÇA COMPENSADA. O EXCESSO DE CARGA TOTAL (OFERTA + DEMANDA) NO MERCADO DE CAPITAIS SERÁ IGUAL A:</a:t>
            </a:r>
          </a:p>
          <a:p>
            <a:pPr algn="just"/>
            <a:r>
              <a:rPr lang="en-US" sz="2200" b="1" dirty="0" smtClean="0">
                <a:effectLst>
                  <a:outerShdw blurRad="38100" dist="38100" dir="2700000" algn="tl">
                    <a:srgbClr val="000000">
                      <a:alpha val="43137"/>
                    </a:srgbClr>
                  </a:outerShdw>
                </a:effectLst>
              </a:rPr>
              <a:t>[NA OFERTA: TRIÂNGULO (C, </a:t>
            </a:r>
            <a:r>
              <a:rPr lang="en-US" sz="2200" b="1" dirty="0">
                <a:effectLst>
                  <a:outerShdw blurRad="38100" dist="38100" dir="2700000" algn="tl">
                    <a:srgbClr val="000000">
                      <a:alpha val="43137"/>
                    </a:srgbClr>
                  </a:outerShdw>
                </a:effectLst>
              </a:rPr>
              <a:t>D</a:t>
            </a:r>
            <a:r>
              <a:rPr lang="en-US" sz="2200" b="1" dirty="0" smtClean="0">
                <a:effectLst>
                  <a:outerShdw blurRad="38100" dist="38100" dir="2700000" algn="tl">
                    <a:srgbClr val="000000">
                      <a:alpha val="43137"/>
                    </a:srgbClr>
                  </a:outerShdw>
                </a:effectLst>
              </a:rPr>
              <a:t>, E</a:t>
            </a:r>
            <a:r>
              <a:rPr lang="en-US" sz="2200" b="1" baseline="-25000" dirty="0" smtClean="0">
                <a:effectLst>
                  <a:outerShdw blurRad="38100" dist="38100" dir="2700000" algn="tl">
                    <a:srgbClr val="000000">
                      <a:alpha val="43137"/>
                    </a:srgbClr>
                  </a:outerShdw>
                </a:effectLst>
              </a:rPr>
              <a:t>1</a:t>
            </a:r>
            <a:r>
              <a:rPr lang="en-US" sz="2200" b="1" dirty="0" smtClean="0">
                <a:effectLst>
                  <a:outerShdw blurRad="38100" dist="38100" dir="2700000" algn="tl">
                    <a:srgbClr val="000000">
                      <a:alpha val="43137"/>
                    </a:srgbClr>
                  </a:outerShdw>
                </a:effectLst>
              </a:rPr>
              <a:t>) + NA DEMANDA: TRIÂNGULO (A, B, E</a:t>
            </a:r>
            <a:r>
              <a:rPr lang="en-US" sz="2200" b="1" baseline="-25000" dirty="0" smtClean="0">
                <a:effectLst>
                  <a:outerShdw blurRad="38100" dist="38100" dir="2700000" algn="tl">
                    <a:srgbClr val="000000">
                      <a:alpha val="43137"/>
                    </a:srgbClr>
                  </a:outerShdw>
                </a:effectLst>
              </a:rPr>
              <a:t>1</a:t>
            </a:r>
            <a:r>
              <a:rPr lang="en-US" sz="22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a:p>
            <a:pPr algn="just"/>
            <a:r>
              <a:rPr lang="en-US" sz="2200" b="1" dirty="0" smtClean="0">
                <a:effectLst>
                  <a:outerShdw blurRad="38100" dist="38100" dir="2700000" algn="tl">
                    <a:srgbClr val="000000">
                      <a:alpha val="43137"/>
                    </a:srgbClr>
                  </a:outerShdw>
                </a:effectLst>
              </a:rPr>
              <a:t>                                                                ONDE:</a:t>
            </a:r>
            <a:r>
              <a:rPr lang="en-US" sz="2800" b="1" dirty="0" smtClean="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[TRIÂNGULO (C, D, </a:t>
            </a:r>
            <a:r>
              <a:rPr lang="en-US" sz="2200" b="1" dirty="0">
                <a:effectLst>
                  <a:outerShdw blurRad="38100" dist="38100" dir="2700000" algn="tl">
                    <a:srgbClr val="000000">
                      <a:alpha val="43137"/>
                    </a:srgbClr>
                  </a:outerShdw>
                </a:effectLst>
              </a:rPr>
              <a:t>E</a:t>
            </a:r>
            <a:r>
              <a:rPr lang="en-US" sz="2200" b="1" baseline="-25000" dirty="0">
                <a:effectLst>
                  <a:outerShdw blurRad="38100" dist="38100" dir="2700000" algn="tl">
                    <a:srgbClr val="000000">
                      <a:alpha val="43137"/>
                    </a:srgbClr>
                  </a:outerShdw>
                </a:effectLst>
              </a:rPr>
              <a:t>1</a:t>
            </a:r>
            <a:r>
              <a:rPr lang="en-US" sz="2200" b="1" dirty="0">
                <a:effectLst>
                  <a:outerShdw blurRad="38100" dist="38100" dir="2700000" algn="tl">
                    <a:srgbClr val="000000">
                      <a:alpha val="43137"/>
                    </a:srgbClr>
                  </a:outerShdw>
                </a:effectLst>
              </a:rPr>
              <a:t>) + </a:t>
            </a:r>
            <a:r>
              <a:rPr lang="en-US" sz="2200" b="1" dirty="0" smtClean="0">
                <a:effectLst>
                  <a:outerShdw blurRad="38100" dist="38100" dir="2700000" algn="tl">
                    <a:srgbClr val="000000">
                      <a:alpha val="43137"/>
                    </a:srgbClr>
                  </a:outerShdw>
                </a:effectLst>
              </a:rPr>
              <a:t>TRIÂNGULO </a:t>
            </a:r>
            <a:r>
              <a:rPr lang="en-US" sz="2200" b="1" dirty="0">
                <a:effectLst>
                  <a:outerShdw blurRad="38100" dist="38100" dir="2700000" algn="tl">
                    <a:srgbClr val="000000">
                      <a:alpha val="43137"/>
                    </a:srgbClr>
                  </a:outerShdw>
                </a:effectLst>
              </a:rPr>
              <a:t>(A, B, E</a:t>
            </a:r>
            <a:r>
              <a:rPr lang="en-US" sz="2200" b="1" baseline="-25000" dirty="0">
                <a:effectLst>
                  <a:outerShdw blurRad="38100" dist="38100" dir="2700000" algn="tl">
                    <a:srgbClr val="000000">
                      <a:alpha val="43137"/>
                    </a:srgbClr>
                  </a:outerShdw>
                </a:effectLst>
              </a:rPr>
              <a:t>1</a:t>
            </a:r>
            <a:r>
              <a:rPr lang="en-US" sz="2200" b="1" dirty="0" smtClean="0">
                <a:effectLst>
                  <a:outerShdw blurRad="38100" dist="38100" dir="2700000" algn="tl">
                    <a:srgbClr val="000000">
                      <a:alpha val="43137"/>
                    </a:srgbClr>
                  </a:outerShdw>
                </a:effectLst>
              </a:rPr>
              <a:t>)]   &gt;   TRIÂNGULO (A, E</a:t>
            </a:r>
            <a:r>
              <a:rPr lang="en-US" sz="2200" b="1" baseline="-25000" dirty="0" smtClean="0">
                <a:effectLst>
                  <a:outerShdw blurRad="38100" dist="38100" dir="2700000" algn="tl">
                    <a:srgbClr val="000000">
                      <a:alpha val="43137"/>
                    </a:srgbClr>
                  </a:outerShdw>
                </a:effectLst>
              </a:rPr>
              <a:t>1 </a:t>
            </a:r>
            <a:r>
              <a:rPr lang="en-US" sz="2200" b="1" dirty="0" smtClean="0">
                <a:effectLst>
                  <a:outerShdw blurRad="38100" dist="38100" dir="2700000" algn="tl">
                    <a:srgbClr val="000000">
                      <a:alpha val="43137"/>
                    </a:srgbClr>
                  </a:outerShdw>
                </a:effectLst>
              </a:rPr>
              <a:t>,E</a:t>
            </a:r>
            <a:r>
              <a:rPr lang="en-US" sz="2200" b="1" baseline="-25000" dirty="0" smtClean="0">
                <a:effectLst>
                  <a:outerShdw blurRad="38100" dist="38100" dir="2700000" algn="tl">
                    <a:srgbClr val="000000">
                      <a:alpha val="43137"/>
                    </a:srgbClr>
                  </a:outerShdw>
                </a:effectLst>
              </a:rPr>
              <a:t>2</a:t>
            </a:r>
            <a:r>
              <a:rPr lang="en-US" sz="2200" b="1" dirty="0" smtClean="0">
                <a:effectLst>
                  <a:outerShdw blurRad="38100" dist="38100" dir="2700000" algn="tl">
                    <a:srgbClr val="000000">
                      <a:alpha val="43137"/>
                    </a:srgbClr>
                  </a:outerShdw>
                </a:effectLst>
              </a:rPr>
              <a:t>)</a:t>
            </a:r>
            <a:endParaRPr lang="en-US" sz="2200" b="1" dirty="0">
              <a:effectLst>
                <a:outerShdw blurRad="38100" dist="38100" dir="2700000" algn="tl">
                  <a:srgbClr val="000000">
                    <a:alpha val="43137"/>
                  </a:srgbClr>
                </a:outerShdw>
              </a:effectLst>
            </a:endParaRPr>
          </a:p>
          <a:p>
            <a:pPr algn="just"/>
            <a:endParaRPr lang="en-US" sz="2000" dirty="0"/>
          </a:p>
          <a:p>
            <a:pPr algn="just"/>
            <a:r>
              <a:rPr lang="en-US" sz="2000" b="1" u="sng" dirty="0" smtClean="0"/>
              <a:t>PORTANTO, O EXCESSO DE CARGA TOTAL OU PESO </a:t>
            </a:r>
            <a:r>
              <a:rPr lang="en-US" sz="2000" b="1" u="sng" dirty="0"/>
              <a:t>MORTO  TOTAL GERADO</a:t>
            </a:r>
            <a:r>
              <a:rPr lang="en-US" sz="2000" dirty="0"/>
              <a:t> </a:t>
            </a:r>
            <a:r>
              <a:rPr lang="en-US" sz="2000" dirty="0" smtClean="0"/>
              <a:t>EM </a:t>
            </a:r>
            <a:r>
              <a:rPr lang="en-US" sz="2000" dirty="0"/>
              <a:t>PARTE RECAI SOBRE POUPADORES </a:t>
            </a:r>
            <a:r>
              <a:rPr lang="en-US" sz="2000" dirty="0" smtClean="0"/>
              <a:t>(</a:t>
            </a:r>
            <a:r>
              <a:rPr lang="en-US" sz="2000" dirty="0" smtClean="0">
                <a:effectLst>
                  <a:outerShdw blurRad="38100" dist="38100" dir="2700000" algn="tl">
                    <a:srgbClr val="000000">
                      <a:alpha val="43137"/>
                    </a:srgbClr>
                  </a:outerShdw>
                </a:effectLst>
              </a:rPr>
              <a:t>TRIÂNGULO “C, D, E</a:t>
            </a:r>
            <a:r>
              <a:rPr lang="en-US" sz="2000" baseline="-25000" dirty="0" smtClean="0">
                <a:effectLst>
                  <a:outerShdw blurRad="38100" dist="38100" dir="2700000" algn="tl">
                    <a:srgbClr val="000000">
                      <a:alpha val="43137"/>
                    </a:srgbClr>
                  </a:outerShdw>
                </a:effectLst>
              </a:rPr>
              <a:t>1</a:t>
            </a:r>
            <a:r>
              <a:rPr lang="en-US" sz="2000" dirty="0" smtClean="0">
                <a:effectLst>
                  <a:outerShdw blurRad="38100" dist="38100" dir="2700000" algn="tl">
                    <a:srgbClr val="000000">
                      <a:alpha val="43137"/>
                    </a:srgbClr>
                  </a:outerShdw>
                </a:effectLst>
              </a:rPr>
              <a:t>”</a:t>
            </a:r>
            <a:r>
              <a:rPr lang="en-US" sz="2000" dirty="0" smtClean="0"/>
              <a:t>) </a:t>
            </a:r>
            <a:r>
              <a:rPr lang="en-US" sz="2000" dirty="0"/>
              <a:t>E EM PARTE RECAI SOBRE TOMADORES </a:t>
            </a:r>
            <a:r>
              <a:rPr lang="en-US" sz="2000" dirty="0" smtClean="0"/>
              <a:t>DE CAPITAL (</a:t>
            </a:r>
            <a:r>
              <a:rPr lang="en-US" sz="2000" dirty="0" smtClean="0">
                <a:effectLst>
                  <a:outerShdw blurRad="38100" dist="38100" dir="2700000" algn="tl">
                    <a:srgbClr val="000000">
                      <a:alpha val="43137"/>
                    </a:srgbClr>
                  </a:outerShdw>
                </a:effectLst>
              </a:rPr>
              <a:t>TRIÂNGULO “A, B, E</a:t>
            </a:r>
            <a:r>
              <a:rPr lang="en-US" sz="2000" baseline="-25000" dirty="0" smtClean="0">
                <a:effectLst>
                  <a:outerShdw blurRad="38100" dist="38100" dir="2700000" algn="tl">
                    <a:srgbClr val="000000">
                      <a:alpha val="43137"/>
                    </a:srgbClr>
                  </a:outerShdw>
                </a:effectLst>
              </a:rPr>
              <a:t>1</a:t>
            </a:r>
            <a:r>
              <a:rPr lang="en-US" sz="2000" dirty="0" smtClean="0">
                <a:effectLst>
                  <a:outerShdw blurRad="38100" dist="38100" dir="2700000" algn="tl">
                    <a:srgbClr val="000000">
                      <a:alpha val="43137"/>
                    </a:srgbClr>
                  </a:outerShdw>
                </a:effectLst>
              </a:rPr>
              <a:t>”</a:t>
            </a:r>
            <a:r>
              <a:rPr lang="en-US" sz="2000" dirty="0" smtClean="0"/>
              <a:t>). </a:t>
            </a:r>
            <a:r>
              <a:rPr lang="en-US" sz="2000" dirty="0"/>
              <a:t>A PARCELA QUE RECAI SOBRE </a:t>
            </a:r>
            <a:r>
              <a:rPr lang="en-US" sz="2000" dirty="0" smtClean="0"/>
              <a:t>O POUPADOR </a:t>
            </a:r>
            <a:r>
              <a:rPr lang="en-US" sz="2000" dirty="0"/>
              <a:t>E SOBRE </a:t>
            </a:r>
            <a:r>
              <a:rPr lang="en-US" sz="2000" dirty="0" smtClean="0"/>
              <a:t>O TOMADOR </a:t>
            </a:r>
            <a:r>
              <a:rPr lang="en-US" sz="2000" dirty="0"/>
              <a:t>DEPENDE DA ELASTICIDADE JUROS DA OFERTA </a:t>
            </a:r>
            <a:r>
              <a:rPr lang="en-US" sz="2000" dirty="0" smtClean="0"/>
              <a:t>COMPENSADA DE POUPANÇA (</a:t>
            </a:r>
            <a:r>
              <a:rPr lang="en-US" sz="2000" b="1" dirty="0">
                <a:effectLst>
                  <a:outerShdw blurRad="38100" dist="38100" dir="2700000" algn="tl">
                    <a:srgbClr val="000000">
                      <a:alpha val="43137"/>
                    </a:srgbClr>
                  </a:outerShdw>
                </a:effectLst>
              </a:rPr>
              <a:t>Ԑ</a:t>
            </a:r>
            <a:r>
              <a:rPr lang="en-US" sz="2000" b="1" baseline="30000" dirty="0">
                <a:effectLst>
                  <a:outerShdw blurRad="38100" dist="38100" dir="2700000" algn="tl">
                    <a:srgbClr val="000000">
                      <a:alpha val="43137"/>
                    </a:srgbClr>
                  </a:outerShdw>
                </a:effectLst>
              </a:rPr>
              <a:t>C</a:t>
            </a:r>
            <a:r>
              <a:rPr lang="en-US" sz="2000" b="1" baseline="-25000" dirty="0">
                <a:effectLst>
                  <a:outerShdw blurRad="38100" dist="38100" dir="2700000" algn="tl">
                    <a:srgbClr val="000000">
                      <a:alpha val="43137"/>
                    </a:srgbClr>
                  </a:outerShdw>
                </a:effectLst>
              </a:rPr>
              <a:t>J/S</a:t>
            </a:r>
            <a:r>
              <a:rPr lang="en-US" sz="2000" dirty="0" smtClean="0"/>
              <a:t>) E A DA DEMANDA </a:t>
            </a:r>
            <a:r>
              <a:rPr lang="en-US" sz="2000" dirty="0"/>
              <a:t>DE </a:t>
            </a:r>
            <a:r>
              <a:rPr lang="en-US" sz="2000" dirty="0" smtClean="0"/>
              <a:t>MERCADO DE CAPITAL (</a:t>
            </a:r>
            <a:r>
              <a:rPr lang="en-US" sz="2000" b="1" dirty="0" smtClean="0">
                <a:effectLst>
                  <a:outerShdw blurRad="38100" dist="38100" dir="2700000" algn="tl">
                    <a:srgbClr val="000000">
                      <a:alpha val="43137"/>
                    </a:srgbClr>
                  </a:outerShdw>
                </a:effectLst>
              </a:rPr>
              <a:t>Ԑ</a:t>
            </a:r>
            <a:r>
              <a:rPr lang="en-US" sz="2000" b="1" baseline="-25000" dirty="0" smtClean="0">
                <a:effectLst>
                  <a:outerShdw blurRad="38100" dist="38100" dir="2700000" algn="tl">
                    <a:srgbClr val="000000">
                      <a:alpha val="43137"/>
                    </a:srgbClr>
                  </a:outerShdw>
                </a:effectLst>
              </a:rPr>
              <a:t>J/D</a:t>
            </a:r>
            <a:r>
              <a:rPr lang="en-US" sz="2000" dirty="0" smtClean="0"/>
              <a:t>), CUJA FÓRMULA (PARA OFERTA E DEMANDA LINEARES) DEDUZIMOS ANTERIORMENTE SER: </a:t>
            </a:r>
            <a:r>
              <a:rPr lang="en-US" sz="2000" b="1" dirty="0"/>
              <a:t> </a:t>
            </a:r>
            <a:r>
              <a:rPr lang="en-US" sz="2000" b="1" dirty="0" smtClean="0">
                <a:effectLst>
                  <a:outerShdw blurRad="38100" dist="38100" dir="2700000" algn="tl">
                    <a:srgbClr val="000000">
                      <a:alpha val="43137"/>
                    </a:srgbClr>
                  </a:outerShdw>
                </a:effectLst>
              </a:rPr>
              <a:t>E.C. = P.M</a:t>
            </a:r>
            <a:r>
              <a:rPr lang="en-US" sz="2000" b="1" dirty="0">
                <a:effectLst>
                  <a:outerShdw blurRad="38100" dist="38100" dir="2700000" algn="tl">
                    <a:srgbClr val="000000">
                      <a:alpha val="43137"/>
                    </a:srgbClr>
                  </a:outerShdw>
                </a:effectLst>
              </a:rPr>
              <a:t>. = (1/2).t</a:t>
            </a:r>
            <a:r>
              <a:rPr lang="en-US" sz="2000" b="1" baseline="30000" dirty="0">
                <a:effectLst>
                  <a:outerShdw blurRad="38100" dist="38100" dir="2700000" algn="tl">
                    <a:srgbClr val="000000">
                      <a:alpha val="43137"/>
                    </a:srgbClr>
                  </a:outerShdw>
                </a:effectLst>
              </a:rPr>
              <a:t>2</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r</a:t>
            </a:r>
            <a:r>
              <a:rPr lang="en-US" sz="2000" b="1" baseline="-25000" dirty="0" err="1" smtClean="0">
                <a:effectLst>
                  <a:outerShdw blurRad="38100" dist="38100" dir="2700000" algn="tl">
                    <a:srgbClr val="000000">
                      <a:alpha val="43137"/>
                    </a:srgbClr>
                  </a:outerShdw>
                </a:effectLst>
              </a:rPr>
              <a:t>M</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S</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Ԑ</a:t>
            </a:r>
            <a:r>
              <a:rPr lang="en-US" sz="2000" b="1" baseline="30000" dirty="0" smtClean="0">
                <a:effectLst>
                  <a:outerShdw blurRad="38100" dist="38100" dir="2700000" algn="tl">
                    <a:srgbClr val="000000">
                      <a:alpha val="43137"/>
                    </a:srgbClr>
                  </a:outerShdw>
                </a:effectLst>
              </a:rPr>
              <a:t>C</a:t>
            </a:r>
            <a:r>
              <a:rPr lang="en-US" sz="2000" b="1" baseline="-25000" dirty="0" smtClean="0">
                <a:effectLst>
                  <a:outerShdw blurRad="38100" dist="38100" dir="2700000" algn="tl">
                    <a:srgbClr val="000000">
                      <a:alpha val="43137"/>
                    </a:srgbClr>
                  </a:outerShdw>
                </a:effectLst>
              </a:rPr>
              <a:t>J/S</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Ԑ</a:t>
            </a:r>
            <a:r>
              <a:rPr lang="en-US" sz="2000" b="1" baseline="-25000" dirty="0" smtClean="0">
                <a:effectLst>
                  <a:outerShdw blurRad="38100" dist="38100" dir="2700000" algn="tl">
                    <a:srgbClr val="000000">
                      <a:alpha val="43137"/>
                    </a:srgbClr>
                  </a:outerShdw>
                </a:effectLst>
              </a:rPr>
              <a:t>J/D</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Ԑ</a:t>
            </a:r>
            <a:r>
              <a:rPr lang="en-US" sz="2000" b="1" baseline="30000" dirty="0" smtClean="0">
                <a:effectLst>
                  <a:outerShdw blurRad="38100" dist="38100" dir="2700000" algn="tl">
                    <a:srgbClr val="000000">
                      <a:alpha val="43137"/>
                    </a:srgbClr>
                  </a:outerShdw>
                </a:effectLst>
              </a:rPr>
              <a:t>C</a:t>
            </a:r>
            <a:r>
              <a:rPr lang="en-US" sz="2000" b="1" baseline="-25000" dirty="0">
                <a:effectLst>
                  <a:outerShdw blurRad="38100" dist="38100" dir="2700000" algn="tl">
                    <a:srgbClr val="000000">
                      <a:alpha val="43137"/>
                    </a:srgbClr>
                  </a:outerShdw>
                </a:effectLst>
              </a:rPr>
              <a:t>J</a:t>
            </a:r>
            <a:r>
              <a:rPr lang="en-US" sz="2000" b="1" baseline="-25000" dirty="0" smtClean="0">
                <a:effectLst>
                  <a:outerShdw blurRad="38100" dist="38100" dir="2700000" algn="tl">
                    <a:srgbClr val="000000">
                      <a:alpha val="43137"/>
                    </a:srgbClr>
                  </a:outerShdw>
                </a:effectLst>
              </a:rPr>
              <a:t>/S</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Ԑ</a:t>
            </a:r>
            <a:r>
              <a:rPr lang="en-US" sz="2000" b="1" baseline="-25000" dirty="0" smtClean="0">
                <a:effectLst>
                  <a:outerShdw blurRad="38100" dist="38100" dir="2700000" algn="tl">
                    <a:srgbClr val="000000">
                      <a:alpha val="43137"/>
                    </a:srgbClr>
                  </a:outerShdw>
                </a:effectLst>
              </a:rPr>
              <a:t>J/D</a:t>
            </a:r>
            <a:r>
              <a:rPr lang="en-US" sz="2000" b="1" dirty="0">
                <a:effectLst>
                  <a:outerShdw blurRad="38100" dist="38100" dir="2700000" algn="tl">
                    <a:srgbClr val="000000">
                      <a:alpha val="43137"/>
                    </a:srgbClr>
                  </a:outerShdw>
                </a:effectLst>
              </a:rPr>
              <a:t>)],     COM:  (</a:t>
            </a:r>
            <a:r>
              <a:rPr lang="en-US" sz="2000" b="1" dirty="0" smtClean="0">
                <a:effectLst>
                  <a:outerShdw blurRad="38100" dist="38100" dir="2700000" algn="tl">
                    <a:srgbClr val="000000">
                      <a:alpha val="43137"/>
                    </a:srgbClr>
                  </a:outerShdw>
                </a:effectLst>
              </a:rPr>
              <a:t>Ԑ</a:t>
            </a:r>
            <a:r>
              <a:rPr lang="en-US" sz="2000" b="1" baseline="30000" dirty="0" smtClean="0">
                <a:effectLst>
                  <a:outerShdw blurRad="38100" dist="38100" dir="2700000" algn="tl">
                    <a:srgbClr val="000000">
                      <a:alpha val="43137"/>
                    </a:srgbClr>
                  </a:outerShdw>
                </a:effectLst>
              </a:rPr>
              <a:t>C</a:t>
            </a:r>
            <a:r>
              <a:rPr lang="en-US" sz="2000" b="1" baseline="-25000" dirty="0" smtClean="0">
                <a:effectLst>
                  <a:outerShdw blurRad="38100" dist="38100" dir="2700000" algn="tl">
                    <a:srgbClr val="000000">
                      <a:alpha val="43137"/>
                    </a:srgbClr>
                  </a:outerShdw>
                </a:effectLst>
              </a:rPr>
              <a:t>J/S</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Ԑ</a:t>
            </a:r>
            <a:r>
              <a:rPr lang="en-US" sz="2000" b="1" baseline="-25000" dirty="0" smtClean="0">
                <a:effectLst>
                  <a:outerShdw blurRad="38100" dist="38100" dir="2700000" algn="tl">
                    <a:srgbClr val="000000">
                      <a:alpha val="43137"/>
                    </a:srgbClr>
                  </a:outerShdw>
                </a:effectLst>
              </a:rPr>
              <a:t>J/D</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&gt; 0</a:t>
            </a:r>
            <a:r>
              <a:rPr lang="en-US" sz="2000" dirty="0" smtClean="0"/>
              <a:t> </a:t>
            </a:r>
          </a:p>
          <a:p>
            <a:pPr algn="just"/>
            <a:endParaRPr lang="en-US" sz="2000" dirty="0" smtClean="0"/>
          </a:p>
          <a:p>
            <a:pPr algn="just"/>
            <a:endParaRPr lang="en-US" sz="2000" dirty="0"/>
          </a:p>
          <a:p>
            <a:pPr algn="just"/>
            <a:r>
              <a:rPr lang="en-US" sz="2000" dirty="0" smtClean="0"/>
              <a:t>O EXCESSO DE CARGA TOTAL, COMO VIMOS, DEPENDE DA ELASTICIDADE DA OFERTA (COMPENSADA) DE POUPANÇA E A DA DEMANDA DE CAPITAL. TODAVIA, A ELASTICIDADE DA OFERTA DE POUPANÇA É CRUCIAL NA DETERMINAÇÃO DO GRAU EM QUE A CARGA DA TRIBUTAÇÃO DA RENDA JUROS PODE SER TRANSFERIDA. POR EXEMPLO, SE A OFERTA DE POUPANÇA FOR COMPLETAMENTE INELÁSTICA A JUROS, ENTÃO A TAXA DE JUROS DE MERCADO NÃO SE ALTERA COM A TRIBUTAÇÃO DA RENDA DO CAPITAL E A CARGA DESSA TRIBUTAÇÃO INCIDE SOMENTE NO POUPADOR. MAS, SE O MONTANTE DA POUPANÇA EM RESPOSTA À UMA REDUÇÃO DA TAXA LÍQUIDA DE JUROS POR CAUSA DE TRIBUTAÇÃO SE REDUZ (“OFERTA DE POUPANÇA POSITIVAMENTE INCLINADA”), ENTÃO, PELO MENOS PARTE DA CARGA DESSA TRIBUTAÇÃO PODE SER TRANSFERIDA DE POUPADORES A TOMADORES DE CAPITAL, POR MEIO DE AUMENTO DA TAXA DE JUROS DE MERCADO. UMA MAIS ELEVADA TAXA DE JUROS DE MERCADO, PORTANTO, CONTRABALANÇA PARTE DA CARGA TRIBUTÁRIA SUPORTADA PELOS POUPADORES. POR OUTRO LADO, ESSA TRANSFERÊNCIA DE CARGA A TOMADORES DE CAPITAL, PELO AUMENTO DOS JUROS DE MERCADO, AUMENTA OS CUSTOS DE PRODUÇÃO E RESULTA, ENTÃO, QUE PARTE DESSA CARGA TRANSFERIDA SEJA TAMBÉM REPASSADA A CONSUMIDORES NA FORMA DE PREÇOS DE BENS E SERVIÇOS MAIS ELEVADOS. AO FINAL, PORTANTO, A CARGA DA TRIBUTAÇÃO DA RENDA DO CAPITAL É SUPORTADA POR POUPADORES, PARTE É TRANSFERIDA A TOMADORES DE CAPITAL, VIA AUMENTO DE JUROS DE MERCADO QUE REDUZ O INVESTIMENTO, O CRESCIMENTO ECONÔMICO E LEVA A UMA MENOR RAZÃO CAPITAL/TRABALHO QUE REDUZ A PRODUTIVIDADE DO TRABALHO (E, PORTANTO, SALÁRIOS), ASSIM COMO, FINALMENTE, PARTE É REPASSADA A CONSUMIDORES VIA MAIORES PREÇOS DE MERCADO COM O AUMENTO DOS CUSTOS DE PRODUÇÃO.</a:t>
            </a:r>
            <a:endParaRPr lang="pt-BR" sz="2000" dirty="0"/>
          </a:p>
        </p:txBody>
      </p:sp>
    </p:spTree>
    <p:extLst>
      <p:ext uri="{BB962C8B-B14F-4D97-AF65-F5344CB8AC3E}">
        <p14:creationId xmlns:p14="http://schemas.microsoft.com/office/powerpoint/2010/main" val="2339077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pPr algn="just"/>
            <a:r>
              <a:rPr lang="pt-BR" sz="1800" b="1" u="sng" dirty="0" smtClean="0">
                <a:effectLst>
                  <a:outerShdw blurRad="38100" dist="38100" dir="2700000" algn="tl">
                    <a:srgbClr val="000000">
                      <a:alpha val="43137"/>
                    </a:srgbClr>
                  </a:outerShdw>
                </a:effectLst>
              </a:rPr>
              <a:t>ALGUMAS OBSERVAÇÕES ADICIONAIS E EVIDÊNCIAS EMPÍRICAS SOBRE O EXCESSO DE CARGA E SUA INCIDÊNCIA</a:t>
            </a:r>
            <a:r>
              <a:rPr lang="pt-BR" sz="1800" b="1" dirty="0" smtClean="0">
                <a:effectLst>
                  <a:outerShdw blurRad="38100" dist="38100" dir="2700000" algn="tl">
                    <a:srgbClr val="000000">
                      <a:alpha val="43137"/>
                    </a:srgbClr>
                  </a:outerShdw>
                </a:effectLst>
              </a:rPr>
              <a:t>:</a:t>
            </a:r>
          </a:p>
          <a:p>
            <a:pPr algn="just"/>
            <a:endParaRPr lang="pt-BR" sz="1800" b="1" dirty="0" smtClean="0">
              <a:effectLst>
                <a:outerShdw blurRad="38100" dist="38100" dir="2700000" algn="tl">
                  <a:srgbClr val="000000">
                    <a:alpha val="43137"/>
                  </a:srgbClr>
                </a:outerShdw>
              </a:effectLst>
            </a:endParaRPr>
          </a:p>
          <a:p>
            <a:pPr algn="just"/>
            <a:r>
              <a:rPr lang="pt-BR" sz="1800" dirty="0" smtClean="0"/>
              <a:t>FELDSTEIN (1978) ARGUMENTOU QUE O EXCESSO DE CARGA DA TRIBUTAÇÃO DA RENDA SOBRE A POUPANÇA E INVESTIMENTO É MAIS APROPRIADAMENTE ENTENDIDO, COMO UMA DISTORÇÃO NO “TIMMING” DO CONSUMO AO LONGO DO CICLO DE VIDA, DO QUE COMO UM DECRÉSCIMO NA POUPANÇA. MESMO QUE O MONTANTE DA POUPANÇA NÃO SEJA AFETADO PELA TRIBUTAÇÃO DA RENDA-JUROS (I.E., O CASO DA POUPANÇA INELÁSTICA A JUROS), O CONSUMO FUTURO SE REDUZIRÁ COMO RESULTADO DO DECLÍNEO DOS JUROS LÍQUIDOS TAL COMO INDUZIDOS POR ESSA TRIBUTAÇÃO. UMA REDUÇÃO NA TAXA DE JUROS APROPRIADA PELO POUPADOR, DE FATO, AUMENTA O PREÇO DO CONSUMO FUTURO POR AUMENTAR O MONTANTE DO CONSUMO PRESENTE QUE DEVE SER RENUNCIADO PARA OBTER QUALQUER DADO MONTANTE VALOR DE CONSUMO FUTURO. FELDSTEIN CALCULOU QUE A PERDA DE EFICIÊNCIA POR ESSA FORMA DE TRIBUTAÇÃO DO CAPITAL TENHA UM CUSTO DE 0,5% DA RENDA NACIONAL, QUANDO A POUPANÇA SE MANTÉM INALTERADA COM A TRIBUTAÇÃO.</a:t>
            </a:r>
          </a:p>
          <a:p>
            <a:pPr algn="just"/>
            <a:endParaRPr lang="pt-BR" sz="1800" dirty="0"/>
          </a:p>
          <a:p>
            <a:pPr algn="just"/>
            <a:r>
              <a:rPr lang="pt-BR" sz="1800" dirty="0" smtClean="0"/>
              <a:t>O EXCESSO DE CARGA DEPENDE DA TAXA APLICADA À RENDA-JUROS E DA ELASTICIDADE JUROS DA OFERTA DE POUPANÇA. ALGUNS ESTUDOS NOS EUA ESTIMARAM A ELASTICIDADE JUROS (NÃO COMPENSADA) DA OFERTA DE POUPANÇA ERA POUCO ELÁSTICA, DE  VALOR 0,4 AO FINAL DOS ANOS 1970. NESSE NÍVEL, O EXCESSO DE CARGA DA TRIBUTAÇÃO DA RENDA DO CAPITAL FOI ESTIMADO EM MAIS DE 30 CENTAVOS POR 1$ VALOR DE RECEITA TRIBUTÁRIA. ALGUNS ECONOMISTAS, ENTRETANTO, ESTIMAM QUE A ELASTICIDADE JUROS É MUITO MAIS ELEVADA DO QUE 0,4 E QUE, NESTE CASO, O EXCESSO DE CARGA PODE SER ATÉ MAIS DE TRÊS VEZES MAIOR QUE O DAS ESTIMATIVAS BASEADAS EM ELASTICIDADE DE 0,4.</a:t>
            </a:r>
          </a:p>
          <a:p>
            <a:pPr algn="just"/>
            <a:endParaRPr lang="pt-BR" sz="1800" dirty="0"/>
          </a:p>
          <a:p>
            <a:pPr algn="just"/>
            <a:r>
              <a:rPr lang="pt-BR" sz="1800" dirty="0" smtClean="0"/>
              <a:t>PORTANTO, OS ECONOMISTAS DISCORDAM SOBRE O VALOR DA ELASTICIDADE JUROS DA OFERTA DE POUPANÇA E, PORTANTO, SOBRE O EXCESSO DE CARGA NA RENDA DO CAPITAL. A DESPEITO DISTO, E TAL COMO NO CASO DA TRIBUTAÇÃO DA RENDA DO TRABALHO, A MAIORIA DOS ESTUDOS EMPÍRICOS ENCONTROU POUCA RESPOSTA DA OFERTA DE POUPANÇA A ALTERAÇÕES NAS TAXAS TRIBUTÁRIAS. POR EXEMPLO, OS ESTUDOS SOBRE AS REDUÇÕES TRIBUTÁRIAS DO ATO DE REFORMA TRIBUTÁRIA DE 1986 (“SUPPLY SIDE ECONOMICS”) FORAM INCAPAZES DE ENCONTRAR QUALQUER SIGNIFICATIVO AUMENTO NAS POUPANÇAS ATRIBUÍVEL À REDUÇÃO NA TRIBUTAÇÃO DOS JUROS (E DA RENDA DO TRABALHO) EFETUADAS NESSA ÉPOCA. AS ALTERAÇÕES NA TRIBUTAÇÃO TIVERAM SOMENTE EFEITOS MISTOS SOBRE O INCENTIVO A POUPAR E NÃO REVERTERAM O DECLÍNEO DE LONGO PRAZO NA POUPANÇA PESSOAL QUE SE INICIOU NOS ANOS 1970 NOS EUA. TODAVIA, HÁ EVIDÊNCIA SIM, DE HAVER UM EFEITO SIGNIFICATIVO DA TRIBUTAÇÃO DO CAPTIAL SOBRE O INCENTIVO A INVESTIR, POIS, A TRIBUTAÇÃO DA RENDA DO INVESTIMENTO AUMENTA O CUSTO DE CAPITAL E, ASSIM, REDUZ O INVESTIMENTO, O CRESCIMENTO E A PRODUTIVIDADE DO TRABALHO (I.E., SALÁRIO). </a:t>
            </a:r>
          </a:p>
          <a:p>
            <a:pPr algn="just"/>
            <a:endParaRPr lang="pt-BR" sz="1800" dirty="0"/>
          </a:p>
          <a:p>
            <a:pPr algn="just"/>
            <a:r>
              <a:rPr lang="pt-BR" sz="1800" dirty="0" smtClean="0"/>
              <a:t>EM SUMA, SUPONDO QUE O EXCESSO DE CARGA NO MERCADO DE CAPITAL SE DISTRIBUTA ENTRE POUPADORES</a:t>
            </a:r>
            <a:r>
              <a:rPr lang="pt-BR" sz="1800" dirty="0"/>
              <a:t> </a:t>
            </a:r>
            <a:r>
              <a:rPr lang="pt-BR" sz="1800" dirty="0" smtClean="0"/>
              <a:t>E TOMADORES DE CAPITAL (“O CASO DE OFERTA DE POUPANÇA POSITIVAMENTE INCLINADA”) E QUE, COMO VIMOS, ESSA CARGA </a:t>
            </a:r>
            <a:r>
              <a:rPr lang="pt-BR" sz="1800" dirty="0"/>
              <a:t>É</a:t>
            </a:r>
            <a:r>
              <a:rPr lang="pt-BR" sz="1800" dirty="0" smtClean="0"/>
              <a:t> EM PARTE TAMBÉM REPASSADA A CONSUMIDORES E A TRABALHADORES, ENTÃO TODOS ESSES AGENTES ECONÔMICOS SE BENEFICIAM DE UMA REDUÇÃO DA TRIBUTAÇÃO DO CAPITAL. TODAVIA, QUANTO MAIS A OFERTA DE POUPANÇA  NÃO SE REDUZ COM A TRIBUTAÇÃO DA RENDA DO CAPITAL, ISTO É, QUANTO MAIS ELA É INELÁSTICA A JUROS, MENOS A TAXA DE JUROS DE MERCADO SE ELEVA COM ESSA TRIBUTAÇÃO. PORTANTO, QUANTO MAIS INELÁSTICA </a:t>
            </a:r>
            <a:r>
              <a:rPr lang="pt-BR" sz="1800" smtClean="0"/>
              <a:t>A JUROS FOR A POUPANÇA, </a:t>
            </a:r>
            <a:r>
              <a:rPr lang="pt-BR" sz="1800" dirty="0" smtClean="0"/>
              <a:t>MAIS SOMENTE OS POUPADORES SE BENEFICIAM DE UMA REDUÇÃO DA TRIBUTAÇÃO DA RENDA-JUROS, EM CONTRAPOSIÇÃO AO GANHO QUE  TOMADORES DE CAPITAL (INVESTIDORES), TRABALHADORES E CONSUMIDORES EVENTUALMENTE PODEM TER COM ESSA REDUÇÃO TRIBUTÁRIA NO MERCADO DE CAPITAL.</a:t>
            </a:r>
            <a:endParaRPr lang="pt-BR" sz="1800" dirty="0"/>
          </a:p>
        </p:txBody>
      </p:sp>
    </p:spTree>
    <p:extLst>
      <p:ext uri="{BB962C8B-B14F-4D97-AF65-F5344CB8AC3E}">
        <p14:creationId xmlns:p14="http://schemas.microsoft.com/office/powerpoint/2010/main" val="746789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512" y="0"/>
            <a:ext cx="9180512" cy="6858000"/>
          </a:xfrm>
        </p:spPr>
        <p:txBody>
          <a:bodyPr>
            <a:normAutofit/>
          </a:bodyPr>
          <a:lstStyle/>
          <a:p>
            <a:pPr marL="0" indent="0">
              <a:buNone/>
            </a:pPr>
            <a:r>
              <a:rPr lang="pt-BR" sz="2400" b="1" dirty="0" smtClean="0">
                <a:effectLst>
                  <a:outerShdw blurRad="38100" dist="38100" dir="2700000" algn="tl">
                    <a:srgbClr val="000000">
                      <a:alpha val="43137"/>
                    </a:srgbClr>
                  </a:outerShdw>
                </a:effectLst>
              </a:rPr>
              <a:t>                 </a:t>
            </a:r>
            <a:r>
              <a:rPr lang="pt-BR" sz="2400" b="1" u="sng" dirty="0" smtClean="0">
                <a:effectLst>
                  <a:outerShdw blurRad="38100" dist="38100" dir="2700000" algn="tl">
                    <a:srgbClr val="000000">
                      <a:alpha val="43137"/>
                    </a:srgbClr>
                  </a:outerShdw>
                </a:effectLst>
              </a:rPr>
              <a:t>O CASO DA POUPANÇA INELÁSTICA A JUROS</a:t>
            </a:r>
            <a:r>
              <a:rPr lang="pt-BR" sz="2400" b="1" dirty="0" smtClean="0">
                <a:effectLst>
                  <a:outerShdw blurRad="38100" dist="38100" dir="2700000" algn="tl">
                    <a:srgbClr val="000000">
                      <a:alpha val="43137"/>
                    </a:srgbClr>
                  </a:outerShdw>
                </a:effectLst>
              </a:rPr>
              <a:t>: </a:t>
            </a:r>
          </a:p>
          <a:p>
            <a:pPr marL="0" indent="0">
              <a:buNone/>
            </a:pPr>
            <a:r>
              <a:rPr lang="pt-BR" sz="2400" b="1" dirty="0" smtClean="0">
                <a:effectLst>
                  <a:outerShdw blurRad="38100" dist="38100" dir="2700000" algn="tl">
                    <a:srgbClr val="000000">
                      <a:alpha val="43137"/>
                    </a:srgbClr>
                  </a:outerShdw>
                </a:effectLst>
              </a:rPr>
              <a:t>DETERMINAÇÃO COM TRIBUTAÇÃO, EXCESSO DE CARGA E INCIDÊNCIA</a:t>
            </a:r>
          </a:p>
          <a:p>
            <a:pPr marL="0" indent="0">
              <a:buNone/>
            </a:pPr>
            <a:endParaRPr lang="pt-BR" sz="1800" b="1" dirty="0">
              <a:effectLst>
                <a:outerShdw blurRad="38100" dist="38100" dir="2700000" algn="tl">
                  <a:srgbClr val="000000">
                    <a:alpha val="43137"/>
                  </a:srgbClr>
                </a:outerShdw>
              </a:effectLst>
            </a:endParaRPr>
          </a:p>
        </p:txBody>
      </p:sp>
      <p:cxnSp>
        <p:nvCxnSpPr>
          <p:cNvPr id="4" name="Conector de seta reta 3"/>
          <p:cNvCxnSpPr/>
          <p:nvPr/>
        </p:nvCxnSpPr>
        <p:spPr>
          <a:xfrm flipV="1">
            <a:off x="971600" y="692696"/>
            <a:ext cx="0" cy="280831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971600" y="3501008"/>
            <a:ext cx="446449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971600" y="908720"/>
            <a:ext cx="2664296" cy="25922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971600" y="1772816"/>
            <a:ext cx="4320480" cy="17281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rco 18"/>
          <p:cNvSpPr/>
          <p:nvPr/>
        </p:nvSpPr>
        <p:spPr>
          <a:xfrm rot="10800000">
            <a:off x="1043609" y="1052736"/>
            <a:ext cx="2016226" cy="1008112"/>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Arco 19"/>
          <p:cNvSpPr/>
          <p:nvPr/>
        </p:nvSpPr>
        <p:spPr>
          <a:xfrm rot="9089071">
            <a:off x="1033107" y="-509342"/>
            <a:ext cx="2109233" cy="2000336"/>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2" name="Conector reto 21"/>
          <p:cNvCxnSpPr/>
          <p:nvPr/>
        </p:nvCxnSpPr>
        <p:spPr>
          <a:xfrm>
            <a:off x="1403648" y="1340768"/>
            <a:ext cx="72008"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a:off x="971600" y="1628800"/>
            <a:ext cx="1872208" cy="187220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1151621" y="1772816"/>
            <a:ext cx="0" cy="17281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a:off x="1316256" y="1052736"/>
            <a:ext cx="37542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45" name="CaixaDeTexto 44"/>
          <p:cNvSpPr txBox="1"/>
          <p:nvPr/>
        </p:nvSpPr>
        <p:spPr>
          <a:xfrm>
            <a:off x="1316256" y="1691516"/>
            <a:ext cx="37542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a:t>
            </a:r>
            <a:r>
              <a:rPr lang="pt-BR" b="1" baseline="-25000" dirty="0" smtClean="0">
                <a:effectLst>
                  <a:outerShdw blurRad="38100" dist="38100" dir="2700000" algn="tl">
                    <a:srgbClr val="000000">
                      <a:alpha val="43137"/>
                    </a:srgbClr>
                  </a:outerShdw>
                </a:effectLst>
              </a:rPr>
              <a:t>2</a:t>
            </a:r>
            <a:endParaRPr lang="pt-BR" b="1" dirty="0">
              <a:effectLst>
                <a:outerShdw blurRad="38100" dist="38100" dir="2700000" algn="tl">
                  <a:srgbClr val="000000">
                    <a:alpha val="43137"/>
                  </a:srgbClr>
                </a:outerShdw>
              </a:effectLst>
            </a:endParaRPr>
          </a:p>
        </p:txBody>
      </p:sp>
      <p:sp>
        <p:nvSpPr>
          <p:cNvPr id="46" name="CaixaDeTexto 45"/>
          <p:cNvSpPr txBox="1"/>
          <p:nvPr/>
        </p:nvSpPr>
        <p:spPr>
          <a:xfrm>
            <a:off x="1043608" y="1484784"/>
            <a:ext cx="779957"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a:t>
            </a:r>
            <a:r>
              <a:rPr lang="pt-BR" sz="1400" b="1" baseline="30000" dirty="0" smtClean="0">
                <a:effectLst>
                  <a:outerShdw blurRad="38100" dist="38100" dir="2700000" algn="tl">
                    <a:srgbClr val="000000">
                      <a:alpha val="43137"/>
                    </a:srgbClr>
                  </a:outerShdw>
                </a:effectLst>
              </a:rPr>
              <a:t>EF.RENDA</a:t>
            </a:r>
            <a:endParaRPr lang="pt-BR" sz="1400" b="1" dirty="0">
              <a:effectLst>
                <a:outerShdw blurRad="38100" dist="38100" dir="2700000" algn="tl">
                  <a:srgbClr val="000000">
                    <a:alpha val="43137"/>
                  </a:srgbClr>
                </a:outerShdw>
              </a:effectLst>
            </a:endParaRPr>
          </a:p>
        </p:txBody>
      </p:sp>
      <p:sp>
        <p:nvSpPr>
          <p:cNvPr id="47" name="Chave esquerda 46"/>
          <p:cNvSpPr/>
          <p:nvPr/>
        </p:nvSpPr>
        <p:spPr>
          <a:xfrm rot="5400000">
            <a:off x="1187624" y="2564904"/>
            <a:ext cx="252029" cy="324035"/>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49" name="Conector de seta reta 48"/>
          <p:cNvCxnSpPr/>
          <p:nvPr/>
        </p:nvCxnSpPr>
        <p:spPr>
          <a:xfrm flipH="1">
            <a:off x="1151621" y="2852936"/>
            <a:ext cx="28803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Chave direita 49"/>
          <p:cNvSpPr/>
          <p:nvPr/>
        </p:nvSpPr>
        <p:spPr>
          <a:xfrm rot="5400000">
            <a:off x="1171945" y="2909265"/>
            <a:ext cx="288032" cy="31939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58" name="Conector de seta reta 57"/>
          <p:cNvCxnSpPr/>
          <p:nvPr/>
        </p:nvCxnSpPr>
        <p:spPr>
          <a:xfrm>
            <a:off x="1156266" y="2996952"/>
            <a:ext cx="31939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a:off x="755576" y="2431921"/>
            <a:ext cx="1109919" cy="276999"/>
          </a:xfrm>
          <a:prstGeom prst="rect">
            <a:avLst/>
          </a:prstGeom>
          <a:no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EFEITO RENDA</a:t>
            </a:r>
            <a:endParaRPr lang="pt-BR" sz="1200" b="1" dirty="0">
              <a:effectLst>
                <a:outerShdw blurRad="38100" dist="38100" dir="2700000" algn="tl">
                  <a:srgbClr val="000000">
                    <a:alpha val="43137"/>
                  </a:srgbClr>
                </a:outerShdw>
              </a:effectLst>
            </a:endParaRPr>
          </a:p>
        </p:txBody>
      </p:sp>
      <p:sp>
        <p:nvSpPr>
          <p:cNvPr id="60" name="CaixaDeTexto 59"/>
          <p:cNvSpPr txBox="1"/>
          <p:nvPr/>
        </p:nvSpPr>
        <p:spPr>
          <a:xfrm>
            <a:off x="611560" y="3140968"/>
            <a:ext cx="1605248" cy="276999"/>
          </a:xfrm>
          <a:prstGeom prst="rect">
            <a:avLst/>
          </a:prstGeom>
          <a:no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EFEITO SUBSTITUIÇÃO</a:t>
            </a:r>
            <a:endParaRPr lang="pt-BR" sz="1200" b="1" dirty="0">
              <a:effectLst>
                <a:outerShdw blurRad="38100" dist="38100" dir="2700000" algn="tl">
                  <a:srgbClr val="000000">
                    <a:alpha val="43137"/>
                  </a:srgbClr>
                </a:outerShdw>
              </a:effectLst>
            </a:endParaRPr>
          </a:p>
        </p:txBody>
      </p:sp>
      <p:cxnSp>
        <p:nvCxnSpPr>
          <p:cNvPr id="62" name="Conector reto 61"/>
          <p:cNvCxnSpPr/>
          <p:nvPr/>
        </p:nvCxnSpPr>
        <p:spPr>
          <a:xfrm flipH="1">
            <a:off x="971600" y="2348880"/>
            <a:ext cx="1512168"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4" name="Conector reto 63"/>
          <p:cNvCxnSpPr/>
          <p:nvPr/>
        </p:nvCxnSpPr>
        <p:spPr>
          <a:xfrm>
            <a:off x="2483768" y="2348880"/>
            <a:ext cx="36004" cy="1152128"/>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8" name="CaixaDeTexto 67"/>
          <p:cNvSpPr txBox="1"/>
          <p:nvPr/>
        </p:nvSpPr>
        <p:spPr>
          <a:xfrm>
            <a:off x="2388362" y="3429000"/>
            <a:ext cx="38343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Y</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69" name="CaixaDeTexto 68"/>
          <p:cNvSpPr txBox="1"/>
          <p:nvPr/>
        </p:nvSpPr>
        <p:spPr>
          <a:xfrm>
            <a:off x="611560" y="2060848"/>
            <a:ext cx="38343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Y</a:t>
            </a:r>
            <a:r>
              <a:rPr lang="pt-BR" b="1" baseline="-25000" dirty="0" smtClean="0">
                <a:effectLst>
                  <a:outerShdw blurRad="38100" dist="38100" dir="2700000" algn="tl">
                    <a:srgbClr val="000000">
                      <a:alpha val="43137"/>
                    </a:srgbClr>
                  </a:outerShdw>
                </a:effectLst>
              </a:rPr>
              <a:t>2</a:t>
            </a:r>
            <a:endParaRPr lang="pt-BR" b="1" dirty="0">
              <a:effectLst>
                <a:outerShdw blurRad="38100" dist="38100" dir="2700000" algn="tl">
                  <a:srgbClr val="000000">
                    <a:alpha val="43137"/>
                  </a:srgbClr>
                </a:outerShdw>
              </a:effectLst>
            </a:endParaRPr>
          </a:p>
        </p:txBody>
      </p:sp>
      <p:sp>
        <p:nvSpPr>
          <p:cNvPr id="70" name="CaixaDeTexto 69"/>
          <p:cNvSpPr txBox="1"/>
          <p:nvPr/>
        </p:nvSpPr>
        <p:spPr>
          <a:xfrm>
            <a:off x="1214123" y="3482424"/>
            <a:ext cx="1125629" cy="523220"/>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C</a:t>
            </a:r>
            <a:r>
              <a:rPr lang="pt-BR" sz="1400" b="1" baseline="-25000" dirty="0" smtClean="0">
                <a:effectLst>
                  <a:outerShdw blurRad="38100" dist="38100" dir="2700000" algn="tl">
                    <a:srgbClr val="000000">
                      <a:alpha val="43137"/>
                    </a:srgbClr>
                  </a:outerShdw>
                </a:effectLst>
              </a:rPr>
              <a:t>1</a:t>
            </a:r>
            <a:r>
              <a:rPr lang="pt-BR" sz="1400" b="1" baseline="30000" dirty="0" smtClean="0">
                <a:effectLst>
                  <a:outerShdw blurRad="38100" dist="38100" dir="2700000" algn="tl">
                    <a:srgbClr val="000000">
                      <a:alpha val="43137"/>
                    </a:srgbClr>
                  </a:outerShdw>
                </a:effectLst>
              </a:rPr>
              <a:t>SEM TRIB.</a:t>
            </a:r>
            <a:r>
              <a:rPr lang="pt-BR" sz="1400" b="1" dirty="0">
                <a:effectLst>
                  <a:outerShdw blurRad="38100" dist="38100" dir="2700000" algn="tl">
                    <a:srgbClr val="000000">
                      <a:alpha val="43137"/>
                    </a:srgbClr>
                  </a:outerShdw>
                </a:effectLst>
              </a:rPr>
              <a:t> </a:t>
            </a:r>
            <a:r>
              <a:rPr lang="pt-BR" sz="1400" b="1" dirty="0" smtClean="0">
                <a:effectLst>
                  <a:outerShdw blurRad="38100" dist="38100" dir="2700000" algn="tl">
                    <a:srgbClr val="000000">
                      <a:alpha val="43137"/>
                    </a:srgbClr>
                  </a:outerShdw>
                </a:effectLst>
              </a:rPr>
              <a:t> (=)</a:t>
            </a:r>
          </a:p>
          <a:p>
            <a:r>
              <a:rPr lang="pt-BR" sz="1400" b="1" dirty="0" smtClean="0">
                <a:effectLst>
                  <a:outerShdw blurRad="38100" dist="38100" dir="2700000" algn="tl">
                    <a:srgbClr val="000000">
                      <a:alpha val="43137"/>
                    </a:srgbClr>
                  </a:outerShdw>
                </a:effectLst>
              </a:rPr>
              <a:t>C</a:t>
            </a:r>
            <a:r>
              <a:rPr lang="pt-BR" sz="1400" b="1" baseline="-25000" dirty="0" smtClean="0">
                <a:effectLst>
                  <a:outerShdw blurRad="38100" dist="38100" dir="2700000" algn="tl">
                    <a:srgbClr val="000000">
                      <a:alpha val="43137"/>
                    </a:srgbClr>
                  </a:outerShdw>
                </a:effectLst>
              </a:rPr>
              <a:t>1</a:t>
            </a:r>
            <a:r>
              <a:rPr lang="pt-BR" sz="1400" b="1" baseline="30000" dirty="0" smtClean="0">
                <a:effectLst>
                  <a:outerShdw blurRad="38100" dist="38100" dir="2700000" algn="tl">
                    <a:srgbClr val="000000">
                      <a:alpha val="43137"/>
                    </a:srgbClr>
                  </a:outerShdw>
                </a:effectLst>
              </a:rPr>
              <a:t>COM TRIB.</a:t>
            </a:r>
            <a:endParaRPr lang="pt-BR" sz="1400" b="1" dirty="0">
              <a:effectLst>
                <a:outerShdw blurRad="38100" dist="38100" dir="2700000" algn="tl">
                  <a:srgbClr val="000000">
                    <a:alpha val="43137"/>
                  </a:srgbClr>
                </a:outerShdw>
              </a:effectLst>
            </a:endParaRPr>
          </a:p>
        </p:txBody>
      </p:sp>
      <p:sp>
        <p:nvSpPr>
          <p:cNvPr id="71" name="Chave direita 70"/>
          <p:cNvSpPr/>
          <p:nvPr/>
        </p:nvSpPr>
        <p:spPr>
          <a:xfrm rot="5400000">
            <a:off x="1789796" y="3442733"/>
            <a:ext cx="371967" cy="120860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2" name="CaixaDeTexto 71"/>
          <p:cNvSpPr txBox="1"/>
          <p:nvPr/>
        </p:nvSpPr>
        <p:spPr>
          <a:xfrm>
            <a:off x="1191561" y="4201343"/>
            <a:ext cx="1764329" cy="307777"/>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S</a:t>
            </a:r>
            <a:r>
              <a:rPr lang="pt-BR" sz="1400" b="1" baseline="-25000" dirty="0" smtClean="0">
                <a:effectLst>
                  <a:outerShdw blurRad="38100" dist="38100" dir="2700000" algn="tl">
                    <a:srgbClr val="000000">
                      <a:alpha val="43137"/>
                    </a:srgbClr>
                  </a:outerShdw>
                </a:effectLst>
              </a:rPr>
              <a:t>1</a:t>
            </a:r>
            <a:r>
              <a:rPr lang="pt-BR" sz="1400" b="1" baseline="30000" dirty="0" smtClean="0">
                <a:effectLst>
                  <a:outerShdw blurRad="38100" dist="38100" dir="2700000" algn="tl">
                    <a:srgbClr val="000000">
                      <a:alpha val="43137"/>
                    </a:srgbClr>
                  </a:outerShdw>
                </a:effectLst>
              </a:rPr>
              <a:t>SEM TRIB.</a:t>
            </a:r>
            <a:r>
              <a:rPr lang="pt-BR" sz="1400" b="1" dirty="0" smtClean="0">
                <a:effectLst>
                  <a:outerShdw blurRad="38100" dist="38100" dir="2700000" algn="tl">
                    <a:srgbClr val="000000">
                      <a:alpha val="43137"/>
                    </a:srgbClr>
                  </a:outerShdw>
                </a:effectLst>
              </a:rPr>
              <a:t>  =  S</a:t>
            </a:r>
            <a:r>
              <a:rPr lang="pt-BR" sz="1400" b="1" baseline="-25000" dirty="0" smtClean="0">
                <a:effectLst>
                  <a:outerShdw blurRad="38100" dist="38100" dir="2700000" algn="tl">
                    <a:srgbClr val="000000">
                      <a:alpha val="43137"/>
                    </a:srgbClr>
                  </a:outerShdw>
                </a:effectLst>
              </a:rPr>
              <a:t>1</a:t>
            </a:r>
            <a:r>
              <a:rPr lang="pt-BR" sz="1400" b="1" baseline="30000" dirty="0" smtClean="0">
                <a:effectLst>
                  <a:outerShdw blurRad="38100" dist="38100" dir="2700000" algn="tl">
                    <a:srgbClr val="000000">
                      <a:alpha val="43137"/>
                    </a:srgbClr>
                  </a:outerShdw>
                </a:effectLst>
              </a:rPr>
              <a:t>COM TRIB.</a:t>
            </a:r>
            <a:endParaRPr lang="pt-BR" sz="1400" b="1" dirty="0">
              <a:effectLst>
                <a:outerShdw blurRad="38100" dist="38100" dir="2700000" algn="tl">
                  <a:srgbClr val="000000">
                    <a:alpha val="43137"/>
                  </a:srgbClr>
                </a:outerShdw>
              </a:effectLst>
            </a:endParaRPr>
          </a:p>
        </p:txBody>
      </p:sp>
      <p:sp>
        <p:nvSpPr>
          <p:cNvPr id="73" name="Sol 72"/>
          <p:cNvSpPr/>
          <p:nvPr/>
        </p:nvSpPr>
        <p:spPr>
          <a:xfrm>
            <a:off x="2411760" y="2276872"/>
            <a:ext cx="144016" cy="144016"/>
          </a:xfrm>
          <a:prstGeom prst="su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4" name="CaixaDeTexto 73"/>
          <p:cNvSpPr txBox="1"/>
          <p:nvPr/>
        </p:nvSpPr>
        <p:spPr>
          <a:xfrm rot="19969654">
            <a:off x="2429977" y="1972839"/>
            <a:ext cx="816057" cy="276999"/>
          </a:xfrm>
          <a:prstGeom prst="rect">
            <a:avLst/>
          </a:prstGeom>
          <a:noFill/>
        </p:spPr>
        <p:txBody>
          <a:bodyPr wrap="none" rtlCol="0">
            <a:spAutoFit/>
          </a:bodyPr>
          <a:lstStyle/>
          <a:p>
            <a:r>
              <a:rPr lang="pt-BR" sz="1200" b="1" dirty="0" smtClean="0">
                <a:effectLst>
                  <a:outerShdw blurRad="38100" dist="38100" dir="2700000" algn="tl">
                    <a:srgbClr val="000000">
                      <a:alpha val="43137"/>
                    </a:srgbClr>
                  </a:outerShdw>
                </a:effectLst>
              </a:rPr>
              <a:t>DOTAÇÃO</a:t>
            </a:r>
            <a:endParaRPr lang="pt-BR" sz="1200" b="1" dirty="0">
              <a:effectLst>
                <a:outerShdw blurRad="38100" dist="38100" dir="2700000" algn="tl">
                  <a:srgbClr val="000000">
                    <a:alpha val="43137"/>
                  </a:srgbClr>
                </a:outerShdw>
              </a:effectLst>
            </a:endParaRPr>
          </a:p>
        </p:txBody>
      </p:sp>
      <p:sp>
        <p:nvSpPr>
          <p:cNvPr id="76" name="Seta para a direita 75"/>
          <p:cNvSpPr/>
          <p:nvPr/>
        </p:nvSpPr>
        <p:spPr>
          <a:xfrm rot="19607883">
            <a:off x="3439428" y="3107140"/>
            <a:ext cx="576064" cy="10031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7" name="CaixaDeTexto 76"/>
          <p:cNvSpPr txBox="1"/>
          <p:nvPr/>
        </p:nvSpPr>
        <p:spPr>
          <a:xfrm rot="1329559">
            <a:off x="3189237" y="2736110"/>
            <a:ext cx="1653017" cy="246221"/>
          </a:xfrm>
          <a:prstGeom prst="rect">
            <a:avLst/>
          </a:prstGeom>
          <a:noFill/>
        </p:spPr>
        <p:txBody>
          <a:bodyPr wrap="none" rtlCol="0">
            <a:spAutoFit/>
          </a:bodyPr>
          <a:lstStyle/>
          <a:p>
            <a:r>
              <a:rPr lang="pt-BR" sz="1000" b="1" dirty="0" smtClean="0">
                <a:solidFill>
                  <a:srgbClr val="FF0000"/>
                </a:solidFill>
                <a:effectLst>
                  <a:outerShdw blurRad="38100" dist="38100" dir="2700000" algn="tl">
                    <a:srgbClr val="000000">
                      <a:alpha val="43137"/>
                    </a:srgbClr>
                  </a:outerShdw>
                </a:effectLst>
              </a:rPr>
              <a:t>REST.ORÇ.COM TRIB.JUROS</a:t>
            </a:r>
            <a:endParaRPr lang="pt-BR" sz="1000" b="1" dirty="0">
              <a:solidFill>
                <a:srgbClr val="FF0000"/>
              </a:solidFill>
              <a:effectLst>
                <a:outerShdw blurRad="38100" dist="38100" dir="2700000" algn="tl">
                  <a:srgbClr val="000000">
                    <a:alpha val="43137"/>
                  </a:srgbClr>
                </a:outerShdw>
              </a:effectLst>
            </a:endParaRPr>
          </a:p>
        </p:txBody>
      </p:sp>
      <p:sp>
        <p:nvSpPr>
          <p:cNvPr id="78" name="CaixaDeTexto 77"/>
          <p:cNvSpPr txBox="1"/>
          <p:nvPr/>
        </p:nvSpPr>
        <p:spPr>
          <a:xfrm rot="2552555">
            <a:off x="2425467" y="2865012"/>
            <a:ext cx="1622560" cy="246221"/>
          </a:xfrm>
          <a:prstGeom prst="rect">
            <a:avLst/>
          </a:prstGeom>
          <a:noFill/>
        </p:spPr>
        <p:txBody>
          <a:bodyPr wrap="none" rtlCol="0">
            <a:spAutoFit/>
          </a:bodyPr>
          <a:lstStyle/>
          <a:p>
            <a:r>
              <a:rPr lang="pt-BR" sz="1000" b="1" dirty="0" smtClean="0">
                <a:solidFill>
                  <a:srgbClr val="FF0000"/>
                </a:solidFill>
                <a:effectLst>
                  <a:outerShdw blurRad="38100" dist="38100" dir="2700000" algn="tl">
                    <a:srgbClr val="000000">
                      <a:alpha val="43137"/>
                    </a:srgbClr>
                  </a:outerShdw>
                </a:effectLst>
              </a:rPr>
              <a:t>REST.ORÇ.SEM TRIB.JUROS</a:t>
            </a:r>
            <a:endParaRPr lang="pt-BR" sz="1000" b="1" dirty="0">
              <a:solidFill>
                <a:srgbClr val="FF0000"/>
              </a:solidFill>
              <a:effectLst>
                <a:outerShdw blurRad="38100" dist="38100" dir="2700000" algn="tl">
                  <a:srgbClr val="000000">
                    <a:alpha val="43137"/>
                  </a:srgbClr>
                </a:outerShdw>
              </a:effectLst>
            </a:endParaRPr>
          </a:p>
        </p:txBody>
      </p:sp>
      <p:cxnSp>
        <p:nvCxnSpPr>
          <p:cNvPr id="80" name="Conector de seta reta 79"/>
          <p:cNvCxnSpPr/>
          <p:nvPr/>
        </p:nvCxnSpPr>
        <p:spPr>
          <a:xfrm flipH="1" flipV="1">
            <a:off x="2463304" y="4561383"/>
            <a:ext cx="20464" cy="18919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Conector de seta reta 81"/>
          <p:cNvCxnSpPr/>
          <p:nvPr/>
        </p:nvCxnSpPr>
        <p:spPr>
          <a:xfrm>
            <a:off x="2483768" y="6453336"/>
            <a:ext cx="280831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Conector reto 83"/>
          <p:cNvCxnSpPr/>
          <p:nvPr/>
        </p:nvCxnSpPr>
        <p:spPr>
          <a:xfrm>
            <a:off x="3635896" y="4797152"/>
            <a:ext cx="48610" cy="16561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ector reto 85"/>
          <p:cNvCxnSpPr/>
          <p:nvPr/>
        </p:nvCxnSpPr>
        <p:spPr>
          <a:xfrm>
            <a:off x="3203848" y="4761148"/>
            <a:ext cx="1296144" cy="11161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ector de seta reta 87"/>
          <p:cNvCxnSpPr/>
          <p:nvPr/>
        </p:nvCxnSpPr>
        <p:spPr>
          <a:xfrm flipH="1" flipV="1">
            <a:off x="5796136" y="4509120"/>
            <a:ext cx="72008" cy="19442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Conector de seta reta 89"/>
          <p:cNvCxnSpPr/>
          <p:nvPr/>
        </p:nvCxnSpPr>
        <p:spPr>
          <a:xfrm>
            <a:off x="5868144" y="6453336"/>
            <a:ext cx="230425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Conector reto 95"/>
          <p:cNvCxnSpPr/>
          <p:nvPr/>
        </p:nvCxnSpPr>
        <p:spPr>
          <a:xfrm flipV="1">
            <a:off x="6300192" y="4715271"/>
            <a:ext cx="1728192" cy="13780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a:xfrm flipH="1" flipV="1">
            <a:off x="2463304" y="5157192"/>
            <a:ext cx="4989016" cy="900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a:xfrm>
            <a:off x="2580081" y="5024209"/>
            <a:ext cx="1631879" cy="106908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a:xfrm>
            <a:off x="2522390" y="5733256"/>
            <a:ext cx="424585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a:xfrm>
            <a:off x="6732240" y="5157192"/>
            <a:ext cx="72008" cy="129614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4" name="CaixaDeTexto 113"/>
          <p:cNvSpPr txBox="1"/>
          <p:nvPr/>
        </p:nvSpPr>
        <p:spPr>
          <a:xfrm>
            <a:off x="3492661" y="4561383"/>
            <a:ext cx="791307"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S</a:t>
            </a:r>
            <a:r>
              <a:rPr lang="pt-BR" sz="1400" b="1" baseline="30000" dirty="0" smtClean="0">
                <a:effectLst>
                  <a:outerShdw blurRad="38100" dist="38100" dir="2700000" algn="tl">
                    <a:srgbClr val="000000">
                      <a:alpha val="43137"/>
                    </a:srgbClr>
                  </a:outerShdw>
                </a:effectLst>
              </a:rPr>
              <a:t>MERCADO</a:t>
            </a:r>
            <a:endParaRPr lang="pt-BR" sz="1400" b="1" dirty="0">
              <a:effectLst>
                <a:outerShdw blurRad="38100" dist="38100" dir="2700000" algn="tl">
                  <a:srgbClr val="000000">
                    <a:alpha val="43137"/>
                  </a:srgbClr>
                </a:outerShdw>
              </a:effectLst>
            </a:endParaRPr>
          </a:p>
        </p:txBody>
      </p:sp>
      <p:sp>
        <p:nvSpPr>
          <p:cNvPr id="115" name="CaixaDeTexto 114"/>
          <p:cNvSpPr txBox="1"/>
          <p:nvPr/>
        </p:nvSpPr>
        <p:spPr>
          <a:xfrm>
            <a:off x="4415814" y="5713511"/>
            <a:ext cx="876266"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D</a:t>
            </a:r>
            <a:r>
              <a:rPr lang="pt-BR" sz="1400" b="1" baseline="-25000" dirty="0" smtClean="0">
                <a:effectLst>
                  <a:outerShdw blurRad="38100" dist="38100" dir="2700000" algn="tl">
                    <a:srgbClr val="000000">
                      <a:alpha val="43137"/>
                    </a:srgbClr>
                  </a:outerShdw>
                </a:effectLst>
              </a:rPr>
              <a:t>S</a:t>
            </a:r>
            <a:r>
              <a:rPr lang="pt-BR" sz="1400" b="1" baseline="30000" dirty="0" smtClean="0">
                <a:effectLst>
                  <a:outerShdw blurRad="38100" dist="38100" dir="2700000" algn="tl">
                    <a:srgbClr val="000000">
                      <a:alpha val="43137"/>
                    </a:srgbClr>
                  </a:outerShdw>
                </a:effectLst>
              </a:rPr>
              <a:t>MERCADO</a:t>
            </a:r>
            <a:endParaRPr lang="pt-BR" sz="1400" b="1" dirty="0">
              <a:effectLst>
                <a:outerShdw blurRad="38100" dist="38100" dir="2700000" algn="tl">
                  <a:srgbClr val="000000">
                    <a:alpha val="43137"/>
                  </a:srgbClr>
                </a:outerShdw>
              </a:effectLst>
            </a:endParaRPr>
          </a:p>
        </p:txBody>
      </p:sp>
      <p:sp>
        <p:nvSpPr>
          <p:cNvPr id="116" name="CaixaDeTexto 115"/>
          <p:cNvSpPr txBox="1"/>
          <p:nvPr/>
        </p:nvSpPr>
        <p:spPr>
          <a:xfrm>
            <a:off x="4095338" y="5949280"/>
            <a:ext cx="908710"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D</a:t>
            </a:r>
            <a:r>
              <a:rPr lang="pt-BR" sz="1400" b="1" baseline="-25000" dirty="0" smtClean="0">
                <a:effectLst>
                  <a:outerShdw blurRad="38100" dist="38100" dir="2700000" algn="tl">
                    <a:srgbClr val="000000">
                      <a:alpha val="43137"/>
                    </a:srgbClr>
                  </a:outerShdw>
                </a:effectLst>
              </a:rPr>
              <a:t>S</a:t>
            </a:r>
            <a:r>
              <a:rPr lang="pt-BR" sz="1400" b="1" baseline="30000" dirty="0" smtClean="0">
                <a:effectLst>
                  <a:outerShdw blurRad="38100" dist="38100" dir="2700000" algn="tl">
                    <a:srgbClr val="000000">
                      <a:alpha val="43137"/>
                    </a:srgbClr>
                  </a:outerShdw>
                </a:effectLst>
              </a:rPr>
              <a:t>PERCEBIDA</a:t>
            </a:r>
            <a:endParaRPr lang="pt-BR" sz="1400" b="1" dirty="0">
              <a:effectLst>
                <a:outerShdw blurRad="38100" dist="38100" dir="2700000" algn="tl">
                  <a:srgbClr val="000000">
                    <a:alpha val="43137"/>
                  </a:srgbClr>
                </a:outerShdw>
              </a:effectLst>
            </a:endParaRPr>
          </a:p>
        </p:txBody>
      </p:sp>
      <p:sp>
        <p:nvSpPr>
          <p:cNvPr id="117" name="CaixaDeTexto 116"/>
          <p:cNvSpPr txBox="1"/>
          <p:nvPr/>
        </p:nvSpPr>
        <p:spPr>
          <a:xfrm>
            <a:off x="7961457" y="4489375"/>
            <a:ext cx="1003031"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S</a:t>
            </a:r>
            <a:r>
              <a:rPr lang="pt-BR" sz="1400" b="1" baseline="30000" dirty="0" smtClean="0">
                <a:effectLst>
                  <a:outerShdw blurRad="38100" dist="38100" dir="2700000" algn="tl">
                    <a:srgbClr val="000000">
                      <a:alpha val="43137"/>
                    </a:srgbClr>
                  </a:outerShdw>
                </a:effectLst>
              </a:rPr>
              <a:t>COMPENSADO</a:t>
            </a:r>
            <a:endParaRPr lang="pt-BR" sz="1400" b="1" dirty="0">
              <a:effectLst>
                <a:outerShdw blurRad="38100" dist="38100" dir="2700000" algn="tl">
                  <a:srgbClr val="000000">
                    <a:alpha val="43137"/>
                  </a:srgbClr>
                </a:outerShdw>
              </a:effectLst>
            </a:endParaRPr>
          </a:p>
        </p:txBody>
      </p:sp>
      <p:sp>
        <p:nvSpPr>
          <p:cNvPr id="127" name="CaixaDeTexto 126"/>
          <p:cNvSpPr txBox="1"/>
          <p:nvPr/>
        </p:nvSpPr>
        <p:spPr>
          <a:xfrm>
            <a:off x="508293" y="5024209"/>
            <a:ext cx="2119491" cy="307777"/>
          </a:xfrm>
          <a:prstGeom prst="rect">
            <a:avLst/>
          </a:prstGeom>
          <a:noFill/>
        </p:spPr>
        <p:txBody>
          <a:bodyPr wrap="none" rtlCol="0">
            <a:spAutoFit/>
          </a:bodyPr>
          <a:lstStyle/>
          <a:p>
            <a:r>
              <a:rPr lang="pt-BR" sz="1100" b="1" dirty="0" err="1" smtClean="0">
                <a:effectLst>
                  <a:outerShdw blurRad="38100" dist="38100" dir="2700000" algn="tl">
                    <a:srgbClr val="000000">
                      <a:alpha val="43137"/>
                    </a:srgbClr>
                  </a:outerShdw>
                </a:effectLst>
              </a:rPr>
              <a:t>r</a:t>
            </a:r>
            <a:r>
              <a:rPr lang="pt-BR" sz="1100" b="1" baseline="-25000" dirty="0" err="1" smtClean="0">
                <a:effectLst>
                  <a:outerShdw blurRad="38100" dist="38100" dir="2700000" algn="tl">
                    <a:srgbClr val="000000">
                      <a:alpha val="43137"/>
                    </a:srgbClr>
                  </a:outerShdw>
                </a:effectLst>
              </a:rPr>
              <a:t>MERC</a:t>
            </a:r>
            <a:r>
              <a:rPr lang="pt-BR" sz="1100" b="1" baseline="-25000" dirty="0" smtClean="0">
                <a:effectLst>
                  <a:outerShdw blurRad="38100" dist="38100" dir="2700000" algn="tl">
                    <a:srgbClr val="000000">
                      <a:alpha val="43137"/>
                    </a:srgbClr>
                  </a:outerShdw>
                </a:effectLst>
              </a:rPr>
              <a:t>.</a:t>
            </a:r>
            <a:r>
              <a:rPr lang="pt-BR" sz="1100" b="1" dirty="0" smtClean="0">
                <a:effectLst>
                  <a:outerShdw blurRad="38100" dist="38100" dir="2700000" algn="tl">
                    <a:srgbClr val="000000">
                      <a:alpha val="43137"/>
                    </a:srgbClr>
                  </a:outerShdw>
                </a:effectLst>
              </a:rPr>
              <a:t> (C/TRIB.)  =  </a:t>
            </a:r>
            <a:r>
              <a:rPr lang="pt-BR" sz="1100" b="1" dirty="0" err="1">
                <a:effectLst>
                  <a:outerShdw blurRad="38100" dist="38100" dir="2700000" algn="tl">
                    <a:srgbClr val="000000">
                      <a:alpha val="43137"/>
                    </a:srgbClr>
                  </a:outerShdw>
                </a:effectLst>
              </a:rPr>
              <a:t>r</a:t>
            </a:r>
            <a:r>
              <a:rPr lang="pt-BR" sz="1100" b="1" baseline="-25000" dirty="0" err="1">
                <a:effectLst>
                  <a:outerShdw blurRad="38100" dist="38100" dir="2700000" algn="tl">
                    <a:srgbClr val="000000">
                      <a:alpha val="43137"/>
                    </a:srgbClr>
                  </a:outerShdw>
                </a:effectLst>
              </a:rPr>
              <a:t>MERC</a:t>
            </a:r>
            <a:r>
              <a:rPr lang="pt-BR" sz="1100" b="1" baseline="-25000" dirty="0">
                <a:effectLst>
                  <a:outerShdw blurRad="38100" dist="38100" dir="2700000" algn="tl">
                    <a:srgbClr val="000000">
                      <a:alpha val="43137"/>
                    </a:srgbClr>
                  </a:outerShdw>
                </a:effectLst>
              </a:rPr>
              <a:t>.</a:t>
            </a:r>
            <a:r>
              <a:rPr lang="pt-BR" sz="1100" b="1" dirty="0">
                <a:effectLst>
                  <a:outerShdw blurRad="38100" dist="38100" dir="2700000" algn="tl">
                    <a:srgbClr val="000000">
                      <a:alpha val="43137"/>
                    </a:srgbClr>
                  </a:outerShdw>
                </a:effectLst>
              </a:rPr>
              <a:t> </a:t>
            </a:r>
            <a:r>
              <a:rPr lang="pt-BR" sz="1100" b="1" dirty="0" smtClean="0">
                <a:effectLst>
                  <a:outerShdw blurRad="38100" dist="38100" dir="2700000" algn="tl">
                    <a:srgbClr val="000000">
                      <a:alpha val="43137"/>
                    </a:srgbClr>
                  </a:outerShdw>
                </a:effectLst>
              </a:rPr>
              <a:t>(S/TRIB.</a:t>
            </a:r>
            <a:r>
              <a:rPr lang="pt-BR" sz="1400" b="1" dirty="0" smtClean="0">
                <a:effectLst>
                  <a:outerShdw blurRad="38100" dist="38100" dir="2700000" algn="tl">
                    <a:srgbClr val="000000">
                      <a:alpha val="43137"/>
                    </a:srgbClr>
                  </a:outerShdw>
                </a:effectLst>
              </a:rPr>
              <a:t>)</a:t>
            </a:r>
            <a:endParaRPr lang="pt-BR" sz="1400" b="1" dirty="0">
              <a:effectLst>
                <a:outerShdw blurRad="38100" dist="38100" dir="2700000" algn="tl">
                  <a:srgbClr val="000000">
                    <a:alpha val="43137"/>
                  </a:srgbClr>
                </a:outerShdw>
              </a:effectLst>
            </a:endParaRPr>
          </a:p>
        </p:txBody>
      </p:sp>
      <p:sp>
        <p:nvSpPr>
          <p:cNvPr id="131" name="CaixaDeTexto 130"/>
          <p:cNvSpPr txBox="1"/>
          <p:nvPr/>
        </p:nvSpPr>
        <p:spPr>
          <a:xfrm>
            <a:off x="1322040" y="5600273"/>
            <a:ext cx="1161728" cy="276999"/>
          </a:xfrm>
          <a:prstGeom prst="rect">
            <a:avLst/>
          </a:prstGeom>
          <a:noFill/>
        </p:spPr>
        <p:txBody>
          <a:bodyPr wrap="none" rtlCol="0">
            <a:spAutoFit/>
          </a:bodyPr>
          <a:lstStyle/>
          <a:p>
            <a:r>
              <a:rPr lang="pt-BR" sz="1200" b="1" dirty="0" err="1" smtClean="0">
                <a:effectLst>
                  <a:outerShdw blurRad="38100" dist="38100" dir="2700000" algn="tl">
                    <a:srgbClr val="000000">
                      <a:alpha val="43137"/>
                    </a:srgbClr>
                  </a:outerShdw>
                </a:effectLst>
              </a:rPr>
              <a:t>r</a:t>
            </a:r>
            <a:r>
              <a:rPr lang="pt-BR" sz="1200" b="1" baseline="-25000" dirty="0" err="1" smtClean="0">
                <a:effectLst>
                  <a:outerShdw blurRad="38100" dist="38100" dir="2700000" algn="tl">
                    <a:srgbClr val="000000">
                      <a:alpha val="43137"/>
                    </a:srgbClr>
                  </a:outerShdw>
                </a:effectLst>
              </a:rPr>
              <a:t>LÍQ</a:t>
            </a:r>
            <a:r>
              <a:rPr lang="pt-BR" sz="1200" b="1" baseline="-25000" dirty="0" smtClean="0">
                <a:effectLst>
                  <a:outerShdw blurRad="38100" dist="38100" dir="2700000" algn="tl">
                    <a:srgbClr val="000000">
                      <a:alpha val="43137"/>
                    </a:srgbClr>
                  </a:outerShdw>
                </a:effectLst>
              </a:rPr>
              <a:t>.</a:t>
            </a:r>
            <a:r>
              <a:rPr lang="pt-BR" sz="1200" b="1" dirty="0" smtClean="0">
                <a:effectLst>
                  <a:outerShdw blurRad="38100" dist="38100" dir="2700000" algn="tl">
                    <a:srgbClr val="000000">
                      <a:alpha val="43137"/>
                    </a:srgbClr>
                  </a:outerShdw>
                </a:effectLst>
              </a:rPr>
              <a:t> = (1-t)</a:t>
            </a:r>
            <a:r>
              <a:rPr lang="pt-BR" sz="1200" b="1" dirty="0" err="1" smtClean="0">
                <a:effectLst>
                  <a:outerShdw blurRad="38100" dist="38100" dir="2700000" algn="tl">
                    <a:srgbClr val="000000">
                      <a:alpha val="43137"/>
                    </a:srgbClr>
                  </a:outerShdw>
                </a:effectLst>
              </a:rPr>
              <a:t>r</a:t>
            </a:r>
            <a:r>
              <a:rPr lang="pt-BR" sz="1200" b="1" baseline="-25000" dirty="0" err="1" smtClean="0">
                <a:effectLst>
                  <a:outerShdw blurRad="38100" dist="38100" dir="2700000" algn="tl">
                    <a:srgbClr val="000000">
                      <a:alpha val="43137"/>
                    </a:srgbClr>
                  </a:outerShdw>
                </a:effectLst>
              </a:rPr>
              <a:t>MERC</a:t>
            </a:r>
            <a:r>
              <a:rPr lang="pt-BR" sz="1200" b="1" baseline="-25000" dirty="0" smtClean="0">
                <a:effectLst>
                  <a:outerShdw blurRad="38100" dist="38100" dir="2700000" algn="tl">
                    <a:srgbClr val="000000">
                      <a:alpha val="43137"/>
                    </a:srgbClr>
                  </a:outerShdw>
                </a:effectLst>
              </a:rPr>
              <a:t>.</a:t>
            </a:r>
            <a:endParaRPr lang="pt-BR" sz="1200" b="1" dirty="0">
              <a:effectLst>
                <a:outerShdw blurRad="38100" dist="38100" dir="2700000" algn="tl">
                  <a:srgbClr val="000000">
                    <a:alpha val="43137"/>
                  </a:srgbClr>
                </a:outerShdw>
              </a:effectLst>
            </a:endParaRPr>
          </a:p>
        </p:txBody>
      </p:sp>
      <p:sp>
        <p:nvSpPr>
          <p:cNvPr id="132" name="Chave esquerda 131"/>
          <p:cNvSpPr/>
          <p:nvPr/>
        </p:nvSpPr>
        <p:spPr>
          <a:xfrm rot="10800000">
            <a:off x="2501770" y="5171090"/>
            <a:ext cx="486054" cy="56768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33" name="CaixaDeTexto 132"/>
          <p:cNvSpPr txBox="1"/>
          <p:nvPr/>
        </p:nvSpPr>
        <p:spPr>
          <a:xfrm>
            <a:off x="2946411" y="5281463"/>
            <a:ext cx="617477" cy="307777"/>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T = </a:t>
            </a:r>
            <a:r>
              <a:rPr lang="pt-BR" sz="1400" b="1" dirty="0" err="1" smtClean="0">
                <a:effectLst>
                  <a:outerShdw blurRad="38100" dist="38100" dir="2700000" algn="tl">
                    <a:srgbClr val="000000">
                      <a:alpha val="43137"/>
                    </a:srgbClr>
                  </a:outerShdw>
                </a:effectLst>
              </a:rPr>
              <a:t>t.r</a:t>
            </a:r>
            <a:endParaRPr lang="pt-BR" sz="1400" b="1" dirty="0">
              <a:effectLst>
                <a:outerShdw blurRad="38100" dist="38100" dir="2700000" algn="tl">
                  <a:srgbClr val="000000">
                    <a:alpha val="43137"/>
                  </a:srgbClr>
                </a:outerShdw>
              </a:effectLst>
            </a:endParaRPr>
          </a:p>
        </p:txBody>
      </p:sp>
      <p:sp>
        <p:nvSpPr>
          <p:cNvPr id="134" name="CaixaDeTexto 133"/>
          <p:cNvSpPr txBox="1"/>
          <p:nvPr/>
        </p:nvSpPr>
        <p:spPr>
          <a:xfrm>
            <a:off x="6156176" y="4201343"/>
            <a:ext cx="1646926" cy="307777"/>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EXCESSO DE CARGA</a:t>
            </a:r>
            <a:endParaRPr lang="pt-BR" sz="1400" b="1" dirty="0">
              <a:effectLst>
                <a:outerShdw blurRad="38100" dist="38100" dir="2700000" algn="tl">
                  <a:srgbClr val="000000">
                    <a:alpha val="43137"/>
                  </a:srgbClr>
                </a:outerShdw>
              </a:effectLst>
            </a:endParaRPr>
          </a:p>
        </p:txBody>
      </p:sp>
      <p:cxnSp>
        <p:nvCxnSpPr>
          <p:cNvPr id="136" name="Conector de seta reta 135"/>
          <p:cNvCxnSpPr>
            <a:stCxn id="134" idx="2"/>
          </p:cNvCxnSpPr>
          <p:nvPr/>
        </p:nvCxnSpPr>
        <p:spPr>
          <a:xfrm>
            <a:off x="6979639" y="4509120"/>
            <a:ext cx="0" cy="8951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9" name="CaixaDeTexto 138"/>
          <p:cNvSpPr txBox="1"/>
          <p:nvPr/>
        </p:nvSpPr>
        <p:spPr>
          <a:xfrm rot="1995399">
            <a:off x="37158" y="5903816"/>
            <a:ext cx="1651414" cy="461665"/>
          </a:xfrm>
          <a:prstGeom prst="rect">
            <a:avLst/>
          </a:prstGeom>
          <a:no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INCIDÊNCIA SOMENTE </a:t>
            </a:r>
          </a:p>
          <a:p>
            <a:r>
              <a:rPr lang="pt-BR" sz="1200" b="1" dirty="0" smtClean="0">
                <a:effectLst>
                  <a:outerShdw blurRad="38100" dist="38100" dir="2700000" algn="tl">
                    <a:srgbClr val="000000">
                      <a:alpha val="43137"/>
                    </a:srgbClr>
                  </a:outerShdw>
                </a:effectLst>
              </a:rPr>
              <a:t>SOBRE O POUPADOR</a:t>
            </a:r>
            <a:endParaRPr lang="pt-BR" sz="1200" b="1" dirty="0">
              <a:effectLst>
                <a:outerShdw blurRad="38100" dist="38100" dir="2700000" algn="tl">
                  <a:srgbClr val="000000">
                    <a:alpha val="43137"/>
                  </a:srgbClr>
                </a:outerShdw>
              </a:effectLst>
            </a:endParaRPr>
          </a:p>
        </p:txBody>
      </p:sp>
      <p:sp>
        <p:nvSpPr>
          <p:cNvPr id="140" name="Chave direita 139"/>
          <p:cNvSpPr/>
          <p:nvPr/>
        </p:nvSpPr>
        <p:spPr>
          <a:xfrm rot="7516584">
            <a:off x="678848" y="5179735"/>
            <a:ext cx="380692" cy="961213"/>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41" name="CaixaDeTexto 140"/>
          <p:cNvSpPr txBox="1"/>
          <p:nvPr/>
        </p:nvSpPr>
        <p:spPr>
          <a:xfrm>
            <a:off x="3622215" y="1124744"/>
            <a:ext cx="2677977" cy="461665"/>
          </a:xfrm>
          <a:prstGeom prst="rect">
            <a:avLst/>
          </a:prstGeom>
          <a:noFill/>
          <a:ln>
            <a:solidFill>
              <a:schemeClr val="tx1"/>
            </a:solidFill>
          </a:ln>
        </p:spPr>
        <p:txBody>
          <a:bodyPr wrap="none" rtlCol="0">
            <a:spAutoFit/>
          </a:bodyPr>
          <a:lstStyle/>
          <a:p>
            <a:r>
              <a:rPr lang="pt-BR" sz="1200" b="1" u="sng" dirty="0" smtClean="0">
                <a:effectLst>
                  <a:outerShdw blurRad="38100" dist="38100" dir="2700000" algn="tl">
                    <a:srgbClr val="000000">
                      <a:alpha val="43137"/>
                    </a:srgbClr>
                  </a:outerShdw>
                </a:effectLst>
              </a:rPr>
              <a:t>POUPANÇA INELÁSTICA À JUROS</a:t>
            </a:r>
            <a:r>
              <a:rPr lang="pt-BR" sz="1200" b="1" dirty="0" smtClean="0">
                <a:effectLst>
                  <a:outerShdw blurRad="38100" dist="38100" dir="2700000" algn="tl">
                    <a:srgbClr val="000000">
                      <a:alpha val="43137"/>
                    </a:srgbClr>
                  </a:outerShdw>
                </a:effectLst>
              </a:rPr>
              <a:t>:</a:t>
            </a:r>
          </a:p>
          <a:p>
            <a:r>
              <a:rPr lang="pt-BR" sz="1200" b="1" dirty="0" smtClean="0">
                <a:effectLst>
                  <a:outerShdw blurRad="38100" dist="38100" dir="2700000" algn="tl">
                    <a:srgbClr val="000000">
                      <a:alpha val="43137"/>
                    </a:srgbClr>
                  </a:outerShdw>
                </a:effectLst>
              </a:rPr>
              <a:t>EFEITO RENDA = EFEITO SUBSTITUIÇÃO</a:t>
            </a:r>
            <a:endParaRPr lang="pt-BR" sz="1200" b="1" dirty="0">
              <a:effectLst>
                <a:outerShdw blurRad="38100" dist="38100" dir="2700000" algn="tl">
                  <a:srgbClr val="000000">
                    <a:alpha val="43137"/>
                  </a:srgbClr>
                </a:outerShdw>
              </a:effectLst>
            </a:endParaRPr>
          </a:p>
        </p:txBody>
      </p:sp>
      <p:sp>
        <p:nvSpPr>
          <p:cNvPr id="147" name="CaixaDeTexto 146"/>
          <p:cNvSpPr txBox="1"/>
          <p:nvPr/>
        </p:nvSpPr>
        <p:spPr>
          <a:xfrm>
            <a:off x="3563888" y="6381328"/>
            <a:ext cx="330540"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S</a:t>
            </a:r>
            <a:r>
              <a:rPr lang="pt-BR" sz="1400" b="1" baseline="-25000" dirty="0" smtClean="0">
                <a:effectLst>
                  <a:outerShdw blurRad="38100" dist="38100" dir="2700000" algn="tl">
                    <a:srgbClr val="000000">
                      <a:alpha val="43137"/>
                    </a:srgbClr>
                  </a:outerShdw>
                </a:effectLst>
              </a:rPr>
              <a:t>1</a:t>
            </a:r>
            <a:endParaRPr lang="pt-BR"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5073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71400"/>
            <a:ext cx="9144000" cy="634082"/>
          </a:xfrm>
        </p:spPr>
        <p:txBody>
          <a:bodyPr>
            <a:normAutofit/>
          </a:bodyPr>
          <a:lstStyle/>
          <a:p>
            <a:r>
              <a:rPr lang="pt-BR" sz="2400" b="1" u="sng" dirty="0" smtClean="0">
                <a:effectLst>
                  <a:outerShdw blurRad="38100" dist="38100" dir="2700000" algn="tl">
                    <a:srgbClr val="000000">
                      <a:alpha val="43137"/>
                    </a:srgbClr>
                  </a:outerShdw>
                </a:effectLst>
              </a:rPr>
              <a:t>EQUIVALÊNCIA RICARDIANA: TRIBUTAÇÃO VERSUS DÍVIDA PÚBLICA</a:t>
            </a:r>
            <a:endParaRPr lang="pt-BR" sz="24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332656"/>
            <a:ext cx="9144000" cy="6525344"/>
          </a:xfrm>
        </p:spPr>
        <p:txBody>
          <a:bodyPr>
            <a:normAutofit fontScale="92500" lnSpcReduction="20000"/>
          </a:bodyPr>
          <a:lstStyle/>
          <a:p>
            <a:pPr algn="just"/>
            <a:r>
              <a:rPr lang="pt-BR" sz="1800" dirty="0" smtClean="0"/>
              <a:t>A DISCUSSÃO SOBRE A EQUIVALÊNCIA RICARDIANA E QUE, PORTANTO, TÍTULOS PÚBLICOS NÃO SÃO ATIVOS-RIQUEZA, SE CENTRA EM DUAS FORMAS DE FINANCIAMENTO DE DADO DÉFICIT PÚBLICO: POR ENDIVIDAMENTO (E EMISSÃO DE TÍTULOS PÚBLICOS) VERSUS TRIBUTAÇÃO. ATENDIDO OS PRECEITOS DA EQUIVALÊNCIA RICARDIANA, PARTICULARMENTE DE QUE O PADRÃO INTERTEMPORAL DE GASTOS PÚBLICOS SEJA DADO E QUE A TAXA DE JUROS SE MANTENHA INALTERADA, ENTÃO MOSTRA-SE QUE NÃO HÁ DIFERENÇA NAS DUAS FORMAS DE FINANCIAMENTO DE UM DÉFICIT PÚBLICO GERADO POR UM AUMENTO TEMPORÁRIO DE GASTOS PÚBLICOS NO PERÍODO CORRENTE, OU SEJA, </a:t>
            </a:r>
            <a:r>
              <a:rPr lang="pt-BR" sz="1800" dirty="0"/>
              <a:t>SÃO </a:t>
            </a:r>
            <a:r>
              <a:rPr lang="pt-BR" sz="1800" dirty="0" smtClean="0"/>
              <a:t>EQUIVALENTES. ISTO É, O AUMENTO DO DISPÊNDIO GOVERNAMENTAL CORRENTE PODE SER BOM OU RUIM, MAS A DÍVIDA PÚBLICA É INDIFERENTE E NÃO ALTERA O PADRÃO INTERTEMPORAL DE GASTOS PRIVADOS NA ECONOMIA EM RELAÇÃO AO QUE A TRIBUTAÇÃO O FAZ, OU SEJA, NO SENTIDO DE REDUZIR O CONSUMO CORRENTE PARA DAR LUGAR AO EXCESSO CORRENTE DE GASTO PÚBLICO.</a:t>
            </a:r>
          </a:p>
          <a:p>
            <a:pPr algn="just"/>
            <a:endParaRPr lang="pt-BR" sz="1800" dirty="0"/>
          </a:p>
          <a:p>
            <a:pPr algn="just"/>
            <a:r>
              <a:rPr lang="pt-BR" sz="1800" dirty="0" smtClean="0"/>
              <a:t>SUPONHA DADO DÉFICIT PÚBLICO CORRENTE (E TEMPORÁRIO: SÓ NO PERÍODO CORRENTE) DE VALOR: X</a:t>
            </a:r>
            <a:r>
              <a:rPr lang="pt-BR" sz="1800" baseline="-25000" dirty="0"/>
              <a:t>1</a:t>
            </a:r>
            <a:r>
              <a:rPr lang="pt-BR" sz="1800" dirty="0" smtClean="0"/>
              <a:t>$ E SUPONHA QUE A TAXA DE JUROS SEJA “r” E CONSTANTE NO TEMPO. O FINANCIAMENTO DESTE DÉFICIT POR TRIBUTAÇÃO REDUZ A DOTAÇÃO DO POUPADOR NO PERÍODO CORRENTE PELO VALOR DO DÉFICIT, ISTO É, EM (D</a:t>
            </a:r>
            <a:r>
              <a:rPr lang="pt-BR" sz="1800" baseline="-25000" dirty="0"/>
              <a:t>1</a:t>
            </a:r>
            <a:r>
              <a:rPr lang="pt-BR" sz="1800" dirty="0" smtClean="0"/>
              <a:t> – X</a:t>
            </a:r>
            <a:r>
              <a:rPr lang="pt-BR" sz="1800" baseline="-25000" dirty="0"/>
              <a:t>1</a:t>
            </a:r>
            <a:r>
              <a:rPr lang="pt-BR" sz="1800" dirty="0" smtClean="0"/>
              <a:t>) E DEIXA INALTERADA SUA DOTAÇÃO FUTURA EM D</a:t>
            </a:r>
            <a:r>
              <a:rPr lang="pt-BR" sz="1800" baseline="-25000" dirty="0" smtClean="0"/>
              <a:t>2</a:t>
            </a:r>
            <a:r>
              <a:rPr lang="pt-BR" sz="1800" dirty="0" smtClean="0"/>
              <a:t>. ASSIM SENDO, A TRIBUTAÇÃO DEFINE UM NOVO PONTO DE DOTAÇÃO E O MESMO TEM ASSOCIADO UMA NOVA RESTRIÇÃO  ORÇAMENTÁRIA INTERTEMPORAL, CUJA INCLINAÇÃO SERÁ: -(1+r), COLOCANDO ESSA NOVA DOTAÇÃO INTERTEMPORAL NO PONTO (B) SOBRE ESSA NOVA RESTRIÇÃO, COMO NO GRÁFICO ABAIXO.</a:t>
            </a:r>
          </a:p>
          <a:p>
            <a:pPr algn="just"/>
            <a:endParaRPr lang="pt-BR" sz="1800" dirty="0"/>
          </a:p>
          <a:p>
            <a:pPr algn="just"/>
            <a:r>
              <a:rPr lang="pt-BR" sz="1800" dirty="0" smtClean="0"/>
              <a:t>POR OUTRO LADO, O FINANCIAMENTO DO DÉFICIT POR ENDIVIDAMENTO PÚBLICO CORRENTE NÃO ALTERA A DOTAÇÃO CORRENTE DO POUPADOR, MAS ALTERA SIM A DOTAÇÃO FUTURA, QUANDO A DÍVIDA (PRINCIPAL + JUROS = (1+r).X</a:t>
            </a:r>
            <a:r>
              <a:rPr lang="pt-BR" sz="1800" baseline="-25000" dirty="0" smtClean="0"/>
              <a:t>1</a:t>
            </a:r>
            <a:r>
              <a:rPr lang="pt-BR" sz="1800" dirty="0" smtClean="0"/>
              <a:t>) TERÁ QUE SER PAGA POR TRIBUTAÇÃO (FUTURA). PORTANTO, A DOTAÇÃO FUTURA SERÁ ALTERADA EM:(D</a:t>
            </a:r>
            <a:r>
              <a:rPr lang="pt-BR" sz="1800" baseline="-25000" dirty="0"/>
              <a:t>2</a:t>
            </a:r>
            <a:r>
              <a:rPr lang="pt-BR" sz="1800" dirty="0" smtClean="0"/>
              <a:t> – (1+r).X</a:t>
            </a:r>
            <a:r>
              <a:rPr lang="pt-BR" sz="1800" baseline="-25000" dirty="0" smtClean="0"/>
              <a:t>1</a:t>
            </a:r>
            <a:r>
              <a:rPr lang="pt-BR" sz="1800" dirty="0" smtClean="0"/>
              <a:t>) E DEFINE UM NOVO PONTO DE DOTAÇÃO E NOVA RESTRIÇÃO ORÇAMENTÁRIA INTERTEMPORAL, CUJA INCLINAÇÃO SERÁ: -(1+r), COLOCANDO ESSA NOVA DOTAÇÃO INTERTEMPORAL NO PONTO (C) SOBRE ESSA NOVA RESTRIÇÃO, COMO NO GRÁFICO ABAIXO.</a:t>
            </a:r>
          </a:p>
          <a:p>
            <a:pPr algn="just"/>
            <a:endParaRPr lang="pt-BR" sz="1800" dirty="0"/>
          </a:p>
          <a:p>
            <a:pPr algn="just"/>
            <a:endParaRPr lang="pt-BR" sz="1800" dirty="0"/>
          </a:p>
          <a:p>
            <a:pPr algn="just"/>
            <a:endParaRPr lang="pt-BR" sz="1800" dirty="0" smtClean="0"/>
          </a:p>
          <a:p>
            <a:pPr algn="just"/>
            <a:endParaRPr lang="pt-BR" sz="1800" dirty="0"/>
          </a:p>
        </p:txBody>
      </p:sp>
    </p:spTree>
    <p:extLst>
      <p:ext uri="{BB962C8B-B14F-4D97-AF65-F5344CB8AC3E}">
        <p14:creationId xmlns:p14="http://schemas.microsoft.com/office/powerpoint/2010/main" val="2718364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pt-BR" sz="1800" dirty="0" smtClean="0"/>
              <a:t> </a:t>
            </a:r>
          </a:p>
          <a:p>
            <a:endParaRPr lang="pt-BR" sz="1800" dirty="0"/>
          </a:p>
          <a:p>
            <a:endParaRPr lang="pt-BR" sz="1800" dirty="0" smtClean="0"/>
          </a:p>
          <a:p>
            <a:endParaRPr lang="pt-BR" sz="1800" dirty="0"/>
          </a:p>
          <a:p>
            <a:endParaRPr lang="pt-BR" sz="1800" dirty="0" smtClean="0"/>
          </a:p>
          <a:p>
            <a:endParaRPr lang="pt-BR" sz="1800" dirty="0"/>
          </a:p>
          <a:p>
            <a:endParaRPr lang="pt-BR" sz="1800" dirty="0" smtClean="0"/>
          </a:p>
          <a:p>
            <a:endParaRPr lang="pt-BR" sz="1800" dirty="0"/>
          </a:p>
          <a:p>
            <a:endParaRPr lang="pt-BR" sz="1800" dirty="0" smtClean="0"/>
          </a:p>
          <a:p>
            <a:endParaRPr lang="pt-BR" sz="1800" dirty="0"/>
          </a:p>
          <a:p>
            <a:endParaRPr lang="pt-BR" sz="1800" dirty="0" smtClean="0"/>
          </a:p>
          <a:p>
            <a:pPr algn="just"/>
            <a:endParaRPr lang="pt-BR" sz="1800" dirty="0" smtClean="0"/>
          </a:p>
          <a:p>
            <a:pPr algn="just"/>
            <a:endParaRPr lang="pt-BR" sz="1800" dirty="0" smtClean="0"/>
          </a:p>
          <a:p>
            <a:pPr algn="just"/>
            <a:endParaRPr lang="pt-BR" sz="1800" dirty="0"/>
          </a:p>
          <a:p>
            <a:pPr algn="just"/>
            <a:r>
              <a:rPr lang="pt-BR" sz="1800" dirty="0" smtClean="0"/>
              <a:t>MOSTRAMOS ABAIXO, QUE OS PONTOS (B) E (C) DEVEM ESTAR SOBRE A UMA MESMA RESTRIÇÃO ORÇAMENTÁRIA INTERTEMPORAL. O FATO A SER OBSERVADO AQUI É QUE, COMO OS PONTOS (B) E (C) ESTÃO SOBRE A MESMA RETA DE RESTRIÇÃO ORÇAMENTÁRIA INTERTEMPORAL, ENTÃO, DADO O MAPA DE CURVAS DE INDIFERENÇA ENTRE CONSUMO CORRENTE E FUTURO DO POUPADOR, AMBAS FORMAS DE FINANCIAMENTO DO DÉFICIT PÚBLICO RESULTARÃO EM MESMO PADRÃO DE ALTERAÇÃO DE CONSUMO PRIVADO, COM REDUÇÃO </a:t>
            </a:r>
            <a:r>
              <a:rPr lang="pt-BR" sz="1800" dirty="0"/>
              <a:t>DE CONSUMO </a:t>
            </a:r>
            <a:r>
              <a:rPr lang="pt-BR" sz="1800" dirty="0" smtClean="0"/>
              <a:t>CORRENTE PARA DAR LUGAR AO MAIOR GASTO CORRENTE (TEMPORÁRIO) DO GOVERNO. E, ASSIM SENDO, OS TÍTULOS PÚBLICOS NÃO SÃO VISTOS COMO ATIVO RIQUEZA PELO SETOR PRIVADO, MAS SIM, COMO UMA SIMPLES FORMA DE DIFERIMENTO DE PAGAMENTO DE TRIBUTOS: OU SEJA, EM TERMOS DE VALOR PRESENTE, O PAGAMENTO FUTURO DE IMPOSTO, DE MAGNITUDE IGUAL AO PRINCIPAL MAIS JUROS DA DÍVIDA, TEM MESMO VALOR QUE A TRIBUTAÇÃO CORRENTE E IGUAL AO DÉFICIT PÚBLICO CORRENTE. EM SUMA, O AUMENTO TEMPORÁRIO DO DISPÊNDIO GOVERNAMENTAL, INDIFERENTE À FORMA DE SEU FINANCIAMENTO: POR DÍVIDA PÚBLICA OU POR TRIBUTAÇÃO, INDUZ À QUEDA DO CONSUMO PRIVADO CORRENTE NUM MESMO MONTANTE E IGUAL AO AUMENTO DO GASTO DO GOVERNO.</a:t>
            </a:r>
            <a:endParaRPr lang="pt-BR" sz="1800" dirty="0"/>
          </a:p>
        </p:txBody>
      </p:sp>
      <p:cxnSp>
        <p:nvCxnSpPr>
          <p:cNvPr id="5" name="Conector de seta reta 4"/>
          <p:cNvCxnSpPr/>
          <p:nvPr/>
        </p:nvCxnSpPr>
        <p:spPr>
          <a:xfrm flipV="1">
            <a:off x="1907704" y="0"/>
            <a:ext cx="0" cy="314096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907704" y="3140968"/>
            <a:ext cx="504056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1907704" y="116632"/>
            <a:ext cx="3888432" cy="3024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3779912" y="1570484"/>
            <a:ext cx="0" cy="157048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flipH="1">
            <a:off x="1907704" y="1570484"/>
            <a:ext cx="187220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2843808" y="1570484"/>
            <a:ext cx="0" cy="157048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1907704" y="836712"/>
            <a:ext cx="2952328" cy="23042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a:xfrm flipH="1">
            <a:off x="1907704" y="2276872"/>
            <a:ext cx="187220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CaixaDeTexto 29"/>
          <p:cNvSpPr txBox="1"/>
          <p:nvPr/>
        </p:nvSpPr>
        <p:spPr>
          <a:xfrm>
            <a:off x="3707904" y="1331476"/>
            <a:ext cx="3241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endParaRPr lang="pt-BR" b="1" dirty="0">
              <a:effectLst>
                <a:outerShdw blurRad="38100" dist="38100" dir="2700000" algn="tl">
                  <a:srgbClr val="000000">
                    <a:alpha val="43137"/>
                  </a:srgbClr>
                </a:outerShdw>
              </a:effectLst>
            </a:endParaRPr>
          </a:p>
        </p:txBody>
      </p:sp>
      <p:sp>
        <p:nvSpPr>
          <p:cNvPr id="31" name="CaixaDeTexto 30"/>
          <p:cNvSpPr txBox="1"/>
          <p:nvPr/>
        </p:nvSpPr>
        <p:spPr>
          <a:xfrm>
            <a:off x="2699792" y="1259468"/>
            <a:ext cx="31451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B</a:t>
            </a:r>
            <a:endParaRPr lang="pt-BR" b="1" dirty="0">
              <a:effectLst>
                <a:outerShdw blurRad="38100" dist="38100" dir="2700000" algn="tl">
                  <a:srgbClr val="000000">
                    <a:alpha val="43137"/>
                  </a:srgbClr>
                </a:outerShdw>
              </a:effectLst>
            </a:endParaRPr>
          </a:p>
        </p:txBody>
      </p:sp>
      <p:sp>
        <p:nvSpPr>
          <p:cNvPr id="32" name="CaixaDeTexto 31"/>
          <p:cNvSpPr txBox="1"/>
          <p:nvPr/>
        </p:nvSpPr>
        <p:spPr>
          <a:xfrm>
            <a:off x="3707904" y="2060848"/>
            <a:ext cx="30809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sp>
        <p:nvSpPr>
          <p:cNvPr id="33" name="CaixaDeTexto 32"/>
          <p:cNvSpPr txBox="1"/>
          <p:nvPr/>
        </p:nvSpPr>
        <p:spPr>
          <a:xfrm>
            <a:off x="3635896" y="3131676"/>
            <a:ext cx="40908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a:t>
            </a:r>
            <a:r>
              <a:rPr lang="pt-BR" b="1" baseline="-25000" dirty="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34" name="CaixaDeTexto 33"/>
          <p:cNvSpPr txBox="1"/>
          <p:nvPr/>
        </p:nvSpPr>
        <p:spPr>
          <a:xfrm>
            <a:off x="2411760" y="3140968"/>
            <a:ext cx="101502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a:t>
            </a:r>
            <a:r>
              <a:rPr lang="pt-BR" b="1" baseline="-25000" dirty="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 X</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35" name="CaixaDeTexto 34"/>
          <p:cNvSpPr txBox="1"/>
          <p:nvPr/>
        </p:nvSpPr>
        <p:spPr>
          <a:xfrm>
            <a:off x="1547664" y="1340768"/>
            <a:ext cx="40908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a:t>
            </a:r>
            <a:r>
              <a:rPr lang="pt-BR" b="1" baseline="-25000" dirty="0">
                <a:effectLst>
                  <a:outerShdw blurRad="38100" dist="38100" dir="2700000" algn="tl">
                    <a:srgbClr val="000000">
                      <a:alpha val="43137"/>
                    </a:srgbClr>
                  </a:outerShdw>
                </a:effectLst>
              </a:rPr>
              <a:t>2</a:t>
            </a:r>
            <a:endParaRPr lang="pt-BR" b="1" dirty="0">
              <a:effectLst>
                <a:outerShdw blurRad="38100" dist="38100" dir="2700000" algn="tl">
                  <a:srgbClr val="000000">
                    <a:alpha val="43137"/>
                  </a:srgbClr>
                </a:outerShdw>
              </a:effectLst>
            </a:endParaRPr>
          </a:p>
        </p:txBody>
      </p:sp>
      <p:sp>
        <p:nvSpPr>
          <p:cNvPr id="36" name="CaixaDeTexto 35"/>
          <p:cNvSpPr txBox="1"/>
          <p:nvPr/>
        </p:nvSpPr>
        <p:spPr>
          <a:xfrm>
            <a:off x="539552" y="2060848"/>
            <a:ext cx="1479892"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D</a:t>
            </a:r>
            <a:r>
              <a:rPr lang="pt-BR" b="1" baseline="-25000" dirty="0">
                <a:effectLst>
                  <a:outerShdw blurRad="38100" dist="38100" dir="2700000" algn="tl">
                    <a:srgbClr val="000000">
                      <a:alpha val="43137"/>
                    </a:srgbClr>
                  </a:outerShdw>
                </a:effectLst>
              </a:rPr>
              <a:t>2</a:t>
            </a:r>
            <a:r>
              <a:rPr lang="pt-BR" b="1" dirty="0" smtClean="0">
                <a:effectLst>
                  <a:outerShdw blurRad="38100" dist="38100" dir="2700000" algn="tl">
                    <a:srgbClr val="000000">
                      <a:alpha val="43137"/>
                    </a:srgbClr>
                  </a:outerShdw>
                </a:effectLst>
              </a:rPr>
              <a:t> – (1+r)X</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37" name="CaixaDeTexto 36"/>
          <p:cNvSpPr txBox="1"/>
          <p:nvPr/>
        </p:nvSpPr>
        <p:spPr>
          <a:xfrm rot="20431910">
            <a:off x="3783511" y="2444396"/>
            <a:ext cx="2027093" cy="369332"/>
          </a:xfrm>
          <a:prstGeom prst="rect">
            <a:avLst/>
          </a:prstGeom>
          <a:no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INCLINAÇÃO: -(1+r)</a:t>
            </a:r>
            <a:endParaRPr lang="pt-BR" b="1" dirty="0">
              <a:effectLst>
                <a:outerShdw blurRad="38100" dist="38100" dir="2700000" algn="tl">
                  <a:srgbClr val="000000">
                    <a:alpha val="43137"/>
                  </a:srgbClr>
                </a:outerShdw>
              </a:effectLst>
            </a:endParaRPr>
          </a:p>
        </p:txBody>
      </p:sp>
      <p:sp>
        <p:nvSpPr>
          <p:cNvPr id="42" name="CaixaDeTexto 41"/>
          <p:cNvSpPr txBox="1"/>
          <p:nvPr/>
        </p:nvSpPr>
        <p:spPr>
          <a:xfrm>
            <a:off x="4452063" y="3140968"/>
            <a:ext cx="2208169" cy="369332"/>
          </a:xfrm>
          <a:prstGeom prst="rect">
            <a:avLst/>
          </a:prstGeom>
          <a:noFill/>
        </p:spPr>
        <p:txBody>
          <a:bodyPr wrap="none" rtlCol="0">
            <a:spAutoFit/>
          </a:bodyPr>
          <a:lstStyle/>
          <a:p>
            <a:r>
              <a:rPr lang="pt-BR" dirty="0" smtClean="0"/>
              <a:t>CONSUMO PRESENTE</a:t>
            </a:r>
            <a:endParaRPr lang="pt-BR" dirty="0"/>
          </a:p>
        </p:txBody>
      </p:sp>
      <p:sp>
        <p:nvSpPr>
          <p:cNvPr id="43" name="CaixaDeTexto 42"/>
          <p:cNvSpPr txBox="1"/>
          <p:nvPr/>
        </p:nvSpPr>
        <p:spPr>
          <a:xfrm>
            <a:off x="-36512" y="260648"/>
            <a:ext cx="2051074" cy="369332"/>
          </a:xfrm>
          <a:prstGeom prst="rect">
            <a:avLst/>
          </a:prstGeom>
          <a:noFill/>
        </p:spPr>
        <p:txBody>
          <a:bodyPr wrap="none" rtlCol="0">
            <a:spAutoFit/>
          </a:bodyPr>
          <a:lstStyle/>
          <a:p>
            <a:r>
              <a:rPr lang="pt-BR" dirty="0" smtClean="0"/>
              <a:t>CONSUMO FUTURO</a:t>
            </a:r>
            <a:endParaRPr lang="pt-BR" dirty="0"/>
          </a:p>
        </p:txBody>
      </p:sp>
      <p:sp>
        <p:nvSpPr>
          <p:cNvPr id="47" name="Seta para a esquerda 46"/>
          <p:cNvSpPr/>
          <p:nvPr/>
        </p:nvSpPr>
        <p:spPr>
          <a:xfrm>
            <a:off x="3014302" y="1196752"/>
            <a:ext cx="765610" cy="319390"/>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8" name="Seta para a esquerda 47"/>
          <p:cNvSpPr/>
          <p:nvPr/>
        </p:nvSpPr>
        <p:spPr>
          <a:xfrm rot="16043339">
            <a:off x="3795740" y="1753517"/>
            <a:ext cx="522930" cy="285983"/>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1" name="Arco 50"/>
          <p:cNvSpPr/>
          <p:nvPr/>
        </p:nvSpPr>
        <p:spPr>
          <a:xfrm rot="11111547">
            <a:off x="2556205" y="89639"/>
            <a:ext cx="1742371" cy="1679788"/>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2" name="Arco 51"/>
          <p:cNvSpPr/>
          <p:nvPr/>
        </p:nvSpPr>
        <p:spPr>
          <a:xfrm rot="10436785">
            <a:off x="2952195" y="-738078"/>
            <a:ext cx="1656184" cy="2128882"/>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3" name="CaixaDeTexto 52"/>
          <p:cNvSpPr txBox="1"/>
          <p:nvPr/>
        </p:nvSpPr>
        <p:spPr>
          <a:xfrm>
            <a:off x="3419872" y="-27384"/>
            <a:ext cx="5735481" cy="1107996"/>
          </a:xfrm>
          <a:prstGeom prst="rect">
            <a:avLst/>
          </a:prstGeom>
          <a:noFill/>
        </p:spPr>
        <p:txBody>
          <a:bodyPr wrap="none" rtlCol="0">
            <a:spAutoFit/>
          </a:bodyPr>
          <a:lstStyle/>
          <a:p>
            <a:r>
              <a:rPr lang="pt-BR" dirty="0" smtClean="0"/>
              <a:t>DOTAÇÃO INICIAL: (A) = (D</a:t>
            </a:r>
            <a:r>
              <a:rPr lang="pt-BR" baseline="-25000" dirty="0" smtClean="0"/>
              <a:t>1</a:t>
            </a:r>
            <a:r>
              <a:rPr lang="pt-BR" dirty="0" smtClean="0"/>
              <a:t>, D</a:t>
            </a:r>
            <a:r>
              <a:rPr lang="pt-BR" baseline="-25000" dirty="0" smtClean="0"/>
              <a:t>2</a:t>
            </a:r>
            <a:r>
              <a:rPr lang="pt-BR" dirty="0" smtClean="0"/>
              <a:t>)</a:t>
            </a:r>
          </a:p>
          <a:p>
            <a:r>
              <a:rPr lang="pt-BR" dirty="0" smtClean="0"/>
              <a:t>DOTAÇÃO COM TRIBUTAÇÃO: (B) = </a:t>
            </a:r>
            <a:r>
              <a:rPr lang="pt-BR" sz="2400" dirty="0" smtClean="0"/>
              <a:t>[</a:t>
            </a:r>
            <a:r>
              <a:rPr lang="pt-BR" dirty="0" smtClean="0"/>
              <a:t>(D</a:t>
            </a:r>
            <a:r>
              <a:rPr lang="pt-BR" baseline="-25000" dirty="0" smtClean="0"/>
              <a:t>1</a:t>
            </a:r>
            <a:r>
              <a:rPr lang="pt-BR" dirty="0" smtClean="0"/>
              <a:t> – X</a:t>
            </a:r>
            <a:r>
              <a:rPr lang="pt-BR" baseline="-25000" dirty="0" smtClean="0"/>
              <a:t>1</a:t>
            </a:r>
            <a:r>
              <a:rPr lang="pt-BR" dirty="0" smtClean="0"/>
              <a:t>),  D</a:t>
            </a:r>
            <a:r>
              <a:rPr lang="pt-BR" baseline="-25000" dirty="0" smtClean="0"/>
              <a:t>2</a:t>
            </a:r>
            <a:r>
              <a:rPr lang="pt-BR" sz="2400" dirty="0" smtClean="0"/>
              <a:t>]</a:t>
            </a:r>
          </a:p>
          <a:p>
            <a:r>
              <a:rPr lang="pt-BR" dirty="0" smtClean="0"/>
              <a:t>DOTAÇÃO COM ENDIVIDAMENTO: (C) = </a:t>
            </a:r>
            <a:r>
              <a:rPr lang="pt-BR" sz="2400" dirty="0" smtClean="0"/>
              <a:t>{</a:t>
            </a:r>
            <a:r>
              <a:rPr lang="pt-BR" dirty="0" smtClean="0"/>
              <a:t>D</a:t>
            </a:r>
            <a:r>
              <a:rPr lang="pt-BR" baseline="-25000" dirty="0" smtClean="0"/>
              <a:t>1</a:t>
            </a:r>
            <a:r>
              <a:rPr lang="pt-BR" dirty="0" smtClean="0"/>
              <a:t>,  [D</a:t>
            </a:r>
            <a:r>
              <a:rPr lang="pt-BR" baseline="-25000" dirty="0" smtClean="0"/>
              <a:t>2</a:t>
            </a:r>
            <a:r>
              <a:rPr lang="pt-BR" dirty="0" smtClean="0"/>
              <a:t> – (1+r)X</a:t>
            </a:r>
            <a:r>
              <a:rPr lang="pt-BR" baseline="-25000" dirty="0" smtClean="0"/>
              <a:t>1</a:t>
            </a:r>
            <a:r>
              <a:rPr lang="pt-BR" dirty="0" smtClean="0"/>
              <a:t>]</a:t>
            </a:r>
            <a:r>
              <a:rPr lang="pt-BR" sz="2400" dirty="0" smtClean="0"/>
              <a:t>}</a:t>
            </a:r>
            <a:endParaRPr lang="pt-BR" sz="2400" dirty="0"/>
          </a:p>
        </p:txBody>
      </p:sp>
    </p:spTree>
    <p:extLst>
      <p:ext uri="{BB962C8B-B14F-4D97-AF65-F5344CB8AC3E}">
        <p14:creationId xmlns:p14="http://schemas.microsoft.com/office/powerpoint/2010/main" val="71033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r>
              <a:rPr lang="pt-BR" sz="1800" b="1" dirty="0" smtClean="0"/>
              <a:t>A DECISÃO DE ALOCAÇÃO INTERTEMPORAL DE CONSUMO NO CASO DE FINANCIAMENTO DO DÉFICIT PÚBLICO POR TRIBUTAÇÃO CORRENTE SERÁ A SEGUINTE:</a:t>
            </a:r>
          </a:p>
          <a:p>
            <a:endParaRPr lang="pt-BR" sz="1800" dirty="0"/>
          </a:p>
          <a:p>
            <a:pPr algn="just"/>
            <a:r>
              <a:rPr lang="pt-BR" sz="1800" dirty="0"/>
              <a:t> DECISÃO CORRENTE: </a:t>
            </a:r>
            <a:r>
              <a:rPr lang="pt-BR" sz="1800" dirty="0" smtClean="0"/>
              <a:t> C</a:t>
            </a:r>
            <a:r>
              <a:rPr lang="pt-BR" sz="1800" baseline="-25000" dirty="0" smtClean="0"/>
              <a:t>1</a:t>
            </a:r>
            <a:r>
              <a:rPr lang="pt-BR" sz="1800" dirty="0" smtClean="0"/>
              <a:t> </a:t>
            </a:r>
            <a:r>
              <a:rPr lang="pt-BR" sz="1800" dirty="0"/>
              <a:t>+ S = </a:t>
            </a:r>
            <a:r>
              <a:rPr lang="pt-BR" sz="1800" dirty="0" smtClean="0"/>
              <a:t>(D</a:t>
            </a:r>
            <a:r>
              <a:rPr lang="pt-BR" sz="1800" baseline="-25000" dirty="0" smtClean="0"/>
              <a:t>1</a:t>
            </a:r>
            <a:r>
              <a:rPr lang="pt-BR" sz="1800" dirty="0" smtClean="0"/>
              <a:t> – X</a:t>
            </a:r>
            <a:r>
              <a:rPr lang="pt-BR" sz="1800" baseline="-25000" dirty="0" smtClean="0"/>
              <a:t>1</a:t>
            </a:r>
            <a:r>
              <a:rPr lang="pt-BR" sz="1800" dirty="0" smtClean="0"/>
              <a:t>),  E </a:t>
            </a:r>
            <a:r>
              <a:rPr lang="pt-BR" sz="1800" dirty="0"/>
              <a:t>PORTANTO: S = (D</a:t>
            </a:r>
            <a:r>
              <a:rPr lang="pt-BR" sz="1800" baseline="-25000" dirty="0"/>
              <a:t>1</a:t>
            </a:r>
            <a:r>
              <a:rPr lang="pt-BR" sz="1800" dirty="0"/>
              <a:t> </a:t>
            </a:r>
            <a:r>
              <a:rPr lang="pt-BR" sz="1800" dirty="0" smtClean="0"/>
              <a:t>– X</a:t>
            </a:r>
            <a:r>
              <a:rPr lang="pt-BR" sz="1800" baseline="-25000" dirty="0" smtClean="0"/>
              <a:t>1</a:t>
            </a:r>
            <a:r>
              <a:rPr lang="pt-BR" sz="1800" dirty="0" smtClean="0"/>
              <a:t> – </a:t>
            </a:r>
            <a:r>
              <a:rPr lang="pt-BR" sz="1800" dirty="0"/>
              <a:t>C</a:t>
            </a:r>
            <a:r>
              <a:rPr lang="pt-BR" sz="1800" baseline="-25000" dirty="0"/>
              <a:t>1</a:t>
            </a:r>
            <a:r>
              <a:rPr lang="pt-BR" sz="1800" dirty="0"/>
              <a:t>)</a:t>
            </a:r>
          </a:p>
          <a:p>
            <a:pPr algn="just"/>
            <a:r>
              <a:rPr lang="pt-BR" sz="1800" dirty="0"/>
              <a:t>  DECISÃO FUTURA:      C</a:t>
            </a:r>
            <a:r>
              <a:rPr lang="pt-BR" sz="1800" baseline="-25000" dirty="0"/>
              <a:t>2</a:t>
            </a:r>
            <a:r>
              <a:rPr lang="pt-BR" sz="1800" dirty="0"/>
              <a:t> = </a:t>
            </a:r>
            <a:r>
              <a:rPr lang="pt-BR" sz="1800" dirty="0" smtClean="0"/>
              <a:t>D</a:t>
            </a:r>
            <a:r>
              <a:rPr lang="pt-BR" sz="1800" baseline="-25000" dirty="0" smtClean="0"/>
              <a:t>2</a:t>
            </a:r>
            <a:r>
              <a:rPr lang="pt-BR" sz="1800" dirty="0" smtClean="0"/>
              <a:t> </a:t>
            </a:r>
            <a:r>
              <a:rPr lang="pt-BR" sz="1800" dirty="0"/>
              <a:t>+ (1+r).</a:t>
            </a:r>
            <a:r>
              <a:rPr lang="pt-BR" sz="1800" dirty="0" smtClean="0"/>
              <a:t>S </a:t>
            </a:r>
            <a:endParaRPr lang="pt-BR" sz="1800" dirty="0"/>
          </a:p>
          <a:p>
            <a:pPr algn="just"/>
            <a:r>
              <a:rPr lang="pt-BR" sz="1800" dirty="0"/>
              <a:t>  PORTANTO:                  C</a:t>
            </a:r>
            <a:r>
              <a:rPr lang="pt-BR" sz="1800" baseline="-25000" dirty="0"/>
              <a:t>2</a:t>
            </a:r>
            <a:r>
              <a:rPr lang="pt-BR" sz="1800" dirty="0"/>
              <a:t> = Y</a:t>
            </a:r>
            <a:r>
              <a:rPr lang="pt-BR" sz="1800" baseline="-25000" dirty="0"/>
              <a:t>2</a:t>
            </a:r>
            <a:r>
              <a:rPr lang="pt-BR" sz="1800" dirty="0"/>
              <a:t> + (1+r</a:t>
            </a:r>
            <a:r>
              <a:rPr lang="pt-BR" sz="1800" dirty="0" smtClean="0"/>
              <a:t>)(D</a:t>
            </a:r>
            <a:r>
              <a:rPr lang="pt-BR" sz="1800" baseline="-25000" dirty="0" smtClean="0"/>
              <a:t>1</a:t>
            </a:r>
            <a:r>
              <a:rPr lang="pt-BR" sz="1800" dirty="0" smtClean="0"/>
              <a:t> </a:t>
            </a:r>
            <a:r>
              <a:rPr lang="pt-BR" sz="1800" dirty="0"/>
              <a:t>– </a:t>
            </a:r>
            <a:r>
              <a:rPr lang="pt-BR" sz="1800" dirty="0" smtClean="0"/>
              <a:t>X</a:t>
            </a:r>
            <a:r>
              <a:rPr lang="pt-BR" sz="1800" baseline="-25000" dirty="0" smtClean="0"/>
              <a:t>1</a:t>
            </a:r>
            <a:r>
              <a:rPr lang="pt-BR" sz="1800" dirty="0" smtClean="0"/>
              <a:t> - C</a:t>
            </a:r>
            <a:r>
              <a:rPr lang="pt-BR" sz="1800" baseline="-25000" dirty="0" smtClean="0"/>
              <a:t>1</a:t>
            </a:r>
            <a:r>
              <a:rPr lang="pt-BR" sz="1800" dirty="0"/>
              <a:t>)</a:t>
            </a:r>
          </a:p>
          <a:p>
            <a:pPr algn="just"/>
            <a:r>
              <a:rPr lang="pt-BR" sz="1800" dirty="0"/>
              <a:t>  </a:t>
            </a:r>
            <a:r>
              <a:rPr lang="pt-BR" sz="1800" u="sng" dirty="0"/>
              <a:t>OU SEJA, A RESTRIÇÃO ORÇAMENTÁRIA INTERTEMPORAL SERÁ</a:t>
            </a:r>
            <a:r>
              <a:rPr lang="pt-BR" sz="1800" dirty="0"/>
              <a:t>:</a:t>
            </a:r>
          </a:p>
          <a:p>
            <a:pPr algn="just"/>
            <a:r>
              <a:rPr lang="pt-BR" sz="1800" dirty="0"/>
              <a:t>               </a:t>
            </a:r>
            <a:r>
              <a:rPr lang="pt-BR" sz="1800" b="1" dirty="0">
                <a:effectLst>
                  <a:outerShdw blurRad="38100" dist="38100" dir="2700000" algn="tl">
                    <a:srgbClr val="000000">
                      <a:alpha val="43137"/>
                    </a:srgbClr>
                  </a:outerShdw>
                </a:effectLst>
              </a:rPr>
              <a:t>(1)     C</a:t>
            </a:r>
            <a:r>
              <a:rPr lang="pt-BR" sz="1800" b="1" baseline="-25000" dirty="0">
                <a:effectLst>
                  <a:outerShdw blurRad="38100" dist="38100" dir="2700000" algn="tl">
                    <a:srgbClr val="000000">
                      <a:alpha val="43137"/>
                    </a:srgbClr>
                  </a:outerShdw>
                </a:effectLst>
              </a:rPr>
              <a:t>2</a:t>
            </a:r>
            <a:r>
              <a:rPr lang="pt-BR" sz="1800" b="1" dirty="0">
                <a:effectLst>
                  <a:outerShdw blurRad="38100" dist="38100" dir="2700000" algn="tl">
                    <a:srgbClr val="000000">
                      <a:alpha val="43137"/>
                    </a:srgbClr>
                  </a:outerShdw>
                </a:effectLst>
              </a:rPr>
              <a:t> = </a:t>
            </a:r>
            <a:r>
              <a:rPr lang="pt-BR" sz="1800" b="1" dirty="0" smtClean="0">
                <a:effectLst>
                  <a:outerShdw blurRad="38100" dist="38100" dir="2700000" algn="tl">
                    <a:srgbClr val="000000">
                      <a:alpha val="43137"/>
                    </a:srgbClr>
                  </a:outerShdw>
                </a:effectLst>
              </a:rPr>
              <a:t>[D</a:t>
            </a:r>
            <a:r>
              <a:rPr lang="pt-BR" sz="1800" b="1" baseline="-25000" dirty="0" smtClean="0">
                <a:effectLst>
                  <a:outerShdw blurRad="38100" dist="38100" dir="2700000" algn="tl">
                    <a:srgbClr val="000000">
                      <a:alpha val="43137"/>
                    </a:srgbClr>
                  </a:outerShdw>
                </a:effectLst>
              </a:rPr>
              <a:t>2</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1+r)(D</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X</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(1+r)C</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a:t>
            </a:r>
            <a:r>
              <a:rPr lang="pt-BR" sz="1800" dirty="0"/>
              <a:t>          </a:t>
            </a:r>
            <a:r>
              <a:rPr lang="pt-BR" sz="1800" dirty="0" smtClean="0"/>
              <a:t>(COM TRIBUTAÇÃO CORRENTE)</a:t>
            </a:r>
          </a:p>
          <a:p>
            <a:pPr algn="just"/>
            <a:endParaRPr lang="pt-BR" sz="1800" dirty="0"/>
          </a:p>
          <a:p>
            <a:r>
              <a:rPr lang="pt-BR" sz="1800" b="1" dirty="0" smtClean="0"/>
              <a:t>A DECISÃO </a:t>
            </a:r>
            <a:r>
              <a:rPr lang="pt-BR" sz="1800" b="1" dirty="0"/>
              <a:t>DE ALOCAÇÃO INTERTEMPORAL DE CONSUMO NO CASO DE FINANCIAMENTO DO DÉFICIT PÚBLICO POR </a:t>
            </a:r>
            <a:r>
              <a:rPr lang="pt-BR" sz="1800" b="1" dirty="0" smtClean="0"/>
              <a:t>ENDIVIDAMENTO CORRENTE SERÁ A SEGUINTE:</a:t>
            </a:r>
            <a:endParaRPr lang="pt-BR" sz="1800" b="1" dirty="0"/>
          </a:p>
          <a:p>
            <a:endParaRPr lang="pt-BR" sz="1800" dirty="0"/>
          </a:p>
          <a:p>
            <a:pPr algn="just"/>
            <a:r>
              <a:rPr lang="pt-BR" sz="1800" dirty="0"/>
              <a:t> DECISÃO CORRENTE: </a:t>
            </a:r>
            <a:r>
              <a:rPr lang="pt-BR" sz="1800" dirty="0" smtClean="0"/>
              <a:t> C</a:t>
            </a:r>
            <a:r>
              <a:rPr lang="pt-BR" sz="1800" baseline="-25000" dirty="0" smtClean="0"/>
              <a:t>1</a:t>
            </a:r>
            <a:r>
              <a:rPr lang="pt-BR" sz="1800" dirty="0" smtClean="0"/>
              <a:t> </a:t>
            </a:r>
            <a:r>
              <a:rPr lang="pt-BR" sz="1800" dirty="0"/>
              <a:t>+ S = </a:t>
            </a:r>
            <a:r>
              <a:rPr lang="pt-BR" sz="1800" dirty="0" smtClean="0"/>
              <a:t>D</a:t>
            </a:r>
            <a:r>
              <a:rPr lang="pt-BR" sz="1800" baseline="-25000" dirty="0" smtClean="0"/>
              <a:t>1</a:t>
            </a:r>
            <a:r>
              <a:rPr lang="pt-BR" sz="1800" dirty="0" smtClean="0"/>
              <a:t>  , E PORTANTO: S = (D</a:t>
            </a:r>
            <a:r>
              <a:rPr lang="pt-BR" sz="1800" baseline="-25000" dirty="0" smtClean="0"/>
              <a:t>1</a:t>
            </a:r>
            <a:r>
              <a:rPr lang="pt-BR" sz="1800" dirty="0" smtClean="0"/>
              <a:t> – C</a:t>
            </a:r>
            <a:r>
              <a:rPr lang="pt-BR" sz="1800" baseline="-25000" dirty="0" smtClean="0"/>
              <a:t>1</a:t>
            </a:r>
            <a:r>
              <a:rPr lang="pt-BR" sz="1800" dirty="0" smtClean="0"/>
              <a:t>)</a:t>
            </a:r>
            <a:endParaRPr lang="pt-BR" sz="1800" dirty="0"/>
          </a:p>
          <a:p>
            <a:pPr algn="just"/>
            <a:r>
              <a:rPr lang="pt-BR" sz="1800" dirty="0"/>
              <a:t>  DECISÃO FUTURA:      C</a:t>
            </a:r>
            <a:r>
              <a:rPr lang="pt-BR" sz="1800" baseline="-25000" dirty="0"/>
              <a:t>2</a:t>
            </a:r>
            <a:r>
              <a:rPr lang="pt-BR" sz="1800" dirty="0"/>
              <a:t> = </a:t>
            </a:r>
            <a:r>
              <a:rPr lang="pt-BR" sz="1800" dirty="0" smtClean="0"/>
              <a:t>[D</a:t>
            </a:r>
            <a:r>
              <a:rPr lang="pt-BR" sz="1800" baseline="-25000" dirty="0" smtClean="0"/>
              <a:t>2</a:t>
            </a:r>
            <a:r>
              <a:rPr lang="pt-BR" sz="1800" dirty="0" smtClean="0"/>
              <a:t> – (1+r).X</a:t>
            </a:r>
            <a:r>
              <a:rPr lang="pt-BR" sz="1800" baseline="-25000" dirty="0" smtClean="0"/>
              <a:t>1</a:t>
            </a:r>
            <a:r>
              <a:rPr lang="pt-BR" sz="1800" dirty="0" smtClean="0"/>
              <a:t>]+ </a:t>
            </a:r>
            <a:r>
              <a:rPr lang="pt-BR" sz="1800" dirty="0"/>
              <a:t>(1+r).</a:t>
            </a:r>
            <a:r>
              <a:rPr lang="pt-BR" sz="1800" dirty="0" smtClean="0"/>
              <a:t>S   </a:t>
            </a:r>
            <a:endParaRPr lang="pt-BR" sz="1800" dirty="0"/>
          </a:p>
          <a:p>
            <a:pPr algn="just"/>
            <a:r>
              <a:rPr lang="pt-BR" sz="1800" dirty="0"/>
              <a:t>  PORTANTO:                  C</a:t>
            </a:r>
            <a:r>
              <a:rPr lang="pt-BR" sz="1800" baseline="-25000" dirty="0"/>
              <a:t>2</a:t>
            </a:r>
            <a:r>
              <a:rPr lang="pt-BR" sz="1800" dirty="0"/>
              <a:t> = </a:t>
            </a:r>
            <a:r>
              <a:rPr lang="pt-BR" sz="1800" dirty="0" smtClean="0"/>
              <a:t>D</a:t>
            </a:r>
            <a:r>
              <a:rPr lang="pt-BR" sz="1800" baseline="-25000" dirty="0" smtClean="0"/>
              <a:t>2</a:t>
            </a:r>
            <a:r>
              <a:rPr lang="pt-BR" sz="1800" dirty="0" smtClean="0"/>
              <a:t> - </a:t>
            </a:r>
            <a:r>
              <a:rPr lang="pt-BR" sz="1800" dirty="0"/>
              <a:t>(</a:t>
            </a:r>
            <a:r>
              <a:rPr lang="pt-BR" sz="1800" dirty="0" smtClean="0"/>
              <a:t>1+r)X</a:t>
            </a:r>
            <a:r>
              <a:rPr lang="pt-BR" sz="1800" baseline="-25000" dirty="0" smtClean="0"/>
              <a:t>1</a:t>
            </a:r>
            <a:r>
              <a:rPr lang="pt-BR" sz="1800" dirty="0" smtClean="0"/>
              <a:t> + (1+r)D</a:t>
            </a:r>
            <a:r>
              <a:rPr lang="pt-BR" sz="1800" baseline="-25000" dirty="0" smtClean="0"/>
              <a:t>1</a:t>
            </a:r>
            <a:r>
              <a:rPr lang="pt-BR" sz="1800" dirty="0" smtClean="0"/>
              <a:t> – (1+r)C</a:t>
            </a:r>
            <a:r>
              <a:rPr lang="pt-BR" sz="1800" baseline="-25000" dirty="0" smtClean="0"/>
              <a:t>1</a:t>
            </a:r>
            <a:endParaRPr lang="pt-BR" sz="1800" dirty="0"/>
          </a:p>
          <a:p>
            <a:pPr algn="just"/>
            <a:r>
              <a:rPr lang="pt-BR" sz="1800" dirty="0"/>
              <a:t>  </a:t>
            </a:r>
            <a:r>
              <a:rPr lang="pt-BR" sz="1800" u="sng" dirty="0"/>
              <a:t>OU SEJA, A RESTRIÇÃO ORÇAMENTÁRIA INTERTEMPORAL SERÁ</a:t>
            </a:r>
            <a:r>
              <a:rPr lang="pt-BR" sz="1800" dirty="0"/>
              <a:t>:</a:t>
            </a:r>
          </a:p>
          <a:p>
            <a:pPr algn="just"/>
            <a:r>
              <a:rPr lang="pt-BR" sz="1800" dirty="0"/>
              <a:t>               </a:t>
            </a:r>
            <a:r>
              <a:rPr lang="pt-BR" sz="1800" b="1" dirty="0" smtClean="0">
                <a:effectLst>
                  <a:outerShdw blurRad="38100" dist="38100" dir="2700000" algn="tl">
                    <a:srgbClr val="000000">
                      <a:alpha val="43137"/>
                    </a:srgbClr>
                  </a:outerShdw>
                </a:effectLst>
              </a:rPr>
              <a:t>(2)     </a:t>
            </a:r>
            <a:r>
              <a:rPr lang="pt-BR" sz="1800" b="1" dirty="0">
                <a:effectLst>
                  <a:outerShdw blurRad="38100" dist="38100" dir="2700000" algn="tl">
                    <a:srgbClr val="000000">
                      <a:alpha val="43137"/>
                    </a:srgbClr>
                  </a:outerShdw>
                </a:effectLst>
              </a:rPr>
              <a:t>C</a:t>
            </a:r>
            <a:r>
              <a:rPr lang="pt-BR" sz="1800" b="1" baseline="-25000" dirty="0">
                <a:effectLst>
                  <a:outerShdw blurRad="38100" dist="38100" dir="2700000" algn="tl">
                    <a:srgbClr val="000000">
                      <a:alpha val="43137"/>
                    </a:srgbClr>
                  </a:outerShdw>
                </a:effectLst>
              </a:rPr>
              <a:t>2</a:t>
            </a:r>
            <a:r>
              <a:rPr lang="pt-BR" sz="1800" b="1" dirty="0">
                <a:effectLst>
                  <a:outerShdw blurRad="38100" dist="38100" dir="2700000" algn="tl">
                    <a:srgbClr val="000000">
                      <a:alpha val="43137"/>
                    </a:srgbClr>
                  </a:outerShdw>
                </a:effectLst>
              </a:rPr>
              <a:t> = [D</a:t>
            </a:r>
            <a:r>
              <a:rPr lang="pt-BR" sz="1800" b="1" baseline="-25000" dirty="0">
                <a:effectLst>
                  <a:outerShdw blurRad="38100" dist="38100" dir="2700000" algn="tl">
                    <a:srgbClr val="000000">
                      <a:alpha val="43137"/>
                    </a:srgbClr>
                  </a:outerShdw>
                </a:effectLst>
              </a:rPr>
              <a:t>2</a:t>
            </a:r>
            <a:r>
              <a:rPr lang="pt-BR" sz="1800" b="1" dirty="0">
                <a:effectLst>
                  <a:outerShdw blurRad="38100" dist="38100" dir="2700000" algn="tl">
                    <a:srgbClr val="000000">
                      <a:alpha val="43137"/>
                    </a:srgbClr>
                  </a:outerShdw>
                </a:effectLst>
              </a:rPr>
              <a:t> + (1+r)(D</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X</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 (1+r)C</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a:t>
            </a:r>
            <a:r>
              <a:rPr lang="pt-BR" sz="1800" dirty="0"/>
              <a:t>          (COM </a:t>
            </a:r>
            <a:r>
              <a:rPr lang="pt-BR" sz="1800" dirty="0" smtClean="0"/>
              <a:t>ENDIVIDAMENTO CORRENTE)</a:t>
            </a:r>
          </a:p>
          <a:p>
            <a:pPr algn="just"/>
            <a:endParaRPr lang="pt-BR" sz="1800" dirty="0" smtClean="0"/>
          </a:p>
          <a:p>
            <a:pPr algn="just"/>
            <a:endParaRPr lang="pt-BR" sz="1800" dirty="0"/>
          </a:p>
          <a:p>
            <a:pPr algn="just"/>
            <a:r>
              <a:rPr lang="pt-BR" sz="1800" b="1" dirty="0" smtClean="0"/>
              <a:t>A COMPARAÇÃO DAS EQUAÇÕES RESTRIÇÕES ORÇAMENTÁRIAS INTERTEMPORAIS (1) E (2) MOSTRA QUE AMBAS SÃO A MESMA RESTRIÇÃO ORÇAMENTÁRIA INTERTEMPORAL E QUE, PORTANTO, OS NOVOS PONTOS DE DOTAÇÃO (B) (POR TRIBUTAÇÃO) E (C) (POR ENDIVIDAMENTO) ESTÃO SOBRE A MESMA RESTRIÇÃO ORÇAMENTÁRIA INTERTEMPORAL.</a:t>
            </a:r>
            <a:endParaRPr lang="pt-BR" sz="1800" b="1" dirty="0"/>
          </a:p>
        </p:txBody>
      </p:sp>
    </p:spTree>
    <p:extLst>
      <p:ext uri="{BB962C8B-B14F-4D97-AF65-F5344CB8AC3E}">
        <p14:creationId xmlns:p14="http://schemas.microsoft.com/office/powerpoint/2010/main" val="2239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800" dirty="0" smtClean="0"/>
              <a:t>ADICIONALMENTE, UMA OUTRA RAZÃO IMPORTANTE QUE LEVA A GOVERNOS A QUERER AFETAR O PADRÃO DE ALOCAÇÃO INTERTEMPORAL DO CONSUMO E, PORTANTO, QUERER INTERFERIR NOS SEUS EFEITOS SOBRE A POUPANÇA NA ECONOMIA, CONSISTE DAS REPERCUSSÕES DISTO SOBRE A ATIVIDADE DE INVESTIMENTO  E CONSEQUENTE ACÚMULO DE CAPITAL. COMO SE SABE, MAIS POUPANÇA FREQUENTEMENTE IMPLICA EM MAIS INVESTIMENTO E MAIOR CRESCIMENTO. PORTANTO, A PRIMEIRA VISTA, SUBSIDIAR A POUPANÇA PARECE SER BENÉFICA EM SI MESMO. ENTRETANTO, COMO EM TODAS AS INTERVENÇÕES GOVERNAMENTAIS NOS MERCADOS PRIVADOS, A ALTERAÇÃO DAS TAXAS DE RETORNO NOS MERCADOS DE CAPITAIS, COMO O É UM SUBSÍDIO À POUPANÇA, PRECISAM ESTAR RESPALDADAS EM IMPERFEIÇÕES OU FALHAS DE MERCADO.  </a:t>
            </a:r>
          </a:p>
          <a:p>
            <a:pPr algn="just"/>
            <a:endParaRPr lang="pt-BR" sz="1800" dirty="0"/>
          </a:p>
          <a:p>
            <a:pPr algn="just"/>
            <a:r>
              <a:rPr lang="pt-BR" sz="1800" dirty="0" smtClean="0"/>
              <a:t>TODAVIA, UMA CRESCENTE PREOCUPAÇÃO EXISTE COM RELAÇÃO À BAIXA POUPANÇA, BAIXO INVESTIMENTO E BAIXO CRESCIMENTO ECONÔMICO E É COMUM A MUITOS PAÍSES DA OCDE. NAS DUAS TABELAS ABAIXO, DISPOMOS DADOS SOBRE INVESTIMENTO E POUPANÇA (FAMILIAR; PRIVADA) EM ALGUNS PAÍSES:</a:t>
            </a:r>
            <a:endParaRPr lang="pt-BR" sz="1800" dirty="0"/>
          </a:p>
        </p:txBody>
      </p:sp>
    </p:spTree>
    <p:extLst>
      <p:ext uri="{BB962C8B-B14F-4D97-AF65-F5344CB8AC3E}">
        <p14:creationId xmlns:p14="http://schemas.microsoft.com/office/powerpoint/2010/main" val="239567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1143000"/>
          </a:xfrm>
        </p:spPr>
        <p:txBody>
          <a:bodyPr>
            <a:normAutofit fontScale="90000"/>
          </a:bodyPr>
          <a:lstStyle/>
          <a:p>
            <a:r>
              <a:rPr lang="pt-BR" sz="4000" b="1" u="sng" dirty="0" smtClean="0">
                <a:effectLst>
                  <a:outerShdw blurRad="38100" dist="38100" dir="2700000" algn="tl">
                    <a:srgbClr val="000000">
                      <a:alpha val="43137"/>
                    </a:srgbClr>
                  </a:outerShdw>
                </a:effectLst>
              </a:rPr>
              <a:t>AS CONSEQUÊNCIAS DE LONGO PRAZO DA POLÍTICA TRIBUTÁRIA</a:t>
            </a:r>
            <a:endParaRPr lang="pt-BR" sz="40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1052736"/>
            <a:ext cx="9144000" cy="5805264"/>
          </a:xfrm>
        </p:spPr>
        <p:txBody>
          <a:bodyPr>
            <a:normAutofit fontScale="92500"/>
          </a:bodyPr>
          <a:lstStyle/>
          <a:p>
            <a:pPr algn="just"/>
            <a:r>
              <a:rPr lang="pt-BR" sz="1800" b="1" dirty="0" smtClean="0">
                <a:effectLst>
                  <a:outerShdw blurRad="38100" dist="38100" dir="2700000" algn="tl">
                    <a:srgbClr val="000000">
                      <a:alpha val="43137"/>
                    </a:srgbClr>
                  </a:outerShdw>
                </a:effectLst>
              </a:rPr>
              <a:t>FREQUENTEMENTE É ARGUMENTADO QUE A POUPANÇA DEVERIA SER SUBSIDIADA PARA VIABILIZAR O AUMENTO DO INVESTIMENTO E O CRESCIMENTO ECONÔMICO.</a:t>
            </a:r>
            <a:r>
              <a:rPr lang="pt-BR" sz="1800" dirty="0" smtClean="0"/>
              <a:t> ESSE ARGUMENTO TEM ENCONTRADO RESPALDO DIANTE DAS DRAMÁTICAS REDUÇÕES DA RAZÃO DE POUPANÇA EM VÁRIOS PAÍSES DA OCDE. </a:t>
            </a:r>
            <a:r>
              <a:rPr lang="pt-BR" sz="1800" b="1" dirty="0" smtClean="0"/>
              <a:t>A FORÇA DESTE ARGUMENTO REPOUSA EM TRÊS FUNDAMENTOS:</a:t>
            </a:r>
          </a:p>
          <a:p>
            <a:pPr algn="just"/>
            <a:r>
              <a:rPr lang="pt-BR" sz="1800" dirty="0"/>
              <a:t> </a:t>
            </a:r>
            <a:r>
              <a:rPr lang="pt-BR" sz="1800" dirty="0" smtClean="0"/>
              <a:t>                             </a:t>
            </a:r>
            <a:r>
              <a:rPr lang="pt-BR" sz="1800" b="1" dirty="0" smtClean="0">
                <a:effectLst>
                  <a:outerShdw blurRad="38100" dist="38100" dir="2700000" algn="tl">
                    <a:srgbClr val="000000">
                      <a:alpha val="43137"/>
                    </a:srgbClr>
                  </a:outerShdw>
                </a:effectLst>
              </a:rPr>
              <a:t>(1)</a:t>
            </a:r>
            <a:r>
              <a:rPr lang="pt-BR" sz="1800" dirty="0" smtClean="0"/>
              <a:t> </a:t>
            </a:r>
            <a:r>
              <a:rPr lang="pt-BR" sz="1800" u="sng" dirty="0" smtClean="0"/>
              <a:t>MAIOR CRESCIMENTO É DESEJÁVEL</a:t>
            </a:r>
            <a:r>
              <a:rPr lang="pt-BR" sz="1800" dirty="0" smtClean="0"/>
              <a:t>;</a:t>
            </a:r>
          </a:p>
          <a:p>
            <a:pPr algn="just"/>
            <a:r>
              <a:rPr lang="pt-BR" sz="1800" dirty="0" smtClean="0"/>
              <a:t>                              </a:t>
            </a:r>
            <a:r>
              <a:rPr lang="pt-BR" sz="1800" b="1" dirty="0" smtClean="0">
                <a:effectLst>
                  <a:outerShdw blurRad="38100" dist="38100" dir="2700000" algn="tl">
                    <a:srgbClr val="000000">
                      <a:alpha val="43137"/>
                    </a:srgbClr>
                  </a:outerShdw>
                </a:effectLst>
              </a:rPr>
              <a:t>(2) </a:t>
            </a:r>
            <a:r>
              <a:rPr lang="pt-BR" sz="1800" u="sng" dirty="0" smtClean="0"/>
              <a:t>MAIOR POUPANÇA RESULTA EM MAIOR INVESTIMENTO</a:t>
            </a:r>
            <a:r>
              <a:rPr lang="pt-BR" sz="1800" dirty="0" smtClean="0"/>
              <a:t>;</a:t>
            </a:r>
          </a:p>
          <a:p>
            <a:pPr algn="just"/>
            <a:r>
              <a:rPr lang="pt-BR" sz="1800" dirty="0" smtClean="0"/>
              <a:t>                              </a:t>
            </a:r>
            <a:r>
              <a:rPr lang="pt-BR" sz="1800" b="1" dirty="0" smtClean="0">
                <a:effectLst>
                  <a:outerShdw blurRad="38100" dist="38100" dir="2700000" algn="tl">
                    <a:srgbClr val="000000">
                      <a:alpha val="43137"/>
                    </a:srgbClr>
                  </a:outerShdw>
                </a:effectLst>
              </a:rPr>
              <a:t>(3) </a:t>
            </a:r>
            <a:r>
              <a:rPr lang="pt-BR" sz="1800" u="sng" dirty="0" smtClean="0"/>
              <a:t>MAIOR INVESTIMENTO ELEVA A TAXA DE CRESCIMENTO</a:t>
            </a:r>
            <a:r>
              <a:rPr lang="pt-BR" sz="1800" dirty="0" smtClean="0"/>
              <a:t>. </a:t>
            </a:r>
          </a:p>
          <a:p>
            <a:pPr algn="just"/>
            <a:endParaRPr lang="pt-BR" sz="1800" dirty="0"/>
          </a:p>
          <a:p>
            <a:pPr algn="just"/>
            <a:r>
              <a:rPr lang="pt-BR" sz="1800" b="1" u="sng" dirty="0" smtClean="0"/>
              <a:t>O PRIMEIRO FUNDAMENTO NÃO É, AUTOMATICAMENTE, UMA VERDADE EM SI, ISTO É, DE QUE UM MAIOR CRESCIMENTO NECESSARIAMENTE É UMA COISA BOA.</a:t>
            </a:r>
            <a:r>
              <a:rPr lang="pt-BR" sz="1800" dirty="0" smtClean="0"/>
              <a:t> O AUMENTO NA ACUMULAÇÃO DE CAPITAL SIGNIFICA REDUÇÃO NO CONSUMO, ENTRETANTO, SOMENTE O CONSUMO É O QUE GERA BEM-ESTAR. ASSIM SENDO, UM AUMENTO NO INVESTIMENTO ACIMA DO NÍVEL DETERMINADO PELO MERCADO, SOMENTE PODE SER DESEJÁVEL SE A TAXA DE RETORNO SOCIAL DO INVESTIMENTO FOR MAIOR DO QUE A TAXA DE RETORNO PRIVADO, ISTO É, SE EXISTE ALGUM TIPO DE FALHA DE MERCADO. ESSE TIPO DE GAP PODE SURGIR DEVIDO A VÁRIAS RAZÕES, TAIS COMO IMPERFEIÇÕES NO MERCADO DE CAPITAIS RESULTANTES DOS PROBLEMAS GERADOS PELA ASSIMETRIA DE INFORMAÇÕES OU DE MONOPÓLIO, OU PELA NATUREZA PÚBLICA DE CERTOS TIPOS DE INVESTIMENTO EM PESQUISA &amp; CONHECIMENTO, OU EM INFRAESTRUTURA E EDUCAÇÃO E, PORTANTO, EM AMBOS ESSES DOIS CASOS RESULTA QUE O INVESTIMENTO PRIVADO SERÁ EM NÍVEL SUB-ÓTIMO, OU AINDA, O GAP PODE SER CONSEQUÊNCIA DE CUNHAS TRIBUTÁRIAS, MAS NÃO É AUTOMÁTICO.</a:t>
            </a:r>
          </a:p>
          <a:p>
            <a:endParaRPr lang="pt-BR" sz="1800" dirty="0"/>
          </a:p>
        </p:txBody>
      </p:sp>
    </p:spTree>
    <p:extLst>
      <p:ext uri="{BB962C8B-B14F-4D97-AF65-F5344CB8AC3E}">
        <p14:creationId xmlns:p14="http://schemas.microsoft.com/office/powerpoint/2010/main" val="3282840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600" b="1" u="sng" dirty="0" smtClean="0"/>
              <a:t>O SEGUNDO FUNDAMENTO, DE QUE UMA MAIOR POUPANÇA LEVA A MAIOR INVESTIMENTO, TAMBÉM NÃO NECESSARIAMENTE SE VERIFICA. ISTO ESTÁ RELACIONADO A QUESTÕES DE MOBILIDADE INTERNACIONAL DO CAPITAL.</a:t>
            </a:r>
            <a:r>
              <a:rPr lang="pt-BR" sz="1600" dirty="0" smtClean="0"/>
              <a:t> NO MODELO PADRÃO, DE PERFEITA MOBILIDADE DE CAPITAL, NÃO DEVERIA HAVER UMA LIGAÇÃO ENTRE A POUPANÇA DOMÉSTICA E O INVESTIMENTO DOMÉSTICO. COMO É MOSTRADO NO GRÁFICO ABAIXO, À TAXA DE JUROS INTERNACIONAL (r*), QUALQUER DESCASAMENTO ENTRE A OFERTA DE POUPANÇA DOMÉSTICA E A DEMANDA POR INVESTIMENTO (</a:t>
            </a:r>
            <a:r>
              <a:rPr lang="pt-BR" sz="1600" dirty="0" err="1" smtClean="0"/>
              <a:t>PMgK</a:t>
            </a:r>
            <a:r>
              <a:rPr lang="pt-BR" sz="1600" dirty="0" smtClean="0"/>
              <a:t>) RESULTARÁ EM ENTRADA (SE </a:t>
            </a:r>
            <a:r>
              <a:rPr lang="pt-BR" sz="1600" dirty="0" err="1" smtClean="0"/>
              <a:t>PMgK</a:t>
            </a:r>
            <a:r>
              <a:rPr lang="pt-BR" sz="1600" dirty="0" smtClean="0"/>
              <a:t>(r*) &gt; S(r*)), OU EM SAÍDA DE CAPITAL ( SE </a:t>
            </a:r>
            <a:r>
              <a:rPr lang="pt-BR" sz="1600" dirty="0" err="1" smtClean="0"/>
              <a:t>PMgK</a:t>
            </a:r>
            <a:r>
              <a:rPr lang="pt-BR" sz="1600" dirty="0" smtClean="0"/>
              <a:t>(r*) &lt; S(r*)). OU SEJA, AO NÍVEL DA TAXA DE JUROS INTERNACIONAL (r*), HAVERÁ UM NÍVEL DE EQUILÍBRIO DE INVESTIMENTO DOMÉSTICO (</a:t>
            </a:r>
            <a:r>
              <a:rPr lang="pt-BR" sz="1600" dirty="0" err="1" smtClean="0"/>
              <a:t>I</a:t>
            </a:r>
            <a:r>
              <a:rPr lang="pt-BR" sz="1600" baseline="-25000" dirty="0" err="1" smtClean="0"/>
              <a:t>Eq</a:t>
            </a:r>
            <a:r>
              <a:rPr lang="pt-BR" sz="1600" dirty="0" smtClean="0"/>
              <a:t>(r*)), DE MODO QUE O NÍVEL DA POUPANÇA A ESSA TAXA DE JUROS IMPLICARÁ EM ENTRADA OU EM SAÍDA DE CAPITAL, RESPECTIVAMENTE DEPENDENDO DE SE A POUPANÇA DOMÉSTICA É INSUFICIENTE OU EM EXCESSO AO NÍVEL DE EQUILÍBRIO DO INVESTIMENTO. ASSIM SENDO, UM SUBSÍDO À POUPANÇA DOMÉSTICA PODE, EVENTUALMENTE, ELEVAR O MONTANTE DE INVESTIMENTO DOMÉSTICO FINANCIADO POR POUPANÇA DOMÉSTICA, MAS NÃO ELEVARÁ O NÍVEL DE EQUILÍBRIO DO INVESTIMENTO DOMÉSTICO.</a:t>
            </a:r>
            <a:endParaRPr lang="pt-BR" sz="1600" dirty="0"/>
          </a:p>
        </p:txBody>
      </p:sp>
      <p:cxnSp>
        <p:nvCxnSpPr>
          <p:cNvPr id="9" name="Conector de seta reta 8"/>
          <p:cNvCxnSpPr/>
          <p:nvPr/>
        </p:nvCxnSpPr>
        <p:spPr>
          <a:xfrm flipH="1" flipV="1">
            <a:off x="2339752" y="3501008"/>
            <a:ext cx="72008" cy="244827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2411760" y="5949280"/>
            <a:ext cx="4392488" cy="7200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2771800" y="3645024"/>
            <a:ext cx="2880320" cy="17281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2411760" y="5085184"/>
            <a:ext cx="3888432" cy="720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flipV="1">
            <a:off x="2699792" y="3501008"/>
            <a:ext cx="1296144" cy="20882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flipV="1">
            <a:off x="3347864" y="3861048"/>
            <a:ext cx="1080120" cy="1872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5220072" y="5121188"/>
            <a:ext cx="0" cy="9001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3059832" y="5085184"/>
            <a:ext cx="0" cy="86409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a:off x="3707904" y="5085184"/>
            <a:ext cx="0" cy="9001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a:off x="3923928" y="3419708"/>
            <a:ext cx="1010213" cy="369332"/>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SEM SUB.</a:t>
            </a:r>
            <a:endParaRPr lang="pt-BR" b="1" dirty="0">
              <a:effectLst>
                <a:outerShdw blurRad="38100" dist="38100" dir="2700000" algn="tl">
                  <a:srgbClr val="000000">
                    <a:alpha val="43137"/>
                  </a:srgbClr>
                </a:outerShdw>
              </a:effectLst>
            </a:endParaRPr>
          </a:p>
        </p:txBody>
      </p:sp>
      <p:sp>
        <p:nvSpPr>
          <p:cNvPr id="29" name="CaixaDeTexto 28"/>
          <p:cNvSpPr txBox="1"/>
          <p:nvPr/>
        </p:nvSpPr>
        <p:spPr>
          <a:xfrm>
            <a:off x="4283968" y="3861048"/>
            <a:ext cx="1047531"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COM SUB.</a:t>
            </a:r>
            <a:endParaRPr lang="pt-BR" b="1" dirty="0">
              <a:effectLst>
                <a:outerShdw blurRad="38100" dist="38100" dir="2700000" algn="tl">
                  <a:srgbClr val="000000">
                    <a:alpha val="43137"/>
                  </a:srgbClr>
                </a:outerShdw>
              </a:effectLst>
            </a:endParaRPr>
          </a:p>
        </p:txBody>
      </p:sp>
      <p:sp>
        <p:nvSpPr>
          <p:cNvPr id="30" name="CaixaDeTexto 29"/>
          <p:cNvSpPr txBox="1"/>
          <p:nvPr/>
        </p:nvSpPr>
        <p:spPr>
          <a:xfrm>
            <a:off x="5580112" y="5363924"/>
            <a:ext cx="1452642" cy="369332"/>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I(r): </a:t>
            </a:r>
            <a:r>
              <a:rPr lang="pt-BR" b="1" dirty="0" err="1" smtClean="0">
                <a:effectLst>
                  <a:outerShdw blurRad="38100" dist="38100" dir="2700000" algn="tl">
                    <a:srgbClr val="000000">
                      <a:alpha val="43137"/>
                    </a:srgbClr>
                  </a:outerShdw>
                </a:effectLst>
              </a:rPr>
              <a:t>PMgK</a:t>
            </a:r>
            <a:r>
              <a:rPr lang="pt-BR" b="1" dirty="0" smtClean="0">
                <a:effectLst>
                  <a:outerShdw blurRad="38100" dist="38100" dir="2700000" algn="tl">
                    <a:srgbClr val="000000">
                      <a:alpha val="43137"/>
                    </a:srgbClr>
                  </a:outerShdw>
                </a:effectLst>
              </a:rPr>
              <a:t> = r</a:t>
            </a:r>
            <a:endParaRPr lang="pt-BR" b="1" dirty="0">
              <a:effectLst>
                <a:outerShdw blurRad="38100" dist="38100" dir="2700000" algn="tl">
                  <a:srgbClr val="000000">
                    <a:alpha val="43137"/>
                  </a:srgbClr>
                </a:outerShdw>
              </a:effectLst>
            </a:endParaRPr>
          </a:p>
        </p:txBody>
      </p:sp>
      <p:sp>
        <p:nvSpPr>
          <p:cNvPr id="31" name="CaixaDeTexto 30"/>
          <p:cNvSpPr txBox="1"/>
          <p:nvPr/>
        </p:nvSpPr>
        <p:spPr>
          <a:xfrm>
            <a:off x="6228184" y="4869160"/>
            <a:ext cx="1396473"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W</a:t>
            </a:r>
            <a:r>
              <a:rPr lang="pt-BR" b="1" dirty="0" smtClean="0">
                <a:effectLst>
                  <a:outerShdw blurRad="38100" dist="38100" dir="2700000" algn="tl">
                    <a:srgbClr val="000000">
                      <a:alpha val="43137"/>
                    </a:srgbClr>
                  </a:outerShdw>
                </a:effectLst>
              </a:rPr>
              <a:t> = S</a:t>
            </a:r>
            <a:r>
              <a:rPr lang="pt-BR" b="1" baseline="-25000" dirty="0" smtClean="0">
                <a:effectLst>
                  <a:outerShdw blurRad="38100" dist="38100" dir="2700000" algn="tl">
                    <a:srgbClr val="000000">
                      <a:alpha val="43137"/>
                    </a:srgbClr>
                  </a:outerShdw>
                </a:effectLst>
              </a:rPr>
              <a:t>MUNDIAL</a:t>
            </a:r>
            <a:endParaRPr lang="pt-BR" b="1" dirty="0">
              <a:effectLst>
                <a:outerShdw blurRad="38100" dist="38100" dir="2700000" algn="tl">
                  <a:srgbClr val="000000">
                    <a:alpha val="43137"/>
                  </a:srgbClr>
                </a:outerShdw>
              </a:effectLst>
            </a:endParaRPr>
          </a:p>
        </p:txBody>
      </p:sp>
      <p:sp>
        <p:nvSpPr>
          <p:cNvPr id="32" name="CaixaDeTexto 31"/>
          <p:cNvSpPr txBox="1"/>
          <p:nvPr/>
        </p:nvSpPr>
        <p:spPr>
          <a:xfrm>
            <a:off x="2051720" y="4859868"/>
            <a:ext cx="380232"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r*</a:t>
            </a:r>
            <a:endParaRPr lang="pt-BR" b="1" dirty="0">
              <a:effectLst>
                <a:outerShdw blurRad="38100" dist="38100" dir="2700000" algn="tl">
                  <a:srgbClr val="000000">
                    <a:alpha val="43137"/>
                  </a:srgbClr>
                </a:outerShdw>
              </a:effectLst>
            </a:endParaRPr>
          </a:p>
        </p:txBody>
      </p:sp>
      <p:sp>
        <p:nvSpPr>
          <p:cNvPr id="33" name="CaixaDeTexto 32"/>
          <p:cNvSpPr txBox="1"/>
          <p:nvPr/>
        </p:nvSpPr>
        <p:spPr>
          <a:xfrm>
            <a:off x="4932040" y="5939988"/>
            <a:ext cx="629660" cy="369332"/>
          </a:xfrm>
          <a:prstGeom prst="rect">
            <a:avLst/>
          </a:prstGeom>
          <a:noFill/>
        </p:spPr>
        <p:txBody>
          <a:bodyPr wrap="none" rtlCol="0">
            <a:spAutoFit/>
          </a:bodyPr>
          <a:lstStyle/>
          <a:p>
            <a:r>
              <a:rPr lang="pt-BR" b="1" dirty="0" err="1" smtClean="0">
                <a:effectLst>
                  <a:outerShdw blurRad="38100" dist="38100" dir="2700000" algn="tl">
                    <a:srgbClr val="000000">
                      <a:alpha val="43137"/>
                    </a:srgbClr>
                  </a:outerShdw>
                </a:effectLst>
              </a:rPr>
              <a:t>I</a:t>
            </a:r>
            <a:r>
              <a:rPr lang="pt-BR" b="1" baseline="-25000" dirty="0" err="1" smtClean="0">
                <a:effectLst>
                  <a:outerShdw blurRad="38100" dist="38100" dir="2700000" algn="tl">
                    <a:srgbClr val="000000">
                      <a:alpha val="43137"/>
                    </a:srgbClr>
                  </a:outerShdw>
                </a:effectLst>
              </a:rPr>
              <a:t>Eq</a:t>
            </a:r>
            <a:r>
              <a:rPr lang="pt-BR" b="1" baseline="-25000" dirty="0" smtClean="0">
                <a:effectLst>
                  <a:outerShdw blurRad="38100" dist="38100" dir="2700000" algn="tl">
                    <a:srgbClr val="000000">
                      <a:alpha val="43137"/>
                    </a:srgbClr>
                  </a:outerShdw>
                </a:effectLst>
              </a:rPr>
              <a:t>(r*)</a:t>
            </a:r>
            <a:endParaRPr lang="pt-BR" b="1" dirty="0">
              <a:effectLst>
                <a:outerShdw blurRad="38100" dist="38100" dir="2700000" algn="tl">
                  <a:srgbClr val="000000">
                    <a:alpha val="43137"/>
                  </a:srgbClr>
                </a:outerShdw>
              </a:effectLst>
            </a:endParaRPr>
          </a:p>
        </p:txBody>
      </p:sp>
      <p:sp>
        <p:nvSpPr>
          <p:cNvPr id="34" name="CaixaDeTexto 33"/>
          <p:cNvSpPr txBox="1"/>
          <p:nvPr/>
        </p:nvSpPr>
        <p:spPr>
          <a:xfrm>
            <a:off x="2771800" y="5949280"/>
            <a:ext cx="56618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D(0)</a:t>
            </a:r>
            <a:endParaRPr lang="pt-BR" b="1" dirty="0">
              <a:effectLst>
                <a:outerShdw blurRad="38100" dist="38100" dir="2700000" algn="tl">
                  <a:srgbClr val="000000">
                    <a:alpha val="43137"/>
                  </a:srgbClr>
                </a:outerShdw>
              </a:effectLst>
            </a:endParaRPr>
          </a:p>
        </p:txBody>
      </p:sp>
      <p:sp>
        <p:nvSpPr>
          <p:cNvPr id="35" name="CaixaDeTexto 34"/>
          <p:cNvSpPr txBox="1"/>
          <p:nvPr/>
        </p:nvSpPr>
        <p:spPr>
          <a:xfrm>
            <a:off x="3491880" y="5949280"/>
            <a:ext cx="56618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D(1)</a:t>
            </a:r>
            <a:endParaRPr lang="pt-B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0564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400" dirty="0" smtClean="0"/>
              <a:t>TODAVIA, O SUPOSTO DE MOBILIDADE PERFEITA DE CAPITAL NÃO SE SUSTENTA EM TERMOS DE VERIFICAÇÃO EMPÍRICA. NESSE SENTIDO, FELDSTEIN E HORIOKA (1980) MOSTRARAM QUE PARA 16 PAÍSES DA OCDE HÁ UMA CORRELAÇÃO POSITIVA ENTRE A POUPANÇA DOMÉSTICA E O INVESTIMENTO DOMÉSTICO COMO PROPORÇÃO DO PIB, DANDO ORIGEM AO PARADOXO FELDSTEIN-HORIOKA. A REGRESSÃO ENTRE (I</a:t>
            </a:r>
            <a:r>
              <a:rPr lang="pt-BR" sz="1400" baseline="-25000" dirty="0" smtClean="0"/>
              <a:t>D</a:t>
            </a:r>
            <a:r>
              <a:rPr lang="pt-BR" sz="1400" dirty="0" smtClean="0"/>
              <a:t>/PIB) E (S</a:t>
            </a:r>
            <a:r>
              <a:rPr lang="pt-BR" sz="1400" baseline="-25000" dirty="0" smtClean="0"/>
              <a:t>D</a:t>
            </a:r>
            <a:r>
              <a:rPr lang="pt-BR" sz="1400" dirty="0" smtClean="0"/>
              <a:t>/PIB) OBTEVE UM COEFICIENTE DE 0,887 E ESTUDOS SUBSEQUENTES CONFIRMARAM ESSA ASSOCIAÇÃO POSITIVA COM COEFICIENTES VARIANDO ENTRE [0,7 – 0,9]. ENTRETANTO, MESMO QUE TOMEMOS COMO VERDADEIRO ESSA RELAÇÃO POSITIVA ENTRE POUPANÇA E INVESTIMENTO DOMÉSTICOS, ISTO NÃO SIGNIFICA NECESSARIAMENTE QUE DEVEMOS SUBSIDIAR A POUPANÇA. NA MEDIDA EM QUE A OFERTA TOTAL DE FUNDOS PARA O INVESTIMENTO É MAIS ELÁSTICA (EMBORA NÃO PERFEITAMENTE ELÁSTICA, COMO NO MODELO DE MOBILIDADE PERFEITA DE CAPITAL) DO QUE A POUPANÇA DOMÉSTICA, SEGUE-SE QUE UM AUMENTO DO RETORNO DA POUPANÇA DOMÉSTICA TERÁ IMPACTO LIMITADO SOBRE O INVESTIMENTO.  POR OUTRO LADO, COMO PARCELA DO INVESTIMENTO DOMÉSTICO É FINANCIADO COM FUNDOS INTERNACIONAIS, RESULTA QUE UMA PARCELA DE QUALQUER EVENTUAL SUBSÍDIO A INVESTIMENTO IMPLICARÁ EM TRANSFERÊNCIAS A CONTRIBUINTES ESTRANGEIROS, AO PASSO QUE UM SUBSÍDIO À POUPANÇA DOMÉSTICA TRANSFERIRÁ RECEITA GOVERNAMENTAL SOMENTE A CONSUMIDORES DOMÉSTICOS.</a:t>
            </a:r>
          </a:p>
          <a:p>
            <a:pPr algn="just"/>
            <a:r>
              <a:rPr lang="pt-BR" sz="1400" b="1" u="sng" dirty="0" smtClean="0"/>
              <a:t>PORTANTO, SOB  MOBILIDADE IMPERFEITA DE CAPITAL, A POUPANÇA E INVESTIMENTO DOMÉSTICOS SERÃO</a:t>
            </a:r>
            <a:r>
              <a:rPr lang="pt-BR" sz="1400" b="1" dirty="0" smtClean="0"/>
              <a:t>:</a:t>
            </a:r>
            <a:endParaRPr lang="pt-BR" sz="1400" b="1" dirty="0"/>
          </a:p>
        </p:txBody>
      </p:sp>
      <p:cxnSp>
        <p:nvCxnSpPr>
          <p:cNvPr id="5" name="Conector de seta reta 4"/>
          <p:cNvCxnSpPr/>
          <p:nvPr/>
        </p:nvCxnSpPr>
        <p:spPr>
          <a:xfrm flipV="1">
            <a:off x="2627784" y="3645024"/>
            <a:ext cx="0" cy="266429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627784" y="6309320"/>
            <a:ext cx="432048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3059832" y="3717032"/>
            <a:ext cx="3024336"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2987824" y="3645024"/>
            <a:ext cx="1440160" cy="2232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flipV="1">
            <a:off x="3635896" y="4077072"/>
            <a:ext cx="2880320" cy="1872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2627784" y="5085184"/>
            <a:ext cx="238526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4986046" y="5085184"/>
            <a:ext cx="54006" cy="122413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3491880" y="5085184"/>
            <a:ext cx="0" cy="122413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flipV="1">
            <a:off x="3491880" y="4077072"/>
            <a:ext cx="1224136" cy="1872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flipV="1">
            <a:off x="3820416" y="4509120"/>
            <a:ext cx="2479776" cy="15121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flipH="1">
            <a:off x="2627784" y="5229200"/>
            <a:ext cx="253040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3995936" y="5229200"/>
            <a:ext cx="0" cy="10801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a:off x="5158190" y="5229200"/>
            <a:ext cx="46130" cy="10801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CaixaDeTexto 38"/>
          <p:cNvSpPr txBox="1"/>
          <p:nvPr/>
        </p:nvSpPr>
        <p:spPr>
          <a:xfrm>
            <a:off x="4324888" y="3356992"/>
            <a:ext cx="1010213" cy="369332"/>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SEM SUB.</a:t>
            </a:r>
            <a:endParaRPr lang="pt-BR" b="1" dirty="0">
              <a:effectLst>
                <a:outerShdw blurRad="38100" dist="38100" dir="2700000" algn="tl">
                  <a:srgbClr val="000000">
                    <a:alpha val="43137"/>
                  </a:srgbClr>
                </a:outerShdw>
              </a:effectLst>
            </a:endParaRPr>
          </a:p>
        </p:txBody>
      </p:sp>
      <p:sp>
        <p:nvSpPr>
          <p:cNvPr id="40" name="CaixaDeTexto 39"/>
          <p:cNvSpPr txBox="1"/>
          <p:nvPr/>
        </p:nvSpPr>
        <p:spPr>
          <a:xfrm>
            <a:off x="4676597" y="3851756"/>
            <a:ext cx="1047531"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COM SUB.</a:t>
            </a:r>
            <a:endParaRPr lang="pt-BR" b="1" dirty="0">
              <a:effectLst>
                <a:outerShdw blurRad="38100" dist="38100" dir="2700000" algn="tl">
                  <a:srgbClr val="000000">
                    <a:alpha val="43137"/>
                  </a:srgbClr>
                </a:outerShdw>
              </a:effectLst>
            </a:endParaRPr>
          </a:p>
        </p:txBody>
      </p:sp>
      <p:sp>
        <p:nvSpPr>
          <p:cNvPr id="43" name="CaixaDeTexto 42"/>
          <p:cNvSpPr txBox="1"/>
          <p:nvPr/>
        </p:nvSpPr>
        <p:spPr>
          <a:xfrm>
            <a:off x="6505097" y="3574757"/>
            <a:ext cx="2545825" cy="646331"/>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TOTAL</a:t>
            </a:r>
            <a:r>
              <a:rPr lang="pt-BR" b="1" dirty="0" smtClean="0">
                <a:effectLst>
                  <a:outerShdw blurRad="38100" dist="38100" dir="2700000" algn="tl">
                    <a:srgbClr val="000000">
                      <a:alpha val="43137"/>
                    </a:srgbClr>
                  </a:outerShdw>
                </a:effectLst>
              </a:rPr>
              <a:t> (0)     (=) </a:t>
            </a:r>
          </a:p>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SEM SUB.</a:t>
            </a:r>
            <a:r>
              <a:rPr lang="pt-BR" b="1" dirty="0" smtClean="0">
                <a:effectLst>
                  <a:outerShdw blurRad="38100" dist="38100" dir="2700000" algn="tl">
                    <a:srgbClr val="000000">
                      <a:alpha val="43137"/>
                    </a:srgbClr>
                  </a:outerShdw>
                </a:effectLst>
              </a:rPr>
              <a:t> + S</a:t>
            </a:r>
            <a:r>
              <a:rPr lang="pt-BR" b="1" baseline="-25000" dirty="0" smtClean="0">
                <a:effectLst>
                  <a:outerShdw blurRad="38100" dist="38100" dir="2700000" algn="tl">
                    <a:srgbClr val="000000">
                      <a:alpha val="43137"/>
                    </a:srgbClr>
                  </a:outerShdw>
                </a:effectLst>
              </a:rPr>
              <a:t>W</a:t>
            </a:r>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r</a:t>
            </a:r>
            <a:r>
              <a:rPr lang="pt-BR" b="1" baseline="-25000" dirty="0" err="1" smtClean="0">
                <a:effectLst>
                  <a:outerShdw blurRad="38100" dist="38100" dir="2700000" algn="tl">
                    <a:srgbClr val="000000">
                      <a:alpha val="43137"/>
                    </a:srgbClr>
                  </a:outerShdw>
                </a:effectLst>
              </a:rPr>
              <a:t>D</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 r*)]</a:t>
            </a:r>
            <a:endParaRPr lang="pt-BR" b="1" dirty="0">
              <a:effectLst>
                <a:outerShdw blurRad="38100" dist="38100" dir="2700000" algn="tl">
                  <a:srgbClr val="000000">
                    <a:alpha val="43137"/>
                  </a:srgbClr>
                </a:outerShdw>
              </a:effectLst>
            </a:endParaRPr>
          </a:p>
        </p:txBody>
      </p:sp>
      <p:sp>
        <p:nvSpPr>
          <p:cNvPr id="44" name="CaixaDeTexto 43"/>
          <p:cNvSpPr txBox="1"/>
          <p:nvPr/>
        </p:nvSpPr>
        <p:spPr>
          <a:xfrm>
            <a:off x="6300192" y="4365104"/>
            <a:ext cx="2636043" cy="646331"/>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TOTAL</a:t>
            </a:r>
            <a:r>
              <a:rPr lang="pt-BR" b="1" dirty="0" smtClean="0">
                <a:effectLst>
                  <a:outerShdw blurRad="38100" dist="38100" dir="2700000" algn="tl">
                    <a:srgbClr val="000000">
                      <a:alpha val="43137"/>
                    </a:srgbClr>
                  </a:outerShdw>
                </a:effectLst>
              </a:rPr>
              <a:t> (1)   (=)</a:t>
            </a:r>
          </a:p>
          <a:p>
            <a:r>
              <a:rPr lang="pt-BR" b="1"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COM SUB.</a:t>
            </a:r>
            <a:r>
              <a:rPr lang="pt-BR" b="1"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W</a:t>
            </a:r>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r</a:t>
            </a:r>
            <a:r>
              <a:rPr lang="pt-BR" b="1" baseline="-25000" dirty="0" err="1" smtClean="0">
                <a:effectLst>
                  <a:outerShdw blurRad="38100" dist="38100" dir="2700000" algn="tl">
                    <a:srgbClr val="000000">
                      <a:alpha val="43137"/>
                    </a:srgbClr>
                  </a:outerShdw>
                </a:effectLst>
              </a:rPr>
              <a:t>D</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 r</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47" name="CaixaDeTexto 46"/>
          <p:cNvSpPr txBox="1"/>
          <p:nvPr/>
        </p:nvSpPr>
        <p:spPr>
          <a:xfrm>
            <a:off x="2160862" y="4787860"/>
            <a:ext cx="538930" cy="369332"/>
          </a:xfrm>
          <a:prstGeom prst="rect">
            <a:avLst/>
          </a:prstGeom>
          <a:noFill/>
        </p:spPr>
        <p:txBody>
          <a:bodyPr wrap="none" rtlCol="0">
            <a:spAutoFit/>
          </a:bodyPr>
          <a:lstStyle/>
          <a:p>
            <a:r>
              <a:rPr lang="pt-BR" b="1" dirty="0" err="1" smtClean="0">
                <a:effectLst>
                  <a:outerShdw blurRad="38100" dist="38100" dir="2700000" algn="tl">
                    <a:srgbClr val="000000">
                      <a:alpha val="43137"/>
                    </a:srgbClr>
                  </a:outerShdw>
                </a:effectLst>
              </a:rPr>
              <a:t>r</a:t>
            </a:r>
            <a:r>
              <a:rPr lang="pt-BR" b="1" baseline="-25000" dirty="0" err="1" smtClean="0">
                <a:effectLst>
                  <a:outerShdw blurRad="38100" dist="38100" dir="2700000" algn="tl">
                    <a:srgbClr val="000000">
                      <a:alpha val="43137"/>
                    </a:srgbClr>
                  </a:outerShdw>
                </a:effectLst>
              </a:rPr>
              <a:t>D</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48" name="CaixaDeTexto 47"/>
          <p:cNvSpPr txBox="1"/>
          <p:nvPr/>
        </p:nvSpPr>
        <p:spPr>
          <a:xfrm>
            <a:off x="2160862" y="5003884"/>
            <a:ext cx="538930" cy="369332"/>
          </a:xfrm>
          <a:prstGeom prst="rect">
            <a:avLst/>
          </a:prstGeom>
          <a:noFill/>
        </p:spPr>
        <p:txBody>
          <a:bodyPr wrap="none" rtlCol="0">
            <a:spAutoFit/>
          </a:bodyPr>
          <a:lstStyle/>
          <a:p>
            <a:r>
              <a:rPr lang="pt-BR" b="1" dirty="0" err="1" smtClean="0">
                <a:effectLst>
                  <a:outerShdw blurRad="38100" dist="38100" dir="2700000" algn="tl">
                    <a:srgbClr val="000000">
                      <a:alpha val="43137"/>
                    </a:srgbClr>
                  </a:outerShdw>
                </a:effectLst>
              </a:rPr>
              <a:t>r</a:t>
            </a:r>
            <a:r>
              <a:rPr lang="pt-BR" b="1" baseline="-25000" dirty="0" err="1" smtClean="0">
                <a:effectLst>
                  <a:outerShdw blurRad="38100" dist="38100" dir="2700000" algn="tl">
                    <a:srgbClr val="000000">
                      <a:alpha val="43137"/>
                    </a:srgbClr>
                  </a:outerShdw>
                </a:effectLst>
              </a:rPr>
              <a:t>D</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49" name="CaixaDeTexto 48"/>
          <p:cNvSpPr txBox="1"/>
          <p:nvPr/>
        </p:nvSpPr>
        <p:spPr>
          <a:xfrm>
            <a:off x="3285739" y="6237312"/>
            <a:ext cx="56618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D(0)</a:t>
            </a:r>
            <a:endParaRPr lang="pt-BR" b="1" dirty="0">
              <a:effectLst>
                <a:outerShdw blurRad="38100" dist="38100" dir="2700000" algn="tl">
                  <a:srgbClr val="000000">
                    <a:alpha val="43137"/>
                  </a:srgbClr>
                </a:outerShdw>
              </a:effectLst>
            </a:endParaRPr>
          </a:p>
        </p:txBody>
      </p:sp>
      <p:sp>
        <p:nvSpPr>
          <p:cNvPr id="50" name="CaixaDeTexto 49"/>
          <p:cNvSpPr txBox="1"/>
          <p:nvPr/>
        </p:nvSpPr>
        <p:spPr>
          <a:xfrm>
            <a:off x="3789795" y="6228020"/>
            <a:ext cx="56618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D(1)</a:t>
            </a:r>
            <a:endParaRPr lang="pt-BR" b="1" dirty="0">
              <a:effectLst>
                <a:outerShdw blurRad="38100" dist="38100" dir="2700000" algn="tl">
                  <a:srgbClr val="000000">
                    <a:alpha val="43137"/>
                  </a:srgbClr>
                </a:outerShdw>
              </a:effectLst>
            </a:endParaRPr>
          </a:p>
        </p:txBody>
      </p:sp>
      <p:sp>
        <p:nvSpPr>
          <p:cNvPr id="51" name="CaixaDeTexto 50"/>
          <p:cNvSpPr txBox="1"/>
          <p:nvPr/>
        </p:nvSpPr>
        <p:spPr>
          <a:xfrm>
            <a:off x="4701981" y="6228020"/>
            <a:ext cx="51809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D(0)</a:t>
            </a:r>
            <a:endParaRPr lang="pt-BR" b="1" dirty="0">
              <a:effectLst>
                <a:outerShdw blurRad="38100" dist="38100" dir="2700000" algn="tl">
                  <a:srgbClr val="000000">
                    <a:alpha val="43137"/>
                  </a:srgbClr>
                </a:outerShdw>
              </a:effectLst>
            </a:endParaRPr>
          </a:p>
        </p:txBody>
      </p:sp>
      <p:sp>
        <p:nvSpPr>
          <p:cNvPr id="52" name="CaixaDeTexto 51"/>
          <p:cNvSpPr txBox="1"/>
          <p:nvPr/>
        </p:nvSpPr>
        <p:spPr>
          <a:xfrm>
            <a:off x="5076056" y="6237312"/>
            <a:ext cx="51809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D(1)</a:t>
            </a:r>
            <a:endParaRPr lang="pt-BR" b="1" dirty="0">
              <a:effectLst>
                <a:outerShdw blurRad="38100" dist="38100" dir="2700000" algn="tl">
                  <a:srgbClr val="000000">
                    <a:alpha val="43137"/>
                  </a:srgbClr>
                </a:outerShdw>
              </a:effectLst>
            </a:endParaRPr>
          </a:p>
        </p:txBody>
      </p:sp>
      <p:sp>
        <p:nvSpPr>
          <p:cNvPr id="53" name="CaixaDeTexto 52"/>
          <p:cNvSpPr txBox="1"/>
          <p:nvPr/>
        </p:nvSpPr>
        <p:spPr>
          <a:xfrm>
            <a:off x="-21338" y="4005064"/>
            <a:ext cx="2721130" cy="738664"/>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NOTE QUE:     ∆S</a:t>
            </a:r>
            <a:r>
              <a:rPr lang="pt-BR" sz="1400" b="1" baseline="-25000" dirty="0" smtClean="0">
                <a:effectLst>
                  <a:outerShdw blurRad="38100" dist="38100" dir="2700000" algn="tl">
                    <a:srgbClr val="000000">
                      <a:alpha val="43137"/>
                    </a:srgbClr>
                  </a:outerShdw>
                </a:effectLst>
              </a:rPr>
              <a:t>D </a:t>
            </a:r>
            <a:r>
              <a:rPr lang="pt-BR" sz="1400" b="1" dirty="0" smtClean="0">
                <a:effectLst>
                  <a:outerShdw blurRad="38100" dist="38100" dir="2700000" algn="tl">
                    <a:srgbClr val="000000">
                      <a:alpha val="43137"/>
                    </a:srgbClr>
                  </a:outerShdw>
                </a:effectLst>
              </a:rPr>
              <a:t> &gt;  ∆I</a:t>
            </a:r>
            <a:r>
              <a:rPr lang="pt-BR" sz="1400" b="1" baseline="-25000" dirty="0" smtClean="0">
                <a:effectLst>
                  <a:outerShdw blurRad="38100" dist="38100" dir="2700000" algn="tl">
                    <a:srgbClr val="000000">
                      <a:alpha val="43137"/>
                    </a:srgbClr>
                  </a:outerShdw>
                </a:effectLst>
              </a:rPr>
              <a:t>D</a:t>
            </a:r>
            <a:r>
              <a:rPr lang="pt-BR" sz="1400" b="1" dirty="0" smtClean="0">
                <a:effectLst>
                  <a:outerShdw blurRad="38100" dist="38100" dir="2700000" algn="tl">
                    <a:srgbClr val="000000">
                      <a:alpha val="43137"/>
                    </a:srgbClr>
                  </a:outerShdw>
                </a:effectLst>
              </a:rPr>
              <a:t>   </a:t>
            </a:r>
          </a:p>
          <a:p>
            <a:r>
              <a:rPr lang="pt-BR" sz="1400" b="1" dirty="0" smtClean="0">
                <a:effectLst>
                  <a:outerShdw blurRad="38100" dist="38100" dir="2700000" algn="tl">
                    <a:srgbClr val="000000">
                      <a:alpha val="43137"/>
                    </a:srgbClr>
                  </a:outerShdw>
                </a:effectLst>
              </a:rPr>
              <a:t>E QUE:             ∆S</a:t>
            </a:r>
            <a:r>
              <a:rPr lang="pt-BR" sz="1400" b="1" baseline="-25000" dirty="0" smtClean="0">
                <a:effectLst>
                  <a:outerShdw blurRad="38100" dist="38100" dir="2700000" algn="tl">
                    <a:srgbClr val="000000">
                      <a:alpha val="43137"/>
                    </a:srgbClr>
                  </a:outerShdw>
                </a:effectLst>
              </a:rPr>
              <a:t>D </a:t>
            </a:r>
            <a:r>
              <a:rPr lang="pt-BR" sz="1400" b="1" dirty="0" smtClean="0">
                <a:effectLst>
                  <a:outerShdw blurRad="38100" dist="38100" dir="2700000" algn="tl">
                    <a:srgbClr val="000000">
                      <a:alpha val="43137"/>
                    </a:srgbClr>
                  </a:outerShdw>
                </a:effectLst>
              </a:rPr>
              <a:t> &gt;  ∆S</a:t>
            </a:r>
            <a:r>
              <a:rPr lang="pt-BR" sz="1400" b="1" baseline="-25000" dirty="0" smtClean="0">
                <a:effectLst>
                  <a:outerShdw blurRad="38100" dist="38100" dir="2700000" algn="tl">
                    <a:srgbClr val="000000">
                      <a:alpha val="43137"/>
                    </a:srgbClr>
                  </a:outerShdw>
                </a:effectLst>
              </a:rPr>
              <a:t>TOTAL</a:t>
            </a:r>
            <a:r>
              <a:rPr lang="pt-BR" sz="1400" b="1" dirty="0" smtClean="0">
                <a:effectLst>
                  <a:outerShdw blurRad="38100" dist="38100" dir="2700000" algn="tl">
                    <a:srgbClr val="000000">
                      <a:alpha val="43137"/>
                    </a:srgbClr>
                  </a:outerShdw>
                </a:effectLst>
              </a:rPr>
              <a:t> </a:t>
            </a:r>
          </a:p>
          <a:p>
            <a:r>
              <a:rPr lang="pt-BR" sz="1400" b="1" dirty="0" smtClean="0">
                <a:effectLst>
                  <a:outerShdw blurRad="38100" dist="38100" dir="2700000" algn="tl">
                    <a:srgbClr val="000000">
                      <a:alpha val="43137"/>
                    </a:srgbClr>
                  </a:outerShdw>
                </a:effectLst>
              </a:rPr>
              <a:t>POIS:  S</a:t>
            </a:r>
            <a:r>
              <a:rPr lang="pt-BR" sz="1400" b="1" baseline="-25000" dirty="0" smtClean="0">
                <a:effectLst>
                  <a:outerShdw blurRad="38100" dist="38100" dir="2700000" algn="tl">
                    <a:srgbClr val="000000">
                      <a:alpha val="43137"/>
                    </a:srgbClr>
                  </a:outerShdw>
                </a:effectLst>
              </a:rPr>
              <a:t>W</a:t>
            </a:r>
            <a:r>
              <a:rPr lang="pt-BR" sz="1400" b="1" dirty="0" smtClean="0">
                <a:effectLst>
                  <a:outerShdw blurRad="38100" dist="38100" dir="2700000" algn="tl">
                    <a:srgbClr val="000000">
                      <a:alpha val="43137"/>
                    </a:srgbClr>
                  </a:outerShdw>
                </a:effectLst>
              </a:rPr>
              <a:t>(</a:t>
            </a:r>
            <a:r>
              <a:rPr lang="pt-BR" sz="1400" b="1" dirty="0" err="1" smtClean="0">
                <a:effectLst>
                  <a:outerShdw blurRad="38100" dist="38100" dir="2700000" algn="tl">
                    <a:srgbClr val="000000">
                      <a:alpha val="43137"/>
                    </a:srgbClr>
                  </a:outerShdw>
                </a:effectLst>
              </a:rPr>
              <a:t>r</a:t>
            </a:r>
            <a:r>
              <a:rPr lang="pt-BR" sz="1400" b="1" baseline="-25000" dirty="0" err="1" smtClean="0">
                <a:effectLst>
                  <a:outerShdw blurRad="38100" dist="38100" dir="2700000" algn="tl">
                    <a:srgbClr val="000000">
                      <a:alpha val="43137"/>
                    </a:srgbClr>
                  </a:outerShdw>
                </a:effectLst>
              </a:rPr>
              <a:t>D</a:t>
            </a:r>
            <a:r>
              <a:rPr lang="pt-BR" sz="1400" b="1" baseline="-25000" dirty="0" smtClean="0">
                <a:effectLst>
                  <a:outerShdw blurRad="38100" dist="38100" dir="2700000" algn="tl">
                    <a:srgbClr val="000000">
                      <a:alpha val="43137"/>
                    </a:srgbClr>
                  </a:outerShdw>
                </a:effectLst>
              </a:rPr>
              <a:t>(0</a:t>
            </a:r>
            <a:r>
              <a:rPr lang="pt-BR" sz="1400" b="1" baseline="-25000" dirty="0">
                <a:effectLst>
                  <a:outerShdw blurRad="38100" dist="38100" dir="2700000" algn="tl">
                    <a:srgbClr val="000000">
                      <a:alpha val="43137"/>
                    </a:srgbClr>
                  </a:outerShdw>
                </a:effectLst>
              </a:rPr>
              <a:t>)</a:t>
            </a:r>
            <a:r>
              <a:rPr lang="pt-BR" sz="1400" b="1" dirty="0">
                <a:effectLst>
                  <a:outerShdw blurRad="38100" dist="38100" dir="2700000" algn="tl">
                    <a:srgbClr val="000000">
                      <a:alpha val="43137"/>
                    </a:srgbClr>
                  </a:outerShdw>
                </a:effectLst>
              </a:rPr>
              <a:t> – r</a:t>
            </a:r>
            <a:r>
              <a:rPr lang="pt-BR" sz="1400" b="1" dirty="0" smtClean="0">
                <a:effectLst>
                  <a:outerShdw blurRad="38100" dist="38100" dir="2700000" algn="tl">
                    <a:srgbClr val="000000">
                      <a:alpha val="43137"/>
                    </a:srgbClr>
                  </a:outerShdw>
                </a:effectLst>
              </a:rPr>
              <a:t>*)  &gt;  S</a:t>
            </a:r>
            <a:r>
              <a:rPr lang="pt-BR" sz="1400" b="1" baseline="-25000" dirty="0" smtClean="0">
                <a:effectLst>
                  <a:outerShdw blurRad="38100" dist="38100" dir="2700000" algn="tl">
                    <a:srgbClr val="000000">
                      <a:alpha val="43137"/>
                    </a:srgbClr>
                  </a:outerShdw>
                </a:effectLst>
              </a:rPr>
              <a:t>W</a:t>
            </a:r>
            <a:r>
              <a:rPr lang="pt-BR" sz="1400" b="1" dirty="0" smtClean="0">
                <a:effectLst>
                  <a:outerShdw blurRad="38100" dist="38100" dir="2700000" algn="tl">
                    <a:srgbClr val="000000">
                      <a:alpha val="43137"/>
                    </a:srgbClr>
                  </a:outerShdw>
                </a:effectLst>
              </a:rPr>
              <a:t>(</a:t>
            </a:r>
            <a:r>
              <a:rPr lang="pt-BR" sz="1400" b="1" dirty="0" err="1" smtClean="0">
                <a:effectLst>
                  <a:outerShdw blurRad="38100" dist="38100" dir="2700000" algn="tl">
                    <a:srgbClr val="000000">
                      <a:alpha val="43137"/>
                    </a:srgbClr>
                  </a:outerShdw>
                </a:effectLst>
              </a:rPr>
              <a:t>r</a:t>
            </a:r>
            <a:r>
              <a:rPr lang="pt-BR" sz="1400" b="1" baseline="-25000" dirty="0" err="1" smtClean="0">
                <a:effectLst>
                  <a:outerShdw blurRad="38100" dist="38100" dir="2700000" algn="tl">
                    <a:srgbClr val="000000">
                      <a:alpha val="43137"/>
                    </a:srgbClr>
                  </a:outerShdw>
                </a:effectLst>
              </a:rPr>
              <a:t>D</a:t>
            </a:r>
            <a:r>
              <a:rPr lang="pt-BR" sz="1400" b="1" baseline="-25000" dirty="0" smtClean="0">
                <a:effectLst>
                  <a:outerShdw blurRad="38100" dist="38100" dir="2700000" algn="tl">
                    <a:srgbClr val="000000">
                      <a:alpha val="43137"/>
                    </a:srgbClr>
                  </a:outerShdw>
                </a:effectLst>
              </a:rPr>
              <a:t>(1)</a:t>
            </a:r>
            <a:r>
              <a:rPr lang="pt-BR" sz="1400" b="1" dirty="0" smtClean="0">
                <a:effectLst>
                  <a:outerShdw blurRad="38100" dist="38100" dir="2700000" algn="tl">
                    <a:srgbClr val="000000">
                      <a:alpha val="43137"/>
                    </a:srgbClr>
                  </a:outerShdw>
                </a:effectLst>
              </a:rPr>
              <a:t> </a:t>
            </a:r>
            <a:r>
              <a:rPr lang="pt-BR" sz="1400" b="1" dirty="0">
                <a:effectLst>
                  <a:outerShdw blurRad="38100" dist="38100" dir="2700000" algn="tl">
                    <a:srgbClr val="000000">
                      <a:alpha val="43137"/>
                    </a:srgbClr>
                  </a:outerShdw>
                </a:effectLst>
              </a:rPr>
              <a:t>– r*)</a:t>
            </a:r>
          </a:p>
        </p:txBody>
      </p:sp>
      <p:sp>
        <p:nvSpPr>
          <p:cNvPr id="54" name="CaixaDeTexto 53"/>
          <p:cNvSpPr txBox="1"/>
          <p:nvPr/>
        </p:nvSpPr>
        <p:spPr>
          <a:xfrm>
            <a:off x="6012171" y="5661248"/>
            <a:ext cx="720069" cy="369332"/>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D</a:t>
            </a:r>
            <a:r>
              <a:rPr lang="pt-BR" b="1" dirty="0" smtClean="0">
                <a:effectLst>
                  <a:outerShdw blurRad="38100" dist="38100" dir="2700000" algn="tl">
                    <a:srgbClr val="000000">
                      <a:alpha val="43137"/>
                    </a:srgbClr>
                  </a:outerShdw>
                </a:effectLst>
              </a:rPr>
              <a:t> (</a:t>
            </a:r>
            <a:r>
              <a:rPr lang="pt-BR" b="1" dirty="0" err="1" smtClean="0">
                <a:effectLst>
                  <a:outerShdw blurRad="38100" dist="38100" dir="2700000" algn="tl">
                    <a:srgbClr val="000000">
                      <a:alpha val="43137"/>
                    </a:srgbClr>
                  </a:outerShdw>
                </a:effectLst>
              </a:rPr>
              <a:t>r</a:t>
            </a:r>
            <a:r>
              <a:rPr lang="pt-BR" b="1" baseline="-25000" dirty="0" err="1" smtClean="0">
                <a:effectLst>
                  <a:outerShdw blurRad="38100" dist="38100" dir="2700000" algn="tl">
                    <a:srgbClr val="000000">
                      <a:alpha val="43137"/>
                    </a:srgbClr>
                  </a:outerShdw>
                </a:effectLst>
              </a:rPr>
              <a:t>D</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5535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1800" b="1" u="sng" dirty="0" smtClean="0"/>
              <a:t>O TERCEIRO FUNDAMENTO LIGA O INVESTIMENTO AO CRESCIMENTO. MAS, ASSIM COMO UMA MAIOR POUPANÇA NÃO NECESSARIAMENTE IMPLICA EM MAIOR INVESTIMENTO, NÃO NECESSARIAMENTE UM MAIOR INVESTIMENTO SIGNIFICA MAIOR CRESCIMENTO, ISTO É, DE FORMA PERMANENTE. ESTE RESULTADO É DERIVADO DO TRADICIONAL MODELO DE CRESCIMENTO NEOCLÁSSICO DE SOLOW. </a:t>
            </a:r>
          </a:p>
          <a:p>
            <a:pPr algn="just"/>
            <a:endParaRPr lang="pt-BR" sz="1800" dirty="0"/>
          </a:p>
          <a:p>
            <a:pPr algn="just"/>
            <a:r>
              <a:rPr lang="pt-BR" sz="1800" dirty="0" smtClean="0"/>
              <a:t>COMO SABEMOS, NESTA ABORDAGEM A ECONOMIA TENDE PARA UM NÍVEL CONSTANTE DE CAPITAL PER CAPITA (k*) EM STEADY STATE, NO QUAL A TAXA DE CRESCIMENTO ECONÔMICO SERÁ IGUAL À TAXA DE CRESCIMENTO POPULACIONAL (n) E O PRODUTO PER CAPITA SERÁ CONSTANTE (y*). </a:t>
            </a:r>
          </a:p>
          <a:p>
            <a:pPr algn="just"/>
            <a:endParaRPr lang="pt-BR" sz="1800" dirty="0"/>
          </a:p>
          <a:p>
            <a:pPr algn="just"/>
            <a:r>
              <a:rPr lang="pt-BR" sz="1800" dirty="0" smtClean="0"/>
              <a:t>PORTANTO, NUMA ECONOMIA CUJO ESTOQUE DE CAPITAL PER CAPITA (k) ESTEJA ABAIXO DO DE EQUILÍBRIO DE LONGO PRAZO (k &lt; k*),  TERÁ UM NÍVEL DE POUPANÇA E INVESTIMENTO QUE ACUMULARÁ CAPITAL PER CAPITA EM DIREÇÃO A (k*). ISTO É, PARA QUE HAJA O ACÚMULO DE CAPITAL PER CAPITA, ESTA ECONOMIA TERÁ DE TER UMA TAXA DE POUPANÇA (s) E DE INVESTIMENTO (</a:t>
            </a:r>
            <a:r>
              <a:rPr lang="pt-BR" sz="1800" dirty="0" err="1" smtClean="0"/>
              <a:t>iv</a:t>
            </a:r>
            <a:r>
              <a:rPr lang="pt-BR" sz="1800" dirty="0" smtClean="0"/>
              <a:t>) MAIOR DO QUE A TAXA DE CRESCIMENTO POPULACIONAL SOMADA À TAXA DE DEPRECIAÇÃO (d) DO CAPITAL (s = </a:t>
            </a:r>
            <a:r>
              <a:rPr lang="pt-BR" sz="1800" dirty="0" err="1" smtClean="0"/>
              <a:t>iv</a:t>
            </a:r>
            <a:r>
              <a:rPr lang="pt-BR" sz="1800" dirty="0" smtClean="0"/>
              <a:t> &gt; </a:t>
            </a:r>
            <a:r>
              <a:rPr lang="pt-BR" sz="1800" dirty="0" err="1" smtClean="0"/>
              <a:t>n+d</a:t>
            </a:r>
            <a:r>
              <a:rPr lang="pt-BR" sz="1800" dirty="0" smtClean="0"/>
              <a:t>). E, COMO RESULTADO DESTE ACÚMULO DE CAPITAL PER CAPITA E ENQUANTO (k &lt; k*), ESSA ECONOMIA EXPERIMENTARÁ UMA TAXA DE CRESCIMENTO DO PRODUTO (g) MAIOR DO QUE A DE CRESCIMENTO POPULACIONAL (g &gt; n;  SE k &lt; k*), DE MODO QUE O PRODUTO PER CAPITA TAMBÉM ESTARÁ CRESCENDO EM DIREÇÃO A (y*). TODAVIA, ESTA MAIOR TAXA DE CRESCIMENTO DO PRODUTO É TEMPORÁRIA E SE REDUZ ATÉ (n), NA MEDIDA EM QUE (k) TENDE A (k*). NO LONGO PRAZO (EM EQUILÍBRIO DE STEADY STATE), OBTÉM-SE A ESTABILIDADE DAS VARIÁVEIS EM TERMOS PER CAPITA EM SEUS NÍVEIS DE EQUILÍBIRO DE LONGO PRAZO: (k = k*), (y = y*), (g = n) E (s = </a:t>
            </a:r>
            <a:r>
              <a:rPr lang="pt-BR" sz="1800" dirty="0" err="1" smtClean="0"/>
              <a:t>iv</a:t>
            </a:r>
            <a:r>
              <a:rPr lang="pt-BR" sz="1800" dirty="0" smtClean="0"/>
              <a:t>= </a:t>
            </a:r>
            <a:r>
              <a:rPr lang="pt-BR" sz="1800" dirty="0" err="1" smtClean="0"/>
              <a:t>n+d</a:t>
            </a:r>
            <a:r>
              <a:rPr lang="pt-BR" sz="1800" dirty="0" smtClean="0"/>
              <a:t>).</a:t>
            </a:r>
          </a:p>
          <a:p>
            <a:pPr algn="just"/>
            <a:r>
              <a:rPr lang="pt-BR" sz="1800" dirty="0" smtClean="0"/>
              <a:t> </a:t>
            </a:r>
            <a:endParaRPr lang="pt-BR" sz="1800" dirty="0"/>
          </a:p>
        </p:txBody>
      </p:sp>
    </p:spTree>
    <p:extLst>
      <p:ext uri="{BB962C8B-B14F-4D97-AF65-F5344CB8AC3E}">
        <p14:creationId xmlns:p14="http://schemas.microsoft.com/office/powerpoint/2010/main" val="3162922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600" dirty="0" smtClean="0"/>
              <a:t>O QUE ACONTECE SE A PROPENSÃO A POUPAR SE ELEVA NA ECONOMIA, POR EXEMPLO, SE INDUZIDA AO AUMENTO POR UM SUBSÍDIO À POUPANÇA?</a:t>
            </a:r>
          </a:p>
          <a:p>
            <a:pPr algn="just"/>
            <a:endParaRPr lang="pt-BR" sz="1600" dirty="0"/>
          </a:p>
          <a:p>
            <a:pPr algn="just"/>
            <a:r>
              <a:rPr lang="pt-BR" sz="1600" dirty="0" smtClean="0"/>
              <a:t>O MODELO DE SOLOW MOSTRA, NESTE CASO, QUE O INVESTIMENTO E CRESCIMENTO ECONÔMICO SE ELEVAM, </a:t>
            </a:r>
            <a:r>
              <a:rPr lang="pt-BR" sz="1600" u="sng" dirty="0" smtClean="0"/>
              <a:t>MAS SOMENTE DE FORMA TEMPORÁRIA</a:t>
            </a:r>
            <a:r>
              <a:rPr lang="pt-BR" sz="1600" dirty="0" smtClean="0"/>
              <a:t>, ATÉ QUE UM NOVO EQUILÍBIRO DE STEADY STATE SEJA ALCANÇADO. </a:t>
            </a:r>
            <a:r>
              <a:rPr lang="pt-BR" sz="1600" dirty="0" smtClean="0">
                <a:effectLst>
                  <a:outerShdw blurRad="38100" dist="38100" dir="2700000" algn="tl">
                    <a:srgbClr val="000000">
                      <a:alpha val="43137"/>
                    </a:srgbClr>
                  </a:outerShdw>
                </a:effectLst>
              </a:rPr>
              <a:t>NO EQUILÍBIRO DE LONGO PRAZO, A TAXA DE CRESCIMENTO ECONÔMICO SERÁ NOVAMENTE IGUAL À TAXA DE CRESCIMENTO POPULACIONAL (g = n)</a:t>
            </a:r>
            <a:r>
              <a:rPr lang="pt-BR" sz="1600" dirty="0" smtClean="0"/>
              <a:t>. EM SUMA, UMA POLÍTICA GOVERNAMENTAL NÃO CONSEGUE ALTERAR DE FORMA PERMANENTE O CRESCIMENTO ECONÔMICO ACIMA DA TAXA DE EQUILÍBRIO DE LONGO PRAZO DO CRESCIMENTO ECONÔMICO, EXCETO POR UM PERÍODO TEMPORÁRIO, MAS QUE, TODAVIA, O MESMO PODE SIGNIFICAR VÁRIOS ANOS.</a:t>
            </a:r>
            <a:endParaRPr lang="pt-BR" sz="1600" dirty="0"/>
          </a:p>
        </p:txBody>
      </p:sp>
      <p:cxnSp>
        <p:nvCxnSpPr>
          <p:cNvPr id="5" name="Conector de seta reta 4"/>
          <p:cNvCxnSpPr/>
          <p:nvPr/>
        </p:nvCxnSpPr>
        <p:spPr>
          <a:xfrm flipV="1">
            <a:off x="1763688" y="3212976"/>
            <a:ext cx="0" cy="280831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763688" y="6021288"/>
            <a:ext cx="504056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flipV="1">
            <a:off x="1763688" y="3140968"/>
            <a:ext cx="3528392" cy="28803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067944" y="3685674"/>
            <a:ext cx="0" cy="233561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4716016" y="3573016"/>
            <a:ext cx="72008" cy="244827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Arco 16"/>
          <p:cNvSpPr/>
          <p:nvPr/>
        </p:nvSpPr>
        <p:spPr>
          <a:xfrm flipH="1">
            <a:off x="1763688" y="4005064"/>
            <a:ext cx="6768752" cy="403244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8" name="Arco 17"/>
          <p:cNvSpPr/>
          <p:nvPr/>
        </p:nvSpPr>
        <p:spPr>
          <a:xfrm rot="16200000">
            <a:off x="3059832" y="2204864"/>
            <a:ext cx="4968552" cy="7560839"/>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3" name="CaixaDeTexto 22"/>
          <p:cNvSpPr txBox="1"/>
          <p:nvPr/>
        </p:nvSpPr>
        <p:spPr>
          <a:xfrm>
            <a:off x="4860032" y="2771636"/>
            <a:ext cx="968535" cy="369332"/>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(n + d).k</a:t>
            </a:r>
            <a:endParaRPr lang="pt-BR" b="1" dirty="0">
              <a:effectLst>
                <a:outerShdw blurRad="38100" dist="38100" dir="2700000" algn="tl">
                  <a:srgbClr val="000000">
                    <a:alpha val="43137"/>
                  </a:srgbClr>
                </a:outerShdw>
              </a:effectLst>
            </a:endParaRPr>
          </a:p>
        </p:txBody>
      </p:sp>
      <p:sp>
        <p:nvSpPr>
          <p:cNvPr id="24" name="CaixaDeTexto 23"/>
          <p:cNvSpPr txBox="1"/>
          <p:nvPr/>
        </p:nvSpPr>
        <p:spPr>
          <a:xfrm>
            <a:off x="5148064" y="3851756"/>
            <a:ext cx="1925848" cy="369332"/>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30000" dirty="0" smtClean="0">
                <a:effectLst>
                  <a:outerShdw blurRad="38100" dist="38100" dir="2700000" algn="tl">
                    <a:srgbClr val="000000">
                      <a:alpha val="43137"/>
                    </a:srgbClr>
                  </a:outerShdw>
                </a:effectLst>
              </a:rPr>
              <a:t>SEM SUBSÍDIO</a:t>
            </a:r>
            <a:r>
              <a:rPr lang="pt-BR" b="1" dirty="0" smtClean="0">
                <a:effectLst>
                  <a:outerShdw blurRad="38100" dist="38100" dir="2700000" algn="tl">
                    <a:srgbClr val="000000">
                      <a:alpha val="43137"/>
                    </a:srgbClr>
                  </a:outerShdw>
                </a:effectLst>
              </a:rPr>
              <a:t> = </a:t>
            </a:r>
            <a:r>
              <a:rPr lang="pt-BR" b="1" dirty="0" err="1" smtClean="0">
                <a:effectLst>
                  <a:outerShdw blurRad="38100" dist="38100" dir="2700000" algn="tl">
                    <a:srgbClr val="000000">
                      <a:alpha val="43137"/>
                    </a:srgbClr>
                  </a:outerShdw>
                </a:effectLst>
              </a:rPr>
              <a:t>s.f</a:t>
            </a:r>
            <a:r>
              <a:rPr lang="pt-BR" b="1" dirty="0" smtClean="0">
                <a:effectLst>
                  <a:outerShdw blurRad="38100" dist="38100" dir="2700000" algn="tl">
                    <a:srgbClr val="000000">
                      <a:alpha val="43137"/>
                    </a:srgbClr>
                  </a:outerShdw>
                </a:effectLst>
              </a:rPr>
              <a:t>(k)</a:t>
            </a:r>
            <a:endParaRPr lang="pt-BR" b="1" dirty="0">
              <a:effectLst>
                <a:outerShdw blurRad="38100" dist="38100" dir="2700000" algn="tl">
                  <a:srgbClr val="000000">
                    <a:alpha val="43137"/>
                  </a:srgbClr>
                </a:outerShdw>
              </a:effectLst>
            </a:endParaRPr>
          </a:p>
        </p:txBody>
      </p:sp>
      <p:sp>
        <p:nvSpPr>
          <p:cNvPr id="25" name="CaixaDeTexto 24"/>
          <p:cNvSpPr txBox="1"/>
          <p:nvPr/>
        </p:nvSpPr>
        <p:spPr>
          <a:xfrm>
            <a:off x="5508104" y="3284984"/>
            <a:ext cx="2131481"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30000" dirty="0" smtClean="0">
                <a:effectLst>
                  <a:outerShdw blurRad="38100" dist="38100" dir="2700000" algn="tl">
                    <a:srgbClr val="000000">
                      <a:alpha val="43137"/>
                    </a:srgbClr>
                  </a:outerShdw>
                </a:effectLst>
              </a:rPr>
              <a:t>COM SUBSÍDIO</a:t>
            </a:r>
            <a:r>
              <a:rPr lang="pt-BR" b="1" dirty="0" smtClean="0">
                <a:effectLst>
                  <a:outerShdw blurRad="38100" dist="38100" dir="2700000" algn="tl">
                    <a:srgbClr val="000000">
                      <a:alpha val="43137"/>
                    </a:srgbClr>
                  </a:outerShdw>
                </a:effectLst>
              </a:rPr>
              <a:t> = s</a:t>
            </a:r>
            <a:r>
              <a:rPr lang="pt-BR" b="1" baseline="30000" dirty="0" smtClean="0">
                <a:effectLst>
                  <a:outerShdw blurRad="38100" dist="38100" dir="2700000" algn="tl">
                    <a:srgbClr val="000000">
                      <a:alpha val="43137"/>
                    </a:srgbClr>
                  </a:outerShdw>
                </a:effectLst>
              </a:rPr>
              <a:t>(S)</a:t>
            </a:r>
            <a:r>
              <a:rPr lang="pt-BR" b="1" dirty="0" smtClean="0">
                <a:effectLst>
                  <a:outerShdw blurRad="38100" dist="38100" dir="2700000" algn="tl">
                    <a:srgbClr val="000000">
                      <a:alpha val="43137"/>
                    </a:srgbClr>
                  </a:outerShdw>
                </a:effectLst>
              </a:rPr>
              <a:t>.f(k)</a:t>
            </a:r>
            <a:endParaRPr lang="pt-BR" b="1" dirty="0">
              <a:effectLst>
                <a:outerShdw blurRad="38100" dist="38100" dir="2700000" algn="tl">
                  <a:srgbClr val="000000">
                    <a:alpha val="43137"/>
                  </a:srgbClr>
                </a:outerShdw>
              </a:effectLst>
            </a:endParaRPr>
          </a:p>
        </p:txBody>
      </p:sp>
      <p:sp>
        <p:nvSpPr>
          <p:cNvPr id="26" name="CaixaDeTexto 25"/>
          <p:cNvSpPr txBox="1"/>
          <p:nvPr/>
        </p:nvSpPr>
        <p:spPr>
          <a:xfrm>
            <a:off x="3923928" y="6011996"/>
            <a:ext cx="41069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k*</a:t>
            </a:r>
            <a:endParaRPr lang="pt-BR" b="1" dirty="0">
              <a:effectLst>
                <a:outerShdw blurRad="38100" dist="38100" dir="2700000" algn="tl">
                  <a:srgbClr val="000000">
                    <a:alpha val="43137"/>
                  </a:srgbClr>
                </a:outerShdw>
              </a:effectLst>
            </a:endParaRPr>
          </a:p>
        </p:txBody>
      </p:sp>
      <p:sp>
        <p:nvSpPr>
          <p:cNvPr id="27" name="CaixaDeTexto 26"/>
          <p:cNvSpPr txBox="1"/>
          <p:nvPr/>
        </p:nvSpPr>
        <p:spPr>
          <a:xfrm>
            <a:off x="4621958" y="6011996"/>
            <a:ext cx="52610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k**</a:t>
            </a:r>
            <a:endParaRPr lang="pt-BR" b="1" dirty="0">
              <a:effectLst>
                <a:outerShdw blurRad="38100" dist="38100" dir="2700000" algn="tl">
                  <a:srgbClr val="000000">
                    <a:alpha val="43137"/>
                  </a:srgbClr>
                </a:outerShdw>
              </a:effectLst>
            </a:endParaRPr>
          </a:p>
        </p:txBody>
      </p:sp>
      <p:sp>
        <p:nvSpPr>
          <p:cNvPr id="28" name="CaixaDeTexto 27"/>
          <p:cNvSpPr txBox="1"/>
          <p:nvPr/>
        </p:nvSpPr>
        <p:spPr>
          <a:xfrm>
            <a:off x="2627784" y="6021288"/>
            <a:ext cx="742511"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k</a:t>
            </a:r>
            <a:r>
              <a:rPr lang="pt-BR" b="1" dirty="0" smtClean="0">
                <a:effectLst>
                  <a:outerShdw blurRad="38100" dist="38100" dir="2700000" algn="tl">
                    <a:srgbClr val="000000">
                      <a:alpha val="43137"/>
                    </a:srgbClr>
                  </a:outerShdw>
                </a:effectLst>
              </a:rPr>
              <a:t> &lt; k*</a:t>
            </a:r>
            <a:endParaRPr lang="pt-BR" b="1" dirty="0">
              <a:effectLst>
                <a:outerShdw blurRad="38100" dist="38100" dir="2700000" algn="tl">
                  <a:srgbClr val="000000">
                    <a:alpha val="43137"/>
                  </a:srgbClr>
                </a:outerShdw>
              </a:effectLst>
            </a:endParaRPr>
          </a:p>
        </p:txBody>
      </p:sp>
      <p:sp>
        <p:nvSpPr>
          <p:cNvPr id="30" name="Seta para a direita 29"/>
          <p:cNvSpPr/>
          <p:nvPr/>
        </p:nvSpPr>
        <p:spPr>
          <a:xfrm>
            <a:off x="2749369" y="5733256"/>
            <a:ext cx="886527" cy="11772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1152623" y="3501008"/>
            <a:ext cx="611065"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(S, I)</a:t>
            </a:r>
            <a:endParaRPr lang="pt-BR" b="1" dirty="0">
              <a:effectLst>
                <a:outerShdw blurRad="38100" dist="38100" dir="2700000" algn="tl">
                  <a:srgbClr val="000000">
                    <a:alpha val="43137"/>
                  </a:srgbClr>
                </a:outerShdw>
              </a:effectLst>
            </a:endParaRPr>
          </a:p>
        </p:txBody>
      </p:sp>
      <p:sp>
        <p:nvSpPr>
          <p:cNvPr id="32" name="CaixaDeTexto 31"/>
          <p:cNvSpPr txBox="1"/>
          <p:nvPr/>
        </p:nvSpPr>
        <p:spPr>
          <a:xfrm>
            <a:off x="6012160" y="6021288"/>
            <a:ext cx="43954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(k)</a:t>
            </a:r>
            <a:endParaRPr lang="pt-BR" b="1" dirty="0">
              <a:effectLst>
                <a:outerShdw blurRad="38100" dist="38100" dir="2700000" algn="tl">
                  <a:srgbClr val="000000">
                    <a:alpha val="43137"/>
                  </a:srgbClr>
                </a:outerShdw>
              </a:effectLst>
            </a:endParaRPr>
          </a:p>
        </p:txBody>
      </p:sp>
      <p:sp>
        <p:nvSpPr>
          <p:cNvPr id="33" name="Seta para a direita 32"/>
          <p:cNvSpPr/>
          <p:nvPr/>
        </p:nvSpPr>
        <p:spPr>
          <a:xfrm rot="14991485">
            <a:off x="3236352" y="3956118"/>
            <a:ext cx="376482" cy="29747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4067944" y="3573016"/>
            <a:ext cx="360040" cy="21602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49585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pPr algn="just"/>
            <a:r>
              <a:rPr lang="pt-BR" sz="1800" dirty="0"/>
              <a:t>C</a:t>
            </a:r>
            <a:r>
              <a:rPr lang="pt-BR" sz="1800" dirty="0" smtClean="0"/>
              <a:t>OM BASE NO MODELO DE SOLOW, PODER-SE-IA, ENTRETANTO, ARGUMENTAR QUE UMA MAIOR RENDA PER CAPITA EM STEADY STATE, EM ADIÇÃO COM A POSSIBILIDADE DE EXPERIMENTAR, MESMO QUE TEMPORARIAMENTE, UMA MAIOR TAXA DE CRESCIMENTO ECONÔMICO AO LONGO DA TRAJETÓRIA AO NOVO E MAIS ELEVADO EQUILÍBRIO DE LONGO PRAZO, SEJAM RAZÕES SUFICIENTES PARA SUBSIDIAR A POUPANÇA.</a:t>
            </a:r>
          </a:p>
          <a:p>
            <a:pPr algn="just"/>
            <a:endParaRPr lang="pt-BR" sz="1800" dirty="0"/>
          </a:p>
          <a:p>
            <a:pPr algn="just"/>
            <a:r>
              <a:rPr lang="pt-BR" sz="1800" dirty="0" smtClean="0"/>
              <a:t>ESTE ARGUMENTO, CONTUDO, PODE SER FALHO. A POUPANÇA NO MODELO SOLOW É, COMO SABEMOS, “MECÂNICA”: A SOCIEDADE SIMPLESMENTE PÕE DE LADO UMA FRAÇÃO “s” DA RENDA A CADA PERÍODO. TODAVIA, SE ESSA TAXA (“MECÂNICA”) DE POUPANÇA DE ALGUMA FORMA REPRESENTA UMA DECISÃO OTIMIZADORA DO AGENTE REPRESENTATIVO, DISTRIBUINDO O CONSUMO AO LONGO DO CICLO DE VIDA, ENTÃO NÃO EXISTE UMA FALHA DE MERCADO QUE JUSTIFIQUE A INTERVENÇÃO DO GOVERNO. OU SEJA, A SOCIEDADE ESTARIA MAXIMIZANDO SEU BEM-ESTAR COM O NÍVEL DA POUPANÇA (E INVESTIMENTO) E A TAXA DE CRESCIMENTO TAL COMO DADOS PELO MODELO SOLOW. PORTANTO, ALTERÁ-LOS IMPLICARIA EM REDUZIR O BEM-ESTAR SOCIAL.</a:t>
            </a:r>
          </a:p>
          <a:p>
            <a:pPr algn="just"/>
            <a:endParaRPr lang="pt-BR" sz="1800" dirty="0"/>
          </a:p>
          <a:p>
            <a:pPr algn="just"/>
            <a:r>
              <a:rPr lang="pt-BR" sz="1800" b="1" u="sng" dirty="0" smtClean="0">
                <a:effectLst>
                  <a:outerShdw blurRad="38100" dist="38100" dir="2700000" algn="tl">
                    <a:srgbClr val="000000">
                      <a:alpha val="43137"/>
                    </a:srgbClr>
                  </a:outerShdw>
                </a:effectLst>
              </a:rPr>
              <a:t>OS ARGUMENTOS PARA UMA INTERVENÇÃO DO GOVERNO PARA INCENTIVAR A POUPANÇA, DEVEM ESTAR BASEADOS EM</a:t>
            </a:r>
            <a:r>
              <a:rPr lang="pt-BR" sz="1800" b="1" dirty="0" smtClean="0">
                <a:effectLst>
                  <a:outerShdw blurRad="38100" dist="38100" dir="2700000" algn="tl">
                    <a:srgbClr val="000000">
                      <a:alpha val="43137"/>
                    </a:srgbClr>
                  </a:outerShdw>
                </a:effectLst>
              </a:rPr>
              <a:t>:</a:t>
            </a:r>
          </a:p>
          <a:p>
            <a:pPr algn="just"/>
            <a:r>
              <a:rPr lang="pt-BR" sz="1800" dirty="0" smtClean="0"/>
              <a:t>            </a:t>
            </a:r>
            <a:r>
              <a:rPr lang="pt-BR" sz="1800" b="1" dirty="0" smtClean="0">
                <a:effectLst>
                  <a:outerShdw blurRad="38100" dist="38100" dir="2700000" algn="tl">
                    <a:srgbClr val="000000">
                      <a:alpha val="43137"/>
                    </a:srgbClr>
                  </a:outerShdw>
                </a:effectLst>
              </a:rPr>
              <a:t>(a)</a:t>
            </a:r>
            <a:r>
              <a:rPr lang="pt-BR" sz="1800" dirty="0" smtClean="0"/>
              <a:t> </a:t>
            </a:r>
            <a:r>
              <a:rPr lang="pt-BR" sz="1800" dirty="0" smtClean="0">
                <a:effectLst>
                  <a:outerShdw blurRad="38100" dist="38100" dir="2700000" algn="tl">
                    <a:srgbClr val="000000">
                      <a:alpha val="43137"/>
                    </a:srgbClr>
                  </a:outerShdw>
                </a:effectLst>
              </a:rPr>
              <a:t>NA VISÃO DE QUE OS AGENTES DESCONTAM O FUTURO PELA TAXA ERRADA</a:t>
            </a:r>
            <a:r>
              <a:rPr lang="pt-BR" sz="1800" dirty="0" smtClean="0"/>
              <a:t>;</a:t>
            </a:r>
          </a:p>
          <a:p>
            <a:pPr algn="just"/>
            <a:r>
              <a:rPr lang="pt-BR" sz="1800" dirty="0" smtClean="0"/>
              <a:t>            </a:t>
            </a:r>
            <a:r>
              <a:rPr lang="pt-BR" sz="1800" b="1" dirty="0" smtClean="0">
                <a:effectLst>
                  <a:outerShdw blurRad="38100" dist="38100" dir="2700000" algn="tl">
                    <a:srgbClr val="000000">
                      <a:alpha val="43137"/>
                    </a:srgbClr>
                  </a:outerShdw>
                </a:effectLst>
              </a:rPr>
              <a:t>(b)</a:t>
            </a:r>
            <a:r>
              <a:rPr lang="pt-BR" sz="1800" dirty="0" smtClean="0"/>
              <a:t> </a:t>
            </a:r>
            <a:r>
              <a:rPr lang="pt-BR" sz="1800" dirty="0" smtClean="0">
                <a:effectLst>
                  <a:outerShdw blurRad="38100" dist="38100" dir="2700000" algn="tl">
                    <a:srgbClr val="000000">
                      <a:alpha val="43137"/>
                    </a:srgbClr>
                  </a:outerShdw>
                </a:effectLst>
              </a:rPr>
              <a:t>DE QUE EXISTEM DISTORÇÕES NA ECONOMIA QUE REDUZEM A TAXA DE</a:t>
            </a:r>
          </a:p>
          <a:p>
            <a:pPr algn="just"/>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POUPANÇA EM COMPARAÇÃO AO SEU NÍVEL ÓTIMO. ISSO ACONTECE POR</a:t>
            </a:r>
          </a:p>
          <a:p>
            <a:pPr algn="just"/>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IMPERFEIÇÕES NO MERCADO DE CAPITAIS</a:t>
            </a:r>
            <a:r>
              <a:rPr lang="pt-BR" sz="1800" dirty="0" smtClean="0"/>
              <a:t>;</a:t>
            </a:r>
          </a:p>
          <a:p>
            <a:pPr algn="just"/>
            <a:r>
              <a:rPr lang="pt-BR" sz="1800" dirty="0" smtClean="0"/>
              <a:t>            </a:t>
            </a:r>
            <a:r>
              <a:rPr lang="pt-BR" sz="1800" b="1" dirty="0" smtClean="0">
                <a:effectLst>
                  <a:outerShdw blurRad="38100" dist="38100" dir="2700000" algn="tl">
                    <a:srgbClr val="000000">
                      <a:alpha val="43137"/>
                    </a:srgbClr>
                  </a:outerShdw>
                </a:effectLst>
              </a:rPr>
              <a:t>(C)</a:t>
            </a:r>
            <a:r>
              <a:rPr lang="pt-BR" sz="1800" dirty="0" smtClean="0"/>
              <a:t> </a:t>
            </a:r>
            <a:r>
              <a:rPr lang="pt-BR" sz="1800" dirty="0" smtClean="0">
                <a:effectLst>
                  <a:outerShdw blurRad="38100" dist="38100" dir="2700000" algn="tl">
                    <a:srgbClr val="000000">
                      <a:alpha val="43137"/>
                    </a:srgbClr>
                  </a:outerShdw>
                </a:effectLst>
              </a:rPr>
              <a:t>DE QUE EXISTEM BENEFÍCIOS EXTERNOS DO INVESTIMENTO, A EXEMPLO DO</a:t>
            </a:r>
          </a:p>
          <a:p>
            <a:pPr algn="just"/>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PROGRESSO TÉCNICO &amp; CONHECIMENTO, OS QUAIS SÃO OMITIDOS NOS</a:t>
            </a:r>
          </a:p>
          <a:p>
            <a:pPr algn="just"/>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CÁLCULOS DOS AGENTES PRIVADOS. OU SEJA, O RETORNO SOCIAL É MAIOR DO QUE O</a:t>
            </a:r>
          </a:p>
          <a:p>
            <a:pPr algn="just"/>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RETORNO PRIVADO E, ASSIM, O INVESTIMENTO PRIVADO ESTÁ EM NÍVEL SUB-ÓTIMO</a:t>
            </a:r>
            <a:r>
              <a:rPr lang="pt-BR" sz="1800" dirty="0" smtClean="0"/>
              <a:t>.</a:t>
            </a:r>
            <a:endParaRPr lang="pt-BR" sz="1800" dirty="0"/>
          </a:p>
        </p:txBody>
      </p:sp>
    </p:spTree>
    <p:extLst>
      <p:ext uri="{BB962C8B-B14F-4D97-AF65-F5344CB8AC3E}">
        <p14:creationId xmlns:p14="http://schemas.microsoft.com/office/powerpoint/2010/main" val="361539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496" y="44624"/>
            <a:ext cx="9108504" cy="922114"/>
          </a:xfrm>
        </p:spPr>
        <p:txBody>
          <a:bodyPr>
            <a:normAutofit fontScale="90000"/>
          </a:bodyPr>
          <a:lstStyle/>
          <a:p>
            <a:r>
              <a:rPr lang="pt-BR" sz="2000" b="1" u="sng" dirty="0">
                <a:effectLst>
                  <a:outerShdw blurRad="38100" dist="38100" dir="2700000" algn="tl">
                    <a:srgbClr val="000000">
                      <a:alpha val="43137"/>
                    </a:srgbClr>
                  </a:outerShdw>
                </a:effectLst>
              </a:rPr>
              <a:t>POUPANÇA E INVESTIMENTO: O MERCADO DE CAPITAIS, A ALOCAÇÃO DE RECURSOS NA ECONOMIA E IMPACTOS DA TRIBUTAÇÃO EM EQUILÍBRIO </a:t>
            </a:r>
            <a:r>
              <a:rPr lang="pt-BR" sz="2000" b="1" u="sng" dirty="0" smtClean="0">
                <a:effectLst>
                  <a:outerShdw blurRad="38100" dist="38100" dir="2700000" algn="tl">
                    <a:srgbClr val="000000">
                      <a:alpha val="43137"/>
                    </a:srgbClr>
                  </a:outerShdw>
                </a:effectLst>
              </a:rPr>
              <a:t>GERAL E ECONOMIA ABERTA</a:t>
            </a:r>
            <a:endParaRPr lang="pt-BR" sz="2000" dirty="0"/>
          </a:p>
        </p:txBody>
      </p:sp>
      <p:sp>
        <p:nvSpPr>
          <p:cNvPr id="3" name="Espaço Reservado para Conteúdo 2"/>
          <p:cNvSpPr>
            <a:spLocks noGrp="1"/>
          </p:cNvSpPr>
          <p:nvPr>
            <p:ph idx="1"/>
          </p:nvPr>
        </p:nvSpPr>
        <p:spPr>
          <a:xfrm>
            <a:off x="0" y="908720"/>
            <a:ext cx="9144000" cy="5949280"/>
          </a:xfrm>
        </p:spPr>
        <p:txBody>
          <a:bodyPr>
            <a:normAutofit/>
          </a:bodyPr>
          <a:lstStyle/>
          <a:p>
            <a:r>
              <a:rPr lang="pt-BR" sz="1800" dirty="0" smtClean="0"/>
              <a:t> </a:t>
            </a:r>
            <a:endParaRPr lang="pt-BR" sz="1800" dirty="0"/>
          </a:p>
        </p:txBody>
      </p:sp>
    </p:spTree>
    <p:extLst>
      <p:ext uri="{BB962C8B-B14F-4D97-AF65-F5344CB8AC3E}">
        <p14:creationId xmlns:p14="http://schemas.microsoft.com/office/powerpoint/2010/main" val="2028270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922114"/>
          </a:xfrm>
        </p:spPr>
        <p:txBody>
          <a:bodyPr/>
          <a:lstStyle/>
          <a:p>
            <a:r>
              <a:rPr lang="pt-BR" b="1" u="sng" dirty="0" smtClean="0">
                <a:effectLst>
                  <a:outerShdw blurRad="38100" dist="38100" dir="2700000" algn="tl">
                    <a:srgbClr val="000000">
                      <a:alpha val="43137"/>
                    </a:srgbClr>
                  </a:outerShdw>
                </a:effectLst>
              </a:rPr>
              <a:t>BIBLIOGRAFIA</a:t>
            </a:r>
            <a:endParaRPr lang="pt-BR"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836712"/>
            <a:ext cx="9144000" cy="6021288"/>
          </a:xfrm>
        </p:spPr>
        <p:txBody>
          <a:bodyPr>
            <a:normAutofit/>
          </a:bodyPr>
          <a:lstStyle/>
          <a:p>
            <a:endParaRPr lang="pt-BR" sz="1800" dirty="0" smtClean="0"/>
          </a:p>
          <a:p>
            <a:r>
              <a:rPr lang="pt-BR" sz="1800" dirty="0" smtClean="0"/>
              <a:t>CONNOLLY, SARA &amp; ALISTAIR MUNRO – CAP.12</a:t>
            </a:r>
          </a:p>
          <a:p>
            <a:endParaRPr lang="pt-BR" sz="1800" dirty="0" smtClean="0"/>
          </a:p>
          <a:p>
            <a:r>
              <a:rPr lang="pt-BR" sz="1800" dirty="0" smtClean="0"/>
              <a:t>HINDRIKS, JEAN &amp; GARETH MYLES – CAP. 19 </a:t>
            </a:r>
          </a:p>
          <a:p>
            <a:endParaRPr lang="pt-BR" sz="1800" dirty="0" smtClean="0"/>
          </a:p>
          <a:p>
            <a:r>
              <a:rPr lang="pt-BR" sz="1800" dirty="0" smtClean="0"/>
              <a:t>HIRSHLEIFER, JACK &amp; AMIHAI GLAZER – CAP.14</a:t>
            </a:r>
          </a:p>
          <a:p>
            <a:endParaRPr lang="pt-BR" sz="1800" dirty="0" smtClean="0"/>
          </a:p>
          <a:p>
            <a:r>
              <a:rPr lang="pt-BR" sz="1800" dirty="0" smtClean="0"/>
              <a:t>HYMAN, DAVID – CAP. 13</a:t>
            </a:r>
          </a:p>
          <a:p>
            <a:endParaRPr lang="pt-BR" sz="1800" dirty="0" smtClean="0"/>
          </a:p>
          <a:p>
            <a:r>
              <a:rPr lang="pt-BR" sz="1800" dirty="0" smtClean="0"/>
              <a:t>LANDSBURG, STEVEN – CAP.16</a:t>
            </a:r>
          </a:p>
          <a:p>
            <a:endParaRPr lang="pt-BR" sz="1800" dirty="0" smtClean="0"/>
          </a:p>
          <a:p>
            <a:r>
              <a:rPr lang="pt-BR" sz="1800" dirty="0" smtClean="0"/>
              <a:t>ROSEN, HARVEY – CAP.16</a:t>
            </a:r>
          </a:p>
          <a:p>
            <a:endParaRPr lang="pt-BR" sz="1800" dirty="0"/>
          </a:p>
          <a:p>
            <a:r>
              <a:rPr lang="pt-BR" sz="1800" dirty="0" smtClean="0"/>
              <a:t>STIGLITZ, JOSEPH – CAP. 19</a:t>
            </a:r>
          </a:p>
          <a:p>
            <a:endParaRPr lang="pt-BR" sz="1800" dirty="0"/>
          </a:p>
        </p:txBody>
      </p:sp>
    </p:spTree>
    <p:extLst>
      <p:ext uri="{BB962C8B-B14F-4D97-AF65-F5344CB8AC3E}">
        <p14:creationId xmlns:p14="http://schemas.microsoft.com/office/powerpoint/2010/main" val="15804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71400"/>
            <a:ext cx="8856984" cy="562074"/>
          </a:xfrm>
        </p:spPr>
        <p:txBody>
          <a:bodyPr>
            <a:normAutofit/>
          </a:bodyPr>
          <a:lstStyle/>
          <a:p>
            <a:r>
              <a:rPr lang="en-US" sz="2000" b="1" u="sng" dirty="0" smtClean="0">
                <a:effectLst>
                  <a:outerShdw blurRad="38100" dist="38100" dir="2700000" algn="tl">
                    <a:srgbClr val="000000">
                      <a:alpha val="43137"/>
                    </a:srgbClr>
                  </a:outerShdw>
                </a:effectLst>
              </a:rPr>
              <a:t>ESCOLHA INTERTEMPORAL: DECISÃO DE CONSUMO &amp; POUPANÇA</a:t>
            </a:r>
            <a:endParaRPr lang="pt-BR" sz="20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260648"/>
            <a:ext cx="9144000" cy="6597352"/>
          </a:xfrm>
        </p:spPr>
        <p:txBody>
          <a:bodyPr>
            <a:normAutofit fontScale="62500" lnSpcReduction="20000"/>
          </a:bodyPr>
          <a:lstStyle/>
          <a:p>
            <a:pPr algn="just"/>
            <a:r>
              <a:rPr lang="en-US" sz="2000" dirty="0" smtClean="0"/>
              <a:t>GRANDE PARTE DA ANÁLISE MODERNA SOBRE POUPANÇA É BASEADA NO MODELO DE CICLO DE VIDA, O QUAL MOSTRA QUE AS DECISÕES DE CONSUMO E POUPANÇA INDIVIDUAIS EM DETERMINADO ANO SÃO RESULTADO DE UM PROCESSO DE PLANEJAMENTO QUE CONSIDERA SUAS CIRCUNSTÂNCIAS ECONÔMICAS AO LONGO DA VIDA (BROWNING AND CROSSLEY, 2001). O MONTANTE POUPADO EM DADO ANO NÃO DEPENDE SOMENTE DA RENDA DESTE ANO, MAS SIM DA RENDA ESPERADA NO FUTURO E DA RENDA RECEBIDA NO PASSADO (I.E., DA RENDA TOTAL ESPERADA AO LONGO DE TODO O CICLO DE VIDA). UTILIZAMOS UM MODELO DE CICLO DE VIDA SIMPLIFICADO (A DOIS PERÍODOS: PRESENTE E FUTURO, E COM RENDA DE DOTAÇÃO) PARA ANALISAR OS IMPACTOS DA TRIBUTAÇÃO SOBRE AS DECISÕES DE POUPANÇA.</a:t>
            </a:r>
          </a:p>
          <a:p>
            <a:pPr algn="just"/>
            <a:endParaRPr lang="en-US" sz="2000" dirty="0" smtClean="0"/>
          </a:p>
          <a:p>
            <a:pPr algn="just"/>
            <a:r>
              <a:rPr lang="en-US" sz="2000" dirty="0"/>
              <a:t> </a:t>
            </a:r>
            <a:r>
              <a:rPr lang="en-US" sz="2000" b="1" u="sng" dirty="0">
                <a:effectLst>
                  <a:outerShdw blurRad="38100" dist="38100" dir="2700000" algn="tl">
                    <a:srgbClr val="000000">
                      <a:alpha val="43137"/>
                    </a:srgbClr>
                  </a:outerShdw>
                </a:effectLst>
              </a:rPr>
              <a:t>ECONOMIA DE </a:t>
            </a:r>
            <a:r>
              <a:rPr lang="en-US" sz="2000" b="1" u="sng" dirty="0" smtClean="0">
                <a:effectLst>
                  <a:outerShdw blurRad="38100" dist="38100" dir="2700000" algn="tl">
                    <a:srgbClr val="000000">
                      <a:alpha val="43137"/>
                    </a:srgbClr>
                  </a:outerShdw>
                </a:effectLst>
              </a:rPr>
              <a:t>DOTAÇÃO</a:t>
            </a:r>
            <a:r>
              <a:rPr lang="en-US" sz="2000" b="1" dirty="0">
                <a:effectLst>
                  <a:outerShdw blurRad="38100" dist="38100" dir="2700000" algn="tl">
                    <a:srgbClr val="000000">
                      <a:alpha val="43137"/>
                    </a:srgbClr>
                  </a:outerShdw>
                </a:effectLst>
              </a:rPr>
              <a:t>:</a:t>
            </a:r>
            <a:r>
              <a:rPr lang="en-US" sz="2000" b="1" dirty="0" smtClean="0">
                <a:effectLst>
                  <a:outerShdw blurRad="38100" dist="38100" dir="2700000" algn="tl">
                    <a:srgbClr val="000000">
                      <a:alpha val="43137"/>
                    </a:srgbClr>
                  </a:outerShdw>
                </a:effectLst>
              </a:rPr>
              <a:t>        </a:t>
            </a:r>
            <a:r>
              <a:rPr lang="en-US" sz="2000" b="1" dirty="0" smtClean="0"/>
              <a:t>Y</a:t>
            </a:r>
            <a:r>
              <a:rPr lang="en-US" sz="2000" b="1" baseline="-25000" dirty="0" smtClean="0"/>
              <a:t>1</a:t>
            </a:r>
            <a:r>
              <a:rPr lang="en-US" sz="2000" b="1" dirty="0" smtClean="0"/>
              <a:t> </a:t>
            </a:r>
            <a:r>
              <a:rPr lang="en-US" sz="2000" dirty="0" smtClean="0"/>
              <a:t>(RENDA/DOTAÇÃO PRESENTE),  </a:t>
            </a:r>
            <a:r>
              <a:rPr lang="en-US" sz="2000" b="1" dirty="0" smtClean="0"/>
              <a:t>Y</a:t>
            </a:r>
            <a:r>
              <a:rPr lang="en-US" sz="2000" b="1" baseline="-25000" dirty="0" smtClean="0"/>
              <a:t>2</a:t>
            </a:r>
            <a:r>
              <a:rPr lang="en-US" sz="2000" b="1" dirty="0" smtClean="0"/>
              <a:t> </a:t>
            </a:r>
            <a:r>
              <a:rPr lang="en-US" sz="2000" dirty="0" smtClean="0"/>
              <a:t>(RENDA/DOTAÇÃO FUTURA)</a:t>
            </a:r>
          </a:p>
          <a:p>
            <a:pPr algn="just"/>
            <a:r>
              <a:rPr lang="en-US" sz="2000" b="1" u="sng" dirty="0" smtClean="0">
                <a:effectLst>
                  <a:outerShdw blurRad="38100" dist="38100" dir="2700000" algn="tl">
                    <a:srgbClr val="000000">
                      <a:alpha val="43137"/>
                    </a:srgbClr>
                  </a:outerShdw>
                </a:effectLst>
              </a:rPr>
              <a:t>TAXA DE JUROS DE MERCADO:</a:t>
            </a:r>
            <a:r>
              <a:rPr lang="en-US" sz="2000" dirty="0" smtClean="0"/>
              <a:t>  </a:t>
            </a:r>
            <a:r>
              <a:rPr lang="en-US" sz="2000" b="1" dirty="0" smtClean="0">
                <a:effectLst>
                  <a:outerShdw blurRad="38100" dist="38100" dir="2700000" algn="tl">
                    <a:srgbClr val="000000">
                      <a:alpha val="43137"/>
                    </a:srgbClr>
                  </a:outerShdw>
                </a:effectLst>
              </a:rPr>
              <a:t>r =</a:t>
            </a:r>
            <a:r>
              <a:rPr lang="en-US" sz="2000" dirty="0" smtClean="0"/>
              <a:t>  CUSTO DA OPORTUNIDADE DE TRANSFORMAR CONSUMO PRESENTE EM </a:t>
            </a:r>
          </a:p>
          <a:p>
            <a:pPr algn="just"/>
            <a:r>
              <a:rPr lang="en-US" sz="2000" dirty="0"/>
              <a:t> </a:t>
            </a:r>
            <a:r>
              <a:rPr lang="en-US" sz="2000" dirty="0" smtClean="0"/>
              <a:t>                                                               MAIOR CONSUMO/RENDA FUTURA. ISTO É, A TAXA DE JUROS PODE SER VISTA</a:t>
            </a:r>
          </a:p>
          <a:p>
            <a:pPr algn="just"/>
            <a:r>
              <a:rPr lang="en-US" sz="2000" dirty="0"/>
              <a:t> </a:t>
            </a:r>
            <a:r>
              <a:rPr lang="en-US" sz="2000" dirty="0" smtClean="0"/>
              <a:t>                                                               COMO UMA MEDIDA DO PREÇO RELATIVO DO CONSUMO CORRENTE EM TERMOS DO </a:t>
            </a:r>
          </a:p>
          <a:p>
            <a:pPr algn="just"/>
            <a:r>
              <a:rPr lang="en-US" sz="2000" dirty="0"/>
              <a:t> </a:t>
            </a:r>
            <a:r>
              <a:rPr lang="en-US" sz="2000" dirty="0" smtClean="0"/>
              <a:t>                                                               CONSUMO FUTURO. OU SEJA, SE A TAXA DE JUROS FOR “r”, ENTÃO O PREÇO DE UM BEM </a:t>
            </a:r>
          </a:p>
          <a:p>
            <a:pPr algn="just"/>
            <a:r>
              <a:rPr lang="en-US" sz="2000" dirty="0"/>
              <a:t> </a:t>
            </a:r>
            <a:r>
              <a:rPr lang="en-US" sz="2000" dirty="0" smtClean="0"/>
              <a:t>                                                               HOJE É (1+r) DESTE BEM AMANHÃ.  E, INVERSAMENTE, O PREÇO RELATIVO DO CONSUMO</a:t>
            </a:r>
          </a:p>
          <a:p>
            <a:pPr algn="just"/>
            <a:r>
              <a:rPr lang="en-US" sz="2000" dirty="0"/>
              <a:t> </a:t>
            </a:r>
            <a:r>
              <a:rPr lang="en-US" sz="2000" dirty="0" smtClean="0"/>
              <a:t>                                                               FUTURO EM TERMOS DO CONSUMO CORRENTE  É </a:t>
            </a:r>
            <a:r>
              <a:rPr lang="en-US" sz="2000" dirty="0" smtClean="0">
                <a:sym typeface="Wingdings" panose="05000000000000000000" pitchFamily="2" charset="2"/>
              </a:rPr>
              <a:t>(1/1+r), SENDO ISTO CHAMADO DE </a:t>
            </a:r>
          </a:p>
          <a:p>
            <a:pPr algn="just"/>
            <a:r>
              <a:rPr lang="en-US" sz="2000" dirty="0">
                <a:sym typeface="Wingdings" panose="05000000000000000000" pitchFamily="2" charset="2"/>
              </a:rPr>
              <a:t> </a:t>
            </a:r>
            <a:r>
              <a:rPr lang="en-US" sz="2000" dirty="0" smtClean="0">
                <a:sym typeface="Wingdings" panose="05000000000000000000" pitchFamily="2" charset="2"/>
              </a:rPr>
              <a:t>                                                               VALOR PRESENTE DE UMA UNIDADE DE CONSUMO FUTURA.</a:t>
            </a:r>
            <a:r>
              <a:rPr lang="en-US" sz="2000" dirty="0" smtClean="0"/>
              <a:t> </a:t>
            </a:r>
          </a:p>
          <a:p>
            <a:pPr algn="just"/>
            <a:endParaRPr lang="en-US" sz="2000" dirty="0"/>
          </a:p>
          <a:p>
            <a:pPr algn="just"/>
            <a:r>
              <a:rPr lang="en-US" sz="2000" u="sng" dirty="0" smtClean="0"/>
              <a:t>ENTÃO, A RESTRIÇÃO ORÇAMENTÁRIA INTERTEMPORAL SERÁ</a:t>
            </a:r>
            <a:r>
              <a:rPr lang="en-US" sz="2000" dirty="0" smtClean="0"/>
              <a:t>:</a:t>
            </a:r>
          </a:p>
          <a:p>
            <a:pPr algn="just"/>
            <a:r>
              <a:rPr lang="en-US" sz="2000" dirty="0"/>
              <a:t> </a:t>
            </a:r>
            <a:r>
              <a:rPr lang="en-US" sz="2000" dirty="0" smtClean="0"/>
              <a:t>            </a:t>
            </a:r>
            <a:r>
              <a:rPr lang="en-US" sz="2000" b="1" dirty="0" smtClean="0"/>
              <a:t> [C</a:t>
            </a:r>
            <a:r>
              <a:rPr lang="en-US" sz="2000" b="1" baseline="-25000" dirty="0" smtClean="0"/>
              <a:t>1</a:t>
            </a:r>
            <a:r>
              <a:rPr lang="en-US" sz="2000" b="1" dirty="0" smtClean="0"/>
              <a:t> + C</a:t>
            </a:r>
            <a:r>
              <a:rPr lang="en-US" sz="2000" b="1" baseline="-25000" dirty="0" smtClean="0"/>
              <a:t>2</a:t>
            </a:r>
            <a:r>
              <a:rPr lang="en-US" sz="2000" b="1" dirty="0" smtClean="0"/>
              <a:t> /(1+r)]  =  [Y</a:t>
            </a:r>
            <a:r>
              <a:rPr lang="en-US" sz="2000" b="1" baseline="-25000" dirty="0" smtClean="0"/>
              <a:t>1</a:t>
            </a:r>
            <a:r>
              <a:rPr lang="en-US" sz="2000" b="1" dirty="0" smtClean="0"/>
              <a:t> + Y</a:t>
            </a:r>
            <a:r>
              <a:rPr lang="en-US" sz="2000" b="1" baseline="-25000" dirty="0" smtClean="0"/>
              <a:t>2</a:t>
            </a:r>
            <a:r>
              <a:rPr lang="en-US" sz="2000" b="1" dirty="0" smtClean="0"/>
              <a:t> /(1+r)]</a:t>
            </a:r>
          </a:p>
          <a:p>
            <a:pPr algn="just"/>
            <a:r>
              <a:rPr lang="en-US" sz="2000" dirty="0"/>
              <a:t> </a:t>
            </a:r>
            <a:r>
              <a:rPr lang="en-US" sz="2000" dirty="0" smtClean="0"/>
              <a:t>              </a:t>
            </a:r>
            <a:r>
              <a:rPr lang="en-US" sz="2000" u="sng" dirty="0" smtClean="0"/>
              <a:t>PORTANTO</a:t>
            </a:r>
            <a:r>
              <a:rPr lang="en-US" sz="2000" dirty="0" smtClean="0"/>
              <a:t>:</a:t>
            </a:r>
          </a:p>
          <a:p>
            <a:pPr algn="just"/>
            <a:r>
              <a:rPr lang="en-US" sz="2000" dirty="0"/>
              <a:t> </a:t>
            </a:r>
            <a:r>
              <a:rPr lang="en-US" sz="2000" dirty="0" smtClean="0"/>
              <a:t>              </a:t>
            </a:r>
            <a:r>
              <a:rPr lang="en-US" sz="2000" b="1" dirty="0" smtClean="0"/>
              <a:t>C</a:t>
            </a:r>
            <a:r>
              <a:rPr lang="en-US" sz="2000" b="1" baseline="-25000" dirty="0" smtClean="0"/>
              <a:t>2</a:t>
            </a:r>
            <a:r>
              <a:rPr lang="en-US" sz="2000" b="1" dirty="0" smtClean="0"/>
              <a:t> /(1+r) = (Y</a:t>
            </a:r>
            <a:r>
              <a:rPr lang="en-US" sz="2000" b="1" baseline="-25000" dirty="0" smtClean="0"/>
              <a:t>1</a:t>
            </a:r>
            <a:r>
              <a:rPr lang="en-US" sz="2000" b="1" dirty="0" smtClean="0"/>
              <a:t> – C</a:t>
            </a:r>
            <a:r>
              <a:rPr lang="en-US" sz="2000" b="1" baseline="-25000" dirty="0" smtClean="0"/>
              <a:t>1</a:t>
            </a:r>
            <a:r>
              <a:rPr lang="en-US" sz="2000" b="1" dirty="0" smtClean="0"/>
              <a:t>) + Y</a:t>
            </a:r>
            <a:r>
              <a:rPr lang="en-US" sz="2000" b="1" baseline="-25000" dirty="0" smtClean="0"/>
              <a:t>2</a:t>
            </a:r>
            <a:r>
              <a:rPr lang="en-US" sz="2000" b="1" dirty="0" smtClean="0"/>
              <a:t> /(1+r)</a:t>
            </a:r>
          </a:p>
          <a:p>
            <a:pPr algn="just"/>
            <a:r>
              <a:rPr lang="en-US" sz="2000" dirty="0"/>
              <a:t> </a:t>
            </a:r>
            <a:r>
              <a:rPr lang="en-US" sz="2000" dirty="0" smtClean="0"/>
              <a:t>              </a:t>
            </a:r>
            <a:r>
              <a:rPr lang="en-US" sz="2000" u="sng" dirty="0" smtClean="0"/>
              <a:t>OU SEJA</a:t>
            </a:r>
            <a:r>
              <a:rPr lang="en-US" sz="2000" dirty="0" smtClean="0"/>
              <a:t>:</a:t>
            </a:r>
          </a:p>
          <a:p>
            <a:pPr algn="just"/>
            <a:r>
              <a:rPr lang="en-US" sz="2000" dirty="0"/>
              <a:t> </a:t>
            </a:r>
            <a:r>
              <a:rPr lang="en-US" sz="2000" dirty="0" smtClean="0"/>
              <a:t>               </a:t>
            </a:r>
            <a:r>
              <a:rPr lang="en-US" sz="2000" b="1" dirty="0" smtClean="0"/>
              <a:t>C</a:t>
            </a:r>
            <a:r>
              <a:rPr lang="en-US" sz="2000" b="1" baseline="-25000" dirty="0" smtClean="0"/>
              <a:t>2</a:t>
            </a:r>
            <a:r>
              <a:rPr lang="en-US" sz="2000" b="1" dirty="0" smtClean="0"/>
              <a:t> = [(1+r).S</a:t>
            </a:r>
            <a:r>
              <a:rPr lang="en-US" sz="2000" b="1" baseline="-25000" dirty="0" smtClean="0"/>
              <a:t>1</a:t>
            </a:r>
            <a:r>
              <a:rPr lang="en-US" sz="2000" b="1" dirty="0" smtClean="0"/>
              <a:t>  +  Y</a:t>
            </a:r>
            <a:r>
              <a:rPr lang="en-US" sz="2000" b="1" baseline="-25000" dirty="0" smtClean="0"/>
              <a:t>2</a:t>
            </a:r>
            <a:r>
              <a:rPr lang="en-US" sz="2000" b="1" dirty="0" smtClean="0"/>
              <a:t> ]</a:t>
            </a:r>
            <a:r>
              <a:rPr lang="en-US" sz="2000" dirty="0" smtClean="0"/>
              <a:t>, POIS POR DEFINIÇÃO DE POUPANÇA:  </a:t>
            </a:r>
            <a:r>
              <a:rPr lang="en-US" sz="2000" b="1" dirty="0" smtClean="0"/>
              <a:t>S</a:t>
            </a:r>
            <a:r>
              <a:rPr lang="en-US" sz="2000" b="1" baseline="-25000" dirty="0" smtClean="0"/>
              <a:t>1</a:t>
            </a:r>
            <a:r>
              <a:rPr lang="en-US" sz="2000" b="1" dirty="0" smtClean="0"/>
              <a:t> = (Y</a:t>
            </a:r>
            <a:r>
              <a:rPr lang="en-US" sz="2000" b="1" baseline="-25000" dirty="0" smtClean="0"/>
              <a:t>1</a:t>
            </a:r>
            <a:r>
              <a:rPr lang="en-US" sz="2000" b="1" dirty="0" smtClean="0"/>
              <a:t> – C</a:t>
            </a:r>
            <a:r>
              <a:rPr lang="en-US" sz="2000" b="1" baseline="-25000" dirty="0" smtClean="0"/>
              <a:t>1</a:t>
            </a:r>
            <a:r>
              <a:rPr lang="en-US" sz="2000" b="1" dirty="0" smtClean="0"/>
              <a:t>)</a:t>
            </a:r>
          </a:p>
          <a:p>
            <a:pPr algn="just"/>
            <a:r>
              <a:rPr lang="en-US" sz="2000" b="1" dirty="0"/>
              <a:t> </a:t>
            </a:r>
            <a:r>
              <a:rPr lang="en-US" sz="2000" b="1" dirty="0" smtClean="0"/>
              <a:t>              </a:t>
            </a:r>
            <a:r>
              <a:rPr lang="en-US" sz="2000" dirty="0" smtClean="0"/>
              <a:t>ESSA EQUAÇÃO NOS FORNECE A “RETA” DE RESTRIÇÃO INTERTEMPORAL</a:t>
            </a:r>
            <a:r>
              <a:rPr lang="en-US" sz="2000" dirty="0"/>
              <a:t>, CUJA </a:t>
            </a:r>
            <a:endParaRPr lang="en-US" sz="2000" dirty="0" smtClean="0"/>
          </a:p>
          <a:p>
            <a:pPr algn="just"/>
            <a:r>
              <a:rPr lang="en-US" sz="2000" dirty="0"/>
              <a:t> </a:t>
            </a:r>
            <a:r>
              <a:rPr lang="en-US" sz="2000" dirty="0" smtClean="0"/>
              <a:t>              INCLINAÇÃO </a:t>
            </a:r>
            <a:r>
              <a:rPr lang="en-US" sz="2000" dirty="0"/>
              <a:t>É:  </a:t>
            </a:r>
            <a:r>
              <a:rPr lang="en-US" sz="2000" b="1" dirty="0" err="1"/>
              <a:t>dC</a:t>
            </a:r>
            <a:r>
              <a:rPr lang="en-US" sz="2000" b="1" dirty="0"/>
              <a:t> </a:t>
            </a:r>
            <a:r>
              <a:rPr lang="en-US" sz="2000" b="1" baseline="-25000" dirty="0"/>
              <a:t>2</a:t>
            </a:r>
            <a:r>
              <a:rPr lang="en-US" sz="2000" b="1" dirty="0"/>
              <a:t>/dC</a:t>
            </a:r>
            <a:r>
              <a:rPr lang="en-US" sz="2000" b="1" baseline="-25000" dirty="0"/>
              <a:t>1</a:t>
            </a:r>
            <a:r>
              <a:rPr lang="en-US" sz="2000" b="1" dirty="0"/>
              <a:t> = - (</a:t>
            </a:r>
            <a:r>
              <a:rPr lang="en-US" sz="2000" b="1" dirty="0" smtClean="0"/>
              <a:t>1+r). </a:t>
            </a:r>
            <a:r>
              <a:rPr lang="en-US" sz="2000" dirty="0" smtClean="0"/>
              <a:t>ESSA RESTRIÇÃO INTERTEMPORAL É DADA NO</a:t>
            </a:r>
          </a:p>
          <a:p>
            <a:pPr algn="just"/>
            <a:r>
              <a:rPr lang="en-US" sz="2000" dirty="0"/>
              <a:t> </a:t>
            </a:r>
            <a:r>
              <a:rPr lang="en-US" sz="2000" dirty="0" smtClean="0"/>
              <a:t>              MERCADO DE CAPITAIS E MOSTRA AS POSSIBILIDADES DE TROCA, VIA EMPRÉSTIMOS OU</a:t>
            </a:r>
          </a:p>
          <a:p>
            <a:pPr algn="just"/>
            <a:r>
              <a:rPr lang="en-US" sz="2000" dirty="0"/>
              <a:t> </a:t>
            </a:r>
            <a:r>
              <a:rPr lang="en-US" sz="2000" dirty="0" smtClean="0"/>
              <a:t>              APLICAÇÕES, ENTRE O CONSUMO PRESENTE E O CONSUMO FUTURO [TMTI</a:t>
            </a:r>
            <a:r>
              <a:rPr lang="en-US" sz="2000" baseline="-25000" dirty="0" smtClean="0"/>
              <a:t>C1, C2</a:t>
            </a:r>
            <a:r>
              <a:rPr lang="en-US" sz="2000" dirty="0" smtClean="0"/>
              <a:t>  = (1 + r)]. </a:t>
            </a:r>
          </a:p>
          <a:p>
            <a:pPr algn="just"/>
            <a:r>
              <a:rPr lang="en-US" sz="2000" dirty="0"/>
              <a:t> </a:t>
            </a:r>
            <a:r>
              <a:rPr lang="en-US" sz="2000" dirty="0" smtClean="0"/>
              <a:t>              </a:t>
            </a:r>
            <a:endParaRPr lang="en-US" sz="2000" b="1" dirty="0"/>
          </a:p>
          <a:p>
            <a:pPr algn="just">
              <a:buNone/>
            </a:pPr>
            <a:r>
              <a:rPr lang="en-US" sz="2000" b="1" dirty="0"/>
              <a:t> </a:t>
            </a:r>
            <a:r>
              <a:rPr lang="en-US" sz="2000" b="1" dirty="0" smtClean="0"/>
              <a:t>        DADOS </a:t>
            </a:r>
            <a:r>
              <a:rPr lang="en-US" sz="2000" b="1" dirty="0"/>
              <a:t>A RENDA CORRENTE (PRESENTE) E  A FUTURA, I.E., DADO O “PONTO DE DOTAÇÃO</a:t>
            </a:r>
            <a:r>
              <a:rPr lang="en-US" sz="2000" b="1" dirty="0" smtClean="0"/>
              <a:t>”, O INDIVÍDUO MAXIMIZA A UTILIDADE INTERTEMPORAL,  ALOCANDO CONSUMO PRESENTE E FUTURO  ATÉ QUE A CURVA DE INDIFERENÇA INTERTEMPORAL TANGENCIE A RESTRIÇÃO ORÇAMENTÁRIA INTERTEMPORAL. ISTO É, MAXIMIZA A UTILIDADE AO IGUALAR, NA MAIS ELEVADA CURVA DE INDIFERENÇA INTERTEMPORAL, A TAXA MARGINAL DE SUBSTITUIÇÃO INTERTEMPORAL NO CONSUMO À TAXA MARGINAL DE TROCA INTERTEMPORAL DE CONSUMO COMO DADA PELO MERCADO DE CAPITAIS: </a:t>
            </a:r>
            <a:r>
              <a:rPr lang="en-US" sz="2800" b="1" dirty="0" smtClean="0">
                <a:effectLst>
                  <a:outerShdw blurRad="38100" dist="38100" dir="2700000" algn="tl">
                    <a:srgbClr val="000000">
                      <a:alpha val="43137"/>
                    </a:srgbClr>
                  </a:outerShdw>
                </a:effectLst>
              </a:rPr>
              <a:t>TMgSI</a:t>
            </a:r>
            <a:r>
              <a:rPr lang="en-US" sz="2800" b="1" baseline="-25000" dirty="0" smtClean="0">
                <a:effectLst>
                  <a:outerShdw blurRad="38100" dist="38100" dir="2700000" algn="tl">
                    <a:srgbClr val="000000">
                      <a:alpha val="43137"/>
                    </a:srgbClr>
                  </a:outerShdw>
                </a:effectLst>
              </a:rPr>
              <a:t>C1, C2</a:t>
            </a:r>
            <a:r>
              <a:rPr lang="en-US" sz="2800" b="1" dirty="0" smtClean="0">
                <a:effectLst>
                  <a:outerShdw blurRad="38100" dist="38100" dir="2700000" algn="tl">
                    <a:srgbClr val="000000">
                      <a:alpha val="43137"/>
                    </a:srgbClr>
                  </a:outerShdw>
                </a:effectLst>
              </a:rPr>
              <a:t> = TMTI</a:t>
            </a:r>
            <a:r>
              <a:rPr lang="en-US" sz="2800" b="1" baseline="-25000" dirty="0" smtClean="0">
                <a:effectLst>
                  <a:outerShdw blurRad="38100" dist="38100" dir="2700000" algn="tl">
                    <a:srgbClr val="000000">
                      <a:alpha val="43137"/>
                    </a:srgbClr>
                  </a:outerShdw>
                </a:effectLst>
              </a:rPr>
              <a:t>C1, C2</a:t>
            </a:r>
            <a:r>
              <a:rPr lang="en-US" sz="2800" b="1" dirty="0" smtClean="0">
                <a:effectLst>
                  <a:outerShdw blurRad="38100" dist="38100" dir="2700000" algn="tl">
                    <a:srgbClr val="000000">
                      <a:alpha val="43137"/>
                    </a:srgbClr>
                  </a:outerShdw>
                </a:effectLst>
              </a:rPr>
              <a:t> = (1+ r)</a:t>
            </a:r>
            <a:r>
              <a:rPr lang="en-US" sz="2000" b="1" dirty="0" smtClean="0"/>
              <a:t>.</a:t>
            </a:r>
            <a:endParaRPr lang="pt-BR"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r>
              <a:rPr lang="en-US" sz="2000" b="1" u="sng" dirty="0" smtClean="0"/>
              <a:t>INCLINAÇÃO DA CURVA DE INDIFERENÇA INTERTEMPORAL É OBTIDA POR</a:t>
            </a:r>
            <a:r>
              <a:rPr lang="en-US" sz="2000" b="1" dirty="0" smtClean="0"/>
              <a:t>:</a:t>
            </a:r>
          </a:p>
          <a:p>
            <a:r>
              <a:rPr lang="en-US" sz="2000" dirty="0" smtClean="0"/>
              <a:t>      SEJA UTILIDADE INTERTEMPORAL:   </a:t>
            </a:r>
            <a:r>
              <a:rPr lang="en-US" sz="2000" b="1" dirty="0" smtClean="0"/>
              <a:t>U = U(C</a:t>
            </a:r>
            <a:r>
              <a:rPr lang="en-US" sz="2000" b="1" baseline="-25000" dirty="0" smtClean="0"/>
              <a:t>1</a:t>
            </a:r>
            <a:r>
              <a:rPr lang="en-US" sz="2000" b="1" dirty="0" smtClean="0"/>
              <a:t> , C</a:t>
            </a:r>
            <a:r>
              <a:rPr lang="en-US" sz="2000" b="1" baseline="-25000" dirty="0" smtClean="0"/>
              <a:t>2</a:t>
            </a:r>
            <a:r>
              <a:rPr lang="en-US" sz="2000" b="1" dirty="0" smtClean="0"/>
              <a:t> )</a:t>
            </a:r>
            <a:r>
              <a:rPr lang="en-US" sz="2000" dirty="0" smtClean="0"/>
              <a:t>,</a:t>
            </a:r>
            <a:endParaRPr lang="en-US" sz="1800" dirty="0" smtClean="0"/>
          </a:p>
          <a:p>
            <a:r>
              <a:rPr lang="en-US" sz="2000" dirty="0" smtClean="0"/>
              <a:t>      </a:t>
            </a:r>
            <a:r>
              <a:rPr lang="en-US" sz="2000" u="sng" dirty="0" smtClean="0"/>
              <a:t>PORTANTO, AO LONGO DE UMA CURVA DE INDIFERENÇA DE CONSUMO INTERTEMPORAL</a:t>
            </a:r>
            <a:r>
              <a:rPr lang="en-US" sz="2000" dirty="0" smtClean="0"/>
              <a:t>:</a:t>
            </a:r>
          </a:p>
          <a:p>
            <a:r>
              <a:rPr lang="en-US" sz="2000" dirty="0" smtClean="0"/>
              <a:t>      </a:t>
            </a:r>
            <a:r>
              <a:rPr lang="en-US" sz="2000" dirty="0" err="1" smtClean="0"/>
              <a:t>dU</a:t>
            </a:r>
            <a:r>
              <a:rPr lang="en-US" sz="2000" dirty="0" smtClean="0"/>
              <a:t>=   (ϬU/ϬC</a:t>
            </a:r>
            <a:r>
              <a:rPr lang="en-US" sz="2000" baseline="-25000" dirty="0" smtClean="0"/>
              <a:t>1</a:t>
            </a:r>
            <a:r>
              <a:rPr lang="en-US" sz="2000" dirty="0" smtClean="0"/>
              <a:t>).dC</a:t>
            </a:r>
            <a:r>
              <a:rPr lang="en-US" sz="2000" baseline="-25000" dirty="0" smtClean="0"/>
              <a:t>1</a:t>
            </a:r>
            <a:r>
              <a:rPr lang="en-US" sz="2000" dirty="0" smtClean="0"/>
              <a:t>  + (ϬU/ϬC</a:t>
            </a:r>
            <a:r>
              <a:rPr lang="en-US" sz="2000" baseline="-25000" dirty="0" smtClean="0"/>
              <a:t>2</a:t>
            </a:r>
            <a:r>
              <a:rPr lang="en-US" sz="2000" dirty="0" smtClean="0"/>
              <a:t>).dC</a:t>
            </a:r>
            <a:r>
              <a:rPr lang="en-US" sz="2000" baseline="-25000" dirty="0" smtClean="0"/>
              <a:t>2</a:t>
            </a:r>
            <a:r>
              <a:rPr lang="en-US" sz="2000" dirty="0" smtClean="0"/>
              <a:t>  = 0</a:t>
            </a:r>
          </a:p>
          <a:p>
            <a:r>
              <a:rPr lang="en-US" sz="2000" dirty="0" smtClean="0"/>
              <a:t>      </a:t>
            </a:r>
            <a:r>
              <a:rPr lang="en-US" sz="2000" u="sng" dirty="0" smtClean="0"/>
              <a:t>OU SEJA, AO LONGO DA CURVA DE INDIFERENÇA TEMOS</a:t>
            </a:r>
            <a:r>
              <a:rPr lang="en-US" sz="2000" dirty="0" smtClean="0"/>
              <a:t>:</a:t>
            </a:r>
          </a:p>
          <a:p>
            <a:r>
              <a:rPr lang="en-US" sz="2000" b="1" dirty="0" smtClean="0"/>
              <a:t>     </a:t>
            </a:r>
            <a:r>
              <a:rPr lang="en-US" sz="2000" b="1" dirty="0" smtClean="0">
                <a:effectLst>
                  <a:outerShdw blurRad="38100" dist="38100" dir="2700000" algn="tl">
                    <a:srgbClr val="000000">
                      <a:alpha val="43137"/>
                    </a:srgbClr>
                  </a:outerShdw>
                </a:effectLst>
              </a:rPr>
              <a:t> dC</a:t>
            </a:r>
            <a:r>
              <a:rPr lang="en-US" sz="2000" b="1" baseline="-25000" dirty="0" smtClean="0">
                <a:effectLst>
                  <a:outerShdw blurRad="38100" dist="38100" dir="2700000" algn="tl">
                    <a:srgbClr val="000000">
                      <a:alpha val="43137"/>
                    </a:srgbClr>
                  </a:outerShdw>
                </a:effectLst>
              </a:rPr>
              <a:t>2</a:t>
            </a:r>
            <a:r>
              <a:rPr lang="en-US" sz="2000" b="1" dirty="0" smtClean="0">
                <a:effectLst>
                  <a:outerShdw blurRad="38100" dist="38100" dir="2700000" algn="tl">
                    <a:srgbClr val="000000">
                      <a:alpha val="43137"/>
                    </a:srgbClr>
                  </a:outerShdw>
                </a:effectLst>
              </a:rPr>
              <a:t> /dC</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  (-) (ϬU/ϬC</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)/(ϬU/ϬC</a:t>
            </a:r>
            <a:r>
              <a:rPr lang="en-US" sz="2000" b="1" baseline="-25000" dirty="0" smtClean="0">
                <a:effectLst>
                  <a:outerShdw blurRad="38100" dist="38100" dir="2700000" algn="tl">
                    <a:srgbClr val="000000">
                      <a:alpha val="43137"/>
                    </a:srgbClr>
                  </a:outerShdw>
                </a:effectLst>
              </a:rPr>
              <a:t>2</a:t>
            </a:r>
            <a:r>
              <a:rPr lang="en-US" sz="2000" b="1" dirty="0" smtClean="0">
                <a:effectLst>
                  <a:outerShdw blurRad="38100" dist="38100" dir="2700000" algn="tl">
                    <a:srgbClr val="000000">
                      <a:alpha val="43137"/>
                    </a:srgbClr>
                  </a:outerShdw>
                </a:effectLst>
              </a:rPr>
              <a:t>) = (-) UMgC</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/UMgC</a:t>
            </a:r>
            <a:r>
              <a:rPr lang="en-US" sz="2000" b="1" baseline="-25000" dirty="0" smtClean="0">
                <a:effectLst>
                  <a:outerShdw blurRad="38100" dist="38100" dir="2700000" algn="tl">
                    <a:srgbClr val="000000">
                      <a:alpha val="43137"/>
                    </a:srgbClr>
                  </a:outerShdw>
                </a:effectLst>
              </a:rPr>
              <a:t>2 </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a:t>
            </a:r>
            <a:r>
              <a:rPr lang="en-US" sz="2000" b="1" dirty="0" smtClean="0"/>
              <a:t> </a:t>
            </a:r>
            <a:r>
              <a:rPr lang="en-US" sz="2000" b="1" dirty="0" smtClean="0">
                <a:effectLst>
                  <a:outerShdw blurRad="38100" dist="38100" dir="2700000" algn="tl">
                    <a:srgbClr val="000000">
                      <a:alpha val="43137"/>
                    </a:srgbClr>
                  </a:outerShdw>
                </a:effectLst>
              </a:rPr>
              <a:t>TMgSI</a:t>
            </a:r>
            <a:r>
              <a:rPr lang="en-US" sz="2000" b="1" baseline="-25000" dirty="0" smtClean="0">
                <a:effectLst>
                  <a:outerShdw blurRad="38100" dist="38100" dir="2700000" algn="tl">
                    <a:srgbClr val="000000">
                      <a:alpha val="43137"/>
                    </a:srgbClr>
                  </a:outerShdw>
                </a:effectLst>
              </a:rPr>
              <a:t>C1,C2</a:t>
            </a:r>
            <a:r>
              <a:rPr lang="en-US" sz="2000" b="1" dirty="0" smtClean="0">
                <a:effectLst>
                  <a:outerShdw blurRad="38100" dist="38100" dir="2700000" algn="tl">
                    <a:srgbClr val="000000">
                      <a:alpha val="43137"/>
                    </a:srgbClr>
                  </a:outerShdw>
                </a:effectLst>
              </a:rPr>
              <a:t> </a:t>
            </a:r>
            <a:endParaRPr lang="en-US" sz="2000" b="1" dirty="0" smtClean="0"/>
          </a:p>
          <a:p>
            <a:endParaRPr lang="en-US" sz="2000" dirty="0" smtClean="0"/>
          </a:p>
          <a:p>
            <a:r>
              <a:rPr lang="en-US" sz="2100" b="1" u="sng" dirty="0" smtClean="0"/>
              <a:t>MAS</a:t>
            </a:r>
            <a:r>
              <a:rPr lang="en-US" sz="2400" b="1" u="sng" dirty="0"/>
              <a:t> </a:t>
            </a:r>
            <a:r>
              <a:rPr lang="en-US" sz="2100" b="1" u="sng" dirty="0"/>
              <a:t>PELA RESTRIÇÃO ORÇAMENTÁRIA </a:t>
            </a:r>
            <a:r>
              <a:rPr lang="en-US" sz="2100" b="1" u="sng" dirty="0" smtClean="0"/>
              <a:t>INTERTEMPORAL</a:t>
            </a:r>
            <a:r>
              <a:rPr lang="en-US" sz="2100" dirty="0" smtClean="0"/>
              <a:t>:</a:t>
            </a:r>
            <a:r>
              <a:rPr lang="en-US" sz="2400" dirty="0" smtClean="0"/>
              <a:t>   </a:t>
            </a:r>
            <a:r>
              <a:rPr lang="en-US" sz="2400" b="1" dirty="0" smtClean="0"/>
              <a:t>C</a:t>
            </a:r>
            <a:r>
              <a:rPr lang="en-US" sz="2400" b="1" baseline="-25000" dirty="0" smtClean="0"/>
              <a:t>2</a:t>
            </a:r>
            <a:r>
              <a:rPr lang="en-US" sz="2400" b="1" dirty="0" smtClean="0"/>
              <a:t> = [(1+r).S</a:t>
            </a:r>
            <a:r>
              <a:rPr lang="en-US" sz="2400" b="1" baseline="-25000" dirty="0" smtClean="0"/>
              <a:t>1</a:t>
            </a:r>
            <a:r>
              <a:rPr lang="en-US" sz="2400" b="1" dirty="0" smtClean="0"/>
              <a:t>  +  Y</a:t>
            </a:r>
            <a:r>
              <a:rPr lang="en-US" sz="2400" b="1" baseline="-25000" dirty="0" smtClean="0"/>
              <a:t>2</a:t>
            </a:r>
            <a:r>
              <a:rPr lang="en-US" sz="2400" b="1" dirty="0" smtClean="0"/>
              <a:t> ] = </a:t>
            </a:r>
          </a:p>
          <a:p>
            <a:r>
              <a:rPr lang="en-US" sz="2400" b="1" dirty="0"/>
              <a:t> </a:t>
            </a:r>
            <a:r>
              <a:rPr lang="en-US" sz="2400" b="1" dirty="0" smtClean="0"/>
              <a:t>                                                                                            C</a:t>
            </a:r>
            <a:r>
              <a:rPr lang="en-US" sz="2400" b="1" baseline="-25000" dirty="0" smtClean="0"/>
              <a:t>2</a:t>
            </a:r>
            <a:r>
              <a:rPr lang="en-US" sz="2400" b="1" dirty="0" smtClean="0"/>
              <a:t> </a:t>
            </a:r>
            <a:r>
              <a:rPr lang="en-US" sz="2400" b="1" dirty="0"/>
              <a:t>= [(1+r</a:t>
            </a:r>
            <a:r>
              <a:rPr lang="en-US" sz="2400" b="1" dirty="0" smtClean="0"/>
              <a:t>).(Y</a:t>
            </a:r>
            <a:r>
              <a:rPr lang="en-US" sz="2400" b="1" baseline="-25000" dirty="0" smtClean="0"/>
              <a:t>1</a:t>
            </a:r>
            <a:r>
              <a:rPr lang="en-US" sz="2400" b="1" dirty="0" smtClean="0"/>
              <a:t>- C</a:t>
            </a:r>
            <a:r>
              <a:rPr lang="en-US" sz="2400" b="1" baseline="-25000" dirty="0" smtClean="0"/>
              <a:t>1</a:t>
            </a:r>
            <a:r>
              <a:rPr lang="en-US" sz="2400" b="1" dirty="0" smtClean="0"/>
              <a:t>) + </a:t>
            </a:r>
            <a:r>
              <a:rPr lang="en-US" sz="2400" b="1" dirty="0"/>
              <a:t>Y</a:t>
            </a:r>
            <a:r>
              <a:rPr lang="en-US" sz="2400" b="1" baseline="-25000" dirty="0"/>
              <a:t>2</a:t>
            </a:r>
            <a:r>
              <a:rPr lang="en-US" sz="2400" b="1" dirty="0"/>
              <a:t> ] </a:t>
            </a:r>
            <a:r>
              <a:rPr lang="en-US" sz="2400" b="1" dirty="0" smtClean="0"/>
              <a:t>=</a:t>
            </a:r>
          </a:p>
          <a:p>
            <a:r>
              <a:rPr lang="en-US" sz="2400" b="1" dirty="0"/>
              <a:t> </a:t>
            </a:r>
            <a:r>
              <a:rPr lang="en-US" sz="2400" b="1" dirty="0" smtClean="0"/>
              <a:t>                                                                                            C</a:t>
            </a:r>
            <a:r>
              <a:rPr lang="en-US" sz="2400" b="1" baseline="-25000" dirty="0" smtClean="0"/>
              <a:t>2</a:t>
            </a:r>
            <a:r>
              <a:rPr lang="en-US" sz="2400" b="1" dirty="0" smtClean="0"/>
              <a:t> = C(C</a:t>
            </a:r>
            <a:r>
              <a:rPr lang="en-US" sz="2400" b="1" baseline="-25000" dirty="0" smtClean="0"/>
              <a:t>1</a:t>
            </a:r>
            <a:r>
              <a:rPr lang="en-US" sz="2400" b="1" dirty="0" smtClean="0"/>
              <a:t> ),   DADOS:  r, Y</a:t>
            </a:r>
            <a:r>
              <a:rPr lang="en-US" sz="2400" b="1" baseline="-25000" dirty="0" smtClean="0"/>
              <a:t>1</a:t>
            </a:r>
            <a:r>
              <a:rPr lang="en-US" sz="2400" b="1" dirty="0" smtClean="0"/>
              <a:t>, Y</a:t>
            </a:r>
            <a:r>
              <a:rPr lang="en-US" sz="2400" b="1" baseline="-25000" dirty="0" smtClean="0"/>
              <a:t>2</a:t>
            </a:r>
            <a:r>
              <a:rPr lang="en-US" sz="2400" b="1" dirty="0" smtClean="0"/>
              <a:t> </a:t>
            </a:r>
            <a:endParaRPr lang="en-US" sz="2000" dirty="0" smtClean="0"/>
          </a:p>
          <a:p>
            <a:endParaRPr lang="en-US" sz="2000" dirty="0" smtClean="0"/>
          </a:p>
          <a:p>
            <a:pPr algn="just"/>
            <a:r>
              <a:rPr lang="en-US" sz="2000" dirty="0"/>
              <a:t> </a:t>
            </a:r>
            <a:r>
              <a:rPr lang="en-US" sz="2000" dirty="0" smtClean="0"/>
              <a:t>E, COMO NA SITUAÇÃO DE ÓTIMO OCORRE A TANGÊNCIA ENTRE A CURVA DE INDIFERENÇA INTERTEMPORAL E A RESTRIÇÃO ORÇAMENTÁRIA INTERTEMPORAL, ENTÃO “dC</a:t>
            </a:r>
            <a:r>
              <a:rPr lang="en-US" sz="2000" baseline="-25000" dirty="0" smtClean="0"/>
              <a:t>2</a:t>
            </a:r>
            <a:r>
              <a:rPr lang="en-US" sz="2000" dirty="0" smtClean="0"/>
              <a:t>/dC</a:t>
            </a:r>
            <a:r>
              <a:rPr lang="en-US" sz="2000" baseline="-25000" dirty="0" smtClean="0"/>
              <a:t>1</a:t>
            </a:r>
            <a:r>
              <a:rPr lang="en-US" sz="2000" dirty="0" smtClean="0"/>
              <a:t> ” É DADA PELA TRANSFORMAÇÃO POSSIBILITADA NA RESTRIÇÃO ORÇAMENTÁRIA: </a:t>
            </a:r>
            <a:r>
              <a:rPr lang="en-US" sz="2000" b="1" dirty="0" smtClean="0"/>
              <a:t> (dC</a:t>
            </a:r>
            <a:r>
              <a:rPr lang="en-US" sz="2000" b="1" baseline="-25000" dirty="0" smtClean="0"/>
              <a:t>2</a:t>
            </a:r>
            <a:r>
              <a:rPr lang="en-US" sz="2000" b="1" dirty="0" smtClean="0"/>
              <a:t>/dC</a:t>
            </a:r>
            <a:r>
              <a:rPr lang="en-US" sz="2000" b="1" baseline="-25000" dirty="0" smtClean="0"/>
              <a:t>1</a:t>
            </a:r>
            <a:r>
              <a:rPr lang="en-US" sz="2000" b="1" dirty="0" smtClean="0"/>
              <a:t> ) = - (1+r). OU SEJA, A OPORTUNIDADE DE TRANSFORMAR CONDUMO PRESENTE EM MAIOR CONSUMO FUTURO É DADA PELO MERCADO DE CAPITAIS E DEPENDE DA TAXA DE JUROS (r).</a:t>
            </a:r>
          </a:p>
          <a:p>
            <a:endParaRPr lang="en-US" sz="2000" dirty="0" smtClean="0"/>
          </a:p>
          <a:p>
            <a:r>
              <a:rPr lang="en-US" sz="2000" b="1" u="sng" dirty="0" smtClean="0"/>
              <a:t>PORTANTO, EM SITUAÇÃO DE ÓTIMO</a:t>
            </a:r>
            <a:r>
              <a:rPr lang="en-US" sz="2000" dirty="0" smtClean="0"/>
              <a:t>:      </a:t>
            </a:r>
            <a:r>
              <a:rPr lang="en-US" sz="2000" b="1" dirty="0" smtClean="0">
                <a:effectLst>
                  <a:outerShdw blurRad="38100" dist="38100" dir="2700000" algn="tl">
                    <a:srgbClr val="000000">
                      <a:alpha val="43137"/>
                    </a:srgbClr>
                  </a:outerShdw>
                </a:effectLst>
              </a:rPr>
              <a:t>(-)</a:t>
            </a:r>
            <a:r>
              <a:rPr lang="en-US" sz="2000" b="1" dirty="0" smtClean="0"/>
              <a:t> </a:t>
            </a:r>
            <a:r>
              <a:rPr lang="en-US" sz="2000" b="1" dirty="0" smtClean="0">
                <a:effectLst>
                  <a:outerShdw blurRad="38100" dist="38100" dir="2700000" algn="tl">
                    <a:srgbClr val="000000">
                      <a:alpha val="43137"/>
                    </a:srgbClr>
                  </a:outerShdw>
                </a:effectLst>
              </a:rPr>
              <a:t>TMgSI</a:t>
            </a:r>
            <a:r>
              <a:rPr lang="en-US" sz="2000" b="1" baseline="-25000" dirty="0" smtClean="0">
                <a:effectLst>
                  <a:outerShdw blurRad="38100" dist="38100" dir="2700000" algn="tl">
                    <a:srgbClr val="000000">
                      <a:alpha val="43137"/>
                    </a:srgbClr>
                  </a:outerShdw>
                </a:effectLst>
              </a:rPr>
              <a:t>C1,C2</a:t>
            </a:r>
            <a:r>
              <a:rPr lang="en-US" sz="2000" dirty="0" smtClean="0"/>
              <a:t> </a:t>
            </a:r>
            <a:r>
              <a:rPr lang="en-US" sz="2000" b="1" dirty="0" smtClean="0"/>
              <a:t> =  </a:t>
            </a:r>
            <a:r>
              <a:rPr lang="en-US" sz="2000" b="1" dirty="0" smtClean="0">
                <a:effectLst>
                  <a:outerShdw blurRad="38100" dist="38100" dir="2700000" algn="tl">
                    <a:srgbClr val="000000">
                      <a:alpha val="43137"/>
                    </a:srgbClr>
                  </a:outerShdw>
                </a:effectLst>
              </a:rPr>
              <a:t>dC</a:t>
            </a:r>
            <a:r>
              <a:rPr lang="en-US" sz="2000" b="1" baseline="-25000" dirty="0" smtClean="0">
                <a:effectLst>
                  <a:outerShdw blurRad="38100" dist="38100" dir="2700000" algn="tl">
                    <a:srgbClr val="000000">
                      <a:alpha val="43137"/>
                    </a:srgbClr>
                  </a:outerShdw>
                </a:effectLst>
              </a:rPr>
              <a:t>2</a:t>
            </a:r>
            <a:r>
              <a:rPr lang="en-US" sz="2000" b="1" dirty="0" smtClean="0">
                <a:effectLst>
                  <a:outerShdw blurRad="38100" dist="38100" dir="2700000" algn="tl">
                    <a:srgbClr val="000000">
                      <a:alpha val="43137"/>
                    </a:srgbClr>
                  </a:outerShdw>
                </a:effectLst>
              </a:rPr>
              <a:t> /dC</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 - (</a:t>
            </a:r>
            <a:r>
              <a:rPr lang="en-US" sz="2000" b="1" dirty="0">
                <a:effectLst>
                  <a:outerShdw blurRad="38100" dist="38100" dir="2700000" algn="tl">
                    <a:srgbClr val="000000">
                      <a:alpha val="43137"/>
                    </a:srgbClr>
                  </a:outerShdw>
                </a:effectLst>
              </a:rPr>
              <a:t>1 + r</a:t>
            </a:r>
            <a:r>
              <a:rPr lang="en-US" sz="2000" b="1" dirty="0" smtClean="0">
                <a:effectLst>
                  <a:outerShdw blurRad="38100" dist="38100" dir="2700000" algn="tl">
                    <a:srgbClr val="000000">
                      <a:alpha val="43137"/>
                    </a:srgbClr>
                  </a:outerShdw>
                </a:effectLst>
              </a:rPr>
              <a:t>)</a:t>
            </a:r>
            <a:endParaRPr lang="en-US" sz="2000" dirty="0" smtClean="0">
              <a:effectLst>
                <a:outerShdw blurRad="38100" dist="38100" dir="2700000" algn="tl">
                  <a:srgbClr val="000000">
                    <a:alpha val="43137"/>
                  </a:srgbClr>
                </a:outerShdw>
              </a:effectLst>
            </a:endParaRPr>
          </a:p>
          <a:p>
            <a:r>
              <a:rPr lang="en-US" sz="2000" dirty="0"/>
              <a:t> </a:t>
            </a:r>
            <a:r>
              <a:rPr lang="en-US" sz="2000" dirty="0" smtClean="0"/>
              <a:t>          </a:t>
            </a:r>
          </a:p>
          <a:p>
            <a:r>
              <a:rPr lang="en-US" sz="2000" u="sng" dirty="0" smtClean="0"/>
              <a:t>OU SEJA, NO EQUILÍBRIO INTERTEMPORAL DE CONSUMO E POUPANÇA</a:t>
            </a:r>
            <a:r>
              <a:rPr lang="en-US" sz="2000" dirty="0" smtClean="0"/>
              <a:t>:</a:t>
            </a:r>
          </a:p>
          <a:p>
            <a:endParaRPr lang="en-US" sz="2000" dirty="0" smtClean="0"/>
          </a:p>
          <a:p>
            <a:r>
              <a:rPr lang="en-US" sz="2000" dirty="0" smtClean="0"/>
              <a:t>                       </a:t>
            </a:r>
            <a:r>
              <a:rPr lang="en-US" sz="2000" b="1" dirty="0" smtClean="0">
                <a:effectLst>
                  <a:outerShdw blurRad="38100" dist="38100" dir="2700000" algn="tl">
                    <a:srgbClr val="000000">
                      <a:alpha val="43137"/>
                    </a:srgbClr>
                  </a:outerShdw>
                </a:effectLst>
              </a:rPr>
              <a:t>TMgSI</a:t>
            </a:r>
            <a:r>
              <a:rPr lang="en-US" sz="2000" b="1" baseline="-25000" dirty="0" smtClean="0">
                <a:effectLst>
                  <a:outerShdw blurRad="38100" dist="38100" dir="2700000" algn="tl">
                    <a:srgbClr val="000000">
                      <a:alpha val="43137"/>
                    </a:srgbClr>
                  </a:outerShdw>
                </a:effectLst>
              </a:rPr>
              <a:t>C1,C2</a:t>
            </a:r>
            <a:r>
              <a:rPr lang="en-US" sz="2000" b="1" dirty="0" smtClean="0">
                <a:effectLst>
                  <a:outerShdw blurRad="38100" dist="38100" dir="2700000" algn="tl">
                    <a:srgbClr val="000000">
                      <a:alpha val="43137"/>
                    </a:srgbClr>
                  </a:outerShdw>
                </a:effectLst>
              </a:rPr>
              <a:t>  = (</a:t>
            </a:r>
            <a:r>
              <a:rPr lang="en-US" sz="2000" b="1" dirty="0" err="1" smtClean="0">
                <a:effectLst>
                  <a:outerShdw blurRad="38100" dist="38100" dir="2700000" algn="tl">
                    <a:srgbClr val="000000">
                      <a:alpha val="43137"/>
                    </a:srgbClr>
                  </a:outerShdw>
                </a:effectLst>
              </a:rPr>
              <a:t>ϭU</a:t>
            </a:r>
            <a:r>
              <a:rPr lang="en-US" sz="2000" b="1" dirty="0" smtClean="0">
                <a:effectLst>
                  <a:outerShdw blurRad="38100" dist="38100" dir="2700000" algn="tl">
                    <a:srgbClr val="000000">
                      <a:alpha val="43137"/>
                    </a:srgbClr>
                  </a:outerShdw>
                </a:effectLst>
              </a:rPr>
              <a:t>/ϭC</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a:t>
            </a:r>
            <a:r>
              <a:rPr lang="en-US" sz="2000" b="1" dirty="0" err="1" smtClean="0">
                <a:effectLst>
                  <a:outerShdw blurRad="38100" dist="38100" dir="2700000" algn="tl">
                    <a:srgbClr val="000000">
                      <a:alpha val="43137"/>
                    </a:srgbClr>
                  </a:outerShdw>
                </a:effectLst>
              </a:rPr>
              <a:t>ϭU</a:t>
            </a:r>
            <a:r>
              <a:rPr lang="en-US" sz="2000" b="1" dirty="0" smtClean="0">
                <a:effectLst>
                  <a:outerShdw blurRad="38100" dist="38100" dir="2700000" algn="tl">
                    <a:srgbClr val="000000">
                      <a:alpha val="43137"/>
                    </a:srgbClr>
                  </a:outerShdw>
                </a:effectLst>
              </a:rPr>
              <a:t>/ϭC</a:t>
            </a:r>
            <a:r>
              <a:rPr lang="en-US" sz="2000" b="1" baseline="-25000" dirty="0" smtClean="0">
                <a:effectLst>
                  <a:outerShdw blurRad="38100" dist="38100" dir="2700000" algn="tl">
                    <a:srgbClr val="000000">
                      <a:alpha val="43137"/>
                    </a:srgbClr>
                  </a:outerShdw>
                </a:effectLst>
              </a:rPr>
              <a:t>2</a:t>
            </a:r>
            <a:r>
              <a:rPr lang="en-US" sz="2000" b="1" dirty="0" smtClean="0">
                <a:effectLst>
                  <a:outerShdw blurRad="38100" dist="38100" dir="2700000" algn="tl">
                    <a:srgbClr val="000000">
                      <a:alpha val="43137"/>
                    </a:srgbClr>
                  </a:outerShdw>
                </a:effectLst>
              </a:rPr>
              <a:t> ) =  (UMgC</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/UMgC</a:t>
            </a:r>
            <a:r>
              <a:rPr lang="en-US" sz="2000" b="1" baseline="-25000" dirty="0" smtClean="0">
                <a:effectLst>
                  <a:outerShdw blurRad="38100" dist="38100" dir="2700000" algn="tl">
                    <a:srgbClr val="000000">
                      <a:alpha val="43137"/>
                    </a:srgbClr>
                  </a:outerShdw>
                </a:effectLst>
              </a:rPr>
              <a:t>2</a:t>
            </a:r>
            <a:r>
              <a:rPr lang="en-US" sz="2000" b="1" dirty="0" smtClean="0">
                <a:effectLst>
                  <a:outerShdw blurRad="38100" dist="38100" dir="2700000" algn="tl">
                    <a:srgbClr val="000000">
                      <a:alpha val="43137"/>
                    </a:srgbClr>
                  </a:outerShdw>
                </a:effectLst>
              </a:rPr>
              <a:t>) = (1+r)</a:t>
            </a:r>
            <a:r>
              <a:rPr lang="en-US" sz="2000" dirty="0" smtClean="0">
                <a:effectLst>
                  <a:outerShdw blurRad="38100" dist="38100" dir="2700000" algn="tl">
                    <a:srgbClr val="000000">
                      <a:alpha val="43137"/>
                    </a:srgbClr>
                  </a:outerShdw>
                </a:effectLst>
              </a:rPr>
              <a:t>  </a:t>
            </a:r>
          </a:p>
          <a:p>
            <a:r>
              <a:rPr lang="en-US" sz="2000" dirty="0"/>
              <a:t> </a:t>
            </a:r>
            <a:r>
              <a:rPr lang="en-US" sz="2000" dirty="0" smtClean="0"/>
              <a:t>                      </a:t>
            </a:r>
            <a:r>
              <a:rPr lang="en-US" sz="2000" u="sng" dirty="0" smtClean="0"/>
              <a:t>ONDE</a:t>
            </a:r>
            <a:r>
              <a:rPr lang="en-US" sz="2000" dirty="0" smtClean="0"/>
              <a:t>:  </a:t>
            </a:r>
            <a:r>
              <a:rPr lang="en-US" sz="2000" b="1" dirty="0" smtClean="0"/>
              <a:t> </a:t>
            </a:r>
            <a:r>
              <a:rPr lang="en-US" sz="1900" b="1" dirty="0" smtClean="0"/>
              <a:t>TMgSI</a:t>
            </a:r>
            <a:r>
              <a:rPr lang="en-US" sz="1900" b="1" baseline="-25000" dirty="0" smtClean="0"/>
              <a:t>C1,C2</a:t>
            </a:r>
            <a:r>
              <a:rPr lang="en-US" sz="1900" b="1" dirty="0" smtClean="0"/>
              <a:t>  = EXPRESSA A TAXA SUBJETIVA DE PREFERÊNCIA INTERTEMPORAL,  E MOSTRA QUANTO O INDIVÍDUO EXIGE PARA RENUNCIAR  UMA UNIDADE DE CONSUMO C</a:t>
            </a:r>
            <a:r>
              <a:rPr lang="en-US" sz="1900" b="1" baseline="-25000" dirty="0" smtClean="0"/>
              <a:t>1</a:t>
            </a:r>
            <a:r>
              <a:rPr lang="en-US" sz="1900" b="1" dirty="0" smtClean="0"/>
              <a:t> E ASSIM OBTER EM TROCA UM MAIOR CONSUMO C</a:t>
            </a:r>
            <a:r>
              <a:rPr lang="en-US" sz="1900" b="1" baseline="-25000" dirty="0" smtClean="0"/>
              <a:t>2</a:t>
            </a:r>
            <a:r>
              <a:rPr lang="en-US" sz="1900" b="1" dirty="0" smtClean="0"/>
              <a:t>.  EM OUTROS TERMOS, EM VALOR ABSOLUTO A </a:t>
            </a:r>
            <a:r>
              <a:rPr lang="en-US" sz="1900" b="1" dirty="0" err="1" smtClean="0"/>
              <a:t>TMgSI</a:t>
            </a:r>
            <a:r>
              <a:rPr lang="en-US" sz="1900" b="1" dirty="0" smtClean="0"/>
              <a:t> REPRESENTA O VALOR (MARGINAL) ATRIBUÍDO PELO INDIVÍDUO DO AUMENTO MARGINAL DO CONSUMO CORRENTE E MEDIDO EM TERMOS DE AUMENTO MARGINAL DO CONSUMO FUTURO.</a:t>
            </a:r>
          </a:p>
          <a:p>
            <a:pPr marL="0" indent="0">
              <a:buNone/>
            </a:pPr>
            <a:endParaRPr lang="en-US" sz="1900" b="1" dirty="0"/>
          </a:p>
          <a:p>
            <a:pPr marL="0" indent="0" algn="just">
              <a:buNone/>
            </a:pPr>
            <a:r>
              <a:rPr lang="en-US" sz="1900" b="1" dirty="0" smtClean="0"/>
              <a:t>         </a:t>
            </a:r>
            <a:r>
              <a:rPr lang="en-US" sz="2300" b="1" dirty="0" smtClean="0">
                <a:effectLst>
                  <a:outerShdw blurRad="38100" dist="38100" dir="2700000" algn="tl">
                    <a:srgbClr val="000000">
                      <a:alpha val="43137"/>
                    </a:srgbClr>
                  </a:outerShdw>
                </a:effectLst>
              </a:rPr>
              <a:t>UMA ELEVADA (BAIXA) TMgSI</a:t>
            </a:r>
            <a:r>
              <a:rPr lang="en-US" sz="2300" b="1" baseline="-25000" dirty="0" smtClean="0">
                <a:effectLst>
                  <a:outerShdw blurRad="38100" dist="38100" dir="2700000" algn="tl">
                    <a:srgbClr val="000000">
                      <a:alpha val="43137"/>
                    </a:srgbClr>
                  </a:outerShdw>
                </a:effectLst>
              </a:rPr>
              <a:t>C1,C2</a:t>
            </a:r>
            <a:r>
              <a:rPr lang="en-US" sz="2300" b="1" dirty="0" smtClean="0">
                <a:effectLst>
                  <a:outerShdw blurRad="38100" dist="38100" dir="2700000" algn="tl">
                    <a:srgbClr val="000000">
                      <a:alpha val="43137"/>
                    </a:srgbClr>
                  </a:outerShdw>
                </a:effectLst>
              </a:rPr>
              <a:t> SIGNIFICA QUE O INDIVÍDUO PREFERE  MUITO (POUCO) O CONSUMO  PRESENTE  AO INVÉS  DE CONSUMO FUTURO E, PORTANTO, EXIGE UM ALTO (BAIXO) AUMENTO NO CONSUMO FUTURO EM TROCA DA RENÚNCIA DO CONSUMO PRESENTE. ISTO É, O INDIVÍDUO É IMPACIENTE (PACIENTE). E, EMBORA </a:t>
            </a:r>
            <a:r>
              <a:rPr lang="en-US" sz="2300" b="1" dirty="0">
                <a:effectLst>
                  <a:outerShdw blurRad="38100" dist="38100" dir="2700000" algn="tl">
                    <a:srgbClr val="000000">
                      <a:alpha val="43137"/>
                    </a:srgbClr>
                  </a:outerShdw>
                </a:effectLst>
              </a:rPr>
              <a:t>A TMgSI</a:t>
            </a:r>
            <a:r>
              <a:rPr lang="en-US" sz="2300" b="1" baseline="-25000" dirty="0">
                <a:effectLst>
                  <a:outerShdw blurRad="38100" dist="38100" dir="2700000" algn="tl">
                    <a:srgbClr val="000000">
                      <a:alpha val="43137"/>
                    </a:srgbClr>
                  </a:outerShdw>
                </a:effectLst>
              </a:rPr>
              <a:t>C1,C2</a:t>
            </a:r>
            <a:r>
              <a:rPr lang="en-US" sz="2300" b="1" dirty="0" smtClean="0">
                <a:effectLst>
                  <a:outerShdw blurRad="38100" dist="38100" dir="2700000" algn="tl">
                    <a:srgbClr val="000000">
                      <a:alpha val="43137"/>
                    </a:srgbClr>
                  </a:outerShdw>
                </a:effectLst>
              </a:rPr>
              <a:t> SEJA DECRESCENTE COM O AUMENTO DE C</a:t>
            </a:r>
            <a:r>
              <a:rPr lang="en-US" sz="2300" b="1" baseline="-25000" dirty="0" smtClean="0">
                <a:effectLst>
                  <a:outerShdw blurRad="38100" dist="38100" dir="2700000" algn="tl">
                    <a:srgbClr val="000000">
                      <a:alpha val="43137"/>
                    </a:srgbClr>
                  </a:outerShdw>
                </a:effectLst>
              </a:rPr>
              <a:t>1</a:t>
            </a:r>
            <a:r>
              <a:rPr lang="en-US" sz="2300" b="1" dirty="0" smtClean="0">
                <a:effectLst>
                  <a:outerShdw blurRad="38100" dist="38100" dir="2700000" algn="tl">
                    <a:srgbClr val="000000">
                      <a:alpha val="43137"/>
                    </a:srgbClr>
                  </a:outerShdw>
                </a:effectLst>
              </a:rPr>
              <a:t>, É PRESUMIDO QUE A PREFERÊNCIA INTERTEMPORAL DAS PESSOAS SEJA MAIOR DO QUE 1, OU SEJA, REQUER-SE MAIS DO QUE 1$ DE VALOR DE CONSUMO FUTURO PARA COMPENSAR A RENÚNCIA DE 1$ DA VALOR DE CONSUMO PRESENTE E AINDA ASSIM MANTER-SE O MESMO NÍVEL DE UTILIDADE.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en-US" sz="2000" dirty="0" smtClean="0"/>
              <a:t> </a:t>
            </a:r>
            <a:endParaRPr lang="pt-BR" sz="2000" dirty="0"/>
          </a:p>
        </p:txBody>
      </p:sp>
      <p:cxnSp>
        <p:nvCxnSpPr>
          <p:cNvPr id="5" name="Conector de seta reta 4"/>
          <p:cNvCxnSpPr/>
          <p:nvPr/>
        </p:nvCxnSpPr>
        <p:spPr>
          <a:xfrm flipH="1" flipV="1">
            <a:off x="2123727" y="188640"/>
            <a:ext cx="72009" cy="48245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195736" y="5013176"/>
            <a:ext cx="4752528"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6200000" flipH="1">
            <a:off x="1943708" y="1160748"/>
            <a:ext cx="4032448" cy="36724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5148064" y="4293096"/>
            <a:ext cx="3995936" cy="646331"/>
          </a:xfrm>
          <a:prstGeom prst="rect">
            <a:avLst/>
          </a:prstGeom>
          <a:solidFill>
            <a:srgbClr val="00B050"/>
          </a:solidFill>
          <a:ln w="19050">
            <a:solidFill>
              <a:schemeClr val="tx1"/>
            </a:solidFill>
          </a:ln>
        </p:spPr>
        <p:txBody>
          <a:bodyPr wrap="square" rtlCol="0">
            <a:spAutoFit/>
          </a:bodyPr>
          <a:lstStyle/>
          <a:p>
            <a:r>
              <a:rPr lang="en-US" sz="1200" b="1" u="sng" dirty="0" smtClean="0">
                <a:effectLst>
                  <a:outerShdw blurRad="38100" dist="38100" dir="2700000" algn="tl">
                    <a:srgbClr val="000000">
                      <a:alpha val="43137"/>
                    </a:srgbClr>
                  </a:outerShdw>
                </a:effectLst>
              </a:rPr>
              <a:t>REST.ORÇ.INTERTEMPORAL OU TRANSFORMAÇÃO INTERTEMPORAL DE RENDA, COMO DADA PELO MERCADO DE CAPITAIS,  TEM INCLINAÇÃO</a:t>
            </a:r>
            <a:r>
              <a:rPr lang="en-US" sz="1200" b="1" dirty="0" smtClean="0">
                <a:effectLst>
                  <a:outerShdw blurRad="38100" dist="38100" dir="2700000" algn="tl">
                    <a:srgbClr val="000000">
                      <a:alpha val="43137"/>
                    </a:srgbClr>
                  </a:outerShdw>
                </a:effectLst>
              </a:rPr>
              <a:t>:    TMTI</a:t>
            </a:r>
            <a:r>
              <a:rPr lang="en-US" sz="1200" b="1" baseline="-25000" dirty="0" smtClean="0">
                <a:effectLst>
                  <a:outerShdw blurRad="38100" dist="38100" dir="2700000" algn="tl">
                    <a:srgbClr val="000000">
                      <a:alpha val="43137"/>
                    </a:srgbClr>
                  </a:outerShdw>
                </a:effectLst>
              </a:rPr>
              <a:t>C1, C2</a:t>
            </a:r>
            <a:r>
              <a:rPr lang="en-US" sz="1200" b="1" dirty="0" smtClean="0">
                <a:effectLst>
                  <a:outerShdw blurRad="38100" dist="38100" dir="2700000" algn="tl">
                    <a:srgbClr val="000000">
                      <a:alpha val="43137"/>
                    </a:srgbClr>
                  </a:outerShdw>
                </a:effectLst>
              </a:rPr>
              <a:t>  =  -(1+r)</a:t>
            </a:r>
            <a:endParaRPr lang="pt-BR" sz="1200" b="1" dirty="0">
              <a:effectLst>
                <a:outerShdw blurRad="38100" dist="38100" dir="2700000" algn="tl">
                  <a:srgbClr val="000000">
                    <a:alpha val="43137"/>
                  </a:srgbClr>
                </a:outerShdw>
              </a:effectLst>
            </a:endParaRPr>
          </a:p>
        </p:txBody>
      </p:sp>
      <p:cxnSp>
        <p:nvCxnSpPr>
          <p:cNvPr id="12" name="Conector reto 11"/>
          <p:cNvCxnSpPr/>
          <p:nvPr/>
        </p:nvCxnSpPr>
        <p:spPr>
          <a:xfrm>
            <a:off x="2123728" y="2708920"/>
            <a:ext cx="158417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16200000" flipH="1">
            <a:off x="2591780" y="3825044"/>
            <a:ext cx="2304256"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Arco 15"/>
          <p:cNvSpPr/>
          <p:nvPr/>
        </p:nvSpPr>
        <p:spPr>
          <a:xfrm rot="11608069">
            <a:off x="2392866" y="-365821"/>
            <a:ext cx="3600400" cy="2736304"/>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7" name="Arco 16"/>
          <p:cNvSpPr/>
          <p:nvPr/>
        </p:nvSpPr>
        <p:spPr>
          <a:xfrm rot="11115995">
            <a:off x="4426605" y="1143407"/>
            <a:ext cx="2880320" cy="324036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9" name="Conector reto 18"/>
          <p:cNvCxnSpPr/>
          <p:nvPr/>
        </p:nvCxnSpPr>
        <p:spPr>
          <a:xfrm rot="16200000" flipH="1">
            <a:off x="1043608" y="3284984"/>
            <a:ext cx="3384376"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rot="10800000">
            <a:off x="2123728" y="1628800"/>
            <a:ext cx="57606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rot="16200000" flipH="1">
            <a:off x="4283968" y="4437112"/>
            <a:ext cx="1080120"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2195736" y="3933056"/>
            <a:ext cx="259228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a:off x="4572000" y="5013176"/>
            <a:ext cx="720080" cy="369332"/>
          </a:xfrm>
          <a:prstGeom prst="rect">
            <a:avLst/>
          </a:prstGeom>
          <a:solidFill>
            <a:srgbClr val="FFC000"/>
          </a:solidFill>
          <a:ln w="19050">
            <a:solidFill>
              <a:schemeClr val="tx1"/>
            </a:solidFill>
          </a:ln>
        </p:spPr>
        <p:txBody>
          <a:bodyPr wrap="square" rtlCol="0">
            <a:spAutoFit/>
          </a:bodyPr>
          <a:lstStyle/>
          <a:p>
            <a:r>
              <a:rPr lang="en-US" b="1" dirty="0" smtClean="0"/>
              <a:t>C</a:t>
            </a:r>
            <a:r>
              <a:rPr lang="en-US" b="1" baseline="-25000" dirty="0" smtClean="0"/>
              <a:t>1</a:t>
            </a:r>
            <a:r>
              <a:rPr lang="en-US" b="1" baseline="30000" dirty="0" smtClean="0"/>
              <a:t>IND1</a:t>
            </a:r>
            <a:endParaRPr lang="pt-BR" b="1" dirty="0"/>
          </a:p>
        </p:txBody>
      </p:sp>
      <p:sp>
        <p:nvSpPr>
          <p:cNvPr id="18" name="CaixaDeTexto 17"/>
          <p:cNvSpPr txBox="1"/>
          <p:nvPr/>
        </p:nvSpPr>
        <p:spPr>
          <a:xfrm>
            <a:off x="2355793" y="5013176"/>
            <a:ext cx="704039" cy="369332"/>
          </a:xfrm>
          <a:prstGeom prst="rect">
            <a:avLst/>
          </a:prstGeom>
          <a:solidFill>
            <a:srgbClr val="FFFF00"/>
          </a:solidFill>
          <a:ln w="19050">
            <a:solidFill>
              <a:schemeClr val="tx1"/>
            </a:solidFill>
          </a:ln>
        </p:spPr>
        <p:txBody>
          <a:bodyPr wrap="none" rtlCol="0">
            <a:spAutoFit/>
          </a:bodyPr>
          <a:lstStyle/>
          <a:p>
            <a:r>
              <a:rPr lang="en-US" b="1" dirty="0" smtClean="0"/>
              <a:t>C</a:t>
            </a:r>
            <a:r>
              <a:rPr lang="en-US" b="1" baseline="-25000" dirty="0" smtClean="0"/>
              <a:t>1</a:t>
            </a:r>
            <a:r>
              <a:rPr lang="en-US" b="1" baseline="30000" dirty="0" smtClean="0"/>
              <a:t>IND2</a:t>
            </a:r>
            <a:endParaRPr lang="pt-BR" b="1" dirty="0"/>
          </a:p>
        </p:txBody>
      </p:sp>
      <p:sp>
        <p:nvSpPr>
          <p:cNvPr id="20" name="CaixaDeTexto 19"/>
          <p:cNvSpPr txBox="1"/>
          <p:nvPr/>
        </p:nvSpPr>
        <p:spPr>
          <a:xfrm>
            <a:off x="1403648" y="1412776"/>
            <a:ext cx="720080" cy="369332"/>
          </a:xfrm>
          <a:prstGeom prst="rect">
            <a:avLst/>
          </a:prstGeom>
          <a:solidFill>
            <a:srgbClr val="FFFF00"/>
          </a:solidFill>
          <a:ln w="19050">
            <a:solidFill>
              <a:schemeClr val="tx1"/>
            </a:solidFill>
          </a:ln>
        </p:spPr>
        <p:txBody>
          <a:bodyPr wrap="square" rtlCol="0">
            <a:spAutoFit/>
          </a:bodyPr>
          <a:lstStyle/>
          <a:p>
            <a:r>
              <a:rPr lang="en-US" b="1" dirty="0" smtClean="0"/>
              <a:t>C</a:t>
            </a:r>
            <a:r>
              <a:rPr lang="en-US" b="1" baseline="-25000" dirty="0" smtClean="0"/>
              <a:t>2</a:t>
            </a:r>
            <a:r>
              <a:rPr lang="en-US" b="1" baseline="30000" dirty="0" smtClean="0"/>
              <a:t>IND2</a:t>
            </a:r>
            <a:endParaRPr lang="pt-BR" b="1" dirty="0"/>
          </a:p>
        </p:txBody>
      </p:sp>
      <p:sp>
        <p:nvSpPr>
          <p:cNvPr id="21" name="CaixaDeTexto 20"/>
          <p:cNvSpPr txBox="1"/>
          <p:nvPr/>
        </p:nvSpPr>
        <p:spPr>
          <a:xfrm>
            <a:off x="1475656" y="3717032"/>
            <a:ext cx="704039" cy="369332"/>
          </a:xfrm>
          <a:prstGeom prst="rect">
            <a:avLst/>
          </a:prstGeom>
          <a:solidFill>
            <a:srgbClr val="FFC000"/>
          </a:solidFill>
          <a:ln w="19050">
            <a:solidFill>
              <a:schemeClr val="tx1"/>
            </a:solidFill>
          </a:ln>
        </p:spPr>
        <p:txBody>
          <a:bodyPr wrap="none" rtlCol="0">
            <a:spAutoFit/>
          </a:bodyPr>
          <a:lstStyle/>
          <a:p>
            <a:r>
              <a:rPr lang="en-US" b="1" dirty="0" smtClean="0"/>
              <a:t>C</a:t>
            </a:r>
            <a:r>
              <a:rPr lang="en-US" b="1" baseline="-25000" dirty="0" smtClean="0"/>
              <a:t>2</a:t>
            </a:r>
            <a:r>
              <a:rPr lang="en-US" b="1" baseline="30000" dirty="0" smtClean="0"/>
              <a:t>IND1</a:t>
            </a:r>
            <a:endParaRPr lang="pt-BR" b="1" dirty="0"/>
          </a:p>
        </p:txBody>
      </p:sp>
      <p:sp>
        <p:nvSpPr>
          <p:cNvPr id="23" name="CaixaDeTexto 22"/>
          <p:cNvSpPr txBox="1"/>
          <p:nvPr/>
        </p:nvSpPr>
        <p:spPr>
          <a:xfrm>
            <a:off x="3612498" y="5013176"/>
            <a:ext cx="383438" cy="369332"/>
          </a:xfrm>
          <a:prstGeom prst="rect">
            <a:avLst/>
          </a:prstGeom>
          <a:noFill/>
        </p:spPr>
        <p:txBody>
          <a:bodyPr wrap="none" rtlCol="0">
            <a:spAutoFit/>
          </a:bodyPr>
          <a:lstStyle/>
          <a:p>
            <a:r>
              <a:rPr lang="en-US" b="1" dirty="0" smtClean="0"/>
              <a:t>Y</a:t>
            </a:r>
            <a:r>
              <a:rPr lang="en-US" b="1" baseline="-25000" dirty="0" smtClean="0"/>
              <a:t>1</a:t>
            </a:r>
            <a:endParaRPr lang="pt-BR" b="1" dirty="0"/>
          </a:p>
        </p:txBody>
      </p:sp>
      <p:sp>
        <p:nvSpPr>
          <p:cNvPr id="25" name="CaixaDeTexto 24"/>
          <p:cNvSpPr txBox="1"/>
          <p:nvPr/>
        </p:nvSpPr>
        <p:spPr>
          <a:xfrm>
            <a:off x="1740290" y="2492896"/>
            <a:ext cx="383438" cy="369332"/>
          </a:xfrm>
          <a:prstGeom prst="rect">
            <a:avLst/>
          </a:prstGeom>
          <a:noFill/>
        </p:spPr>
        <p:txBody>
          <a:bodyPr wrap="none" rtlCol="0">
            <a:spAutoFit/>
          </a:bodyPr>
          <a:lstStyle/>
          <a:p>
            <a:r>
              <a:rPr lang="en-US" b="1" dirty="0" smtClean="0"/>
              <a:t>Y</a:t>
            </a:r>
            <a:r>
              <a:rPr lang="en-US" b="1" baseline="-25000" dirty="0" smtClean="0"/>
              <a:t>2</a:t>
            </a:r>
            <a:endParaRPr lang="pt-BR" b="1" dirty="0"/>
          </a:p>
        </p:txBody>
      </p:sp>
      <p:sp>
        <p:nvSpPr>
          <p:cNvPr id="26" name="CaixaDeTexto 25"/>
          <p:cNvSpPr txBox="1"/>
          <p:nvPr/>
        </p:nvSpPr>
        <p:spPr>
          <a:xfrm>
            <a:off x="4283968" y="1844824"/>
            <a:ext cx="1152128" cy="461665"/>
          </a:xfrm>
          <a:prstGeom prst="rect">
            <a:avLst/>
          </a:prstGeom>
          <a:solidFill>
            <a:srgbClr val="00B050"/>
          </a:solidFill>
          <a:ln w="19050">
            <a:solidFill>
              <a:schemeClr val="tx1"/>
            </a:solidFill>
          </a:ln>
        </p:spPr>
        <p:txBody>
          <a:bodyPr wrap="square" rtlCol="0">
            <a:spAutoFit/>
          </a:bodyPr>
          <a:lstStyle/>
          <a:p>
            <a:r>
              <a:rPr lang="en-US" sz="1200" b="1" dirty="0" smtClean="0"/>
              <a:t> </a:t>
            </a:r>
            <a:r>
              <a:rPr lang="en-US" sz="1200" b="1" u="sng" dirty="0" smtClean="0"/>
              <a:t>DOTAÇÃO</a:t>
            </a:r>
            <a:r>
              <a:rPr lang="en-US" sz="1200" b="1" dirty="0" smtClean="0"/>
              <a:t>:</a:t>
            </a:r>
          </a:p>
          <a:p>
            <a:r>
              <a:rPr lang="en-US" sz="1200" b="1" dirty="0" smtClean="0"/>
              <a:t>IND. 1 = IND.2</a:t>
            </a:r>
            <a:endParaRPr lang="pt-BR" sz="1200" b="1" dirty="0"/>
          </a:p>
        </p:txBody>
      </p:sp>
      <p:sp>
        <p:nvSpPr>
          <p:cNvPr id="28" name="CaixaDeTexto 27"/>
          <p:cNvSpPr txBox="1"/>
          <p:nvPr/>
        </p:nvSpPr>
        <p:spPr>
          <a:xfrm>
            <a:off x="2699792" y="764704"/>
            <a:ext cx="1944216" cy="830997"/>
          </a:xfrm>
          <a:prstGeom prst="rect">
            <a:avLst/>
          </a:prstGeom>
          <a:solidFill>
            <a:srgbClr val="FFFF00"/>
          </a:solidFill>
          <a:ln w="19050">
            <a:solidFill>
              <a:schemeClr val="tx1"/>
            </a:solidFill>
          </a:ln>
        </p:spPr>
        <p:txBody>
          <a:bodyPr wrap="square" rtlCol="0">
            <a:spAutoFit/>
          </a:bodyPr>
          <a:lstStyle/>
          <a:p>
            <a:r>
              <a:rPr lang="en-US" sz="1200" b="1" dirty="0" smtClean="0">
                <a:effectLst>
                  <a:outerShdw blurRad="38100" dist="38100" dir="2700000" algn="tl">
                    <a:srgbClr val="000000">
                      <a:alpha val="43137"/>
                    </a:srgbClr>
                  </a:outerShdw>
                </a:effectLst>
              </a:rPr>
              <a:t>PREFERÊNCIAS INTERTEMPORAIS  DO INDIVÍDUO POUPADOR</a:t>
            </a:r>
          </a:p>
          <a:p>
            <a:r>
              <a:rPr lang="en-US" sz="1200" b="1" u="heavy" dirty="0" smtClean="0"/>
              <a:t>INDIV. 2</a:t>
            </a:r>
            <a:r>
              <a:rPr lang="en-US" sz="1200" b="1" dirty="0" smtClean="0"/>
              <a:t>:  TMgSI</a:t>
            </a:r>
            <a:r>
              <a:rPr lang="en-US" sz="1200" b="1" baseline="-25000" dirty="0" smtClean="0"/>
              <a:t>C1, C2</a:t>
            </a:r>
            <a:r>
              <a:rPr lang="en-US" sz="1200" b="1" dirty="0" smtClean="0"/>
              <a:t> = (1+r)</a:t>
            </a:r>
            <a:endParaRPr lang="pt-BR" sz="1200" b="1" dirty="0"/>
          </a:p>
        </p:txBody>
      </p:sp>
      <p:sp>
        <p:nvSpPr>
          <p:cNvPr id="29" name="CaixaDeTexto 28"/>
          <p:cNvSpPr txBox="1"/>
          <p:nvPr/>
        </p:nvSpPr>
        <p:spPr>
          <a:xfrm>
            <a:off x="4860032" y="3068960"/>
            <a:ext cx="1944216" cy="830997"/>
          </a:xfrm>
          <a:prstGeom prst="rect">
            <a:avLst/>
          </a:prstGeom>
          <a:solidFill>
            <a:srgbClr val="FFC000"/>
          </a:solidFill>
          <a:ln w="19050">
            <a:solidFill>
              <a:schemeClr val="tx1"/>
            </a:solidFill>
          </a:ln>
        </p:spPr>
        <p:txBody>
          <a:bodyPr wrap="square" rtlCol="0">
            <a:spAutoFit/>
          </a:bodyPr>
          <a:lstStyle/>
          <a:p>
            <a:r>
              <a:rPr lang="en-US" sz="1200" b="1" dirty="0" smtClean="0">
                <a:effectLst>
                  <a:outerShdw blurRad="38100" dist="38100" dir="2700000" algn="tl">
                    <a:srgbClr val="000000">
                      <a:alpha val="43137"/>
                    </a:srgbClr>
                  </a:outerShdw>
                </a:effectLst>
              </a:rPr>
              <a:t>PREFERÊNCIAS INTERTEMPORAIS DO INDIVÍDUO DESPOUPADOR</a:t>
            </a:r>
          </a:p>
          <a:p>
            <a:r>
              <a:rPr lang="en-US" sz="1200" b="1" u="heavy" dirty="0" smtClean="0"/>
              <a:t>INDIV. 1</a:t>
            </a:r>
            <a:r>
              <a:rPr lang="en-US" sz="1200" b="1" dirty="0" smtClean="0"/>
              <a:t>:  TMgSI</a:t>
            </a:r>
            <a:r>
              <a:rPr lang="en-US" sz="1200" b="1" baseline="-25000" dirty="0" smtClean="0"/>
              <a:t>C1, C2</a:t>
            </a:r>
            <a:r>
              <a:rPr lang="en-US" sz="1200" b="1" dirty="0" smtClean="0"/>
              <a:t> = (1+r)</a:t>
            </a:r>
            <a:endParaRPr lang="pt-BR" sz="1200" b="1" dirty="0"/>
          </a:p>
        </p:txBody>
      </p:sp>
      <p:cxnSp>
        <p:nvCxnSpPr>
          <p:cNvPr id="31" name="Conector de seta reta 30"/>
          <p:cNvCxnSpPr/>
          <p:nvPr/>
        </p:nvCxnSpPr>
        <p:spPr>
          <a:xfrm flipH="1">
            <a:off x="3707904" y="2240868"/>
            <a:ext cx="612964" cy="4680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Chave direita 32"/>
          <p:cNvSpPr/>
          <p:nvPr/>
        </p:nvSpPr>
        <p:spPr>
          <a:xfrm rot="16200000">
            <a:off x="4139952" y="4221088"/>
            <a:ext cx="360040" cy="108012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4" name="CaixaDeTexto 33"/>
          <p:cNvSpPr txBox="1"/>
          <p:nvPr/>
        </p:nvSpPr>
        <p:spPr>
          <a:xfrm>
            <a:off x="3779912" y="4334907"/>
            <a:ext cx="1224136" cy="461665"/>
          </a:xfrm>
          <a:prstGeom prst="rect">
            <a:avLst/>
          </a:prstGeom>
          <a:solidFill>
            <a:srgbClr val="FFC000"/>
          </a:solidFill>
          <a:ln w="19050">
            <a:solidFill>
              <a:schemeClr val="tx1"/>
            </a:solidFill>
          </a:ln>
        </p:spPr>
        <p:txBody>
          <a:bodyPr wrap="square" rtlCol="0">
            <a:spAutoFit/>
          </a:bodyPr>
          <a:lstStyle/>
          <a:p>
            <a:r>
              <a:rPr lang="en-US" sz="1200" b="1" dirty="0" smtClean="0"/>
              <a:t>DESPOUPADOR INDIVÍDUO 1</a:t>
            </a:r>
            <a:endParaRPr lang="pt-BR" sz="1200" b="1" dirty="0"/>
          </a:p>
        </p:txBody>
      </p:sp>
      <p:sp>
        <p:nvSpPr>
          <p:cNvPr id="35" name="Chave direita 34"/>
          <p:cNvSpPr/>
          <p:nvPr/>
        </p:nvSpPr>
        <p:spPr>
          <a:xfrm rot="16200000">
            <a:off x="3023830" y="4257091"/>
            <a:ext cx="504056" cy="100811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6" name="CaixaDeTexto 35"/>
          <p:cNvSpPr txBox="1"/>
          <p:nvPr/>
        </p:nvSpPr>
        <p:spPr>
          <a:xfrm>
            <a:off x="2771800" y="4334907"/>
            <a:ext cx="1008112" cy="461665"/>
          </a:xfrm>
          <a:prstGeom prst="rect">
            <a:avLst/>
          </a:prstGeom>
          <a:solidFill>
            <a:srgbClr val="FFFF00"/>
          </a:solidFill>
          <a:ln w="19050">
            <a:solidFill>
              <a:schemeClr val="tx1"/>
            </a:solidFill>
          </a:ln>
        </p:spPr>
        <p:txBody>
          <a:bodyPr wrap="square" rtlCol="0">
            <a:spAutoFit/>
          </a:bodyPr>
          <a:lstStyle/>
          <a:p>
            <a:r>
              <a:rPr lang="en-US" sz="1200" b="1" dirty="0" smtClean="0"/>
              <a:t>POUPADOR INDIVÍDUO 2</a:t>
            </a:r>
            <a:endParaRPr lang="pt-BR" sz="1200" b="1" dirty="0"/>
          </a:p>
        </p:txBody>
      </p:sp>
      <p:sp>
        <p:nvSpPr>
          <p:cNvPr id="2" name="CaixaDeTexto 1"/>
          <p:cNvSpPr txBox="1"/>
          <p:nvPr/>
        </p:nvSpPr>
        <p:spPr>
          <a:xfrm>
            <a:off x="5580112" y="5013176"/>
            <a:ext cx="1147430" cy="369332"/>
          </a:xfrm>
          <a:prstGeom prst="rect">
            <a:avLst/>
          </a:prstGeom>
          <a:noFill/>
        </p:spPr>
        <p:txBody>
          <a:bodyPr wrap="none" rtlCol="0">
            <a:spAutoFit/>
          </a:bodyPr>
          <a:lstStyle/>
          <a:p>
            <a:r>
              <a:rPr lang="pt-BR" b="1" dirty="0" smtClean="0"/>
              <a:t>PRESENTE</a:t>
            </a:r>
            <a:endParaRPr lang="pt-BR" b="1" dirty="0"/>
          </a:p>
        </p:txBody>
      </p:sp>
      <p:sp>
        <p:nvSpPr>
          <p:cNvPr id="6" name="CaixaDeTexto 5"/>
          <p:cNvSpPr txBox="1"/>
          <p:nvPr/>
        </p:nvSpPr>
        <p:spPr>
          <a:xfrm>
            <a:off x="1115616" y="476672"/>
            <a:ext cx="988732" cy="369332"/>
          </a:xfrm>
          <a:prstGeom prst="rect">
            <a:avLst/>
          </a:prstGeom>
          <a:noFill/>
        </p:spPr>
        <p:txBody>
          <a:bodyPr wrap="none" rtlCol="0">
            <a:spAutoFit/>
          </a:bodyPr>
          <a:lstStyle/>
          <a:p>
            <a:r>
              <a:rPr lang="pt-BR" b="1" dirty="0" smtClean="0"/>
              <a:t>FUTURO</a:t>
            </a:r>
            <a:endParaRPr lang="pt-BR" b="1" dirty="0"/>
          </a:p>
        </p:txBody>
      </p:sp>
      <p:sp>
        <p:nvSpPr>
          <p:cNvPr id="4" name="Sol 3"/>
          <p:cNvSpPr/>
          <p:nvPr/>
        </p:nvSpPr>
        <p:spPr>
          <a:xfrm>
            <a:off x="3635896" y="2636912"/>
            <a:ext cx="141667" cy="144016"/>
          </a:xfrm>
          <a:prstGeom prst="su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384"/>
            <a:ext cx="9144000" cy="1143000"/>
          </a:xfrm>
        </p:spPr>
        <p:txBody>
          <a:bodyPr>
            <a:noAutofit/>
          </a:bodyPr>
          <a:lstStyle/>
          <a:p>
            <a:r>
              <a:rPr lang="pt-BR" sz="3600" b="1" u="sng" dirty="0" smtClean="0">
                <a:effectLst>
                  <a:outerShdw blurRad="38100" dist="38100" dir="2700000" algn="tl">
                    <a:srgbClr val="000000">
                      <a:alpha val="43137"/>
                    </a:srgbClr>
                  </a:outerShdw>
                </a:effectLst>
              </a:rPr>
              <a:t>EFEITOS DA TRIBUTAÇÃO SOBRE A ALOCAÇÃO INTERTEMPORAL DO CONSUMO</a:t>
            </a:r>
            <a:endParaRPr lang="pt-BR" sz="36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1052736"/>
            <a:ext cx="9144000" cy="5805264"/>
          </a:xfrm>
        </p:spPr>
        <p:txBody>
          <a:bodyPr>
            <a:normAutofit/>
          </a:bodyPr>
          <a:lstStyle/>
          <a:p>
            <a:pPr algn="just"/>
            <a:r>
              <a:rPr lang="pt-BR" sz="1800" dirty="0" smtClean="0"/>
              <a:t>NA DECISÃO SOBRE CONSUMO PRESENTE E CONSUMO FUTURO, A TRIBUTAÇÃO AFETA ESSA DECISÃO DE MODO DISTINTO CONFORME O TIPO DE TRIBUTAÇÃO. FUNDAMENTALMENTE, HÁ DOIS TIPOS A CONSIDERAR: A </a:t>
            </a:r>
            <a:r>
              <a:rPr lang="pt-BR" sz="1800" b="1" dirty="0" smtClean="0"/>
              <a:t>TRIBUTAÇÃO DA RENDA DE DOTAÇÃO</a:t>
            </a:r>
            <a:r>
              <a:rPr lang="pt-BR" sz="1800" dirty="0" smtClean="0"/>
              <a:t> (OU A DE TRABALHO) E A </a:t>
            </a:r>
            <a:r>
              <a:rPr lang="pt-BR" sz="1800" b="1" dirty="0" smtClean="0"/>
              <a:t>TRIBUTAÇÃO DA RENDA ABRANGENTE</a:t>
            </a:r>
            <a:r>
              <a:rPr lang="pt-BR" sz="1800" dirty="0" smtClean="0"/>
              <a:t>, ISTO É, A TRIBUTAÇÃO DE TODAS AS FONTES DE RENDA, SEJA A RENDA DE DOTAÇÃO (OU A DE TRABALHO), SEJA A RENDA JUROS, PROVENIENTE DO MERCADO DE CAPITAIS.</a:t>
            </a:r>
          </a:p>
          <a:p>
            <a:pPr algn="just"/>
            <a:endParaRPr lang="pt-BR" sz="1800" dirty="0"/>
          </a:p>
          <a:p>
            <a:pPr algn="just"/>
            <a:r>
              <a:rPr lang="pt-BR" sz="1800" dirty="0" smtClean="0"/>
              <a:t>NO CASO DA TRIBUTAÇÃO EXCLUSIVA DA RENDA DE DOTAÇÃO (OU DA RENDA DE TRABALHO), TEM-SE QUE A TRIBUTAÇÃO AFETA APENAS A POSIÇÃO DA RESTRIÇÃO ORÇAMENTÁRIA INTERTEMPORAL, MAS NÃO SUA INCLINAÇÃO. EM CONSEQUÊNCIA DISTO, SÓ HÁ O EFEITO RENDA (NEGATIVO), MAS NÃO HÁ O EFEITO SUBSTITUIÇÃO E, PORTANTO, NÃO HÁ GERAÇÃO DE EXCESSO DE CARGA NO MERCADO DE CAPITAIS. </a:t>
            </a:r>
            <a:endParaRPr lang="pt-BR" sz="1800" dirty="0" smtClean="0"/>
          </a:p>
          <a:p>
            <a:pPr algn="just"/>
            <a:endParaRPr lang="pt-BR" sz="1800" dirty="0"/>
          </a:p>
          <a:p>
            <a:pPr algn="just"/>
            <a:r>
              <a:rPr lang="pt-BR" sz="1800" dirty="0" smtClean="0"/>
              <a:t>TODAVIA</a:t>
            </a:r>
            <a:r>
              <a:rPr lang="pt-BR" sz="1800" dirty="0" smtClean="0"/>
              <a:t>, SE A RENDA AQUI CONSIDERADA É PROVENIENTE DO MERCADO DE TRABALHO (E SENDO, PORTANTO, NÃO UMA DOTAÇÃO PROPRIAMENTE DITA), A TRIBUTAÇÃO DA RENDA (TRABALHO), APESAR DE NÃO ALTERAR OS PREÇOS RELATIVOS ENFRENTADOS PELO POUPADOR NO MERCADO DE CAPITAIS, ALTERA OS PREÇOS RELATIVOS NO MERCADO DE TRABALHO </a:t>
            </a:r>
            <a:r>
              <a:rPr lang="pt-BR" sz="1800" dirty="0"/>
              <a:t>(I.E., AFETA A DECISÃO ENTRE RENDA E LAZER) </a:t>
            </a:r>
            <a:r>
              <a:rPr lang="pt-BR" sz="1800" dirty="0" smtClean="0"/>
              <a:t>E, PORTANTO, GERA EFEITO SUBSTITUIÇÃO E EXCESSO DE CARGA NO MERCADO DE TRABALHO.</a:t>
            </a:r>
          </a:p>
          <a:p>
            <a:endParaRPr lang="pt-BR" sz="1800" dirty="0" smtClean="0"/>
          </a:p>
          <a:p>
            <a:endParaRPr lang="pt-BR" sz="1800" dirty="0"/>
          </a:p>
        </p:txBody>
      </p:sp>
    </p:spTree>
    <p:extLst>
      <p:ext uri="{BB962C8B-B14F-4D97-AF65-F5344CB8AC3E}">
        <p14:creationId xmlns:p14="http://schemas.microsoft.com/office/powerpoint/2010/main" val="1005141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512" y="0"/>
            <a:ext cx="9180512" cy="6858000"/>
          </a:xfrm>
        </p:spPr>
        <p:txBody>
          <a:bodyPr>
            <a:normAutofit/>
          </a:bodyPr>
          <a:lstStyle/>
          <a:p>
            <a:pPr algn="just"/>
            <a:r>
              <a:rPr lang="pt-BR" sz="1800" b="1" u="sng" dirty="0"/>
              <a:t>O EFEITO </a:t>
            </a:r>
            <a:r>
              <a:rPr lang="pt-BR" sz="1800" b="1" u="sng" dirty="0" smtClean="0"/>
              <a:t>DA </a:t>
            </a:r>
            <a:r>
              <a:rPr lang="pt-BR" sz="1800" b="1" u="sng" dirty="0"/>
              <a:t>TRIBUTAÇÃO </a:t>
            </a:r>
            <a:r>
              <a:rPr lang="pt-BR" sz="1800" b="1" u="sng" dirty="0" smtClean="0"/>
              <a:t>SOBRE SOMENTE A RENDA DOTAÇÃO PODE </a:t>
            </a:r>
            <a:r>
              <a:rPr lang="pt-BR" sz="1800" b="1" u="sng" dirty="0"/>
              <a:t>SER MOSTRADO COMO SE SEGUE</a:t>
            </a:r>
            <a:r>
              <a:rPr lang="pt-BR" sz="1800" b="1" dirty="0" smtClean="0"/>
              <a:t>:</a:t>
            </a:r>
          </a:p>
          <a:p>
            <a:pPr algn="just"/>
            <a:r>
              <a:rPr lang="pt-BR" sz="1800" dirty="0"/>
              <a:t> </a:t>
            </a:r>
            <a:r>
              <a:rPr lang="pt-BR" sz="1800" dirty="0" smtClean="0"/>
              <a:t> DECISÃO CORRENTE: C</a:t>
            </a:r>
            <a:r>
              <a:rPr lang="pt-BR" sz="1800" baseline="-25000" dirty="0" smtClean="0"/>
              <a:t>1</a:t>
            </a:r>
            <a:r>
              <a:rPr lang="pt-BR" sz="1800" dirty="0" smtClean="0"/>
              <a:t> + S = Y</a:t>
            </a:r>
            <a:r>
              <a:rPr lang="pt-BR" sz="1800" baseline="-25000" dirty="0" smtClean="0"/>
              <a:t>1</a:t>
            </a:r>
            <a:endParaRPr lang="pt-BR" sz="1800" dirty="0" smtClean="0"/>
          </a:p>
          <a:p>
            <a:pPr algn="just"/>
            <a:r>
              <a:rPr lang="pt-BR" sz="1800" dirty="0" smtClean="0"/>
              <a:t>  DECISÃO FUTURA:      C</a:t>
            </a:r>
            <a:r>
              <a:rPr lang="pt-BR" sz="1800" baseline="-25000" dirty="0" smtClean="0"/>
              <a:t>2</a:t>
            </a:r>
            <a:r>
              <a:rPr lang="pt-BR" sz="1800" dirty="0" smtClean="0"/>
              <a:t> = Y</a:t>
            </a:r>
            <a:r>
              <a:rPr lang="pt-BR" sz="1800" baseline="-25000" dirty="0" smtClean="0"/>
              <a:t>2</a:t>
            </a:r>
            <a:r>
              <a:rPr lang="pt-BR" sz="1800" dirty="0" smtClean="0"/>
              <a:t> + (1+r).S</a:t>
            </a:r>
          </a:p>
          <a:p>
            <a:pPr algn="just"/>
            <a:r>
              <a:rPr lang="pt-BR" sz="1800" dirty="0" smtClean="0"/>
              <a:t>  PORTANTO:                  C</a:t>
            </a:r>
            <a:r>
              <a:rPr lang="pt-BR" sz="1800" baseline="-25000" dirty="0" smtClean="0"/>
              <a:t>2</a:t>
            </a:r>
            <a:r>
              <a:rPr lang="pt-BR" sz="1800" dirty="0" smtClean="0"/>
              <a:t> = Y</a:t>
            </a:r>
            <a:r>
              <a:rPr lang="pt-BR" sz="1800" baseline="-25000" dirty="0" smtClean="0"/>
              <a:t>2</a:t>
            </a:r>
            <a:r>
              <a:rPr lang="pt-BR" sz="1800" dirty="0" smtClean="0"/>
              <a:t> + (1+r)(Y</a:t>
            </a:r>
            <a:r>
              <a:rPr lang="pt-BR" sz="1800" baseline="-25000" dirty="0" smtClean="0"/>
              <a:t>1</a:t>
            </a:r>
            <a:r>
              <a:rPr lang="pt-BR" sz="1800" dirty="0" smtClean="0"/>
              <a:t> – C</a:t>
            </a:r>
            <a:r>
              <a:rPr lang="pt-BR" sz="1800" baseline="-25000" dirty="0" smtClean="0"/>
              <a:t>1</a:t>
            </a:r>
            <a:r>
              <a:rPr lang="pt-BR" sz="1800" dirty="0" smtClean="0"/>
              <a:t>)</a:t>
            </a:r>
          </a:p>
          <a:p>
            <a:pPr algn="just"/>
            <a:r>
              <a:rPr lang="pt-BR" sz="1800" dirty="0"/>
              <a:t> </a:t>
            </a:r>
            <a:r>
              <a:rPr lang="pt-BR" sz="1800" dirty="0" smtClean="0"/>
              <a:t> </a:t>
            </a:r>
            <a:r>
              <a:rPr lang="pt-BR" sz="1800" u="sng" dirty="0" smtClean="0"/>
              <a:t>OU SEJA, A RESTRIÇÃO ORÇAMENTÁRIA INTERTEMPORAL SERÁ</a:t>
            </a:r>
            <a:r>
              <a:rPr lang="pt-BR" sz="1800" dirty="0" smtClean="0"/>
              <a:t>:</a:t>
            </a:r>
          </a:p>
          <a:p>
            <a:pPr algn="just"/>
            <a:r>
              <a:rPr lang="pt-BR" sz="1800" dirty="0"/>
              <a:t> </a:t>
            </a:r>
            <a:r>
              <a:rPr lang="pt-BR" sz="1800" dirty="0" smtClean="0"/>
              <a:t>              </a:t>
            </a:r>
            <a:r>
              <a:rPr lang="pt-BR" sz="1800" b="1" dirty="0" smtClean="0">
                <a:effectLst>
                  <a:outerShdw blurRad="38100" dist="38100" dir="2700000" algn="tl">
                    <a:srgbClr val="000000">
                      <a:alpha val="43137"/>
                    </a:srgbClr>
                  </a:outerShdw>
                </a:effectLst>
              </a:rPr>
              <a:t>(1)     C</a:t>
            </a:r>
            <a:r>
              <a:rPr lang="pt-BR" sz="1800" b="1" baseline="-25000" dirty="0" smtClean="0">
                <a:effectLst>
                  <a:outerShdw blurRad="38100" dist="38100" dir="2700000" algn="tl">
                    <a:srgbClr val="000000">
                      <a:alpha val="43137"/>
                    </a:srgbClr>
                  </a:outerShdw>
                </a:effectLst>
              </a:rPr>
              <a:t>2</a:t>
            </a:r>
            <a:r>
              <a:rPr lang="pt-BR" sz="1800" b="1" dirty="0" smtClean="0">
                <a:effectLst>
                  <a:outerShdw blurRad="38100" dist="38100" dir="2700000" algn="tl">
                    <a:srgbClr val="000000">
                      <a:alpha val="43137"/>
                    </a:srgbClr>
                  </a:outerShdw>
                </a:effectLst>
              </a:rPr>
              <a:t> = [Y</a:t>
            </a:r>
            <a:r>
              <a:rPr lang="pt-BR" sz="1800" b="1" baseline="-25000" dirty="0" smtClean="0">
                <a:effectLst>
                  <a:outerShdw blurRad="38100" dist="38100" dir="2700000" algn="tl">
                    <a:srgbClr val="000000">
                      <a:alpha val="43137"/>
                    </a:srgbClr>
                  </a:outerShdw>
                </a:effectLst>
              </a:rPr>
              <a:t>2</a:t>
            </a:r>
            <a:r>
              <a:rPr lang="pt-BR" sz="1800" b="1" dirty="0" smtClean="0">
                <a:effectLst>
                  <a:outerShdw blurRad="38100" dist="38100" dir="2700000" algn="tl">
                    <a:srgbClr val="000000">
                      <a:alpha val="43137"/>
                    </a:srgbClr>
                  </a:outerShdw>
                </a:effectLst>
              </a:rPr>
              <a:t> + (1+r)Y</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 (1+r)C</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a:t>
            </a:r>
            <a:r>
              <a:rPr lang="pt-BR" sz="1800" dirty="0" smtClean="0"/>
              <a:t>          (SEM TRIBUTAÇÃO)</a:t>
            </a:r>
          </a:p>
          <a:p>
            <a:pPr algn="just"/>
            <a:endParaRPr lang="pt-BR" sz="1800" dirty="0"/>
          </a:p>
          <a:p>
            <a:pPr algn="just"/>
            <a:r>
              <a:rPr lang="pt-BR" sz="1800" dirty="0" smtClean="0"/>
              <a:t> </a:t>
            </a:r>
            <a:r>
              <a:rPr lang="pt-BR" sz="1800" u="sng" dirty="0" smtClean="0"/>
              <a:t>A TRIBUTAÇÃO (EXCLUSIVA) DA RENDA DE DOTAÇÃO IMPLICA QUE</a:t>
            </a:r>
            <a:r>
              <a:rPr lang="pt-BR" sz="1800" dirty="0" smtClean="0"/>
              <a:t>:</a:t>
            </a:r>
          </a:p>
          <a:p>
            <a:pPr algn="just"/>
            <a:r>
              <a:rPr lang="pt-BR" sz="1800" dirty="0" smtClean="0"/>
              <a:t>                          C</a:t>
            </a:r>
            <a:r>
              <a:rPr lang="pt-BR" sz="1800" baseline="-25000" dirty="0" smtClean="0"/>
              <a:t>1</a:t>
            </a:r>
            <a:r>
              <a:rPr lang="pt-BR" sz="1800" dirty="0" smtClean="0"/>
              <a:t> </a:t>
            </a:r>
            <a:r>
              <a:rPr lang="pt-BR" sz="1800" dirty="0"/>
              <a:t>+ S = </a:t>
            </a:r>
            <a:r>
              <a:rPr lang="pt-BR" sz="1800" dirty="0" smtClean="0"/>
              <a:t>(1-t).Y</a:t>
            </a:r>
            <a:r>
              <a:rPr lang="pt-BR" sz="1800" baseline="-25000" dirty="0" smtClean="0"/>
              <a:t>1</a:t>
            </a:r>
            <a:r>
              <a:rPr lang="pt-BR" sz="1800" dirty="0" smtClean="0"/>
              <a:t> , ONDE: t = ALÍQUOTA (ÚNICA) DE TRIBUTAÇÃO DA DOTAÇÃO</a:t>
            </a:r>
            <a:endParaRPr lang="pt-BR" sz="1800" baseline="-25000" dirty="0" smtClean="0"/>
          </a:p>
          <a:p>
            <a:pPr algn="just"/>
            <a:r>
              <a:rPr lang="pt-BR" sz="1800" dirty="0" smtClean="0"/>
              <a:t>                          C</a:t>
            </a:r>
            <a:r>
              <a:rPr lang="pt-BR" sz="1800" baseline="-25000" dirty="0" smtClean="0"/>
              <a:t>2</a:t>
            </a:r>
            <a:r>
              <a:rPr lang="pt-BR" sz="1800" dirty="0" smtClean="0"/>
              <a:t> </a:t>
            </a:r>
            <a:r>
              <a:rPr lang="pt-BR" sz="1800" dirty="0"/>
              <a:t>= </a:t>
            </a:r>
            <a:r>
              <a:rPr lang="pt-BR" sz="1800" dirty="0" smtClean="0"/>
              <a:t>(1-t).Y</a:t>
            </a:r>
            <a:r>
              <a:rPr lang="pt-BR" sz="1800" baseline="-25000" dirty="0" smtClean="0"/>
              <a:t>2</a:t>
            </a:r>
            <a:r>
              <a:rPr lang="pt-BR" sz="1800" dirty="0" smtClean="0"/>
              <a:t> </a:t>
            </a:r>
            <a:r>
              <a:rPr lang="pt-BR" sz="1800" dirty="0"/>
              <a:t>+ (1+r).</a:t>
            </a:r>
            <a:r>
              <a:rPr lang="pt-BR" sz="1800" dirty="0" smtClean="0"/>
              <a:t>S</a:t>
            </a:r>
          </a:p>
          <a:p>
            <a:pPr algn="just"/>
            <a:r>
              <a:rPr lang="pt-BR" sz="1800" dirty="0" smtClean="0"/>
              <a:t>                          OU SEJA, IMPLICA QUE:</a:t>
            </a:r>
          </a:p>
          <a:p>
            <a:pPr algn="just"/>
            <a:r>
              <a:rPr lang="pt-BR" sz="1800" dirty="0"/>
              <a:t> </a:t>
            </a:r>
            <a:r>
              <a:rPr lang="pt-BR" sz="1800" dirty="0" smtClean="0"/>
              <a:t>                         C</a:t>
            </a:r>
            <a:r>
              <a:rPr lang="pt-BR" sz="1800" baseline="-25000" dirty="0" smtClean="0"/>
              <a:t>2</a:t>
            </a:r>
            <a:r>
              <a:rPr lang="pt-BR" sz="1800" dirty="0" smtClean="0"/>
              <a:t> </a:t>
            </a:r>
            <a:r>
              <a:rPr lang="pt-BR" sz="1800" dirty="0"/>
              <a:t>= </a:t>
            </a:r>
            <a:r>
              <a:rPr lang="pt-BR" sz="1800" dirty="0" smtClean="0"/>
              <a:t>[(1-t).Y</a:t>
            </a:r>
            <a:r>
              <a:rPr lang="pt-BR" sz="1800" baseline="-25000" dirty="0" smtClean="0"/>
              <a:t>2</a:t>
            </a:r>
            <a:r>
              <a:rPr lang="pt-BR" sz="1800" dirty="0" smtClean="0"/>
              <a:t> </a:t>
            </a:r>
            <a:r>
              <a:rPr lang="pt-BR" sz="1800" dirty="0"/>
              <a:t>+ (1+r</a:t>
            </a:r>
            <a:r>
              <a:rPr lang="pt-BR" sz="1800" dirty="0" smtClean="0"/>
              <a:t>)(1-t).Y</a:t>
            </a:r>
            <a:r>
              <a:rPr lang="pt-BR" sz="1800" baseline="-25000" dirty="0" smtClean="0"/>
              <a:t>1</a:t>
            </a:r>
            <a:r>
              <a:rPr lang="pt-BR" sz="1800" dirty="0"/>
              <a:t>] – (1+r)C</a:t>
            </a:r>
            <a:r>
              <a:rPr lang="pt-BR" sz="1800" baseline="-25000" dirty="0"/>
              <a:t>1</a:t>
            </a:r>
            <a:r>
              <a:rPr lang="pt-BR" sz="1800" dirty="0"/>
              <a:t> </a:t>
            </a:r>
            <a:endParaRPr lang="pt-BR" sz="1800" dirty="0" smtClean="0"/>
          </a:p>
          <a:p>
            <a:pPr algn="just"/>
            <a:r>
              <a:rPr lang="pt-BR" sz="1800" dirty="0"/>
              <a:t> </a:t>
            </a:r>
            <a:r>
              <a:rPr lang="pt-BR" sz="1800" dirty="0" smtClean="0"/>
              <a:t>              </a:t>
            </a:r>
            <a:r>
              <a:rPr lang="pt-BR" sz="1800" b="1" dirty="0" smtClean="0">
                <a:effectLst>
                  <a:outerShdw blurRad="38100" dist="38100" dir="2700000" algn="tl">
                    <a:srgbClr val="000000">
                      <a:alpha val="43137"/>
                    </a:srgbClr>
                  </a:outerShdw>
                </a:effectLst>
              </a:rPr>
              <a:t>(2)      C</a:t>
            </a:r>
            <a:r>
              <a:rPr lang="pt-BR" sz="1800" b="1" baseline="-25000" dirty="0" smtClean="0">
                <a:effectLst>
                  <a:outerShdw blurRad="38100" dist="38100" dir="2700000" algn="tl">
                    <a:srgbClr val="000000">
                      <a:alpha val="43137"/>
                    </a:srgbClr>
                  </a:outerShdw>
                </a:effectLst>
              </a:rPr>
              <a:t>2</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(1-t).[Y</a:t>
            </a:r>
            <a:r>
              <a:rPr lang="pt-BR" sz="1800" b="1" baseline="-25000" dirty="0" smtClean="0">
                <a:effectLst>
                  <a:outerShdw blurRad="38100" dist="38100" dir="2700000" algn="tl">
                    <a:srgbClr val="000000">
                      <a:alpha val="43137"/>
                    </a:srgbClr>
                  </a:outerShdw>
                </a:effectLst>
              </a:rPr>
              <a:t>2</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(1+r)Y</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 (1+r)C</a:t>
            </a:r>
            <a:r>
              <a:rPr lang="pt-BR" sz="1800" b="1" baseline="-25000" dirty="0">
                <a:effectLst>
                  <a:outerShdw blurRad="38100" dist="38100" dir="2700000" algn="tl">
                    <a:srgbClr val="000000">
                      <a:alpha val="43137"/>
                    </a:srgbClr>
                  </a:outerShdw>
                </a:effectLst>
              </a:rPr>
              <a:t>1</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dirty="0" smtClean="0"/>
              <a:t>       (COM TRIBUTAÇÃO DA RENDA DOTAÇÃO)</a:t>
            </a:r>
          </a:p>
          <a:p>
            <a:pPr algn="just"/>
            <a:endParaRPr lang="pt-BR" sz="1800" dirty="0"/>
          </a:p>
          <a:p>
            <a:pPr algn="just"/>
            <a:r>
              <a:rPr lang="pt-BR" sz="1800" b="1" dirty="0" smtClean="0"/>
              <a:t>A COMPARAÇÃO DAS RESTRIÇÕES ORÇAMENTÁRIAS (1) E (2), ISTO É, EQUAÇÕES DE RETA PARA DADOS: (Y</a:t>
            </a:r>
            <a:r>
              <a:rPr lang="pt-BR" sz="1800" b="1" baseline="-25000" dirty="0" smtClean="0"/>
              <a:t>1</a:t>
            </a:r>
            <a:r>
              <a:rPr lang="pt-BR" sz="1800" b="1" dirty="0" smtClean="0"/>
              <a:t>, Y</a:t>
            </a:r>
            <a:r>
              <a:rPr lang="pt-BR" sz="1800" b="1" baseline="-25000" dirty="0" smtClean="0"/>
              <a:t>2</a:t>
            </a:r>
            <a:r>
              <a:rPr lang="pt-BR" sz="1800" b="1" dirty="0" smtClean="0"/>
              <a:t>, r),  MOSTRA QUE ELAS SE DIFERECIAM SOMENTE PELO VALOR DO INTERCEPTO: </a:t>
            </a:r>
            <a:r>
              <a:rPr lang="pt-BR" sz="1800" b="1" dirty="0"/>
              <a:t>[Y</a:t>
            </a:r>
            <a:r>
              <a:rPr lang="pt-BR" sz="1800" b="1" baseline="-25000" dirty="0"/>
              <a:t>2</a:t>
            </a:r>
            <a:r>
              <a:rPr lang="pt-BR" sz="1800" b="1" dirty="0"/>
              <a:t> + (1+r)Y</a:t>
            </a:r>
            <a:r>
              <a:rPr lang="pt-BR" sz="1800" b="1" baseline="-25000" dirty="0"/>
              <a:t>1</a:t>
            </a:r>
            <a:r>
              <a:rPr lang="pt-BR" sz="1800" b="1" dirty="0" smtClean="0"/>
              <a:t>] &gt; </a:t>
            </a:r>
            <a:r>
              <a:rPr lang="pt-BR" sz="1800" b="1" dirty="0"/>
              <a:t>(1-t).[Y</a:t>
            </a:r>
            <a:r>
              <a:rPr lang="pt-BR" sz="1800" b="1" baseline="-25000" dirty="0"/>
              <a:t>2</a:t>
            </a:r>
            <a:r>
              <a:rPr lang="pt-BR" sz="1800" b="1" dirty="0"/>
              <a:t> + (1+r)Y</a:t>
            </a:r>
            <a:r>
              <a:rPr lang="pt-BR" sz="1800" b="1" baseline="-25000" dirty="0"/>
              <a:t>1</a:t>
            </a:r>
            <a:r>
              <a:rPr lang="pt-BR" sz="1800" b="1" dirty="0" smtClean="0"/>
              <a:t>]. A INCLINAÇÃO DE AMBAS RESTRIÇÕES NO PLANO (C</a:t>
            </a:r>
            <a:r>
              <a:rPr lang="pt-BR" sz="1800" b="1" baseline="-25000" dirty="0" smtClean="0"/>
              <a:t>1</a:t>
            </a:r>
            <a:r>
              <a:rPr lang="pt-BR" sz="1800" b="1" dirty="0" smtClean="0"/>
              <a:t>, C</a:t>
            </a:r>
            <a:r>
              <a:rPr lang="pt-BR" sz="1800" b="1" baseline="-25000" dirty="0" smtClean="0"/>
              <a:t>2</a:t>
            </a:r>
            <a:r>
              <a:rPr lang="pt-BR" sz="1800" b="1" dirty="0" smtClean="0"/>
              <a:t>) É A MESMA: -(1+r). PORTANTO, ESSA TRIBUTAÇÃO SOMENTE PROVOCA UM EFEITO RENDA (NEGATIVO), MAS NÃO HÁ EFEITO SUBSTITUIÇÃO.</a:t>
            </a:r>
            <a:endParaRPr lang="pt-BR" sz="1800" b="1" dirty="0"/>
          </a:p>
          <a:p>
            <a:endParaRPr lang="pt-BR" sz="1800" dirty="0"/>
          </a:p>
        </p:txBody>
      </p:sp>
    </p:spTree>
    <p:extLst>
      <p:ext uri="{BB962C8B-B14F-4D97-AF65-F5344CB8AC3E}">
        <p14:creationId xmlns:p14="http://schemas.microsoft.com/office/powerpoint/2010/main" val="3576128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1800" dirty="0" smtClean="0"/>
              <a:t> </a:t>
            </a:r>
            <a:endParaRPr lang="pt-BR" sz="1800" dirty="0"/>
          </a:p>
        </p:txBody>
      </p:sp>
      <p:cxnSp>
        <p:nvCxnSpPr>
          <p:cNvPr id="5" name="Conector de seta reta 4"/>
          <p:cNvCxnSpPr/>
          <p:nvPr/>
        </p:nvCxnSpPr>
        <p:spPr>
          <a:xfrm flipH="1" flipV="1">
            <a:off x="2555776" y="548680"/>
            <a:ext cx="72008" cy="403244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627784" y="4581128"/>
            <a:ext cx="5328592"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2555776" y="1052736"/>
            <a:ext cx="4752528" cy="35283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2591780" y="2204864"/>
            <a:ext cx="3276364" cy="24482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2591780" y="2708920"/>
            <a:ext cx="21962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4788024" y="2708920"/>
            <a:ext cx="144016"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2627784" y="3284984"/>
            <a:ext cx="14401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4067944" y="3284984"/>
            <a:ext cx="72008" cy="1296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CaixaDeTexto 34"/>
          <p:cNvSpPr txBox="1"/>
          <p:nvPr/>
        </p:nvSpPr>
        <p:spPr>
          <a:xfrm>
            <a:off x="4772640" y="4509120"/>
            <a:ext cx="351378"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Y</a:t>
            </a:r>
            <a:r>
              <a:rPr lang="pt-BR" b="1" spc="-150" baseline="-25000" dirty="0" smtClean="0">
                <a:effectLst>
                  <a:outerShdw blurRad="38100" dist="38100" dir="2700000" algn="tl">
                    <a:srgbClr val="000000">
                      <a:alpha val="43137"/>
                    </a:srgbClr>
                  </a:outerShdw>
                </a:effectLst>
              </a:rPr>
              <a:t>1</a:t>
            </a:r>
            <a:endParaRPr lang="pt-BR" b="1" spc="-150" dirty="0">
              <a:effectLst>
                <a:outerShdw blurRad="38100" dist="38100" dir="2700000" algn="tl">
                  <a:srgbClr val="000000">
                    <a:alpha val="43137"/>
                  </a:srgbClr>
                </a:outerShdw>
              </a:effectLst>
            </a:endParaRPr>
          </a:p>
        </p:txBody>
      </p:sp>
      <p:sp>
        <p:nvSpPr>
          <p:cNvPr id="36" name="CaixaDeTexto 35"/>
          <p:cNvSpPr txBox="1"/>
          <p:nvPr/>
        </p:nvSpPr>
        <p:spPr>
          <a:xfrm>
            <a:off x="3779912" y="4581128"/>
            <a:ext cx="667170"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(1-t)Y</a:t>
            </a:r>
            <a:r>
              <a:rPr lang="pt-BR" b="1" spc="-150" baseline="-25000" dirty="0" smtClean="0">
                <a:effectLst>
                  <a:outerShdw blurRad="38100" dist="38100" dir="2700000" algn="tl">
                    <a:srgbClr val="000000">
                      <a:alpha val="43137"/>
                    </a:srgbClr>
                  </a:outerShdw>
                </a:effectLst>
              </a:rPr>
              <a:t>1</a:t>
            </a:r>
            <a:endParaRPr lang="pt-BR" b="1" spc="-150" dirty="0">
              <a:effectLst>
                <a:outerShdw blurRad="38100" dist="38100" dir="2700000" algn="tl">
                  <a:srgbClr val="000000">
                    <a:alpha val="43137"/>
                  </a:srgbClr>
                </a:outerShdw>
              </a:effectLst>
            </a:endParaRPr>
          </a:p>
        </p:txBody>
      </p:sp>
      <p:sp>
        <p:nvSpPr>
          <p:cNvPr id="37" name="CaixaDeTexto 36"/>
          <p:cNvSpPr txBox="1"/>
          <p:nvPr/>
        </p:nvSpPr>
        <p:spPr>
          <a:xfrm>
            <a:off x="1979712" y="3068960"/>
            <a:ext cx="667170"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(1-t)Y</a:t>
            </a:r>
            <a:r>
              <a:rPr lang="pt-BR" b="1" spc="-150" baseline="-25000" dirty="0" smtClean="0">
                <a:effectLst>
                  <a:outerShdw blurRad="38100" dist="38100" dir="2700000" algn="tl">
                    <a:srgbClr val="000000">
                      <a:alpha val="43137"/>
                    </a:srgbClr>
                  </a:outerShdw>
                </a:effectLst>
              </a:rPr>
              <a:t>2</a:t>
            </a:r>
            <a:endParaRPr lang="pt-BR" b="1" spc="-150" dirty="0">
              <a:effectLst>
                <a:outerShdw blurRad="38100" dist="38100" dir="2700000" algn="tl">
                  <a:srgbClr val="000000">
                    <a:alpha val="43137"/>
                  </a:srgbClr>
                </a:outerShdw>
              </a:effectLst>
            </a:endParaRPr>
          </a:p>
        </p:txBody>
      </p:sp>
      <p:sp>
        <p:nvSpPr>
          <p:cNvPr id="38" name="CaixaDeTexto 37"/>
          <p:cNvSpPr txBox="1"/>
          <p:nvPr/>
        </p:nvSpPr>
        <p:spPr>
          <a:xfrm>
            <a:off x="2267744" y="2564904"/>
            <a:ext cx="351378"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Y</a:t>
            </a:r>
            <a:r>
              <a:rPr lang="pt-BR" b="1" spc="-150" baseline="-25000" dirty="0" smtClean="0">
                <a:effectLst>
                  <a:outerShdw blurRad="38100" dist="38100" dir="2700000" algn="tl">
                    <a:srgbClr val="000000">
                      <a:alpha val="43137"/>
                    </a:srgbClr>
                  </a:outerShdw>
                </a:effectLst>
              </a:rPr>
              <a:t>2</a:t>
            </a:r>
            <a:endParaRPr lang="pt-BR" b="1" spc="-150" dirty="0">
              <a:effectLst>
                <a:outerShdw blurRad="38100" dist="38100" dir="2700000" algn="tl">
                  <a:srgbClr val="000000">
                    <a:alpha val="43137"/>
                  </a:srgbClr>
                </a:outerShdw>
              </a:effectLst>
            </a:endParaRPr>
          </a:p>
        </p:txBody>
      </p:sp>
      <p:sp>
        <p:nvSpPr>
          <p:cNvPr id="39" name="CaixaDeTexto 38"/>
          <p:cNvSpPr txBox="1"/>
          <p:nvPr/>
        </p:nvSpPr>
        <p:spPr>
          <a:xfrm rot="18939190">
            <a:off x="4928327" y="1739008"/>
            <a:ext cx="1327608" cy="461665"/>
          </a:xfrm>
          <a:prstGeom prst="rect">
            <a:avLst/>
          </a:prstGeom>
          <a:solidFill>
            <a:srgbClr val="00B050"/>
          </a:solid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DOTAÇÃO </a:t>
            </a:r>
          </a:p>
          <a:p>
            <a:r>
              <a:rPr lang="pt-BR" sz="1200" b="1" dirty="0" smtClean="0">
                <a:effectLst>
                  <a:outerShdw blurRad="38100" dist="38100" dir="2700000" algn="tl">
                    <a:srgbClr val="000000">
                      <a:alpha val="43137"/>
                    </a:srgbClr>
                  </a:outerShdw>
                </a:effectLst>
              </a:rPr>
              <a:t>SEM TRIBUTAÇÃO</a:t>
            </a:r>
            <a:endParaRPr lang="pt-BR" sz="1200" b="1" dirty="0">
              <a:effectLst>
                <a:outerShdw blurRad="38100" dist="38100" dir="2700000" algn="tl">
                  <a:srgbClr val="000000">
                    <a:alpha val="43137"/>
                  </a:srgbClr>
                </a:outerShdw>
              </a:effectLst>
            </a:endParaRPr>
          </a:p>
        </p:txBody>
      </p:sp>
      <p:sp>
        <p:nvSpPr>
          <p:cNvPr id="40" name="CaixaDeTexto 39"/>
          <p:cNvSpPr txBox="1"/>
          <p:nvPr/>
        </p:nvSpPr>
        <p:spPr>
          <a:xfrm rot="19003072">
            <a:off x="2528394" y="3858378"/>
            <a:ext cx="1364925" cy="461665"/>
          </a:xfrm>
          <a:prstGeom prst="rect">
            <a:avLst/>
          </a:prstGeom>
          <a:solidFill>
            <a:srgbClr val="FFC000"/>
          </a:solid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DOTAÇÃO </a:t>
            </a:r>
          </a:p>
          <a:p>
            <a:r>
              <a:rPr lang="pt-BR" sz="1200" b="1" dirty="0" smtClean="0">
                <a:effectLst>
                  <a:outerShdw blurRad="38100" dist="38100" dir="2700000" algn="tl">
                    <a:srgbClr val="000000">
                      <a:alpha val="43137"/>
                    </a:srgbClr>
                  </a:outerShdw>
                </a:effectLst>
              </a:rPr>
              <a:t>COM TRIBUTAÇÃO</a:t>
            </a:r>
            <a:endParaRPr lang="pt-BR" sz="1200" b="1" dirty="0">
              <a:effectLst>
                <a:outerShdw blurRad="38100" dist="38100" dir="2700000" algn="tl">
                  <a:srgbClr val="000000">
                    <a:alpha val="43137"/>
                  </a:srgbClr>
                </a:outerShdw>
              </a:effectLst>
            </a:endParaRPr>
          </a:p>
        </p:txBody>
      </p:sp>
      <p:sp>
        <p:nvSpPr>
          <p:cNvPr id="42" name="CaixaDeTexto 41"/>
          <p:cNvSpPr txBox="1"/>
          <p:nvPr/>
        </p:nvSpPr>
        <p:spPr>
          <a:xfrm rot="2218019">
            <a:off x="5302662" y="3488622"/>
            <a:ext cx="1867819" cy="276999"/>
          </a:xfrm>
          <a:prstGeom prst="rect">
            <a:avLst/>
          </a:prstGeom>
          <a:noFill/>
        </p:spPr>
        <p:txBody>
          <a:bodyPr wrap="none" rtlCol="0">
            <a:spAutoFit/>
          </a:bodyPr>
          <a:lstStyle/>
          <a:p>
            <a:r>
              <a:rPr lang="pt-BR" sz="1200" b="1" dirty="0">
                <a:solidFill>
                  <a:srgbClr val="FF0000"/>
                </a:solidFill>
                <a:effectLst>
                  <a:outerShdw blurRad="38100" dist="38100" dir="2700000" algn="tl">
                    <a:srgbClr val="000000">
                      <a:alpha val="43137"/>
                    </a:srgbClr>
                  </a:outerShdw>
                </a:effectLst>
              </a:rPr>
              <a:t>C</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[Y</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(1+r)Y</a:t>
            </a:r>
            <a:r>
              <a:rPr lang="pt-BR" sz="1200" b="1" baseline="-25000" dirty="0">
                <a:solidFill>
                  <a:srgbClr val="FF0000"/>
                </a:solidFill>
                <a:effectLst>
                  <a:outerShdw blurRad="38100" dist="38100" dir="2700000" algn="tl">
                    <a:srgbClr val="000000">
                      <a:alpha val="43137"/>
                    </a:srgbClr>
                  </a:outerShdw>
                </a:effectLst>
              </a:rPr>
              <a:t>1</a:t>
            </a:r>
            <a:r>
              <a:rPr lang="pt-BR" sz="1200" b="1" dirty="0">
                <a:solidFill>
                  <a:srgbClr val="FF0000"/>
                </a:solidFill>
                <a:effectLst>
                  <a:outerShdw blurRad="38100" dist="38100" dir="2700000" algn="tl">
                    <a:srgbClr val="000000">
                      <a:alpha val="43137"/>
                    </a:srgbClr>
                  </a:outerShdw>
                </a:effectLst>
              </a:rPr>
              <a:t>] – (1+r)C</a:t>
            </a:r>
            <a:r>
              <a:rPr lang="pt-BR" sz="1200" b="1" baseline="-25000" dirty="0">
                <a:solidFill>
                  <a:srgbClr val="FF0000"/>
                </a:solidFill>
                <a:effectLst>
                  <a:outerShdw blurRad="38100" dist="38100" dir="2700000" algn="tl">
                    <a:srgbClr val="000000">
                      <a:alpha val="43137"/>
                    </a:srgbClr>
                  </a:outerShdw>
                </a:effectLst>
              </a:rPr>
              <a:t>1</a:t>
            </a:r>
            <a:endParaRPr lang="pt-BR" sz="1200" b="1" dirty="0">
              <a:solidFill>
                <a:srgbClr val="FF0000"/>
              </a:solidFill>
              <a:effectLst>
                <a:outerShdw blurRad="38100" dist="38100" dir="2700000" algn="tl">
                  <a:srgbClr val="000000">
                    <a:alpha val="43137"/>
                  </a:srgbClr>
                </a:outerShdw>
              </a:effectLst>
            </a:endParaRPr>
          </a:p>
        </p:txBody>
      </p:sp>
      <p:sp>
        <p:nvSpPr>
          <p:cNvPr id="43" name="CaixaDeTexto 42"/>
          <p:cNvSpPr txBox="1"/>
          <p:nvPr/>
        </p:nvSpPr>
        <p:spPr>
          <a:xfrm rot="2232315">
            <a:off x="3802614" y="3579531"/>
            <a:ext cx="2289409" cy="369332"/>
          </a:xfrm>
          <a:prstGeom prst="rect">
            <a:avLst/>
          </a:prstGeom>
          <a:noFill/>
        </p:spPr>
        <p:txBody>
          <a:bodyPr wrap="none" rtlCol="0">
            <a:spAutoFit/>
          </a:bodyPr>
          <a:lstStyle/>
          <a:p>
            <a:r>
              <a:rPr lang="pt-BR" dirty="0"/>
              <a:t> </a:t>
            </a:r>
            <a:r>
              <a:rPr lang="pt-BR" sz="1200" b="1" dirty="0">
                <a:solidFill>
                  <a:srgbClr val="FF0000"/>
                </a:solidFill>
                <a:effectLst>
                  <a:outerShdw blurRad="38100" dist="38100" dir="2700000" algn="tl">
                    <a:srgbClr val="000000">
                      <a:alpha val="43137"/>
                    </a:srgbClr>
                  </a:outerShdw>
                </a:effectLst>
              </a:rPr>
              <a:t>C</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(1-t).[Y</a:t>
            </a:r>
            <a:r>
              <a:rPr lang="pt-BR" sz="1200" b="1" baseline="-25000" dirty="0">
                <a:solidFill>
                  <a:srgbClr val="FF0000"/>
                </a:solidFill>
                <a:effectLst>
                  <a:outerShdw blurRad="38100" dist="38100" dir="2700000" algn="tl">
                    <a:srgbClr val="000000">
                      <a:alpha val="43137"/>
                    </a:srgbClr>
                  </a:outerShdw>
                </a:effectLst>
              </a:rPr>
              <a:t>2</a:t>
            </a:r>
            <a:r>
              <a:rPr lang="pt-BR" sz="1200" b="1" dirty="0">
                <a:solidFill>
                  <a:srgbClr val="FF0000"/>
                </a:solidFill>
                <a:effectLst>
                  <a:outerShdw blurRad="38100" dist="38100" dir="2700000" algn="tl">
                    <a:srgbClr val="000000">
                      <a:alpha val="43137"/>
                    </a:srgbClr>
                  </a:outerShdw>
                </a:effectLst>
              </a:rPr>
              <a:t> + (1+r)Y</a:t>
            </a:r>
            <a:r>
              <a:rPr lang="pt-BR" sz="1200" b="1" baseline="-25000" dirty="0">
                <a:solidFill>
                  <a:srgbClr val="FF0000"/>
                </a:solidFill>
                <a:effectLst>
                  <a:outerShdw blurRad="38100" dist="38100" dir="2700000" algn="tl">
                    <a:srgbClr val="000000">
                      <a:alpha val="43137"/>
                    </a:srgbClr>
                  </a:outerShdw>
                </a:effectLst>
              </a:rPr>
              <a:t>1</a:t>
            </a:r>
            <a:r>
              <a:rPr lang="pt-BR" sz="1200" b="1" dirty="0">
                <a:solidFill>
                  <a:srgbClr val="FF0000"/>
                </a:solidFill>
                <a:effectLst>
                  <a:outerShdw blurRad="38100" dist="38100" dir="2700000" algn="tl">
                    <a:srgbClr val="000000">
                      <a:alpha val="43137"/>
                    </a:srgbClr>
                  </a:outerShdw>
                </a:effectLst>
              </a:rPr>
              <a:t>] – (1+r)C</a:t>
            </a:r>
            <a:r>
              <a:rPr lang="pt-BR" sz="1200" b="1" baseline="-25000" dirty="0">
                <a:solidFill>
                  <a:srgbClr val="FF0000"/>
                </a:solidFill>
                <a:effectLst>
                  <a:outerShdw blurRad="38100" dist="38100" dir="2700000" algn="tl">
                    <a:srgbClr val="000000">
                      <a:alpha val="43137"/>
                    </a:srgbClr>
                  </a:outerShdw>
                </a:effectLst>
              </a:rPr>
              <a:t>1</a:t>
            </a:r>
            <a:r>
              <a:rPr lang="pt-BR" dirty="0"/>
              <a:t> </a:t>
            </a:r>
          </a:p>
        </p:txBody>
      </p:sp>
      <p:cxnSp>
        <p:nvCxnSpPr>
          <p:cNvPr id="45" name="Conector de seta reta 44"/>
          <p:cNvCxnSpPr>
            <a:stCxn id="39" idx="1"/>
          </p:cNvCxnSpPr>
          <p:nvPr/>
        </p:nvCxnSpPr>
        <p:spPr>
          <a:xfrm flipH="1">
            <a:off x="4788024" y="2433840"/>
            <a:ext cx="329407" cy="275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a:stCxn id="40" idx="3"/>
          </p:cNvCxnSpPr>
          <p:nvPr/>
        </p:nvCxnSpPr>
        <p:spPr>
          <a:xfrm flipV="1">
            <a:off x="3707680" y="3284984"/>
            <a:ext cx="360264" cy="33633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64493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2490</TotalTime>
  <Words>9271</Words>
  <Application>Microsoft Office PowerPoint</Application>
  <PresentationFormat>Apresentação na tela (4:3)</PresentationFormat>
  <Paragraphs>518</Paragraphs>
  <Slides>37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37</vt:i4>
      </vt:variant>
    </vt:vector>
  </HeadingPairs>
  <TitlesOfParts>
    <vt:vector size="41" baseType="lpstr">
      <vt:lpstr>Arial</vt:lpstr>
      <vt:lpstr>Calibri</vt:lpstr>
      <vt:lpstr>Wingdings</vt:lpstr>
      <vt:lpstr>Tema do Office</vt:lpstr>
      <vt:lpstr>A TRIBUTAÇÃO DA RENDA (II):  UMA ANÁLISE DA TRIBUTAÇÃO DA RENDA DO MERCADO DE CAPITAIS (JUROS)</vt:lpstr>
      <vt:lpstr>INTRODUÇÃO</vt:lpstr>
      <vt:lpstr>Apresentação do PowerPoint</vt:lpstr>
      <vt:lpstr>ESCOLHA INTERTEMPORAL: DECISÃO DE CONSUMO &amp; POUPANÇA</vt:lpstr>
      <vt:lpstr>Apresentação do PowerPoint</vt:lpstr>
      <vt:lpstr>Apresentação do PowerPoint</vt:lpstr>
      <vt:lpstr>EFEITOS DA TRIBUTAÇÃO SOBRE A ALOCAÇÃO INTERTEMPORAL DO CONSUMO</vt:lpstr>
      <vt:lpstr>Apresentação do PowerPoint</vt:lpstr>
      <vt:lpstr>Apresentação do PowerPoint</vt:lpstr>
      <vt:lpstr>Apresentação do PowerPoint</vt:lpstr>
      <vt:lpstr>Apresentação do PowerPoint</vt:lpstr>
      <vt:lpstr>A TRIBUTAÇÃO SOBRE SOMENTE DA RENDA JUROS: O CASO DO INDIVÍDUO POUPADOR</vt:lpstr>
      <vt:lpstr>Apresentação do PowerPoint</vt:lpstr>
      <vt:lpstr>Apresentação do PowerPoint</vt:lpstr>
      <vt:lpstr>Apresentação do PowerPoint</vt:lpstr>
      <vt:lpstr>Apresentação do PowerPoint</vt:lpstr>
      <vt:lpstr>Apresentação do PowerPoint</vt:lpstr>
      <vt:lpstr>Apresentação do PowerPoint</vt:lpstr>
      <vt:lpstr>CONSIDERAÇÕES ADICIONAIS SOBRE AS IMPLICAÇÕES DA TRIBUTAÇÃO PARA A POUPANÇA NO MODELO DE CICLO DE VIDA SIMPLIFICADO </vt:lpstr>
      <vt:lpstr>Apresentação do PowerPoint</vt:lpstr>
      <vt:lpstr>Apresentação do PowerPoint</vt:lpstr>
      <vt:lpstr>EXCESSO DE CARGA  E  INCIDÊNCIA NO MERCADO DE CAPITAIS</vt:lpstr>
      <vt:lpstr>Apresentação do PowerPoint</vt:lpstr>
      <vt:lpstr>Apresentação do PowerPoint</vt:lpstr>
      <vt:lpstr>Apresentação do PowerPoint</vt:lpstr>
      <vt:lpstr>Apresentação do PowerPoint</vt:lpstr>
      <vt:lpstr>EQUIVALÊNCIA RICARDIANA: TRIBUTAÇÃO VERSUS DÍVIDA PÚBLICA</vt:lpstr>
      <vt:lpstr>Apresentação do PowerPoint</vt:lpstr>
      <vt:lpstr>Apresentação do PowerPoint</vt:lpstr>
      <vt:lpstr>AS CONSEQUÊNCIAS DE LONGO PRAZO DA POLÍTICA TRIBUTÁRIA</vt:lpstr>
      <vt:lpstr>Apresentação do PowerPoint</vt:lpstr>
      <vt:lpstr>Apresentação do PowerPoint</vt:lpstr>
      <vt:lpstr>Apresentação do PowerPoint</vt:lpstr>
      <vt:lpstr>Apresentação do PowerPoint</vt:lpstr>
      <vt:lpstr>Apresentação do PowerPoint</vt:lpstr>
      <vt:lpstr>POUPANÇA E INVESTIMENTO: O MERCADO DE CAPITAIS, A ALOCAÇÃO DE RECURSOS NA ECONOMIA E IMPACTOS DA TRIBUTAÇÃO EM EQUILÍBRIO GERAL E ECONOMIA ABERTA</vt:lpstr>
      <vt:lpstr>BIBLIOGRAFIA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TRIBUTACÃO E POUPANCA: TRIBUTACÃO DA RENDA DO CAPITAL</dc:title>
  <dc:creator>sbender</dc:creator>
  <cp:lastModifiedBy>vanusa Santos</cp:lastModifiedBy>
  <cp:revision>424</cp:revision>
  <dcterms:created xsi:type="dcterms:W3CDTF">2010-10-18T13:52:52Z</dcterms:created>
  <dcterms:modified xsi:type="dcterms:W3CDTF">2017-06-08T14:39:19Z</dcterms:modified>
</cp:coreProperties>
</file>