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72" r:id="rId6"/>
    <p:sldId id="27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4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F7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7" autoAdjust="0"/>
    <p:restoredTop sz="94660"/>
  </p:normalViewPr>
  <p:slideViewPr>
    <p:cSldViewPr snapToGrid="0">
      <p:cViewPr>
        <p:scale>
          <a:sx n="75" d="100"/>
          <a:sy n="75" d="100"/>
        </p:scale>
        <p:origin x="-12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4D56-CF25-4766-84B6-C49205BFD72B}" type="datetimeFigureOut">
              <a:rPr lang="pt-BR" smtClean="0"/>
              <a:t>18/02/2016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91A-92EF-40AB-9546-52D9ED9D2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67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4D56-CF25-4766-84B6-C49205BFD72B}" type="datetimeFigureOut">
              <a:rPr lang="pt-BR" smtClean="0"/>
              <a:t>18/02/2016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91A-92EF-40AB-9546-52D9ED9D2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5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4D56-CF25-4766-84B6-C49205BFD72B}" type="datetimeFigureOut">
              <a:rPr lang="pt-BR" smtClean="0"/>
              <a:t>18/02/2016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91A-92EF-40AB-9546-52D9ED9D2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78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31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366"/>
            <a:ext cx="7886700" cy="4851597"/>
          </a:xfrm>
        </p:spPr>
        <p:txBody>
          <a:bodyPr/>
          <a:lstStyle>
            <a:lvl1pPr>
              <a:defRPr>
                <a:solidFill>
                  <a:srgbClr val="996600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rgbClr val="996600"/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rgbClr val="996600"/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rgbClr val="996600"/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rgbClr val="996600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4D56-CF25-4766-84B6-C49205BFD72B}" type="datetimeFigureOut">
              <a:rPr lang="pt-BR" smtClean="0"/>
              <a:t>18/02/2016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91A-92EF-40AB-9546-52D9ED9D2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59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4D56-CF25-4766-84B6-C49205BFD72B}" type="datetimeFigureOut">
              <a:rPr lang="pt-BR" smtClean="0"/>
              <a:t>18/02/2016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91A-92EF-40AB-9546-52D9ED9D2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23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4D56-CF25-4766-84B6-C49205BFD72B}" type="datetimeFigureOut">
              <a:rPr lang="pt-BR" smtClean="0"/>
              <a:t>18/02/2016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91A-92EF-40AB-9546-52D9ED9D2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69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4D56-CF25-4766-84B6-C49205BFD72B}" type="datetimeFigureOut">
              <a:rPr lang="pt-BR" smtClean="0"/>
              <a:t>18/02/2016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91A-92EF-40AB-9546-52D9ED9D2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18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4D56-CF25-4766-84B6-C49205BFD72B}" type="datetimeFigureOut">
              <a:rPr lang="pt-BR" smtClean="0"/>
              <a:t>18/02/2016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91A-92EF-40AB-9546-52D9ED9D2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22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4D56-CF25-4766-84B6-C49205BFD72B}" type="datetimeFigureOut">
              <a:rPr lang="pt-BR" smtClean="0"/>
              <a:t>18/02/2016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91A-92EF-40AB-9546-52D9ED9D2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66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4D56-CF25-4766-84B6-C49205BFD72B}" type="datetimeFigureOut">
              <a:rPr lang="pt-BR" smtClean="0"/>
              <a:t>18/02/2016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91A-92EF-40AB-9546-52D9ED9D2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57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4D56-CF25-4766-84B6-C49205BFD72B}" type="datetimeFigureOut">
              <a:rPr lang="pt-BR" smtClean="0"/>
              <a:t>18/02/2016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91A-92EF-40AB-9546-52D9ED9D2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80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</a:t>
            </a:r>
            <a:r>
              <a:rPr lang="pt-BR" dirty="0" err="1" smtClean="0"/>
              <a:t>títulostre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44D56-CF25-4766-84B6-C49205BFD72B}" type="datetimeFigureOut">
              <a:rPr lang="pt-BR" smtClean="0"/>
              <a:t>18/02/2016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BD91A-92EF-40AB-9546-52D9ED9D278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113016" y="123290"/>
            <a:ext cx="8887146" cy="6598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223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br/imgres?imgurl=http://sucast.weblog.com.pt/blog-45.jpg&amp;imgrefurl=http://sucast.weblog.com.pt/arquivo/2006/04/comer_com_os_olhos&amp;h=272&amp;w=350&amp;sz=31&amp;hl=pt-BR&amp;start=2&amp;tbnid=A5DeKf99lm-1qM:&amp;tbnh=93&amp;tbnw=120&amp;prev=/images?q=+comer&amp;imgsz=small|medium|large|xlarge&amp;gbv=2&amp;ndsp=20&amp;hl=pt-BR&amp;sa=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rganicsnet.com.br/wp-content/uploads/12_12_05_MapaFeirasOrganicasId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5463" y="0"/>
            <a:ext cx="9492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242391" y="0"/>
            <a:ext cx="4901609" cy="6858000"/>
          </a:xfrm>
          <a:prstGeom prst="rect">
            <a:avLst/>
          </a:prstGeom>
          <a:solidFill>
            <a:srgbClr val="F7FFD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HNT 206</a:t>
            </a:r>
          </a:p>
          <a:p>
            <a:pPr algn="ctr"/>
            <a:r>
              <a:rPr lang="pt-BR" sz="4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Técnica Dietética I</a:t>
            </a:r>
          </a:p>
          <a:p>
            <a:pPr algn="ctr"/>
            <a:endParaRPr lang="pt-BR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endParaRPr lang="pt-BR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endParaRPr lang="pt-BR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endParaRPr lang="pt-BR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endParaRPr lang="pt-BR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endParaRPr lang="pt-BR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r"/>
            <a:r>
              <a:rPr lang="pt-BR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Profa. Dra. </a:t>
            </a:r>
            <a:r>
              <a:rPr lang="pt-BR" b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Betzabeth</a:t>
            </a:r>
            <a:r>
              <a:rPr lang="pt-BR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Slater</a:t>
            </a:r>
            <a:r>
              <a:rPr lang="pt-BR" b="1" dirty="0" smtClean="0">
                <a:solidFill>
                  <a:srgbClr val="F7FFD9"/>
                </a:solidFill>
                <a:latin typeface="Cambria" panose="02040503050406030204" pitchFamily="18" charset="0"/>
              </a:rPr>
              <a:t>...</a:t>
            </a:r>
            <a:endParaRPr lang="pt-BR" b="1" dirty="0">
              <a:solidFill>
                <a:srgbClr val="F7FFD9"/>
              </a:solidFill>
              <a:latin typeface="Cambria" panose="02040503050406030204" pitchFamily="18" charset="0"/>
            </a:endParaRPr>
          </a:p>
          <a:p>
            <a:pPr algn="ctr"/>
            <a:endParaRPr lang="pt-BR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15277" y="-21266"/>
            <a:ext cx="1429923" cy="1684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http://www2.fm.usp.br/gdc/docs/medjr_148_Faculdade%20de%20Sa%C3%BAde%20P%C3%BAblica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20" y="314024"/>
            <a:ext cx="1002635" cy="101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5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5246" y="452528"/>
            <a:ext cx="8265966" cy="151135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- Riqueza dos Ingredientes -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sz="2400" b="1" dirty="0" smtClean="0"/>
              <a:t>Sabedoria na sua utilização -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- Requinte na preparação -</a:t>
            </a:r>
            <a:endParaRPr lang="pt-BR" sz="2400" b="1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716684" y="4800341"/>
            <a:ext cx="3138054" cy="1670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b="1" i="1" dirty="0" smtClean="0"/>
              <a:t>Comer Deitado</a:t>
            </a:r>
            <a:endParaRPr lang="pt-BR" sz="1800" b="1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48620" y="4906591"/>
            <a:ext cx="4076818" cy="16708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800" b="1" i="1" dirty="0" smtClean="0"/>
              <a:t>Os temperos, pela influência romana, foram substituídos por condimentos, ervas e temperos trazidos das Índias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800" b="1" i="1" dirty="0" smtClean="0"/>
              <a:t>Algumas vezes farta</a:t>
            </a:r>
            <a:endParaRPr lang="pt-BR" sz="1400" i="1" dirty="0"/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11" y="2544503"/>
            <a:ext cx="2921000" cy="2255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693" y="2544391"/>
            <a:ext cx="325755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9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://www.polyvore.com/cgi/img-thing?.out=jpg&amp;size=l&amp;tid=40051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202" y="3051499"/>
            <a:ext cx="3971601" cy="39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Século XV até XVII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52628"/>
            <a:ext cx="7805666" cy="443848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pt-BR" sz="2000" dirty="0" smtClean="0"/>
              <a:t>Em 1486 se publica o primeiro livro de receitas: “Le </a:t>
            </a:r>
            <a:r>
              <a:rPr lang="pt-BR" sz="2000" dirty="0" err="1" smtClean="0"/>
              <a:t>Viandier</a:t>
            </a:r>
            <a:r>
              <a:rPr lang="pt-BR" sz="2000" dirty="0" smtClean="0"/>
              <a:t>”;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pt-BR" sz="2000" dirty="0" smtClean="0"/>
              <a:t>Com a descoberta das Américas e dos caminhos marítimos para as Índias se trouxeram pimentas, tomates, batatas, feijões, cabaças, etc.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pt-BR" sz="2000" dirty="0" smtClean="0"/>
              <a:t>A partir do século XVII pode-se afirmar: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sz="2000" dirty="0"/>
              <a:t>	</a:t>
            </a:r>
            <a:r>
              <a:rPr lang="pt-BR" sz="2000" dirty="0" smtClean="0"/>
              <a:t>- Os gostos mudam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sz="2000" dirty="0"/>
              <a:t>	</a:t>
            </a:r>
            <a:r>
              <a:rPr lang="pt-BR" sz="2000" dirty="0" smtClean="0"/>
              <a:t>- Comportamento à mesa são renovados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sz="2000" dirty="0"/>
              <a:t>	</a:t>
            </a:r>
            <a:r>
              <a:rPr lang="pt-BR" sz="2000" dirty="0" smtClean="0"/>
              <a:t>- Originalidade na apresentação dos pratos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sz="2000" dirty="0"/>
              <a:t>	</a:t>
            </a:r>
            <a:r>
              <a:rPr lang="pt-BR" sz="2000" dirty="0" smtClean="0"/>
              <a:t>- Privilegiando os cozimentos, deixando as carnes e outros 	alimentos com o máximo de sabor</a:t>
            </a:r>
            <a:endParaRPr lang="pt-BR" sz="2000" dirty="0"/>
          </a:p>
        </p:txBody>
      </p:sp>
      <p:sp>
        <p:nvSpPr>
          <p:cNvPr id="17" name="Retângulo 16"/>
          <p:cNvSpPr/>
          <p:nvPr/>
        </p:nvSpPr>
        <p:spPr>
          <a:xfrm>
            <a:off x="1819599" y="5196154"/>
            <a:ext cx="6651301" cy="10776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Cambria" panose="02040503050406030204" pitchFamily="18" charset="0"/>
              </a:rPr>
              <a:t>Para os </a:t>
            </a:r>
            <a:r>
              <a:rPr lang="pt-BR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Franceses</a:t>
            </a:r>
            <a:r>
              <a:rPr lang="pt-BR" dirty="0" smtClean="0">
                <a:solidFill>
                  <a:schemeClr val="tx1"/>
                </a:solidFill>
                <a:latin typeface="Cambria" panose="02040503050406030204" pitchFamily="18" charset="0"/>
              </a:rPr>
              <a:t>, sua forma de comer era superior a outros povos da Europa, sendo incentivado pela realeza (</a:t>
            </a:r>
            <a:r>
              <a:rPr lang="pt-BR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Luis</a:t>
            </a:r>
            <a:r>
              <a:rPr lang="pt-BR" dirty="0" smtClean="0">
                <a:solidFill>
                  <a:schemeClr val="tx1"/>
                </a:solidFill>
                <a:latin typeface="Cambria" panose="02040503050406030204" pitchFamily="18" charset="0"/>
              </a:rPr>
              <a:t> XIV), constatado pelos estrangeiros e viajantes</a:t>
            </a:r>
            <a:endParaRPr lang="pt-BR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4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700" dirty="0" smtClean="0"/>
              <a:t>XVIII: Surgem os Fundamentos da Refeição Moderna</a:t>
            </a: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52628"/>
            <a:ext cx="7805666" cy="443848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000" dirty="0" smtClean="0"/>
              <a:t>Etiqueta, elegância e comportamento à mesa para comer e beber bem;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000" dirty="0" smtClean="0"/>
              <a:t>Disposição dos pratos;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000" dirty="0" smtClean="0"/>
              <a:t>Os acompanhamentos de outros legumes;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000" dirty="0" smtClean="0"/>
              <a:t>Os molhos;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000" dirty="0" smtClean="0"/>
              <a:t>Promove a substituição da cozinha do olfato pela do olhar</a:t>
            </a:r>
          </a:p>
        </p:txBody>
      </p:sp>
      <p:pic>
        <p:nvPicPr>
          <p:cNvPr id="4100" name="Picture 4" descr="https://s-media-cache-ak0.pinimg.com/236x/69/77/58/697758b5b343997e3fd61cd071f08b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3525837"/>
            <a:ext cx="22479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0" y="3960833"/>
            <a:ext cx="2790825" cy="230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2552700" y="4572927"/>
            <a:ext cx="4254500" cy="10776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Cambria" panose="02040503050406030204" pitchFamily="18" charset="0"/>
              </a:rPr>
              <a:t>Neste período, os cozinheiros franceses já eram conhecidos como os melhores da Europa</a:t>
            </a:r>
            <a:endParaRPr lang="pt-BR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98573"/>
          </a:xfrm>
        </p:spPr>
        <p:txBody>
          <a:bodyPr>
            <a:noAutofit/>
          </a:bodyPr>
          <a:lstStyle/>
          <a:p>
            <a:r>
              <a:rPr lang="pt-BR" sz="2700" dirty="0" smtClean="0"/>
              <a:t>Surgem os primeiros restaurantes (XVIII) antes da Reforma Francesa</a:t>
            </a: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595528"/>
            <a:ext cx="7805666" cy="443848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 smtClean="0"/>
              <a:t>Individualização da alimentação, uso de pratos e talheres, deixando o consumo coletivo feito com as mãos em prato único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72945">
            <a:off x="4203702" y="3178170"/>
            <a:ext cx="4917256" cy="3623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9929">
            <a:off x="-69403" y="3428065"/>
            <a:ext cx="48006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891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98573"/>
          </a:xfrm>
        </p:spPr>
        <p:txBody>
          <a:bodyPr>
            <a:noAutofit/>
          </a:bodyPr>
          <a:lstStyle/>
          <a:p>
            <a:r>
              <a:rPr lang="pt-BR" sz="2600" dirty="0" smtClean="0"/>
              <a:t>Junto com os Direitos Humanos, a Europa é invadida por cozinheiros, cabeleireiros e professores de dança</a:t>
            </a:r>
            <a:endParaRPr lang="pt-BR" sz="2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595529"/>
            <a:ext cx="7805666" cy="41107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400" dirty="0" smtClean="0"/>
              <a:t>Destacam-se: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298" y="2514600"/>
            <a:ext cx="2162849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9624" y="2108200"/>
            <a:ext cx="2559050" cy="3294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3022600"/>
            <a:ext cx="190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778546" y="4831347"/>
            <a:ext cx="1596352" cy="411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2400" b="1" i="1" dirty="0" smtClean="0"/>
              <a:t>A. </a:t>
            </a:r>
            <a:r>
              <a:rPr lang="pt-BR" sz="2400" b="1" i="1" dirty="0" err="1" smtClean="0"/>
              <a:t>Carême</a:t>
            </a:r>
            <a:endParaRPr lang="pt-BR" sz="2400" b="1" i="1" dirty="0" smtClean="0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6794500" y="4406900"/>
            <a:ext cx="1859205" cy="411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2400" b="1" i="1" dirty="0" err="1" smtClean="0"/>
              <a:t>Vol-au-Vent</a:t>
            </a:r>
            <a:endParaRPr lang="pt-BR" sz="2400" b="1" i="1" dirty="0" smtClean="0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2941637" y="5412866"/>
            <a:ext cx="3375025" cy="411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1800" b="1" i="1" dirty="0" smtClean="0"/>
              <a:t>Jean </a:t>
            </a:r>
            <a:r>
              <a:rPr lang="pt-BR" sz="1800" b="1" i="1" dirty="0" err="1" smtClean="0"/>
              <a:t>Anthelme</a:t>
            </a:r>
            <a:r>
              <a:rPr lang="pt-BR" sz="1800" b="1" i="1" dirty="0" smtClean="0"/>
              <a:t> </a:t>
            </a:r>
            <a:r>
              <a:rPr lang="pt-BR" sz="1800" b="1" i="1" dirty="0" err="1" smtClean="0"/>
              <a:t>Brillat-Savarin</a:t>
            </a:r>
            <a:r>
              <a:rPr lang="pt-BR" sz="1800" b="1" i="1" dirty="0" smtClean="0"/>
              <a:t> “Fisiologia do Gosto”</a:t>
            </a:r>
          </a:p>
        </p:txBody>
      </p:sp>
    </p:spTree>
    <p:extLst>
      <p:ext uri="{BB962C8B-B14F-4D97-AF65-F5344CB8AC3E}">
        <p14:creationId xmlns:p14="http://schemas.microsoft.com/office/powerpoint/2010/main" val="401089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35026"/>
            <a:ext cx="7886700" cy="1298573"/>
          </a:xfrm>
        </p:spPr>
        <p:txBody>
          <a:bodyPr>
            <a:noAutofit/>
          </a:bodyPr>
          <a:lstStyle/>
          <a:p>
            <a:pPr algn="ctr"/>
            <a:r>
              <a:rPr lang="pt-BR" altLang="pt-BR" sz="2800" dirty="0"/>
              <a:t>Na França os cozinheiros são respeitados.</a:t>
            </a:r>
            <a:br>
              <a:rPr lang="pt-BR" altLang="pt-BR" sz="2800" dirty="0"/>
            </a:br>
            <a:r>
              <a:rPr lang="pt-BR" altLang="pt-BR" sz="2800" dirty="0"/>
              <a:t>Assim, </a:t>
            </a:r>
            <a:r>
              <a:rPr lang="pt-BR" altLang="pt-BR" sz="2800" dirty="0" smtClean="0"/>
              <a:t>se </a:t>
            </a:r>
            <a:r>
              <a:rPr lang="pt-BR" altLang="pt-BR" sz="2800" dirty="0"/>
              <a:t>tornaram famosos </a:t>
            </a:r>
            <a:r>
              <a:rPr lang="pt-BR" altLang="pt-BR" sz="2800" dirty="0" smtClean="0"/>
              <a:t>Paul </a:t>
            </a:r>
            <a:r>
              <a:rPr lang="pt-BR" altLang="pt-BR" sz="2800" dirty="0" err="1"/>
              <a:t>Bocuse</a:t>
            </a:r>
            <a:r>
              <a:rPr lang="pt-BR" altLang="pt-BR" sz="2800" dirty="0"/>
              <a:t> e Pierre </a:t>
            </a:r>
            <a:r>
              <a:rPr lang="pt-BR" altLang="pt-BR" sz="2800" dirty="0" err="1"/>
              <a:t>Troigros</a:t>
            </a:r>
            <a:r>
              <a:rPr lang="pt-BR" altLang="pt-BR" sz="2800" dirty="0"/>
              <a:t>, os que  conceberam a </a:t>
            </a:r>
            <a:r>
              <a:rPr lang="pt-BR" altLang="pt-BR" sz="2800" i="1" dirty="0"/>
              <a:t>nouvelle </a:t>
            </a:r>
            <a:r>
              <a:rPr lang="pt-BR" altLang="pt-BR" sz="2800" i="1" dirty="0" err="1"/>
              <a:t>cuisine</a:t>
            </a:r>
            <a:r>
              <a:rPr lang="pt-BR" altLang="pt-BR" sz="2800" dirty="0"/>
              <a:t>, denominação francesa para uma total renovação da culinária ligada à cultura pós-maio de 1968.</a:t>
            </a: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162299"/>
            <a:ext cx="3822700" cy="3185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3410">
            <a:off x="5165014" y="3172037"/>
            <a:ext cx="2755900" cy="3549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2702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O que aconteceu nos últimos 20 anos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52628"/>
            <a:ext cx="7805666" cy="443848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pt-BR" sz="2000" dirty="0" smtClean="0"/>
              <a:t>Os mundos da Ciência e da Culinária estavam, basicamente, separados;</a:t>
            </a:r>
            <a:endParaRPr lang="pt-BR" sz="2000" dirty="0"/>
          </a:p>
        </p:txBody>
      </p:sp>
      <p:sp>
        <p:nvSpPr>
          <p:cNvPr id="4" name="Elipse 3"/>
          <p:cNvSpPr/>
          <p:nvPr/>
        </p:nvSpPr>
        <p:spPr>
          <a:xfrm>
            <a:off x="2203450" y="4191000"/>
            <a:ext cx="2139950" cy="2108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atin typeface="Cambria" panose="02040503050406030204" pitchFamily="18" charset="0"/>
              </a:rPr>
              <a:t>Ciências</a:t>
            </a:r>
          </a:p>
          <a:p>
            <a:pPr algn="ctr"/>
            <a:r>
              <a:rPr lang="pt-BR" sz="2800" dirty="0" smtClean="0">
                <a:latin typeface="Cambria" panose="02040503050406030204" pitchFamily="18" charset="0"/>
              </a:rPr>
              <a:t>Básicas</a:t>
            </a:r>
            <a:endParaRPr lang="pt-BR" sz="2800" dirty="0">
              <a:latin typeface="Cambria" panose="02040503050406030204" pitchFamily="18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3486150" y="2057400"/>
            <a:ext cx="2139950" cy="2108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Cambria" panose="02040503050406030204" pitchFamily="18" charset="0"/>
              </a:rPr>
              <a:t>Ciência dos Alimentos – Processo de Manufatura</a:t>
            </a:r>
            <a:endParaRPr lang="pt-BR" sz="2000" dirty="0">
              <a:latin typeface="Cambria" panose="02040503050406030204" pitchFamily="18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4756150" y="4191000"/>
            <a:ext cx="2139950" cy="2108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Cambria" panose="02040503050406030204" pitchFamily="18" charset="0"/>
              </a:rPr>
              <a:t>O Mundo da Culinária</a:t>
            </a:r>
            <a:endParaRPr lang="pt-BR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5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495300"/>
            <a:ext cx="7805666" cy="519581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pt-BR" sz="2000" dirty="0" smtClean="0"/>
              <a:t>Em 2000, os como e os porquês da culinária de sucesso, são revelados com a publicação da química norte-americana Shirley </a:t>
            </a:r>
            <a:r>
              <a:rPr lang="pt-BR" sz="2000" dirty="0" err="1" smtClean="0"/>
              <a:t>Corriher</a:t>
            </a:r>
            <a:r>
              <a:rPr lang="pt-BR" sz="2000" dirty="0" smtClean="0"/>
              <a:t> “</a:t>
            </a:r>
            <a:r>
              <a:rPr lang="pt-BR" sz="2000" dirty="0" err="1" smtClean="0"/>
              <a:t>Cookwise</a:t>
            </a:r>
            <a:r>
              <a:rPr lang="pt-BR" sz="2000" dirty="0" smtClean="0"/>
              <a:t>” e “Ciência e Cozinha” de Harald </a:t>
            </a:r>
            <a:r>
              <a:rPr lang="pt-BR" sz="2000" dirty="0" err="1" smtClean="0"/>
              <a:t>McGee</a:t>
            </a:r>
            <a:r>
              <a:rPr lang="pt-BR" sz="2000" dirty="0" smtClean="0"/>
              <a:t>;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pt-BR" sz="2000" dirty="0" smtClean="0"/>
              <a:t>Várias escolas de gastronomia oferecem cursos experimentais estimulando o pensamento crítico;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pt-BR" sz="2000" dirty="0" smtClean="0"/>
              <a:t>Convidando aos cozinheiros serem os maiores especialistas na ciência aplicada das delícias do paladar;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pt-BR" sz="2000" dirty="0" smtClean="0"/>
              <a:t>Hoje, o Instituto Nacional de Pesquisa Agrícola da França </a:t>
            </a:r>
            <a:r>
              <a:rPr lang="pt-BR" sz="2000" dirty="0" err="1" smtClean="0"/>
              <a:t>patrociona</a:t>
            </a:r>
            <a:r>
              <a:rPr lang="pt-BR" sz="2000" dirty="0" smtClean="0"/>
              <a:t> o Grupo de Gastronomia Molecular no </a:t>
            </a:r>
            <a:r>
              <a:rPr lang="pt-BR" sz="2000" i="1" dirty="0" err="1" smtClean="0"/>
              <a:t>College</a:t>
            </a:r>
            <a:r>
              <a:rPr lang="pt-BR" sz="2000" i="1" dirty="0" smtClean="0"/>
              <a:t> France (</a:t>
            </a:r>
            <a:r>
              <a:rPr lang="pt-BR" sz="2000" i="1" dirty="0" err="1" smtClean="0"/>
              <a:t>Herve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This</a:t>
            </a:r>
            <a:r>
              <a:rPr lang="pt-BR" sz="2000" i="1" dirty="0" smtClean="0"/>
              <a:t>)</a:t>
            </a:r>
            <a:endParaRPr lang="pt-BR" sz="2000" dirty="0"/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1976">
            <a:off x="2945077" y="4609191"/>
            <a:ext cx="3209772" cy="2354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8776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Desafios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52628"/>
            <a:ext cx="7886700" cy="32939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Quanto a: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pt-BR" dirty="0" smtClean="0"/>
              <a:t>Importância de medir e pesar os ingredientes;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pt-BR" dirty="0" smtClean="0"/>
              <a:t>Importância da ficha técnica na compreensão do custo e valor nutricional da preparação;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pt-BR" dirty="0" smtClean="0"/>
              <a:t>Respeitar o comportamento alimentar (região, religião, costumes, fisiologia, condições econômicas) das pessoas as quais iremos atender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pt-BR" dirty="0"/>
          </a:p>
        </p:txBody>
      </p:sp>
      <p:pic>
        <p:nvPicPr>
          <p:cNvPr id="2056" name="Picture 8" descr="https://s-media-cache-ak0.pinimg.com/564x/d5/be/c6/d5bec61d128d09a8ad3f795576958b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19599"/>
            <a:ext cx="1443767" cy="203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g1.etsystatic.com/000/0/6529037/il_570xN.3321285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283" y="4259049"/>
            <a:ext cx="2193717" cy="220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.istockimg.com/file_thumbview_approve/58060000/3/stock-illustration-58060000-sliced-loaf-of-white-bread-vector-watercolor-pain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866" y="4343399"/>
            <a:ext cx="1979642" cy="200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0310" y="4343399"/>
            <a:ext cx="1535040" cy="1739258"/>
          </a:xfrm>
          <a:prstGeom prst="rect">
            <a:avLst/>
          </a:prstGeom>
        </p:spPr>
      </p:pic>
      <p:pic>
        <p:nvPicPr>
          <p:cNvPr id="8" name="Picture 10" descr="https://img1.etsystatic.com/000/0/6529037/il_570xN.3321285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282" y="4335249"/>
            <a:ext cx="2193717" cy="220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i.istockimg.com/file_thumbview_approve/58060000/3/stock-illustration-58060000-sliced-loaf-of-white-bread-vector-watercolor-pain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865" y="4419599"/>
            <a:ext cx="1979642" cy="200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0309" y="4419599"/>
            <a:ext cx="1535040" cy="173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0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52628"/>
            <a:ext cx="7886700" cy="48814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Qual é a diferença, em termos nutricionais e alimentares, de se consumir, por exemplo, uma lasanha congelada e uma receita de lasanha da sua família?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 nutricionista não é um chef de cozinha, e um chef de cozinha não é um nutricionista. Contudo, em tempos atuais, ambos têm se aproximado muito. Sendo assim, qual é a importância de um nutricionista dominar conceitos básicos sobre preparo de alimentos?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050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Técnica Dietética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52629"/>
            <a:ext cx="7886700" cy="276865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1200"/>
              </a:spcAft>
              <a:buNone/>
            </a:pPr>
            <a:r>
              <a:rPr lang="pt-BR" dirty="0" smtClean="0"/>
              <a:t>“Disciplina da área da Nutrição que estuda a sistematização e as operações a que são submetidos os alimentos e as modificações que os mesmos sofrem durante os processos culinários”</a:t>
            </a:r>
            <a:endParaRPr lang="pt-BR" dirty="0"/>
          </a:p>
        </p:txBody>
      </p:sp>
      <p:pic>
        <p:nvPicPr>
          <p:cNvPr id="2056" name="Picture 8" descr="https://s-media-cache-ak0.pinimg.com/564x/d5/be/c6/d5bec61d128d09a8ad3f795576958b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343399"/>
            <a:ext cx="1443767" cy="203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g1.etsystatic.com/000/0/6529037/il_570xN.3321285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283" y="4259049"/>
            <a:ext cx="2193717" cy="220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.istockimg.com/file_thumbview_approve/58060000/3/stock-illustration-58060000-sliced-loaf-of-white-bread-vector-watercolor-pain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866" y="4343399"/>
            <a:ext cx="1979642" cy="200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0310" y="4343399"/>
            <a:ext cx="1535040" cy="173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0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Objetivos educacionais</a:t>
            </a:r>
            <a:endParaRPr lang="pt-BR" dirty="0"/>
          </a:p>
        </p:txBody>
      </p:sp>
      <p:pic>
        <p:nvPicPr>
          <p:cNvPr id="3076" name="Picture 4" descr="https://s-media-cache-ak0.pinimg.com/736x/01/3d/a0/013da08256dcadfc2263e2bfffa38c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3" y="962891"/>
            <a:ext cx="352425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18608" y="1408493"/>
            <a:ext cx="5252603" cy="485159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b="1" dirty="0" smtClean="0"/>
              <a:t>Disciplina que tem como objetivo principal pesquisar</a:t>
            </a:r>
            <a:r>
              <a:rPr lang="pt-BR" sz="2000" b="1" dirty="0"/>
              <a:t>,</a:t>
            </a:r>
            <a:r>
              <a:rPr lang="pt-BR" sz="2000" b="1" dirty="0" smtClean="0"/>
              <a:t> avaliar</a:t>
            </a:r>
            <a:r>
              <a:rPr lang="pt-BR" sz="2000" b="1" dirty="0"/>
              <a:t> </a:t>
            </a:r>
            <a:r>
              <a:rPr lang="pt-BR" sz="2000" b="1" dirty="0" smtClean="0"/>
              <a:t>e planejar os mecanismos e fenômenos que emergem das transformações culinárias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000" b="1" dirty="0" smtClean="0">
                <a:solidFill>
                  <a:schemeClr val="bg1"/>
                </a:solidFill>
              </a:rPr>
              <a:t>1</a:t>
            </a:r>
            <a:endParaRPr lang="pt-BR" sz="18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800" dirty="0" smtClean="0"/>
              <a:t>Compreender as transformações culinárias;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800" dirty="0" smtClean="0"/>
              <a:t>Conhecer os processos e técnicas e a evolução histórica dos mesmos;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800" dirty="0" smtClean="0"/>
              <a:t>Introduzir na cozinha novos métodos e técnicas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800" dirty="0" smtClean="0"/>
              <a:t>Utilizar o atrativo da cozinha para mostrar os atrativos da beleza da ciência dos alimentos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08266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28650" y="1617466"/>
            <a:ext cx="7886700" cy="4851597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Nutricional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pt-BR" dirty="0" smtClean="0"/>
              <a:t>Preservar a qualidade nutritiva dos alimentos</a:t>
            </a:r>
          </a:p>
          <a:p>
            <a:r>
              <a:rPr lang="pt-BR" dirty="0" smtClean="0"/>
              <a:t>Digestivo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pt-BR" dirty="0" smtClean="0"/>
              <a:t>Processos de pré-preparo como descascar, cortar, moer...</a:t>
            </a:r>
          </a:p>
          <a:p>
            <a:r>
              <a:rPr lang="pt-BR" dirty="0" smtClean="0"/>
              <a:t>Dietético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pt-BR" dirty="0" smtClean="0"/>
              <a:t>Adequar as preparações às necessidades dos indivíduos, segundo seu estágio de vida</a:t>
            </a:r>
          </a:p>
          <a:p>
            <a:r>
              <a:rPr lang="pt-BR" dirty="0" smtClean="0"/>
              <a:t>Sensorial</a:t>
            </a:r>
          </a:p>
          <a:p>
            <a:pPr marL="457200" lvl="1" indent="0">
              <a:buNone/>
            </a:pPr>
            <a:r>
              <a:rPr lang="pt-BR" dirty="0" smtClean="0"/>
              <a:t>- Preservar as características organolépticas do alimento, melhorando seu aspecto e sabor, por meio de técnicas culinárias (pré-preparo e preparo) que ressaltem as cores, aromas e texturas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606427"/>
            <a:ext cx="7886700" cy="693112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/>
              <a:t>Incorporam-se objetivos relacionados à saúde nutricional da população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71518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28650" y="1617466"/>
            <a:ext cx="7886700" cy="4851597"/>
          </a:xfrm>
        </p:spPr>
        <p:txBody>
          <a:bodyPr>
            <a:normAutofit/>
          </a:bodyPr>
          <a:lstStyle/>
          <a:p>
            <a:r>
              <a:rPr lang="pt-BR" dirty="0" smtClean="0"/>
              <a:t>Higiênico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pt-BR" dirty="0" smtClean="0"/>
              <a:t>Assegurar condições sanitárias e higiênicas à alimentação</a:t>
            </a:r>
          </a:p>
          <a:p>
            <a:r>
              <a:rPr lang="pt-BR" dirty="0" smtClean="0"/>
              <a:t>Econômico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pt-BR" dirty="0" smtClean="0"/>
              <a:t>Minimizar perdas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pt-BR" dirty="0" smtClean="0"/>
              <a:t>Compras adequadas quanto à qualidade, local, sazonalidade dos alimentos, 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pt-BR" dirty="0" smtClean="0"/>
              <a:t>Conservação adequada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pt-BR" dirty="0" smtClean="0"/>
              <a:t>Seleção de receitas em quantidade e qualidade suficientes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606427"/>
            <a:ext cx="7886700" cy="693112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/>
              <a:t>Incorporam-se objetivos relacionados à saúde nutricional da população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11037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2659" y="644527"/>
            <a:ext cx="7886700" cy="693112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/>
              <a:t>Alguns exemplos</a:t>
            </a:r>
            <a:endParaRPr lang="pt-BR" sz="3200" dirty="0"/>
          </a:p>
        </p:txBody>
      </p:sp>
      <p:pic>
        <p:nvPicPr>
          <p:cNvPr id="5" name="Picture 6" descr="ks1187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1117892"/>
            <a:ext cx="2463800" cy="3338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1028" descr="blog-4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6508">
            <a:off x="540105" y="4334072"/>
            <a:ext cx="2293937" cy="22372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213100" y="1658457"/>
            <a:ext cx="5505309" cy="693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pt-BR" sz="2000" dirty="0" smtClean="0"/>
              <a:t>“Favorece a ação enzimática através de texturas mais brandas ao paladar e mastigação”</a:t>
            </a:r>
            <a:endParaRPr lang="pt-BR" sz="20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333609" y="2826857"/>
            <a:ext cx="5232400" cy="693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pt-BR" sz="2000" dirty="0" smtClean="0"/>
              <a:t>“Combinação de alimentos que potencializam a absorção de nutrientes”</a:t>
            </a:r>
            <a:endParaRPr lang="pt-BR" sz="20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333609" y="3906356"/>
            <a:ext cx="5232400" cy="1033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pt-BR" sz="2000" dirty="0" smtClean="0"/>
              <a:t>“Diminuindo a ação de substâncias presentes naturalmente nos alimentos que são </a:t>
            </a:r>
            <a:r>
              <a:rPr lang="pt-BR" sz="2000" dirty="0" err="1" smtClean="0"/>
              <a:t>quelantes</a:t>
            </a:r>
            <a:r>
              <a:rPr lang="pt-BR" sz="2000" dirty="0" smtClean="0"/>
              <a:t> à boa nutrição (</a:t>
            </a:r>
            <a:r>
              <a:rPr lang="pt-BR" sz="2000" dirty="0" err="1" smtClean="0"/>
              <a:t>fitatos</a:t>
            </a:r>
            <a:r>
              <a:rPr lang="pt-BR" sz="2000" dirty="0" smtClean="0"/>
              <a:t>, por exemplo)”</a:t>
            </a:r>
            <a:endParaRPr lang="pt-BR" sz="20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333609" y="5232400"/>
            <a:ext cx="5384800" cy="1033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pt-BR" sz="2000" dirty="0" smtClean="0"/>
              <a:t>“Na prescrição dietética, ao recomendar certos tipos de preparação que estão em consonância com a cultura, educação e condição econômica”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85190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5246" y="452528"/>
            <a:ext cx="8265966" cy="151135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É necessário uma análise histórica para buscar as origens da alimentação, conhecimento e a sistematização das operações culinárias</a:t>
            </a:r>
            <a:endParaRPr lang="pt-BR" sz="1800" dirty="0"/>
          </a:p>
        </p:txBody>
      </p:sp>
      <p:pic>
        <p:nvPicPr>
          <p:cNvPr id="4100" name="Picture 4" descr="https://img0.etsystatic.com/117/0/10135922/il_340x270.850957712_je6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40" y="2351782"/>
            <a:ext cx="3142577" cy="2495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716684" y="4906591"/>
            <a:ext cx="3138054" cy="1670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800" b="1" i="1" dirty="0" smtClean="0"/>
              <a:t>Conhecimento do Fogo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600" b="1" dirty="0" smtClean="0"/>
              <a:t>Nômade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600" b="1" dirty="0" smtClean="0"/>
              <a:t>Caçador e Coletor</a:t>
            </a:r>
            <a:endParaRPr lang="pt-BR" sz="1200" b="1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48620" y="4906591"/>
            <a:ext cx="4076818" cy="1670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800" b="1" i="1" dirty="0" smtClean="0"/>
              <a:t>Conhecimento da Agricultura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600" b="1" dirty="0" smtClean="0"/>
              <a:t>Sedentário</a:t>
            </a:r>
            <a:endParaRPr lang="pt-BR" sz="1600" b="1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600" b="1" dirty="0" smtClean="0"/>
              <a:t>Domesticação de plantas e animais</a:t>
            </a:r>
            <a:endParaRPr lang="pt-BR" sz="1100" b="1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i="1" dirty="0"/>
          </a:p>
        </p:txBody>
      </p:sp>
      <p:pic>
        <p:nvPicPr>
          <p:cNvPr id="4106" name="Picture 10" descr="http://images.fineartamerica.com/images-medium-large-5/ricefield-terrace-ii-melly-terpen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207" y="2385571"/>
            <a:ext cx="3330861" cy="2482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visa 6"/>
          <p:cNvSpPr/>
          <p:nvPr/>
        </p:nvSpPr>
        <p:spPr>
          <a:xfrm>
            <a:off x="4073236" y="5122718"/>
            <a:ext cx="602673" cy="914400"/>
          </a:xfrm>
          <a:prstGeom prst="chevron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8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skidmorecontemporaryart.com/images/robert-townsend-waynes-bak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3771">
            <a:off x="5928599" y="4673375"/>
            <a:ext cx="3055216" cy="2618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https://img1.etsystatic.com/017/2/5895745/il_570xN.497866929_94h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4684">
            <a:off x="4643592" y="4208189"/>
            <a:ext cx="2163846" cy="2802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Temos que falar de Cozinha Francesa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52629"/>
            <a:ext cx="4005695" cy="75281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t-BR" dirty="0" smtClean="0"/>
              <a:t>1. Conhecer suas origens</a:t>
            </a:r>
            <a:endParaRPr lang="pt-BR" dirty="0"/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4233">
            <a:off x="2216651" y="3904798"/>
            <a:ext cx="2559050" cy="284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249382" y="1935995"/>
            <a:ext cx="8645236" cy="1887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dirty="0" smtClean="0"/>
              <a:t>Catarina de Médici casa com Henrique II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i="1" dirty="0" smtClean="0"/>
              <a:t>A popularização da Alta Culinária Francesa só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i="1" dirty="0" smtClean="0"/>
              <a:t>ocorreu após a Grande Revolução de 1789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5" y="2194421"/>
            <a:ext cx="2164231" cy="3434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9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736x/61/01/1b/61011b5b194c29ac20ee6f7b7dc581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033" y="2311325"/>
            <a:ext cx="476250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Temos que falar de Cozinha Francesa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52629"/>
            <a:ext cx="8147050" cy="19272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...que significa: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t-BR" dirty="0" smtClean="0"/>
              <a:t>2) Explicar sua reputação (a influência nas outras culinárias do mundo)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107978" y="3410560"/>
            <a:ext cx="4642702" cy="243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96600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b="1" dirty="0" smtClean="0"/>
              <a:t>Em relação à produção de alimentos regionais e </a:t>
            </a:r>
            <a:r>
              <a:rPr lang="pt-BR" sz="2400" b="1" dirty="0" err="1" smtClean="0"/>
              <a:t>interregionais</a:t>
            </a:r>
            <a:r>
              <a:rPr lang="pt-BR" sz="2400" b="1" dirty="0" smtClean="0"/>
              <a:t>, e a transposição de fronteiras</a:t>
            </a:r>
          </a:p>
        </p:txBody>
      </p:sp>
    </p:spTree>
    <p:extLst>
      <p:ext uri="{BB962C8B-B14F-4D97-AF65-F5344CB8AC3E}">
        <p14:creationId xmlns:p14="http://schemas.microsoft.com/office/powerpoint/2010/main" val="170948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</TotalTime>
  <Words>896</Words>
  <Application>Microsoft Office PowerPoint</Application>
  <PresentationFormat>Apresentação na tela (4:3)</PresentationFormat>
  <Paragraphs>105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Apresentação do PowerPoint</vt:lpstr>
      <vt:lpstr>Técnica Dietética</vt:lpstr>
      <vt:lpstr>Objetivos educacionais</vt:lpstr>
      <vt:lpstr>Incorporam-se objetivos relacionados à saúde nutricional da população</vt:lpstr>
      <vt:lpstr>Incorporam-se objetivos relacionados à saúde nutricional da população</vt:lpstr>
      <vt:lpstr>Alguns exemplos</vt:lpstr>
      <vt:lpstr>Apresentação do PowerPoint</vt:lpstr>
      <vt:lpstr>Temos que falar de Cozinha Francesa</vt:lpstr>
      <vt:lpstr>Temos que falar de Cozinha Francesa</vt:lpstr>
      <vt:lpstr>Apresentação do PowerPoint</vt:lpstr>
      <vt:lpstr>Século XV até XVII</vt:lpstr>
      <vt:lpstr>XVIII: Surgem os Fundamentos da Refeição Moderna</vt:lpstr>
      <vt:lpstr>Surgem os primeiros restaurantes (XVIII) antes da Reforma Francesa</vt:lpstr>
      <vt:lpstr>Junto com os Direitos Humanos, a Europa é invadida por cozinheiros, cabeleireiros e professores de dança</vt:lpstr>
      <vt:lpstr>Na França os cozinheiros são respeitados. Assim, se tornaram famosos Paul Bocuse e Pierre Troigros, os que  conceberam a nouvelle cuisine, denominação francesa para uma total renovação da culinária ligada à cultura pós-maio de 1968.</vt:lpstr>
      <vt:lpstr>O que aconteceu nos últimos 20 anos</vt:lpstr>
      <vt:lpstr>Apresentação do PowerPoint</vt:lpstr>
      <vt:lpstr>Desafios</vt:lpstr>
      <vt:lpstr>Discussão</vt:lpstr>
    </vt:vector>
  </TitlesOfParts>
  <Company>Danone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Gustavo ABURAD</dc:creator>
  <cp:lastModifiedBy>EcoNote</cp:lastModifiedBy>
  <cp:revision>21</cp:revision>
  <dcterms:created xsi:type="dcterms:W3CDTF">2016-02-16T18:44:03Z</dcterms:created>
  <dcterms:modified xsi:type="dcterms:W3CDTF">2016-02-18T03:48:21Z</dcterms:modified>
</cp:coreProperties>
</file>