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09454-1043-4BCA-A01E-20AD4B1D0E6A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0BA17-3DB6-462C-A002-D60B475B1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3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6AB083-E508-4B78-936C-D04C0351EE3C}" type="slidenum">
              <a:rPr lang="en-US" altLang="pt-BR" smtClean="0"/>
              <a:pPr eaLnBrk="1" hangingPunct="1"/>
              <a:t>1</a:t>
            </a:fld>
            <a:endParaRPr lang="en-US" altLang="pt-BR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37FA34-F758-4F60-A73A-703DD54EE5EF}" type="slidenum">
              <a:rPr lang="en-US" altLang="pt-BR" smtClean="0"/>
              <a:pPr eaLnBrk="1" hangingPunct="1"/>
              <a:t>10</a:t>
            </a:fld>
            <a:endParaRPr lang="en-US" altLang="pt-BR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A0293-F4F1-4C49-A1AF-3F68A7386B07}" type="slidenum">
              <a:rPr lang="en-US" altLang="pt-BR" smtClean="0"/>
              <a:pPr eaLnBrk="1" hangingPunct="1"/>
              <a:t>11</a:t>
            </a:fld>
            <a:endParaRPr lang="en-US" altLang="pt-BR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F7DE5B-791B-4ED8-8325-0B28B47667DE}" type="slidenum">
              <a:rPr lang="en-US" altLang="pt-BR" smtClean="0"/>
              <a:pPr eaLnBrk="1" hangingPunct="1"/>
              <a:t>12</a:t>
            </a:fld>
            <a:endParaRPr lang="en-US" altLang="pt-BR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3A64E-F8BB-42AF-90D8-CA40A11C1D10}" type="slidenum">
              <a:rPr lang="en-US" altLang="pt-BR" smtClean="0"/>
              <a:pPr eaLnBrk="1" hangingPunct="1"/>
              <a:t>2</a:t>
            </a:fld>
            <a:endParaRPr lang="en-US" altLang="pt-BR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5AB9FF-9CC4-4020-8B86-DEDFF72437AF}" type="slidenum">
              <a:rPr lang="en-US" altLang="pt-BR" smtClean="0"/>
              <a:pPr eaLnBrk="1" hangingPunct="1"/>
              <a:t>3</a:t>
            </a:fld>
            <a:endParaRPr lang="en-US" altLang="pt-BR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3AAAA4-E8AC-4902-A1C4-0A1E3AB1F8BF}" type="slidenum">
              <a:rPr lang="en-US" altLang="pt-BR" smtClean="0"/>
              <a:pPr eaLnBrk="1" hangingPunct="1"/>
              <a:t>4</a:t>
            </a:fld>
            <a:endParaRPr lang="en-US" altLang="pt-BR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9EF50A-7ABC-4BA0-A4F7-FE157149A87D}" type="slidenum">
              <a:rPr lang="en-US" altLang="pt-BR" smtClean="0"/>
              <a:pPr eaLnBrk="1" hangingPunct="1"/>
              <a:t>5</a:t>
            </a:fld>
            <a:endParaRPr lang="en-US" altLang="pt-BR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06D64-6E2C-428B-B897-D91D911073A4}" type="slidenum">
              <a:rPr lang="en-US" altLang="pt-BR" smtClean="0"/>
              <a:pPr eaLnBrk="1" hangingPunct="1"/>
              <a:t>6</a:t>
            </a:fld>
            <a:endParaRPr lang="en-US" altLang="pt-BR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0A51B-00C7-4B9A-8E22-735C3D40FFDF}" type="slidenum">
              <a:rPr lang="en-US" altLang="pt-BR" smtClean="0"/>
              <a:pPr eaLnBrk="1" hangingPunct="1"/>
              <a:t>7</a:t>
            </a:fld>
            <a:endParaRPr lang="en-US" altLang="pt-BR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DE5F3-D8E0-4D7F-8D0D-A1F5D93C9676}" type="slidenum">
              <a:rPr lang="en-US" altLang="pt-BR" smtClean="0"/>
              <a:pPr eaLnBrk="1" hangingPunct="1"/>
              <a:t>8</a:t>
            </a:fld>
            <a:endParaRPr lang="en-US" altLang="pt-BR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AE95C8-97B6-48E9-9F0A-62D11F91ED4C}" type="slidenum">
              <a:rPr lang="en-US" altLang="pt-BR" smtClean="0"/>
              <a:pPr eaLnBrk="1" hangingPunct="1"/>
              <a:t>9</a:t>
            </a:fld>
            <a:endParaRPr lang="en-US" altLang="pt-BR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1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61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38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752C-1405-458E-9C69-174639A0FF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48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F735-2E96-48B0-9333-16AF9BC044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86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60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7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8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3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1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8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3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00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414E-C14F-4CB0-8C98-80901927C564}" type="datetimeFigureOut">
              <a:rPr lang="pt-BR" smtClean="0"/>
              <a:t>19/09/2014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D369-C33F-43C7-953A-3644066B5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5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7" descr="abertura_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49263"/>
            <a:ext cx="8224837" cy="2286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Pesquisa Nacional de</a:t>
            </a:r>
            <a:b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Demografia e Saúde</a:t>
            </a:r>
            <a:b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 Criança e da Mulher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148013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6629" name="Picture 5" descr="logo cebrap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5978525"/>
            <a:ext cx="3517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5454650" y="39211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900">
                <a:solidFill>
                  <a:srgbClr val="000000"/>
                </a:solidFill>
              </a:rPr>
              <a:t> </a:t>
            </a:r>
            <a:endParaRPr lang="pt-BR" altLang="pt-BR"/>
          </a:p>
        </p:txBody>
      </p: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398463" y="2959100"/>
            <a:ext cx="84661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600">
                <a:solidFill>
                  <a:schemeClr val="bg1"/>
                </a:solidFill>
              </a:rPr>
              <a:t>Planejamento Familiar: é um direito, vamos fazer disso uma realidade.</a:t>
            </a:r>
          </a:p>
        </p:txBody>
      </p:sp>
    </p:spTree>
    <p:extLst>
      <p:ext uri="{BB962C8B-B14F-4D97-AF65-F5344CB8AC3E}">
        <p14:creationId xmlns:p14="http://schemas.microsoft.com/office/powerpoint/2010/main" val="290354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7"/>
          <p:cNvSpPr txBox="1">
            <a:spLocks noChangeArrowheads="1"/>
          </p:cNvSpPr>
          <p:nvPr/>
        </p:nvSpPr>
        <p:spPr bwMode="auto">
          <a:xfrm>
            <a:off x="515938" y="414338"/>
            <a:ext cx="81549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u="sng"/>
              <a:t>ASSISTÊNCIA ao PARTO</a:t>
            </a:r>
          </a:p>
          <a:p>
            <a:pPr algn="ctr" eaLnBrk="1" hangingPunct="1"/>
            <a:endParaRPr lang="pt-BR" altLang="pt-BR" sz="2000" u="sng"/>
          </a:p>
          <a:p>
            <a:pPr algn="just" eaLnBrk="1" hangingPunct="1"/>
            <a:r>
              <a:rPr lang="pt-BR" altLang="pt-BR" sz="2000"/>
              <a:t>Percentual de partos hospitalares e de partos assistidos por médicos ou enfermeiras, nos 5 anos anteriores à entrevista. Brasil, Rural e Regiões Norte e Nordeste. PNDS 1996 e 2006.</a:t>
            </a:r>
          </a:p>
        </p:txBody>
      </p:sp>
      <p:sp>
        <p:nvSpPr>
          <p:cNvPr id="35843" name="Line 1028"/>
          <p:cNvSpPr>
            <a:spLocks noChangeShapeType="1"/>
          </p:cNvSpPr>
          <p:nvPr/>
        </p:nvSpPr>
        <p:spPr bwMode="auto">
          <a:xfrm>
            <a:off x="966788" y="4138613"/>
            <a:ext cx="7737475" cy="1587"/>
          </a:xfrm>
          <a:prstGeom prst="line">
            <a:avLst/>
          </a:prstGeom>
          <a:noFill/>
          <a:ln w="0">
            <a:solidFill>
              <a:srgbClr val="33333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44" name="Rectangle 1030"/>
          <p:cNvSpPr>
            <a:spLocks noChangeArrowheads="1"/>
          </p:cNvSpPr>
          <p:nvPr/>
        </p:nvSpPr>
        <p:spPr bwMode="auto">
          <a:xfrm>
            <a:off x="1284288" y="3252788"/>
            <a:ext cx="219075" cy="2219325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45" name="Rectangle 1031"/>
          <p:cNvSpPr>
            <a:spLocks noChangeArrowheads="1"/>
          </p:cNvSpPr>
          <p:nvPr/>
        </p:nvSpPr>
        <p:spPr bwMode="auto">
          <a:xfrm>
            <a:off x="3136900" y="3767138"/>
            <a:ext cx="207963" cy="1704975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46" name="Rectangle 1032"/>
          <p:cNvSpPr>
            <a:spLocks noChangeArrowheads="1"/>
          </p:cNvSpPr>
          <p:nvPr/>
        </p:nvSpPr>
        <p:spPr bwMode="auto">
          <a:xfrm>
            <a:off x="3763963" y="3690938"/>
            <a:ext cx="219075" cy="1781175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47" name="Rectangle 1036"/>
          <p:cNvSpPr>
            <a:spLocks noChangeArrowheads="1"/>
          </p:cNvSpPr>
          <p:nvPr/>
        </p:nvSpPr>
        <p:spPr bwMode="auto">
          <a:xfrm>
            <a:off x="5154613" y="3471863"/>
            <a:ext cx="219075" cy="200025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48" name="Rectangle 1037"/>
          <p:cNvSpPr>
            <a:spLocks noChangeArrowheads="1"/>
          </p:cNvSpPr>
          <p:nvPr/>
        </p:nvSpPr>
        <p:spPr bwMode="auto">
          <a:xfrm>
            <a:off x="6999288" y="4138613"/>
            <a:ext cx="206375" cy="133350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49" name="Rectangle 1038"/>
          <p:cNvSpPr>
            <a:spLocks noChangeArrowheads="1"/>
          </p:cNvSpPr>
          <p:nvPr/>
        </p:nvSpPr>
        <p:spPr bwMode="auto">
          <a:xfrm>
            <a:off x="7731125" y="4073525"/>
            <a:ext cx="219075" cy="1398588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0" name="Rectangle 1039"/>
          <p:cNvSpPr>
            <a:spLocks noChangeArrowheads="1"/>
          </p:cNvSpPr>
          <p:nvPr/>
        </p:nvSpPr>
        <p:spPr bwMode="auto">
          <a:xfrm>
            <a:off x="1503363" y="2903538"/>
            <a:ext cx="206375" cy="2568575"/>
          </a:xfrm>
          <a:prstGeom prst="rect">
            <a:avLst/>
          </a:prstGeom>
          <a:solidFill>
            <a:srgbClr val="FF66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1" name="Rectangle 1040"/>
          <p:cNvSpPr>
            <a:spLocks noChangeArrowheads="1"/>
          </p:cNvSpPr>
          <p:nvPr/>
        </p:nvSpPr>
        <p:spPr bwMode="auto">
          <a:xfrm>
            <a:off x="3344863" y="3221038"/>
            <a:ext cx="207962" cy="2251075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2" name="Rectangle 1041"/>
          <p:cNvSpPr>
            <a:spLocks noChangeArrowheads="1"/>
          </p:cNvSpPr>
          <p:nvPr/>
        </p:nvSpPr>
        <p:spPr bwMode="auto">
          <a:xfrm>
            <a:off x="3983038" y="2936875"/>
            <a:ext cx="207962" cy="2535238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3" name="Rectangle 1046"/>
          <p:cNvSpPr>
            <a:spLocks noChangeArrowheads="1"/>
          </p:cNvSpPr>
          <p:nvPr/>
        </p:nvSpPr>
        <p:spPr bwMode="auto">
          <a:xfrm>
            <a:off x="7205663" y="3209925"/>
            <a:ext cx="207962" cy="2262188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4" name="Rectangle 1047"/>
          <p:cNvSpPr>
            <a:spLocks noChangeArrowheads="1"/>
          </p:cNvSpPr>
          <p:nvPr/>
        </p:nvSpPr>
        <p:spPr bwMode="auto">
          <a:xfrm>
            <a:off x="7950200" y="3111500"/>
            <a:ext cx="206375" cy="2360613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55" name="Line 1048"/>
          <p:cNvSpPr>
            <a:spLocks noChangeShapeType="1"/>
          </p:cNvSpPr>
          <p:nvPr/>
        </p:nvSpPr>
        <p:spPr bwMode="auto">
          <a:xfrm>
            <a:off x="957263" y="2805113"/>
            <a:ext cx="1587" cy="2667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56" name="Line 1049"/>
          <p:cNvSpPr>
            <a:spLocks noChangeShapeType="1"/>
          </p:cNvSpPr>
          <p:nvPr/>
        </p:nvSpPr>
        <p:spPr bwMode="auto">
          <a:xfrm>
            <a:off x="957263" y="5473700"/>
            <a:ext cx="77470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57" name="Rectangle 1050"/>
          <p:cNvSpPr>
            <a:spLocks noChangeArrowheads="1"/>
          </p:cNvSpPr>
          <p:nvPr/>
        </p:nvSpPr>
        <p:spPr bwMode="auto">
          <a:xfrm>
            <a:off x="1173163" y="2979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92</a:t>
            </a:r>
            <a:endParaRPr lang="pt-BR" altLang="pt-BR" sz="1600"/>
          </a:p>
        </p:txBody>
      </p:sp>
      <p:sp>
        <p:nvSpPr>
          <p:cNvPr id="35858" name="Rectangle 1051"/>
          <p:cNvSpPr>
            <a:spLocks noChangeArrowheads="1"/>
          </p:cNvSpPr>
          <p:nvPr/>
        </p:nvSpPr>
        <p:spPr bwMode="auto">
          <a:xfrm>
            <a:off x="3016250" y="3494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82</a:t>
            </a:r>
            <a:endParaRPr lang="pt-BR" altLang="pt-BR" sz="1600"/>
          </a:p>
        </p:txBody>
      </p:sp>
      <p:sp>
        <p:nvSpPr>
          <p:cNvPr id="35859" name="Rectangle 1052"/>
          <p:cNvSpPr>
            <a:spLocks noChangeArrowheads="1"/>
          </p:cNvSpPr>
          <p:nvPr/>
        </p:nvSpPr>
        <p:spPr bwMode="auto">
          <a:xfrm>
            <a:off x="3665538" y="34163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83</a:t>
            </a:r>
            <a:endParaRPr lang="pt-BR" altLang="pt-BR" sz="1600"/>
          </a:p>
        </p:txBody>
      </p:sp>
      <p:sp>
        <p:nvSpPr>
          <p:cNvPr id="35860" name="Rectangle 1056"/>
          <p:cNvSpPr>
            <a:spLocks noChangeArrowheads="1"/>
          </p:cNvSpPr>
          <p:nvPr/>
        </p:nvSpPr>
        <p:spPr bwMode="auto">
          <a:xfrm>
            <a:off x="5045075" y="31988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88</a:t>
            </a:r>
            <a:endParaRPr lang="pt-BR" altLang="pt-BR" sz="1600"/>
          </a:p>
        </p:txBody>
      </p:sp>
      <p:sp>
        <p:nvSpPr>
          <p:cNvPr id="35861" name="Rectangle 1057"/>
          <p:cNvSpPr>
            <a:spLocks noChangeArrowheads="1"/>
          </p:cNvSpPr>
          <p:nvPr/>
        </p:nvSpPr>
        <p:spPr bwMode="auto">
          <a:xfrm>
            <a:off x="6972300" y="38655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75</a:t>
            </a:r>
            <a:endParaRPr lang="pt-BR" altLang="pt-BR" sz="1600"/>
          </a:p>
        </p:txBody>
      </p:sp>
      <p:sp>
        <p:nvSpPr>
          <p:cNvPr id="35862" name="Rectangle 1058"/>
          <p:cNvSpPr>
            <a:spLocks noChangeArrowheads="1"/>
          </p:cNvSpPr>
          <p:nvPr/>
        </p:nvSpPr>
        <p:spPr bwMode="auto">
          <a:xfrm>
            <a:off x="7715250" y="37988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76</a:t>
            </a:r>
            <a:endParaRPr lang="pt-BR" altLang="pt-BR" sz="1600"/>
          </a:p>
        </p:txBody>
      </p:sp>
      <p:sp>
        <p:nvSpPr>
          <p:cNvPr id="35863" name="Rectangle 1059"/>
          <p:cNvSpPr>
            <a:spLocks noChangeArrowheads="1"/>
          </p:cNvSpPr>
          <p:nvPr/>
        </p:nvSpPr>
        <p:spPr bwMode="auto">
          <a:xfrm>
            <a:off x="1503363" y="26304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98</a:t>
            </a:r>
            <a:endParaRPr lang="pt-BR" altLang="pt-BR" sz="2800"/>
          </a:p>
        </p:txBody>
      </p:sp>
      <p:sp>
        <p:nvSpPr>
          <p:cNvPr id="35864" name="Rectangle 1060"/>
          <p:cNvSpPr>
            <a:spLocks noChangeArrowheads="1"/>
          </p:cNvSpPr>
          <p:nvPr/>
        </p:nvSpPr>
        <p:spPr bwMode="auto">
          <a:xfrm>
            <a:off x="3344863" y="29464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92</a:t>
            </a:r>
            <a:endParaRPr lang="pt-BR" altLang="pt-BR" sz="2800"/>
          </a:p>
        </p:txBody>
      </p:sp>
      <p:sp>
        <p:nvSpPr>
          <p:cNvPr id="35865" name="Rectangle 1061"/>
          <p:cNvSpPr>
            <a:spLocks noChangeArrowheads="1"/>
          </p:cNvSpPr>
          <p:nvPr/>
        </p:nvSpPr>
        <p:spPr bwMode="auto">
          <a:xfrm>
            <a:off x="3984625" y="26622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98</a:t>
            </a:r>
            <a:endParaRPr lang="pt-BR" altLang="pt-BR" sz="2800"/>
          </a:p>
        </p:txBody>
      </p:sp>
      <p:sp>
        <p:nvSpPr>
          <p:cNvPr id="35866" name="Rectangle 1065"/>
          <p:cNvSpPr>
            <a:spLocks noChangeArrowheads="1"/>
          </p:cNvSpPr>
          <p:nvPr/>
        </p:nvSpPr>
        <p:spPr bwMode="auto">
          <a:xfrm>
            <a:off x="5375275" y="2695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97</a:t>
            </a:r>
            <a:endParaRPr lang="pt-BR" altLang="pt-BR" sz="2800"/>
          </a:p>
        </p:txBody>
      </p:sp>
      <p:sp>
        <p:nvSpPr>
          <p:cNvPr id="35867" name="Rectangle 1066"/>
          <p:cNvSpPr>
            <a:spLocks noChangeArrowheads="1"/>
          </p:cNvSpPr>
          <p:nvPr/>
        </p:nvSpPr>
        <p:spPr bwMode="auto">
          <a:xfrm>
            <a:off x="7207250" y="29352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93</a:t>
            </a:r>
            <a:endParaRPr lang="pt-BR" altLang="pt-BR" sz="2800"/>
          </a:p>
        </p:txBody>
      </p:sp>
      <p:sp>
        <p:nvSpPr>
          <p:cNvPr id="35868" name="Rectangle 1067"/>
          <p:cNvSpPr>
            <a:spLocks noChangeArrowheads="1"/>
          </p:cNvSpPr>
          <p:nvPr/>
        </p:nvSpPr>
        <p:spPr bwMode="auto">
          <a:xfrm>
            <a:off x="7950200" y="28368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94</a:t>
            </a:r>
            <a:endParaRPr lang="pt-BR" altLang="pt-BR" sz="2800"/>
          </a:p>
        </p:txBody>
      </p:sp>
      <p:sp>
        <p:nvSpPr>
          <p:cNvPr id="35869" name="Rectangle 1068"/>
          <p:cNvSpPr>
            <a:spLocks noChangeArrowheads="1"/>
          </p:cNvSpPr>
          <p:nvPr/>
        </p:nvSpPr>
        <p:spPr bwMode="auto">
          <a:xfrm>
            <a:off x="728663" y="5384800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100">
                <a:solidFill>
                  <a:srgbClr val="000000"/>
                </a:solidFill>
              </a:rPr>
              <a:t>50</a:t>
            </a:r>
            <a:endParaRPr lang="pt-BR" altLang="pt-BR"/>
          </a:p>
        </p:txBody>
      </p:sp>
      <p:sp>
        <p:nvSpPr>
          <p:cNvPr id="35870" name="Rectangle 1070"/>
          <p:cNvSpPr>
            <a:spLocks noChangeArrowheads="1"/>
          </p:cNvSpPr>
          <p:nvPr/>
        </p:nvSpPr>
        <p:spPr bwMode="auto">
          <a:xfrm>
            <a:off x="652463" y="2717800"/>
            <a:ext cx="2333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100">
                <a:solidFill>
                  <a:srgbClr val="000000"/>
                </a:solidFill>
              </a:rPr>
              <a:t>100</a:t>
            </a:r>
            <a:endParaRPr lang="pt-BR" altLang="pt-BR"/>
          </a:p>
        </p:txBody>
      </p:sp>
      <p:sp>
        <p:nvSpPr>
          <p:cNvPr id="35871" name="Rectangle 1071"/>
          <p:cNvSpPr>
            <a:spLocks noChangeArrowheads="1"/>
          </p:cNvSpPr>
          <p:nvPr/>
        </p:nvSpPr>
        <p:spPr bwMode="auto">
          <a:xfrm>
            <a:off x="1216025" y="5592763"/>
            <a:ext cx="5064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Brasil</a:t>
            </a:r>
            <a:endParaRPr lang="pt-BR" altLang="pt-BR" sz="1600"/>
          </a:p>
        </p:txBody>
      </p:sp>
      <p:sp>
        <p:nvSpPr>
          <p:cNvPr id="35872" name="Rectangle 1072"/>
          <p:cNvSpPr>
            <a:spLocks noChangeArrowheads="1"/>
          </p:cNvSpPr>
          <p:nvPr/>
        </p:nvSpPr>
        <p:spPr bwMode="auto">
          <a:xfrm>
            <a:off x="3103563" y="5592763"/>
            <a:ext cx="496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Norte</a:t>
            </a:r>
            <a:endParaRPr lang="pt-BR" altLang="pt-BR" sz="1600"/>
          </a:p>
        </p:txBody>
      </p:sp>
      <p:sp>
        <p:nvSpPr>
          <p:cNvPr id="35873" name="Rectangle 1073"/>
          <p:cNvSpPr>
            <a:spLocks noChangeArrowheads="1"/>
          </p:cNvSpPr>
          <p:nvPr/>
        </p:nvSpPr>
        <p:spPr bwMode="auto">
          <a:xfrm>
            <a:off x="3870325" y="5592763"/>
            <a:ext cx="280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NE</a:t>
            </a:r>
            <a:endParaRPr lang="pt-BR" altLang="pt-BR" sz="1600"/>
          </a:p>
        </p:txBody>
      </p:sp>
      <p:sp>
        <p:nvSpPr>
          <p:cNvPr id="35874" name="Rectangle 1077"/>
          <p:cNvSpPr>
            <a:spLocks noChangeArrowheads="1"/>
          </p:cNvSpPr>
          <p:nvPr/>
        </p:nvSpPr>
        <p:spPr bwMode="auto">
          <a:xfrm>
            <a:off x="5132388" y="5592763"/>
            <a:ext cx="506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Brasil</a:t>
            </a:r>
            <a:endParaRPr lang="pt-BR" altLang="pt-BR" sz="1600"/>
          </a:p>
        </p:txBody>
      </p:sp>
      <p:sp>
        <p:nvSpPr>
          <p:cNvPr id="35875" name="Rectangle 1078"/>
          <p:cNvSpPr>
            <a:spLocks noChangeArrowheads="1"/>
          </p:cNvSpPr>
          <p:nvPr/>
        </p:nvSpPr>
        <p:spPr bwMode="auto">
          <a:xfrm>
            <a:off x="6986588" y="5592763"/>
            <a:ext cx="496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Norte</a:t>
            </a:r>
            <a:endParaRPr lang="pt-BR" altLang="pt-BR" sz="1600"/>
          </a:p>
        </p:txBody>
      </p:sp>
      <p:sp>
        <p:nvSpPr>
          <p:cNvPr id="35876" name="Rectangle 1079"/>
          <p:cNvSpPr>
            <a:spLocks noChangeArrowheads="1"/>
          </p:cNvSpPr>
          <p:nvPr/>
        </p:nvSpPr>
        <p:spPr bwMode="auto">
          <a:xfrm>
            <a:off x="7805738" y="5592763"/>
            <a:ext cx="2809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NE</a:t>
            </a:r>
            <a:endParaRPr lang="pt-BR" altLang="pt-BR" sz="1600"/>
          </a:p>
        </p:txBody>
      </p:sp>
      <p:sp>
        <p:nvSpPr>
          <p:cNvPr id="35877" name="Rectangle 1081"/>
          <p:cNvSpPr>
            <a:spLocks noChangeArrowheads="1"/>
          </p:cNvSpPr>
          <p:nvPr/>
        </p:nvSpPr>
        <p:spPr bwMode="auto">
          <a:xfrm>
            <a:off x="1852613" y="2222500"/>
            <a:ext cx="1697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PARTO HOSPITALAR</a:t>
            </a:r>
            <a:endParaRPr lang="pt-BR" altLang="pt-BR"/>
          </a:p>
        </p:txBody>
      </p:sp>
      <p:sp>
        <p:nvSpPr>
          <p:cNvPr id="35878" name="Rectangle 1082"/>
          <p:cNvSpPr>
            <a:spLocks noChangeArrowheads="1"/>
          </p:cNvSpPr>
          <p:nvPr/>
        </p:nvSpPr>
        <p:spPr bwMode="auto">
          <a:xfrm>
            <a:off x="3763963" y="2476500"/>
            <a:ext cx="1933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79" name="Rectangle 1084"/>
          <p:cNvSpPr>
            <a:spLocks noChangeArrowheads="1"/>
          </p:cNvSpPr>
          <p:nvPr/>
        </p:nvSpPr>
        <p:spPr bwMode="auto">
          <a:xfrm>
            <a:off x="4722813" y="2476500"/>
            <a:ext cx="3136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80" name="Rectangle 1085"/>
          <p:cNvSpPr>
            <a:spLocks noChangeArrowheads="1"/>
          </p:cNvSpPr>
          <p:nvPr/>
        </p:nvSpPr>
        <p:spPr bwMode="auto">
          <a:xfrm>
            <a:off x="4891088" y="2222500"/>
            <a:ext cx="36718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300">
                <a:solidFill>
                  <a:srgbClr val="000000"/>
                </a:solidFill>
              </a:rPr>
              <a:t>PARTO por MÉDICO ou ENFERMEIRA</a:t>
            </a:r>
            <a:endParaRPr lang="pt-BR" altLang="pt-BR"/>
          </a:p>
        </p:txBody>
      </p:sp>
      <p:sp>
        <p:nvSpPr>
          <p:cNvPr id="35881" name="Rectangle 1086"/>
          <p:cNvSpPr>
            <a:spLocks noChangeArrowheads="1"/>
          </p:cNvSpPr>
          <p:nvPr/>
        </p:nvSpPr>
        <p:spPr bwMode="auto">
          <a:xfrm>
            <a:off x="3700463" y="6275388"/>
            <a:ext cx="131762" cy="131762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82" name="Rectangle 1087"/>
          <p:cNvSpPr>
            <a:spLocks noChangeArrowheads="1"/>
          </p:cNvSpPr>
          <p:nvPr/>
        </p:nvSpPr>
        <p:spPr bwMode="auto">
          <a:xfrm>
            <a:off x="3881438" y="619283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1996</a:t>
            </a:r>
            <a:endParaRPr lang="pt-BR" altLang="pt-BR" sz="2000"/>
          </a:p>
        </p:txBody>
      </p:sp>
      <p:sp>
        <p:nvSpPr>
          <p:cNvPr id="35883" name="Rectangle 1088"/>
          <p:cNvSpPr>
            <a:spLocks noChangeArrowheads="1"/>
          </p:cNvSpPr>
          <p:nvPr/>
        </p:nvSpPr>
        <p:spPr bwMode="auto">
          <a:xfrm>
            <a:off x="4829175" y="6275388"/>
            <a:ext cx="131763" cy="131762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84" name="Rectangle 1089"/>
          <p:cNvSpPr>
            <a:spLocks noChangeArrowheads="1"/>
          </p:cNvSpPr>
          <p:nvPr/>
        </p:nvSpPr>
        <p:spPr bwMode="auto">
          <a:xfrm>
            <a:off x="5010150" y="619283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2006</a:t>
            </a:r>
            <a:endParaRPr lang="pt-BR" altLang="pt-BR" sz="2000"/>
          </a:p>
        </p:txBody>
      </p:sp>
      <p:sp>
        <p:nvSpPr>
          <p:cNvPr id="35885" name="Rectangle 1090"/>
          <p:cNvSpPr>
            <a:spLocks noChangeArrowheads="1"/>
          </p:cNvSpPr>
          <p:nvPr/>
        </p:nvSpPr>
        <p:spPr bwMode="auto">
          <a:xfrm rot="-5400000">
            <a:off x="-341312" y="3643313"/>
            <a:ext cx="1412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>
                <a:solidFill>
                  <a:srgbClr val="000000"/>
                </a:solidFill>
              </a:rPr>
              <a:t>Percentual (%)</a:t>
            </a:r>
            <a:endParaRPr lang="pt-BR" altLang="pt-BR" sz="1600"/>
          </a:p>
        </p:txBody>
      </p:sp>
      <p:sp>
        <p:nvSpPr>
          <p:cNvPr id="35886" name="Rectangle 1095"/>
          <p:cNvSpPr>
            <a:spLocks noChangeArrowheads="1"/>
          </p:cNvSpPr>
          <p:nvPr/>
        </p:nvSpPr>
        <p:spPr bwMode="auto">
          <a:xfrm>
            <a:off x="2205038" y="3975100"/>
            <a:ext cx="196850" cy="1497013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87" name="Rectangle 1096"/>
          <p:cNvSpPr>
            <a:spLocks noChangeArrowheads="1"/>
          </p:cNvSpPr>
          <p:nvPr/>
        </p:nvSpPr>
        <p:spPr bwMode="auto">
          <a:xfrm>
            <a:off x="2165350" y="37226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78</a:t>
            </a:r>
            <a:endParaRPr lang="pt-BR" altLang="pt-BR" sz="1600"/>
          </a:p>
        </p:txBody>
      </p:sp>
      <p:sp>
        <p:nvSpPr>
          <p:cNvPr id="35888" name="Rectangle 1098"/>
          <p:cNvSpPr>
            <a:spLocks noChangeArrowheads="1"/>
          </p:cNvSpPr>
          <p:nvPr/>
        </p:nvSpPr>
        <p:spPr bwMode="auto">
          <a:xfrm>
            <a:off x="2435225" y="2732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96</a:t>
            </a:r>
            <a:endParaRPr lang="pt-BR" altLang="pt-BR" sz="2800"/>
          </a:p>
        </p:txBody>
      </p:sp>
      <p:sp>
        <p:nvSpPr>
          <p:cNvPr id="35889" name="Rectangle 1099"/>
          <p:cNvSpPr>
            <a:spLocks noChangeArrowheads="1"/>
          </p:cNvSpPr>
          <p:nvPr/>
        </p:nvSpPr>
        <p:spPr bwMode="auto">
          <a:xfrm>
            <a:off x="2157413" y="5619750"/>
            <a:ext cx="484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Rural</a:t>
            </a:r>
            <a:endParaRPr lang="pt-BR" altLang="pt-BR" sz="1600"/>
          </a:p>
        </p:txBody>
      </p:sp>
      <p:sp>
        <p:nvSpPr>
          <p:cNvPr id="35890" name="Rectangle 1100"/>
          <p:cNvSpPr>
            <a:spLocks noChangeArrowheads="1"/>
          </p:cNvSpPr>
          <p:nvPr/>
        </p:nvSpPr>
        <p:spPr bwMode="auto">
          <a:xfrm>
            <a:off x="6224588" y="3111500"/>
            <a:ext cx="206375" cy="2360613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91" name="Rectangle 1101"/>
          <p:cNvSpPr>
            <a:spLocks noChangeArrowheads="1"/>
          </p:cNvSpPr>
          <p:nvPr/>
        </p:nvSpPr>
        <p:spPr bwMode="auto">
          <a:xfrm>
            <a:off x="6224588" y="27892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94</a:t>
            </a:r>
            <a:endParaRPr lang="pt-BR" altLang="pt-BR" sz="2800"/>
          </a:p>
        </p:txBody>
      </p:sp>
      <p:sp>
        <p:nvSpPr>
          <p:cNvPr id="35892" name="Rectangle 1102"/>
          <p:cNvSpPr>
            <a:spLocks noChangeArrowheads="1"/>
          </p:cNvSpPr>
          <p:nvPr/>
        </p:nvSpPr>
        <p:spPr bwMode="auto">
          <a:xfrm>
            <a:off x="6008688" y="4251325"/>
            <a:ext cx="206375" cy="1220788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93" name="Rectangle 1103"/>
          <p:cNvSpPr>
            <a:spLocks noChangeArrowheads="1"/>
          </p:cNvSpPr>
          <p:nvPr/>
        </p:nvSpPr>
        <p:spPr bwMode="auto">
          <a:xfrm>
            <a:off x="6008688" y="39528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73</a:t>
            </a:r>
            <a:endParaRPr lang="pt-BR" altLang="pt-BR" sz="2800"/>
          </a:p>
        </p:txBody>
      </p:sp>
      <p:sp>
        <p:nvSpPr>
          <p:cNvPr id="35894" name="Rectangle 1105"/>
          <p:cNvSpPr>
            <a:spLocks noChangeArrowheads="1"/>
          </p:cNvSpPr>
          <p:nvPr/>
        </p:nvSpPr>
        <p:spPr bwMode="auto">
          <a:xfrm>
            <a:off x="5995988" y="5630863"/>
            <a:ext cx="4841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Rural</a:t>
            </a:r>
            <a:endParaRPr lang="pt-BR" altLang="pt-BR" sz="1600"/>
          </a:p>
        </p:txBody>
      </p:sp>
      <p:sp>
        <p:nvSpPr>
          <p:cNvPr id="35895" name="Line 1106"/>
          <p:cNvSpPr>
            <a:spLocks noChangeShapeType="1"/>
          </p:cNvSpPr>
          <p:nvPr/>
        </p:nvSpPr>
        <p:spPr bwMode="auto">
          <a:xfrm flipV="1">
            <a:off x="6242050" y="5964238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96" name="Rectangle 1109"/>
          <p:cNvSpPr>
            <a:spLocks noChangeArrowheads="1"/>
          </p:cNvSpPr>
          <p:nvPr/>
        </p:nvSpPr>
        <p:spPr bwMode="auto">
          <a:xfrm>
            <a:off x="2406650" y="3008313"/>
            <a:ext cx="206375" cy="2465387"/>
          </a:xfrm>
          <a:prstGeom prst="rect">
            <a:avLst/>
          </a:prstGeom>
          <a:solidFill>
            <a:srgbClr val="FF66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97" name="Rectangle 1110"/>
          <p:cNvSpPr>
            <a:spLocks noChangeArrowheads="1"/>
          </p:cNvSpPr>
          <p:nvPr/>
        </p:nvSpPr>
        <p:spPr bwMode="auto">
          <a:xfrm>
            <a:off x="5380038" y="2968625"/>
            <a:ext cx="206375" cy="2503488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5898" name="Line 1111"/>
          <p:cNvSpPr>
            <a:spLocks noChangeShapeType="1"/>
          </p:cNvSpPr>
          <p:nvPr/>
        </p:nvSpPr>
        <p:spPr bwMode="auto">
          <a:xfrm>
            <a:off x="4676775" y="2814638"/>
            <a:ext cx="1588" cy="2667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899" name="Line 1112"/>
          <p:cNvSpPr>
            <a:spLocks noChangeShapeType="1"/>
          </p:cNvSpPr>
          <p:nvPr/>
        </p:nvSpPr>
        <p:spPr bwMode="auto">
          <a:xfrm flipV="1">
            <a:off x="2395538" y="590867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900" name="Rectangle 1113"/>
          <p:cNvSpPr>
            <a:spLocks noChangeArrowheads="1"/>
          </p:cNvSpPr>
          <p:nvPr/>
        </p:nvSpPr>
        <p:spPr bwMode="auto">
          <a:xfrm>
            <a:off x="673100" y="4029075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100">
                <a:solidFill>
                  <a:srgbClr val="000000"/>
                </a:solidFill>
              </a:rPr>
              <a:t>50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9377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075"/>
          <p:cNvGrpSpPr>
            <a:grpSpLocks/>
          </p:cNvGrpSpPr>
          <p:nvPr/>
        </p:nvGrpSpPr>
        <p:grpSpPr bwMode="auto">
          <a:xfrm>
            <a:off x="1323975" y="2203450"/>
            <a:ext cx="6056313" cy="2249488"/>
            <a:chOff x="1226" y="1388"/>
            <a:chExt cx="3248" cy="1417"/>
          </a:xfrm>
        </p:grpSpPr>
        <p:sp>
          <p:nvSpPr>
            <p:cNvPr id="36908" name="Line 1026"/>
            <p:cNvSpPr>
              <a:spLocks noChangeShapeType="1"/>
            </p:cNvSpPr>
            <p:nvPr/>
          </p:nvSpPr>
          <p:spPr bwMode="auto">
            <a:xfrm>
              <a:off x="1226" y="2804"/>
              <a:ext cx="32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909" name="Line 1027"/>
            <p:cNvSpPr>
              <a:spLocks noChangeShapeType="1"/>
            </p:cNvSpPr>
            <p:nvPr/>
          </p:nvSpPr>
          <p:spPr bwMode="auto">
            <a:xfrm>
              <a:off x="1226" y="2332"/>
              <a:ext cx="32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910" name="Line 1028"/>
            <p:cNvSpPr>
              <a:spLocks noChangeShapeType="1"/>
            </p:cNvSpPr>
            <p:nvPr/>
          </p:nvSpPr>
          <p:spPr bwMode="auto">
            <a:xfrm>
              <a:off x="1226" y="1860"/>
              <a:ext cx="32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911" name="Line 1029"/>
            <p:cNvSpPr>
              <a:spLocks noChangeShapeType="1"/>
            </p:cNvSpPr>
            <p:nvPr/>
          </p:nvSpPr>
          <p:spPr bwMode="auto">
            <a:xfrm>
              <a:off x="1226" y="1388"/>
              <a:ext cx="32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6867" name="Line 1030"/>
          <p:cNvSpPr>
            <a:spLocks noChangeShapeType="1"/>
          </p:cNvSpPr>
          <p:nvPr/>
        </p:nvSpPr>
        <p:spPr bwMode="auto">
          <a:xfrm>
            <a:off x="1263650" y="5197475"/>
            <a:ext cx="583882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Text Box 1032"/>
          <p:cNvSpPr txBox="1">
            <a:spLocks noChangeArrowheads="1"/>
          </p:cNvSpPr>
          <p:nvPr/>
        </p:nvSpPr>
        <p:spPr bwMode="auto">
          <a:xfrm>
            <a:off x="660400" y="601663"/>
            <a:ext cx="75390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Porcentagem de partos cesários nos 5 anos anteriores à entrevista, segundo residência e tipo de serviço de saúde utilizado. PNDS 1996 e 2006.</a:t>
            </a:r>
          </a:p>
        </p:txBody>
      </p:sp>
      <p:sp>
        <p:nvSpPr>
          <p:cNvPr id="36869" name="Rectangle 1033"/>
          <p:cNvSpPr>
            <a:spLocks noChangeArrowheads="1"/>
          </p:cNvSpPr>
          <p:nvPr/>
        </p:nvSpPr>
        <p:spPr bwMode="auto">
          <a:xfrm>
            <a:off x="1630363" y="3833813"/>
            <a:ext cx="422275" cy="136525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0" name="Rectangle 1034"/>
          <p:cNvSpPr>
            <a:spLocks noChangeArrowheads="1"/>
          </p:cNvSpPr>
          <p:nvPr/>
        </p:nvSpPr>
        <p:spPr bwMode="auto">
          <a:xfrm>
            <a:off x="2060575" y="3568700"/>
            <a:ext cx="414338" cy="1630363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1" name="Rectangle 1035"/>
          <p:cNvSpPr>
            <a:spLocks noChangeArrowheads="1"/>
          </p:cNvSpPr>
          <p:nvPr/>
        </p:nvSpPr>
        <p:spPr bwMode="auto">
          <a:xfrm>
            <a:off x="6069013" y="3965575"/>
            <a:ext cx="414337" cy="1233488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2" name="Rectangle 1036"/>
          <p:cNvSpPr>
            <a:spLocks noChangeArrowheads="1"/>
          </p:cNvSpPr>
          <p:nvPr/>
        </p:nvSpPr>
        <p:spPr bwMode="auto">
          <a:xfrm>
            <a:off x="6965950" y="2306638"/>
            <a:ext cx="414338" cy="2892425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73" name="Line 1037"/>
          <p:cNvSpPr>
            <a:spLocks noChangeShapeType="1"/>
          </p:cNvSpPr>
          <p:nvPr/>
        </p:nvSpPr>
        <p:spPr bwMode="auto">
          <a:xfrm>
            <a:off x="1322388" y="2203450"/>
            <a:ext cx="1587" cy="29956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4" name="Line 1038"/>
          <p:cNvSpPr>
            <a:spLocks noChangeShapeType="1"/>
          </p:cNvSpPr>
          <p:nvPr/>
        </p:nvSpPr>
        <p:spPr bwMode="auto">
          <a:xfrm>
            <a:off x="1263650" y="5199063"/>
            <a:ext cx="587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5" name="Line 1039"/>
          <p:cNvSpPr>
            <a:spLocks noChangeShapeType="1"/>
          </p:cNvSpPr>
          <p:nvPr/>
        </p:nvSpPr>
        <p:spPr bwMode="auto">
          <a:xfrm>
            <a:off x="1263650" y="44513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6" name="Line 1040"/>
          <p:cNvSpPr>
            <a:spLocks noChangeShapeType="1"/>
          </p:cNvSpPr>
          <p:nvPr/>
        </p:nvSpPr>
        <p:spPr bwMode="auto">
          <a:xfrm>
            <a:off x="1263650" y="37020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7" name="Line 1041"/>
          <p:cNvSpPr>
            <a:spLocks noChangeShapeType="1"/>
          </p:cNvSpPr>
          <p:nvPr/>
        </p:nvSpPr>
        <p:spPr bwMode="auto">
          <a:xfrm>
            <a:off x="1263650" y="29527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8" name="Line 1042"/>
          <p:cNvSpPr>
            <a:spLocks noChangeShapeType="1"/>
          </p:cNvSpPr>
          <p:nvPr/>
        </p:nvSpPr>
        <p:spPr bwMode="auto">
          <a:xfrm>
            <a:off x="1263650" y="2203450"/>
            <a:ext cx="587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79" name="Rectangle 1045"/>
          <p:cNvSpPr>
            <a:spLocks noChangeArrowheads="1"/>
          </p:cNvSpPr>
          <p:nvPr/>
        </p:nvSpPr>
        <p:spPr bwMode="auto">
          <a:xfrm>
            <a:off x="1703388" y="3487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36</a:t>
            </a:r>
            <a:endParaRPr lang="pt-BR" altLang="pt-BR" sz="1600"/>
          </a:p>
        </p:txBody>
      </p:sp>
      <p:sp>
        <p:nvSpPr>
          <p:cNvPr id="36880" name="Rectangle 1046"/>
          <p:cNvSpPr>
            <a:spLocks noChangeArrowheads="1"/>
          </p:cNvSpPr>
          <p:nvPr/>
        </p:nvSpPr>
        <p:spPr bwMode="auto">
          <a:xfrm>
            <a:off x="2170113" y="32686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44</a:t>
            </a:r>
            <a:endParaRPr lang="pt-BR" altLang="pt-BR" sz="1600"/>
          </a:p>
        </p:txBody>
      </p:sp>
      <p:sp>
        <p:nvSpPr>
          <p:cNvPr id="36881" name="Rectangle 1047"/>
          <p:cNvSpPr>
            <a:spLocks noChangeArrowheads="1"/>
          </p:cNvSpPr>
          <p:nvPr/>
        </p:nvSpPr>
        <p:spPr bwMode="auto">
          <a:xfrm>
            <a:off x="6165850" y="36972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33</a:t>
            </a:r>
            <a:endParaRPr lang="pt-BR" altLang="pt-BR" sz="1600"/>
          </a:p>
        </p:txBody>
      </p:sp>
      <p:sp>
        <p:nvSpPr>
          <p:cNvPr id="36882" name="Rectangle 1048"/>
          <p:cNvSpPr>
            <a:spLocks noChangeArrowheads="1"/>
          </p:cNvSpPr>
          <p:nvPr/>
        </p:nvSpPr>
        <p:spPr bwMode="auto">
          <a:xfrm>
            <a:off x="7015163" y="19859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77</a:t>
            </a:r>
            <a:endParaRPr lang="pt-BR" altLang="pt-BR" sz="1600"/>
          </a:p>
        </p:txBody>
      </p:sp>
      <p:sp>
        <p:nvSpPr>
          <p:cNvPr id="36883" name="Rectangle 1049"/>
          <p:cNvSpPr>
            <a:spLocks noChangeArrowheads="1"/>
          </p:cNvSpPr>
          <p:nvPr/>
        </p:nvSpPr>
        <p:spPr bwMode="auto">
          <a:xfrm>
            <a:off x="1073150" y="50815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0</a:t>
            </a:r>
            <a:endParaRPr lang="pt-BR" altLang="pt-BR"/>
          </a:p>
        </p:txBody>
      </p:sp>
      <p:sp>
        <p:nvSpPr>
          <p:cNvPr id="36884" name="Rectangle 1050"/>
          <p:cNvSpPr>
            <a:spLocks noChangeArrowheads="1"/>
          </p:cNvSpPr>
          <p:nvPr/>
        </p:nvSpPr>
        <p:spPr bwMode="auto">
          <a:xfrm>
            <a:off x="969963" y="43338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20</a:t>
            </a:r>
            <a:endParaRPr lang="pt-BR" altLang="pt-BR"/>
          </a:p>
        </p:txBody>
      </p:sp>
      <p:sp>
        <p:nvSpPr>
          <p:cNvPr id="36885" name="Rectangle 1051"/>
          <p:cNvSpPr>
            <a:spLocks noChangeArrowheads="1"/>
          </p:cNvSpPr>
          <p:nvPr/>
        </p:nvSpPr>
        <p:spPr bwMode="auto">
          <a:xfrm>
            <a:off x="969963" y="358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40</a:t>
            </a:r>
            <a:endParaRPr lang="pt-BR" altLang="pt-BR"/>
          </a:p>
        </p:txBody>
      </p:sp>
      <p:sp>
        <p:nvSpPr>
          <p:cNvPr id="36886" name="Rectangle 1052"/>
          <p:cNvSpPr>
            <a:spLocks noChangeArrowheads="1"/>
          </p:cNvSpPr>
          <p:nvPr/>
        </p:nvSpPr>
        <p:spPr bwMode="auto">
          <a:xfrm>
            <a:off x="969963" y="28352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60</a:t>
            </a:r>
            <a:endParaRPr lang="pt-BR" altLang="pt-BR"/>
          </a:p>
        </p:txBody>
      </p:sp>
      <p:sp>
        <p:nvSpPr>
          <p:cNvPr id="36887" name="Rectangle 1053"/>
          <p:cNvSpPr>
            <a:spLocks noChangeArrowheads="1"/>
          </p:cNvSpPr>
          <p:nvPr/>
        </p:nvSpPr>
        <p:spPr bwMode="auto">
          <a:xfrm>
            <a:off x="969963" y="20859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80</a:t>
            </a:r>
            <a:endParaRPr lang="pt-BR" altLang="pt-BR"/>
          </a:p>
        </p:txBody>
      </p:sp>
      <p:sp>
        <p:nvSpPr>
          <p:cNvPr id="36888" name="Rectangle 1054"/>
          <p:cNvSpPr>
            <a:spLocks noChangeArrowheads="1"/>
          </p:cNvSpPr>
          <p:nvPr/>
        </p:nvSpPr>
        <p:spPr bwMode="auto">
          <a:xfrm>
            <a:off x="1817688" y="5360988"/>
            <a:ext cx="57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Brasil</a:t>
            </a:r>
            <a:endParaRPr lang="pt-BR" altLang="pt-BR"/>
          </a:p>
        </p:txBody>
      </p:sp>
      <p:sp>
        <p:nvSpPr>
          <p:cNvPr id="36889" name="Rectangle 1055"/>
          <p:cNvSpPr>
            <a:spLocks noChangeArrowheads="1"/>
          </p:cNvSpPr>
          <p:nvPr/>
        </p:nvSpPr>
        <p:spPr bwMode="auto">
          <a:xfrm>
            <a:off x="5948363" y="5360988"/>
            <a:ext cx="7254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SUS*</a:t>
            </a:r>
            <a:endParaRPr lang="pt-BR" altLang="pt-BR"/>
          </a:p>
        </p:txBody>
      </p:sp>
      <p:sp>
        <p:nvSpPr>
          <p:cNvPr id="36890" name="Rectangle 1056"/>
          <p:cNvSpPr>
            <a:spLocks noChangeArrowheads="1"/>
          </p:cNvSpPr>
          <p:nvPr/>
        </p:nvSpPr>
        <p:spPr bwMode="auto">
          <a:xfrm>
            <a:off x="6750050" y="5360988"/>
            <a:ext cx="1028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>
                <a:solidFill>
                  <a:srgbClr val="000000"/>
                </a:solidFill>
              </a:rPr>
              <a:t>Convênio/</a:t>
            </a:r>
          </a:p>
          <a:p>
            <a:pPr algn="ctr" eaLnBrk="1" hangingPunct="1"/>
            <a:r>
              <a:rPr lang="pt-BR" altLang="pt-BR">
                <a:solidFill>
                  <a:srgbClr val="000000"/>
                </a:solidFill>
              </a:rPr>
              <a:t>privado*</a:t>
            </a:r>
            <a:endParaRPr lang="pt-BR" altLang="pt-BR"/>
          </a:p>
        </p:txBody>
      </p:sp>
      <p:sp>
        <p:nvSpPr>
          <p:cNvPr id="36891" name="Rectangle 1057"/>
          <p:cNvSpPr>
            <a:spLocks noChangeArrowheads="1"/>
          </p:cNvSpPr>
          <p:nvPr/>
        </p:nvSpPr>
        <p:spPr bwMode="auto">
          <a:xfrm>
            <a:off x="7631113" y="2857500"/>
            <a:ext cx="204787" cy="214313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92" name="Rectangle 1058"/>
          <p:cNvSpPr>
            <a:spLocks noChangeArrowheads="1"/>
          </p:cNvSpPr>
          <p:nvPr/>
        </p:nvSpPr>
        <p:spPr bwMode="auto">
          <a:xfrm>
            <a:off x="7907338" y="281940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1996</a:t>
            </a:r>
            <a:endParaRPr lang="pt-BR" altLang="pt-BR" sz="2000"/>
          </a:p>
        </p:txBody>
      </p:sp>
      <p:sp>
        <p:nvSpPr>
          <p:cNvPr id="36893" name="Rectangle 1059"/>
          <p:cNvSpPr>
            <a:spLocks noChangeArrowheads="1"/>
          </p:cNvSpPr>
          <p:nvPr/>
        </p:nvSpPr>
        <p:spPr bwMode="auto">
          <a:xfrm>
            <a:off x="7616825" y="3408363"/>
            <a:ext cx="204788" cy="214312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94" name="Rectangle 1060"/>
          <p:cNvSpPr>
            <a:spLocks noChangeArrowheads="1"/>
          </p:cNvSpPr>
          <p:nvPr/>
        </p:nvSpPr>
        <p:spPr bwMode="auto">
          <a:xfrm>
            <a:off x="7893050" y="3370263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2006</a:t>
            </a:r>
            <a:endParaRPr lang="pt-BR" altLang="pt-BR" sz="2000"/>
          </a:p>
        </p:txBody>
      </p:sp>
      <p:sp>
        <p:nvSpPr>
          <p:cNvPr id="36895" name="Rectangle 1061"/>
          <p:cNvSpPr>
            <a:spLocks noChangeArrowheads="1"/>
          </p:cNvSpPr>
          <p:nvPr/>
        </p:nvSpPr>
        <p:spPr bwMode="auto">
          <a:xfrm rot="-5400000">
            <a:off x="-153987" y="3543300"/>
            <a:ext cx="1412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>
                <a:solidFill>
                  <a:srgbClr val="000000"/>
                </a:solidFill>
              </a:rPr>
              <a:t>Percentual (%)</a:t>
            </a:r>
            <a:endParaRPr lang="pt-BR" altLang="pt-BR" sz="1600"/>
          </a:p>
        </p:txBody>
      </p:sp>
      <p:sp>
        <p:nvSpPr>
          <p:cNvPr id="36896" name="Text Box 1062"/>
          <p:cNvSpPr txBox="1">
            <a:spLocks noChangeArrowheads="1"/>
          </p:cNvSpPr>
          <p:nvPr/>
        </p:nvSpPr>
        <p:spPr bwMode="auto">
          <a:xfrm>
            <a:off x="5522913" y="6191250"/>
            <a:ext cx="3216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/>
              <a:t>*Dado não disponível em 1996.</a:t>
            </a:r>
          </a:p>
        </p:txBody>
      </p:sp>
      <p:sp>
        <p:nvSpPr>
          <p:cNvPr id="36897" name="Rectangle 1064"/>
          <p:cNvSpPr>
            <a:spLocks noChangeArrowheads="1"/>
          </p:cNvSpPr>
          <p:nvPr/>
        </p:nvSpPr>
        <p:spPr bwMode="auto">
          <a:xfrm>
            <a:off x="2992438" y="4454525"/>
            <a:ext cx="414337" cy="744538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98" name="Rectangle 1065"/>
          <p:cNvSpPr>
            <a:spLocks noChangeArrowheads="1"/>
          </p:cNvSpPr>
          <p:nvPr/>
        </p:nvSpPr>
        <p:spPr bwMode="auto">
          <a:xfrm>
            <a:off x="3409950" y="3886200"/>
            <a:ext cx="422275" cy="1314450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899" name="Rectangle 1066"/>
          <p:cNvSpPr>
            <a:spLocks noChangeArrowheads="1"/>
          </p:cNvSpPr>
          <p:nvPr/>
        </p:nvSpPr>
        <p:spPr bwMode="auto">
          <a:xfrm>
            <a:off x="3089275" y="41259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20</a:t>
            </a:r>
            <a:endParaRPr lang="pt-BR" altLang="pt-BR" sz="1600"/>
          </a:p>
        </p:txBody>
      </p:sp>
      <p:sp>
        <p:nvSpPr>
          <p:cNvPr id="36900" name="Rectangle 1067"/>
          <p:cNvSpPr>
            <a:spLocks noChangeArrowheads="1"/>
          </p:cNvSpPr>
          <p:nvPr/>
        </p:nvSpPr>
        <p:spPr bwMode="auto">
          <a:xfrm>
            <a:off x="3549650" y="34417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35</a:t>
            </a:r>
            <a:endParaRPr lang="pt-BR" altLang="pt-BR" sz="1600"/>
          </a:p>
        </p:txBody>
      </p:sp>
      <p:sp>
        <p:nvSpPr>
          <p:cNvPr id="36901" name="Rectangle 1068"/>
          <p:cNvSpPr>
            <a:spLocks noChangeArrowheads="1"/>
          </p:cNvSpPr>
          <p:nvPr/>
        </p:nvSpPr>
        <p:spPr bwMode="auto">
          <a:xfrm>
            <a:off x="3116263" y="5383213"/>
            <a:ext cx="546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Rural</a:t>
            </a:r>
            <a:endParaRPr lang="pt-BR" altLang="pt-BR"/>
          </a:p>
        </p:txBody>
      </p:sp>
      <p:sp>
        <p:nvSpPr>
          <p:cNvPr id="36902" name="Rectangle 1069"/>
          <p:cNvSpPr>
            <a:spLocks noChangeArrowheads="1"/>
          </p:cNvSpPr>
          <p:nvPr/>
        </p:nvSpPr>
        <p:spPr bwMode="auto">
          <a:xfrm>
            <a:off x="4076700" y="5413375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Urbano</a:t>
            </a:r>
            <a:endParaRPr lang="pt-BR" altLang="pt-BR"/>
          </a:p>
        </p:txBody>
      </p:sp>
      <p:sp>
        <p:nvSpPr>
          <p:cNvPr id="36903" name="Rectangle 1070"/>
          <p:cNvSpPr>
            <a:spLocks noChangeArrowheads="1"/>
          </p:cNvSpPr>
          <p:nvPr/>
        </p:nvSpPr>
        <p:spPr bwMode="auto">
          <a:xfrm>
            <a:off x="4235450" y="3648075"/>
            <a:ext cx="414338" cy="154940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904" name="Rectangle 1071"/>
          <p:cNvSpPr>
            <a:spLocks noChangeArrowheads="1"/>
          </p:cNvSpPr>
          <p:nvPr/>
        </p:nvSpPr>
        <p:spPr bwMode="auto">
          <a:xfrm>
            <a:off x="4654550" y="3527425"/>
            <a:ext cx="414338" cy="1670050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6905" name="Rectangle 1072"/>
          <p:cNvSpPr>
            <a:spLocks noChangeArrowheads="1"/>
          </p:cNvSpPr>
          <p:nvPr/>
        </p:nvSpPr>
        <p:spPr bwMode="auto">
          <a:xfrm>
            <a:off x="4824413" y="32067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46</a:t>
            </a:r>
            <a:endParaRPr lang="pt-BR" altLang="pt-BR" sz="1600"/>
          </a:p>
        </p:txBody>
      </p:sp>
      <p:sp>
        <p:nvSpPr>
          <p:cNvPr id="36906" name="Rectangle 1073"/>
          <p:cNvSpPr>
            <a:spLocks noChangeArrowheads="1"/>
          </p:cNvSpPr>
          <p:nvPr/>
        </p:nvSpPr>
        <p:spPr bwMode="auto">
          <a:xfrm>
            <a:off x="4265613" y="33385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42</a:t>
            </a:r>
            <a:endParaRPr lang="pt-BR" altLang="pt-BR" sz="1600"/>
          </a:p>
        </p:txBody>
      </p:sp>
      <p:sp>
        <p:nvSpPr>
          <p:cNvPr id="36907" name="Line 1074"/>
          <p:cNvSpPr>
            <a:spLocks noChangeShapeType="1"/>
          </p:cNvSpPr>
          <p:nvPr/>
        </p:nvSpPr>
        <p:spPr bwMode="auto">
          <a:xfrm flipV="1">
            <a:off x="3373438" y="5800725"/>
            <a:ext cx="0" cy="692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59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80988" y="1049338"/>
            <a:ext cx="8445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Percentual de crianças menores de 60 meses alguma vez amamentadas, segundo residência e região. PNDS 1996 e 2006.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500438" y="6197600"/>
            <a:ext cx="131762" cy="131763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681413" y="61150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1996</a:t>
            </a:r>
            <a:endParaRPr lang="pt-BR" altLang="pt-BR" sz="20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629150" y="6197600"/>
            <a:ext cx="131763" cy="131763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810125" y="61150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2006</a:t>
            </a:r>
            <a:endParaRPr lang="pt-BR" altLang="pt-BR" sz="2000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412875" y="4352925"/>
            <a:ext cx="6908800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412875" y="3213100"/>
            <a:ext cx="6908800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54163" y="3790950"/>
            <a:ext cx="280987" cy="170180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933700" y="3692525"/>
            <a:ext cx="280988" cy="1800225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622675" y="3987800"/>
            <a:ext cx="280988" cy="150495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5014913" y="3128963"/>
            <a:ext cx="280987" cy="2363787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705475" y="3944938"/>
            <a:ext cx="280988" cy="1547812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394450" y="3875088"/>
            <a:ext cx="280988" cy="1617662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7083425" y="4016375"/>
            <a:ext cx="280988" cy="1476375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7772400" y="3467100"/>
            <a:ext cx="280988" cy="2025650"/>
          </a:xfrm>
          <a:prstGeom prst="rect">
            <a:avLst/>
          </a:prstGeom>
          <a:solidFill>
            <a:srgbClr val="0000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1862138" y="2890838"/>
            <a:ext cx="280987" cy="2601912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241675" y="2917825"/>
            <a:ext cx="280988" cy="2574925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930650" y="2706688"/>
            <a:ext cx="280988" cy="2786062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5322888" y="2481263"/>
            <a:ext cx="280987" cy="3011487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6013450" y="2917825"/>
            <a:ext cx="280988" cy="2574925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702425" y="2763838"/>
            <a:ext cx="280988" cy="2728912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391400" y="3790950"/>
            <a:ext cx="280988" cy="1701800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8080375" y="2593975"/>
            <a:ext cx="282575" cy="2898775"/>
          </a:xfrm>
          <a:prstGeom prst="rect">
            <a:avLst/>
          </a:prstGeom>
          <a:solidFill>
            <a:srgbClr val="FF6600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1412875" y="2073275"/>
            <a:ext cx="1588" cy="3419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1357313" y="5492750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1357313" y="435292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1357313" y="3213100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1357313" y="207327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1412875" y="5492750"/>
            <a:ext cx="69088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1570038" y="3481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93</a:t>
            </a: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2947988" y="33829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93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3638550" y="36782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92</a:t>
            </a:r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030788" y="28194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95</a:t>
            </a:r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5719763" y="36353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92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410325" y="35655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92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099300" y="37068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92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7788275" y="31575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FF"/>
                </a:solidFill>
              </a:rPr>
              <a:t>94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1909763" y="25812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96</a:t>
            </a:r>
            <a:endParaRPr lang="pt-BR" altLang="pt-BR" sz="1400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3287713" y="26082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96</a:t>
            </a:r>
            <a:endParaRPr lang="pt-BR" altLang="pt-BR" sz="1400"/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3978275" y="23971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97</a:t>
            </a:r>
            <a:endParaRPr lang="pt-BR" altLang="pt-BR" sz="1400"/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5370513" y="21717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98</a:t>
            </a:r>
            <a:endParaRPr lang="pt-BR" altLang="pt-BR" sz="1400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059488" y="26082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96</a:t>
            </a:r>
            <a:endParaRPr lang="pt-BR" altLang="pt-BR" sz="1400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6750050" y="24542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97</a:t>
            </a:r>
            <a:endParaRPr lang="pt-BR" altLang="pt-BR" sz="1400"/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39025" y="3481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93</a:t>
            </a:r>
            <a:endParaRPr lang="pt-BR" altLang="pt-BR" sz="1400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8128000" y="22844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98</a:t>
            </a:r>
            <a:endParaRPr lang="pt-BR" altLang="pt-BR" sz="1400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1076325" y="53800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85</a:t>
            </a:r>
            <a:endParaRPr lang="pt-BR" altLang="pt-BR"/>
          </a:p>
        </p:txBody>
      </p: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1076325" y="42402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90</a:t>
            </a:r>
            <a:endParaRPr lang="pt-BR" altLang="pt-BR"/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1076325" y="3100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95</a:t>
            </a:r>
            <a:endParaRPr lang="pt-BR" altLang="pt-BR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977900" y="188436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100</a:t>
            </a:r>
            <a:endParaRPr lang="pt-BR" altLang="pt-BR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1595438" y="5553075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Brasil</a:t>
            </a:r>
            <a:endParaRPr lang="pt-BR" altLang="pt-BR" sz="1600"/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2809875" y="5553075"/>
            <a:ext cx="698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Urbana</a:t>
            </a:r>
            <a:endParaRPr lang="pt-BR" altLang="pt-BR" sz="1600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3730625" y="5553075"/>
            <a:ext cx="519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Rural</a:t>
            </a:r>
            <a:endParaRPr lang="pt-BR" altLang="pt-BR" sz="1600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5156200" y="5553075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</a:t>
            </a:r>
            <a:endParaRPr lang="pt-BR" altLang="pt-BR" sz="1600"/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5775325" y="5553075"/>
            <a:ext cx="280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NE</a:t>
            </a:r>
            <a:endParaRPr lang="pt-BR" altLang="pt-BR" sz="1600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6540500" y="5553075"/>
            <a:ext cx="269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SE</a:t>
            </a:r>
            <a:endParaRPr lang="pt-BR" altLang="pt-BR" sz="1600"/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7300913" y="5553075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S</a:t>
            </a:r>
            <a:endParaRPr lang="pt-BR" altLang="pt-BR" sz="1600"/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7843838" y="555307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CO</a:t>
            </a:r>
            <a:endParaRPr lang="pt-BR" altLang="pt-BR" sz="1600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 rot="-5400000">
            <a:off x="-63500" y="3427413"/>
            <a:ext cx="1412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>
                <a:solidFill>
                  <a:srgbClr val="000000"/>
                </a:solidFill>
              </a:rPr>
              <a:t>Percentual (%)</a:t>
            </a:r>
            <a:endParaRPr lang="pt-BR" altLang="pt-BR" sz="1600"/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3051175" y="1958975"/>
            <a:ext cx="9350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Residência</a:t>
            </a:r>
            <a:endParaRPr lang="pt-BR" altLang="pt-BR" sz="1400"/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6400800" y="1954213"/>
            <a:ext cx="590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Região</a:t>
            </a:r>
            <a:endParaRPr lang="pt-BR" altLang="pt-BR" sz="1400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>
            <a:off x="2517775" y="206375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51" name="Line 63"/>
          <p:cNvSpPr>
            <a:spLocks noChangeShapeType="1"/>
          </p:cNvSpPr>
          <p:nvPr/>
        </p:nvSpPr>
        <p:spPr bwMode="auto">
          <a:xfrm>
            <a:off x="4665663" y="206375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68" name="Text Box 64"/>
          <p:cNvSpPr txBox="1">
            <a:spLocks noChangeArrowheads="1"/>
          </p:cNvSpPr>
          <p:nvPr/>
        </p:nvSpPr>
        <p:spPr bwMode="auto">
          <a:xfrm>
            <a:off x="550863" y="173038"/>
            <a:ext cx="623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AMAMENTAÇÃO</a:t>
            </a:r>
          </a:p>
        </p:txBody>
      </p:sp>
      <p:sp>
        <p:nvSpPr>
          <p:cNvPr id="149569" name="Text Box 65"/>
          <p:cNvSpPr txBox="1">
            <a:spLocks noChangeArrowheads="1"/>
          </p:cNvSpPr>
          <p:nvPr/>
        </p:nvSpPr>
        <p:spPr bwMode="auto">
          <a:xfrm>
            <a:off x="6470650" y="173038"/>
            <a:ext cx="25257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Ana Segall-Corrêa</a:t>
            </a:r>
          </a:p>
          <a:p>
            <a:pPr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Letícia Marín-León</a:t>
            </a:r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 flipH="1" flipV="1">
            <a:off x="7358063" y="5883275"/>
            <a:ext cx="11112" cy="568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10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interno_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46075" y="1038225"/>
            <a:ext cx="7796213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70000"/>
              </a:spcBef>
              <a:buFontTx/>
              <a:buChar char="•"/>
            </a:pPr>
            <a:r>
              <a:rPr lang="pt-BR" altLang="pt-BR" sz="2200">
                <a:cs typeface="Times New Roman" pitchFamily="18" charset="0"/>
                <a:sym typeface="Wingdings" pitchFamily="2" charset="2"/>
              </a:rPr>
              <a:t>A Pesquisa Nacional de Demografia e Saúde da Criança e da Mulher (PNDS-2006) traça um perfil da população feminina em idade fértil e das crianças menores de 5 anos no Brasil.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Tx/>
              <a:buChar char="•"/>
            </a:pPr>
            <a:r>
              <a:rPr lang="pt-BR" altLang="pt-BR" sz="2200">
                <a:cs typeface="Times New Roman" pitchFamily="18" charset="0"/>
                <a:sym typeface="Wingdings" pitchFamily="2" charset="2"/>
              </a:rPr>
              <a:t>Os resultados recentes fornecem subsídios para uma avaliação dos avanços ocorridos na saúde da mulher e da criança no Brasil.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Tx/>
              <a:buChar char="•"/>
            </a:pPr>
            <a:r>
              <a:rPr lang="pt-BR" altLang="pt-BR" sz="2200">
                <a:cs typeface="Times New Roman" pitchFamily="18" charset="0"/>
                <a:sym typeface="Wingdings" pitchFamily="2" charset="2"/>
              </a:rPr>
              <a:t>Além disso, permitem comparações internacionais e auxiliam na formulação de políticas e estratégias de ações. </a:t>
            </a:r>
          </a:p>
        </p:txBody>
      </p:sp>
    </p:spTree>
    <p:extLst>
      <p:ext uri="{BB962C8B-B14F-4D97-AF65-F5344CB8AC3E}">
        <p14:creationId xmlns:p14="http://schemas.microsoft.com/office/powerpoint/2010/main" val="384129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62013" y="633413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Taxas de fecundidade total, segundo características sociodemográficas. PNDS 1996 e 2006.</a:t>
            </a:r>
          </a:p>
        </p:txBody>
      </p:sp>
      <p:sp>
        <p:nvSpPr>
          <p:cNvPr id="28675" name="Rectangle 87"/>
          <p:cNvSpPr>
            <a:spLocks noChangeArrowheads="1"/>
          </p:cNvSpPr>
          <p:nvPr/>
        </p:nvSpPr>
        <p:spPr bwMode="auto">
          <a:xfrm>
            <a:off x="1146175" y="3932238"/>
            <a:ext cx="274638" cy="1425575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6" name="Rectangle 88"/>
          <p:cNvSpPr>
            <a:spLocks noChangeArrowheads="1"/>
          </p:cNvSpPr>
          <p:nvPr/>
        </p:nvSpPr>
        <p:spPr bwMode="auto">
          <a:xfrm>
            <a:off x="2420938" y="4041775"/>
            <a:ext cx="273050" cy="1316038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7" name="Rectangle 89"/>
          <p:cNvSpPr>
            <a:spLocks noChangeArrowheads="1"/>
          </p:cNvSpPr>
          <p:nvPr/>
        </p:nvSpPr>
        <p:spPr bwMode="auto">
          <a:xfrm>
            <a:off x="3063875" y="3357563"/>
            <a:ext cx="274638" cy="2000250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8" name="Rectangle 90"/>
          <p:cNvSpPr>
            <a:spLocks noChangeArrowheads="1"/>
          </p:cNvSpPr>
          <p:nvPr/>
        </p:nvSpPr>
        <p:spPr bwMode="auto">
          <a:xfrm>
            <a:off x="4357688" y="2508250"/>
            <a:ext cx="254000" cy="2849563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79" name="Rectangle 91"/>
          <p:cNvSpPr>
            <a:spLocks noChangeArrowheads="1"/>
          </p:cNvSpPr>
          <p:nvPr/>
        </p:nvSpPr>
        <p:spPr bwMode="auto">
          <a:xfrm>
            <a:off x="4981575" y="3302000"/>
            <a:ext cx="274638" cy="2055813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0" name="Rectangle 92"/>
          <p:cNvSpPr>
            <a:spLocks noChangeArrowheads="1"/>
          </p:cNvSpPr>
          <p:nvPr/>
        </p:nvSpPr>
        <p:spPr bwMode="auto">
          <a:xfrm>
            <a:off x="5626100" y="3644900"/>
            <a:ext cx="273050" cy="1712913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1" name="Rectangle 93"/>
          <p:cNvSpPr>
            <a:spLocks noChangeArrowheads="1"/>
          </p:cNvSpPr>
          <p:nvPr/>
        </p:nvSpPr>
        <p:spPr bwMode="auto">
          <a:xfrm>
            <a:off x="6269038" y="3987800"/>
            <a:ext cx="274637" cy="1370013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2" name="Rectangle 94"/>
          <p:cNvSpPr>
            <a:spLocks noChangeArrowheads="1"/>
          </p:cNvSpPr>
          <p:nvPr/>
        </p:nvSpPr>
        <p:spPr bwMode="auto">
          <a:xfrm>
            <a:off x="6919913" y="4384675"/>
            <a:ext cx="254000" cy="973138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3" name="Rectangle 95"/>
          <p:cNvSpPr>
            <a:spLocks noChangeArrowheads="1"/>
          </p:cNvSpPr>
          <p:nvPr/>
        </p:nvSpPr>
        <p:spPr bwMode="auto">
          <a:xfrm>
            <a:off x="7542213" y="4508500"/>
            <a:ext cx="274637" cy="849313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4" name="Rectangle 96"/>
          <p:cNvSpPr>
            <a:spLocks noChangeArrowheads="1"/>
          </p:cNvSpPr>
          <p:nvPr/>
        </p:nvSpPr>
        <p:spPr bwMode="auto">
          <a:xfrm>
            <a:off x="1420813" y="4330700"/>
            <a:ext cx="280987" cy="1027113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5" name="Rectangle 97"/>
          <p:cNvSpPr>
            <a:spLocks noChangeArrowheads="1"/>
          </p:cNvSpPr>
          <p:nvPr/>
        </p:nvSpPr>
        <p:spPr bwMode="auto">
          <a:xfrm>
            <a:off x="2693988" y="4330700"/>
            <a:ext cx="284162" cy="1027113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6" name="Rectangle 98"/>
          <p:cNvSpPr>
            <a:spLocks noChangeArrowheads="1"/>
          </p:cNvSpPr>
          <p:nvPr/>
        </p:nvSpPr>
        <p:spPr bwMode="auto">
          <a:xfrm>
            <a:off x="3338513" y="4219575"/>
            <a:ext cx="280987" cy="1138238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7" name="Rectangle 99"/>
          <p:cNvSpPr>
            <a:spLocks noChangeArrowheads="1"/>
          </p:cNvSpPr>
          <p:nvPr/>
        </p:nvSpPr>
        <p:spPr bwMode="auto">
          <a:xfrm>
            <a:off x="4611688" y="2932113"/>
            <a:ext cx="280987" cy="2425700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8" name="Rectangle 100"/>
          <p:cNvSpPr>
            <a:spLocks noChangeArrowheads="1"/>
          </p:cNvSpPr>
          <p:nvPr/>
        </p:nvSpPr>
        <p:spPr bwMode="auto">
          <a:xfrm>
            <a:off x="5256213" y="3741738"/>
            <a:ext cx="280987" cy="1616075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89" name="Rectangle 101"/>
          <p:cNvSpPr>
            <a:spLocks noChangeArrowheads="1"/>
          </p:cNvSpPr>
          <p:nvPr/>
        </p:nvSpPr>
        <p:spPr bwMode="auto">
          <a:xfrm>
            <a:off x="5899150" y="3741738"/>
            <a:ext cx="280988" cy="1616075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90" name="Rectangle 102"/>
          <p:cNvSpPr>
            <a:spLocks noChangeArrowheads="1"/>
          </p:cNvSpPr>
          <p:nvPr/>
        </p:nvSpPr>
        <p:spPr bwMode="auto">
          <a:xfrm>
            <a:off x="6543675" y="4165600"/>
            <a:ext cx="280988" cy="1192213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91" name="Rectangle 103"/>
          <p:cNvSpPr>
            <a:spLocks noChangeArrowheads="1"/>
          </p:cNvSpPr>
          <p:nvPr/>
        </p:nvSpPr>
        <p:spPr bwMode="auto">
          <a:xfrm>
            <a:off x="7173913" y="4440238"/>
            <a:ext cx="280987" cy="917575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92" name="Rectangle 104"/>
          <p:cNvSpPr>
            <a:spLocks noChangeArrowheads="1"/>
          </p:cNvSpPr>
          <p:nvPr/>
        </p:nvSpPr>
        <p:spPr bwMode="auto">
          <a:xfrm>
            <a:off x="7816850" y="4781550"/>
            <a:ext cx="280988" cy="576263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693" name="Line 105"/>
          <p:cNvSpPr>
            <a:spLocks noChangeShapeType="1"/>
          </p:cNvSpPr>
          <p:nvPr/>
        </p:nvSpPr>
        <p:spPr bwMode="auto">
          <a:xfrm>
            <a:off x="981075" y="1933575"/>
            <a:ext cx="1588" cy="3424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4" name="Line 106"/>
          <p:cNvSpPr>
            <a:spLocks noChangeShapeType="1"/>
          </p:cNvSpPr>
          <p:nvPr/>
        </p:nvSpPr>
        <p:spPr bwMode="auto">
          <a:xfrm>
            <a:off x="925513" y="5357813"/>
            <a:ext cx="555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5" name="Line 107"/>
          <p:cNvSpPr>
            <a:spLocks noChangeShapeType="1"/>
          </p:cNvSpPr>
          <p:nvPr/>
        </p:nvSpPr>
        <p:spPr bwMode="auto">
          <a:xfrm>
            <a:off x="925513" y="421957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6" name="Line 108"/>
          <p:cNvSpPr>
            <a:spLocks noChangeShapeType="1"/>
          </p:cNvSpPr>
          <p:nvPr/>
        </p:nvSpPr>
        <p:spPr bwMode="auto">
          <a:xfrm>
            <a:off x="925513" y="307022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7" name="Line 109"/>
          <p:cNvSpPr>
            <a:spLocks noChangeShapeType="1"/>
          </p:cNvSpPr>
          <p:nvPr/>
        </p:nvSpPr>
        <p:spPr bwMode="auto">
          <a:xfrm>
            <a:off x="925513" y="1933575"/>
            <a:ext cx="555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8" name="Line 110"/>
          <p:cNvSpPr>
            <a:spLocks noChangeShapeType="1"/>
          </p:cNvSpPr>
          <p:nvPr/>
        </p:nvSpPr>
        <p:spPr bwMode="auto">
          <a:xfrm>
            <a:off x="957263" y="5357813"/>
            <a:ext cx="71755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699" name="Line 111"/>
          <p:cNvSpPr>
            <a:spLocks noChangeShapeType="1"/>
          </p:cNvSpPr>
          <p:nvPr/>
        </p:nvSpPr>
        <p:spPr bwMode="auto">
          <a:xfrm flipV="1">
            <a:off x="981075" y="535781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0" name="Line 114"/>
          <p:cNvSpPr>
            <a:spLocks noChangeShapeType="1"/>
          </p:cNvSpPr>
          <p:nvPr/>
        </p:nvSpPr>
        <p:spPr bwMode="auto">
          <a:xfrm flipV="1">
            <a:off x="3009900" y="535781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1" name="Line 117"/>
          <p:cNvSpPr>
            <a:spLocks noChangeShapeType="1"/>
          </p:cNvSpPr>
          <p:nvPr/>
        </p:nvSpPr>
        <p:spPr bwMode="auto">
          <a:xfrm flipV="1">
            <a:off x="4927600" y="535781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2" name="Line 118"/>
          <p:cNvSpPr>
            <a:spLocks noChangeShapeType="1"/>
          </p:cNvSpPr>
          <p:nvPr/>
        </p:nvSpPr>
        <p:spPr bwMode="auto">
          <a:xfrm flipV="1">
            <a:off x="5570538" y="535781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3" name="Line 119"/>
          <p:cNvSpPr>
            <a:spLocks noChangeShapeType="1"/>
          </p:cNvSpPr>
          <p:nvPr/>
        </p:nvSpPr>
        <p:spPr bwMode="auto">
          <a:xfrm flipV="1">
            <a:off x="6215063" y="535781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4" name="Line 120"/>
          <p:cNvSpPr>
            <a:spLocks noChangeShapeType="1"/>
          </p:cNvSpPr>
          <p:nvPr/>
        </p:nvSpPr>
        <p:spPr bwMode="auto">
          <a:xfrm flipV="1">
            <a:off x="6858000" y="535781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5" name="Line 121"/>
          <p:cNvSpPr>
            <a:spLocks noChangeShapeType="1"/>
          </p:cNvSpPr>
          <p:nvPr/>
        </p:nvSpPr>
        <p:spPr bwMode="auto">
          <a:xfrm flipV="1">
            <a:off x="7488238" y="535781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06" name="Rectangle 123"/>
          <p:cNvSpPr>
            <a:spLocks noChangeArrowheads="1"/>
          </p:cNvSpPr>
          <p:nvPr/>
        </p:nvSpPr>
        <p:spPr bwMode="auto">
          <a:xfrm>
            <a:off x="1135063" y="3597275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2,5</a:t>
            </a:r>
          </a:p>
        </p:txBody>
      </p:sp>
      <p:sp>
        <p:nvSpPr>
          <p:cNvPr id="28707" name="Rectangle 124"/>
          <p:cNvSpPr>
            <a:spLocks noChangeArrowheads="1"/>
          </p:cNvSpPr>
          <p:nvPr/>
        </p:nvSpPr>
        <p:spPr bwMode="auto">
          <a:xfrm>
            <a:off x="2408238" y="370840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2,3</a:t>
            </a:r>
          </a:p>
        </p:txBody>
      </p:sp>
      <p:sp>
        <p:nvSpPr>
          <p:cNvPr id="28708" name="Rectangle 125"/>
          <p:cNvSpPr>
            <a:spLocks noChangeArrowheads="1"/>
          </p:cNvSpPr>
          <p:nvPr/>
        </p:nvSpPr>
        <p:spPr bwMode="auto">
          <a:xfrm>
            <a:off x="3052763" y="302260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3,5</a:t>
            </a:r>
          </a:p>
        </p:txBody>
      </p:sp>
      <p:sp>
        <p:nvSpPr>
          <p:cNvPr id="28709" name="Rectangle 126"/>
          <p:cNvSpPr>
            <a:spLocks noChangeArrowheads="1"/>
          </p:cNvSpPr>
          <p:nvPr/>
        </p:nvSpPr>
        <p:spPr bwMode="auto">
          <a:xfrm>
            <a:off x="4325938" y="2173288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5,0</a:t>
            </a:r>
          </a:p>
        </p:txBody>
      </p:sp>
      <p:sp>
        <p:nvSpPr>
          <p:cNvPr id="28710" name="Rectangle 127"/>
          <p:cNvSpPr>
            <a:spLocks noChangeArrowheads="1"/>
          </p:cNvSpPr>
          <p:nvPr/>
        </p:nvSpPr>
        <p:spPr bwMode="auto">
          <a:xfrm>
            <a:off x="4970463" y="2968625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3,6</a:t>
            </a:r>
          </a:p>
        </p:txBody>
      </p:sp>
      <p:sp>
        <p:nvSpPr>
          <p:cNvPr id="28711" name="Rectangle 128"/>
          <p:cNvSpPr>
            <a:spLocks noChangeArrowheads="1"/>
          </p:cNvSpPr>
          <p:nvPr/>
        </p:nvSpPr>
        <p:spPr bwMode="auto">
          <a:xfrm>
            <a:off x="5613400" y="3309938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3,0</a:t>
            </a:r>
          </a:p>
        </p:txBody>
      </p:sp>
      <p:sp>
        <p:nvSpPr>
          <p:cNvPr id="28712" name="Rectangle 129"/>
          <p:cNvSpPr>
            <a:spLocks noChangeArrowheads="1"/>
          </p:cNvSpPr>
          <p:nvPr/>
        </p:nvSpPr>
        <p:spPr bwMode="auto">
          <a:xfrm>
            <a:off x="6257925" y="3652838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2,4</a:t>
            </a:r>
          </a:p>
        </p:txBody>
      </p:sp>
      <p:sp>
        <p:nvSpPr>
          <p:cNvPr id="28713" name="Rectangle 130"/>
          <p:cNvSpPr>
            <a:spLocks noChangeArrowheads="1"/>
          </p:cNvSpPr>
          <p:nvPr/>
        </p:nvSpPr>
        <p:spPr bwMode="auto">
          <a:xfrm>
            <a:off x="6888163" y="40497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1,7</a:t>
            </a:r>
          </a:p>
        </p:txBody>
      </p:sp>
      <p:sp>
        <p:nvSpPr>
          <p:cNvPr id="28714" name="Rectangle 131"/>
          <p:cNvSpPr>
            <a:spLocks noChangeArrowheads="1"/>
          </p:cNvSpPr>
          <p:nvPr/>
        </p:nvSpPr>
        <p:spPr bwMode="auto">
          <a:xfrm>
            <a:off x="7531100" y="4173538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66"/>
                </a:solidFill>
              </a:rPr>
              <a:t>1,5</a:t>
            </a:r>
          </a:p>
        </p:txBody>
      </p:sp>
      <p:sp>
        <p:nvSpPr>
          <p:cNvPr id="28715" name="Rectangle 132"/>
          <p:cNvSpPr>
            <a:spLocks noChangeArrowheads="1"/>
          </p:cNvSpPr>
          <p:nvPr/>
        </p:nvSpPr>
        <p:spPr bwMode="auto">
          <a:xfrm>
            <a:off x="1457325" y="40624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1,8</a:t>
            </a:r>
            <a:endParaRPr lang="pt-BR" altLang="pt-BR" sz="1600"/>
          </a:p>
        </p:txBody>
      </p:sp>
      <p:sp>
        <p:nvSpPr>
          <p:cNvPr id="28716" name="Rectangle 133"/>
          <p:cNvSpPr>
            <a:spLocks noChangeArrowheads="1"/>
          </p:cNvSpPr>
          <p:nvPr/>
        </p:nvSpPr>
        <p:spPr bwMode="auto">
          <a:xfrm>
            <a:off x="2732088" y="40624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1,8</a:t>
            </a:r>
            <a:endParaRPr lang="pt-BR" altLang="pt-BR" sz="1600"/>
          </a:p>
        </p:txBody>
      </p:sp>
      <p:sp>
        <p:nvSpPr>
          <p:cNvPr id="28717" name="Rectangle 134"/>
          <p:cNvSpPr>
            <a:spLocks noChangeArrowheads="1"/>
          </p:cNvSpPr>
          <p:nvPr/>
        </p:nvSpPr>
        <p:spPr bwMode="auto">
          <a:xfrm>
            <a:off x="3375025" y="3952875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2,0</a:t>
            </a:r>
            <a:endParaRPr lang="pt-BR" altLang="pt-BR" sz="1600"/>
          </a:p>
        </p:txBody>
      </p:sp>
      <p:sp>
        <p:nvSpPr>
          <p:cNvPr id="28718" name="Rectangle 135"/>
          <p:cNvSpPr>
            <a:spLocks noChangeArrowheads="1"/>
          </p:cNvSpPr>
          <p:nvPr/>
        </p:nvSpPr>
        <p:spPr bwMode="auto">
          <a:xfrm>
            <a:off x="4648200" y="26654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4,2</a:t>
            </a:r>
            <a:endParaRPr lang="pt-BR" altLang="pt-BR" sz="1600"/>
          </a:p>
        </p:txBody>
      </p:sp>
      <p:sp>
        <p:nvSpPr>
          <p:cNvPr id="28719" name="Rectangle 136"/>
          <p:cNvSpPr>
            <a:spLocks noChangeArrowheads="1"/>
          </p:cNvSpPr>
          <p:nvPr/>
        </p:nvSpPr>
        <p:spPr bwMode="auto">
          <a:xfrm>
            <a:off x="5292725" y="347345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2,8</a:t>
            </a:r>
            <a:endParaRPr lang="pt-BR" altLang="pt-BR" sz="1600"/>
          </a:p>
        </p:txBody>
      </p:sp>
      <p:sp>
        <p:nvSpPr>
          <p:cNvPr id="28720" name="Rectangle 137"/>
          <p:cNvSpPr>
            <a:spLocks noChangeArrowheads="1"/>
          </p:cNvSpPr>
          <p:nvPr/>
        </p:nvSpPr>
        <p:spPr bwMode="auto">
          <a:xfrm>
            <a:off x="5935663" y="347345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2,8</a:t>
            </a:r>
            <a:endParaRPr lang="pt-BR" altLang="pt-BR" sz="1600"/>
          </a:p>
        </p:txBody>
      </p:sp>
      <p:sp>
        <p:nvSpPr>
          <p:cNvPr id="28721" name="Rectangle 138"/>
          <p:cNvSpPr>
            <a:spLocks noChangeArrowheads="1"/>
          </p:cNvSpPr>
          <p:nvPr/>
        </p:nvSpPr>
        <p:spPr bwMode="auto">
          <a:xfrm>
            <a:off x="6580188" y="389731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2,1</a:t>
            </a:r>
            <a:endParaRPr lang="pt-BR" altLang="pt-BR" sz="1600"/>
          </a:p>
        </p:txBody>
      </p:sp>
      <p:sp>
        <p:nvSpPr>
          <p:cNvPr id="28722" name="Rectangle 139"/>
          <p:cNvSpPr>
            <a:spLocks noChangeArrowheads="1"/>
          </p:cNvSpPr>
          <p:nvPr/>
        </p:nvSpPr>
        <p:spPr bwMode="auto">
          <a:xfrm>
            <a:off x="7210425" y="4171950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1,6</a:t>
            </a:r>
            <a:endParaRPr lang="pt-BR" altLang="pt-BR" sz="1600"/>
          </a:p>
        </p:txBody>
      </p:sp>
      <p:sp>
        <p:nvSpPr>
          <p:cNvPr id="28723" name="Rectangle 140"/>
          <p:cNvSpPr>
            <a:spLocks noChangeArrowheads="1"/>
          </p:cNvSpPr>
          <p:nvPr/>
        </p:nvSpPr>
        <p:spPr bwMode="auto">
          <a:xfrm>
            <a:off x="7853363" y="4513263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1,0</a:t>
            </a:r>
            <a:endParaRPr lang="pt-BR" altLang="pt-BR" sz="1600"/>
          </a:p>
        </p:txBody>
      </p:sp>
      <p:sp>
        <p:nvSpPr>
          <p:cNvPr id="28724" name="Rectangle 141"/>
          <p:cNvSpPr>
            <a:spLocks noChangeArrowheads="1"/>
          </p:cNvSpPr>
          <p:nvPr/>
        </p:nvSpPr>
        <p:spPr bwMode="auto">
          <a:xfrm>
            <a:off x="735013" y="52482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0</a:t>
            </a:r>
            <a:endParaRPr lang="pt-BR" altLang="pt-BR"/>
          </a:p>
        </p:txBody>
      </p:sp>
      <p:sp>
        <p:nvSpPr>
          <p:cNvPr id="28725" name="Rectangle 142"/>
          <p:cNvSpPr>
            <a:spLocks noChangeArrowheads="1"/>
          </p:cNvSpPr>
          <p:nvPr/>
        </p:nvSpPr>
        <p:spPr bwMode="auto">
          <a:xfrm>
            <a:off x="735013" y="41100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2</a:t>
            </a:r>
            <a:endParaRPr lang="pt-BR" altLang="pt-BR"/>
          </a:p>
        </p:txBody>
      </p:sp>
      <p:sp>
        <p:nvSpPr>
          <p:cNvPr id="28726" name="Rectangle 143"/>
          <p:cNvSpPr>
            <a:spLocks noChangeArrowheads="1"/>
          </p:cNvSpPr>
          <p:nvPr/>
        </p:nvSpPr>
        <p:spPr bwMode="auto">
          <a:xfrm>
            <a:off x="735013" y="29606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4</a:t>
            </a:r>
            <a:endParaRPr lang="pt-BR" altLang="pt-BR"/>
          </a:p>
        </p:txBody>
      </p:sp>
      <p:sp>
        <p:nvSpPr>
          <p:cNvPr id="28727" name="Rectangle 144"/>
          <p:cNvSpPr>
            <a:spLocks noChangeArrowheads="1"/>
          </p:cNvSpPr>
          <p:nvPr/>
        </p:nvSpPr>
        <p:spPr bwMode="auto">
          <a:xfrm>
            <a:off x="735013" y="18240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6</a:t>
            </a:r>
            <a:endParaRPr lang="pt-BR" altLang="pt-BR"/>
          </a:p>
        </p:txBody>
      </p:sp>
      <p:sp>
        <p:nvSpPr>
          <p:cNvPr id="28728" name="Rectangle 145"/>
          <p:cNvSpPr>
            <a:spLocks noChangeArrowheads="1"/>
          </p:cNvSpPr>
          <p:nvPr/>
        </p:nvSpPr>
        <p:spPr bwMode="auto">
          <a:xfrm>
            <a:off x="1187450" y="5510213"/>
            <a:ext cx="4238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Total</a:t>
            </a:r>
            <a:endParaRPr lang="pt-BR" altLang="pt-BR"/>
          </a:p>
        </p:txBody>
      </p:sp>
      <p:sp>
        <p:nvSpPr>
          <p:cNvPr id="28729" name="Rectangle 146"/>
          <p:cNvSpPr>
            <a:spLocks noChangeArrowheads="1"/>
          </p:cNvSpPr>
          <p:nvPr/>
        </p:nvSpPr>
        <p:spPr bwMode="auto">
          <a:xfrm>
            <a:off x="2393950" y="5510213"/>
            <a:ext cx="595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urbana</a:t>
            </a:r>
            <a:endParaRPr lang="pt-BR" altLang="pt-BR"/>
          </a:p>
        </p:txBody>
      </p:sp>
      <p:sp>
        <p:nvSpPr>
          <p:cNvPr id="28730" name="Rectangle 147"/>
          <p:cNvSpPr>
            <a:spLocks noChangeArrowheads="1"/>
          </p:cNvSpPr>
          <p:nvPr/>
        </p:nvSpPr>
        <p:spPr bwMode="auto">
          <a:xfrm>
            <a:off x="3146425" y="5510213"/>
            <a:ext cx="3825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rural</a:t>
            </a:r>
            <a:endParaRPr lang="pt-BR" altLang="pt-BR"/>
          </a:p>
        </p:txBody>
      </p:sp>
      <p:sp>
        <p:nvSpPr>
          <p:cNvPr id="28731" name="Rectangle 148"/>
          <p:cNvSpPr>
            <a:spLocks noChangeArrowheads="1"/>
          </p:cNvSpPr>
          <p:nvPr/>
        </p:nvSpPr>
        <p:spPr bwMode="auto">
          <a:xfrm>
            <a:off x="4270375" y="5510213"/>
            <a:ext cx="690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nenhum</a:t>
            </a:r>
            <a:endParaRPr lang="pt-BR" altLang="pt-BR"/>
          </a:p>
        </p:txBody>
      </p:sp>
      <p:sp>
        <p:nvSpPr>
          <p:cNvPr id="28732" name="Rectangle 149"/>
          <p:cNvSpPr>
            <a:spLocks noChangeArrowheads="1"/>
          </p:cNvSpPr>
          <p:nvPr/>
        </p:nvSpPr>
        <p:spPr bwMode="auto">
          <a:xfrm>
            <a:off x="5037138" y="5510213"/>
            <a:ext cx="4238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1 a 3</a:t>
            </a:r>
            <a:endParaRPr lang="pt-BR" altLang="pt-BR"/>
          </a:p>
        </p:txBody>
      </p:sp>
      <p:sp>
        <p:nvSpPr>
          <p:cNvPr id="28733" name="Rectangle 150"/>
          <p:cNvSpPr>
            <a:spLocks noChangeArrowheads="1"/>
          </p:cNvSpPr>
          <p:nvPr/>
        </p:nvSpPr>
        <p:spPr bwMode="auto">
          <a:xfrm>
            <a:off x="5830888" y="55102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4</a:t>
            </a:r>
            <a:endParaRPr lang="pt-BR" altLang="pt-BR"/>
          </a:p>
        </p:txBody>
      </p:sp>
      <p:sp>
        <p:nvSpPr>
          <p:cNvPr id="28734" name="Rectangle 151"/>
          <p:cNvSpPr>
            <a:spLocks noChangeArrowheads="1"/>
          </p:cNvSpPr>
          <p:nvPr/>
        </p:nvSpPr>
        <p:spPr bwMode="auto">
          <a:xfrm>
            <a:off x="6310313" y="5510213"/>
            <a:ext cx="4238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5 a 8</a:t>
            </a:r>
            <a:endParaRPr lang="pt-BR" altLang="pt-BR"/>
          </a:p>
        </p:txBody>
      </p:sp>
      <p:sp>
        <p:nvSpPr>
          <p:cNvPr id="28735" name="Rectangle 152"/>
          <p:cNvSpPr>
            <a:spLocks noChangeArrowheads="1"/>
          </p:cNvSpPr>
          <p:nvPr/>
        </p:nvSpPr>
        <p:spPr bwMode="auto">
          <a:xfrm>
            <a:off x="6899275" y="5510213"/>
            <a:ext cx="530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9 a 11</a:t>
            </a:r>
            <a:endParaRPr lang="pt-BR" altLang="pt-BR"/>
          </a:p>
        </p:txBody>
      </p:sp>
      <p:sp>
        <p:nvSpPr>
          <p:cNvPr id="28736" name="Rectangle 153"/>
          <p:cNvSpPr>
            <a:spLocks noChangeArrowheads="1"/>
          </p:cNvSpPr>
          <p:nvPr/>
        </p:nvSpPr>
        <p:spPr bwMode="auto">
          <a:xfrm>
            <a:off x="7570788" y="5421313"/>
            <a:ext cx="4778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12 ou</a:t>
            </a:r>
            <a:endParaRPr lang="pt-BR" altLang="pt-BR"/>
          </a:p>
        </p:txBody>
      </p:sp>
      <p:sp>
        <p:nvSpPr>
          <p:cNvPr id="28737" name="Rectangle 154"/>
          <p:cNvSpPr>
            <a:spLocks noChangeArrowheads="1"/>
          </p:cNvSpPr>
          <p:nvPr/>
        </p:nvSpPr>
        <p:spPr bwMode="auto">
          <a:xfrm>
            <a:off x="7624763" y="5667375"/>
            <a:ext cx="403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mais</a:t>
            </a:r>
            <a:endParaRPr lang="pt-BR" altLang="pt-BR"/>
          </a:p>
        </p:txBody>
      </p:sp>
      <p:sp>
        <p:nvSpPr>
          <p:cNvPr id="28738" name="Rectangle 155"/>
          <p:cNvSpPr>
            <a:spLocks noChangeArrowheads="1"/>
          </p:cNvSpPr>
          <p:nvPr/>
        </p:nvSpPr>
        <p:spPr bwMode="auto">
          <a:xfrm>
            <a:off x="7596188" y="1946275"/>
            <a:ext cx="1095375" cy="83661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739" name="Rectangle 156"/>
          <p:cNvSpPr>
            <a:spLocks noChangeArrowheads="1"/>
          </p:cNvSpPr>
          <p:nvPr/>
        </p:nvSpPr>
        <p:spPr bwMode="auto">
          <a:xfrm>
            <a:off x="7691438" y="2084388"/>
            <a:ext cx="192087" cy="190500"/>
          </a:xfrm>
          <a:prstGeom prst="rect">
            <a:avLst/>
          </a:prstGeom>
          <a:solidFill>
            <a:srgbClr val="3333CC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740" name="Rectangle 157"/>
          <p:cNvSpPr>
            <a:spLocks noChangeArrowheads="1"/>
          </p:cNvSpPr>
          <p:nvPr/>
        </p:nvSpPr>
        <p:spPr bwMode="auto">
          <a:xfrm>
            <a:off x="7951788" y="2014538"/>
            <a:ext cx="6477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300">
                <a:solidFill>
                  <a:srgbClr val="000000"/>
                </a:solidFill>
              </a:rPr>
              <a:t>1996</a:t>
            </a:r>
            <a:endParaRPr lang="pt-BR" altLang="pt-BR"/>
          </a:p>
        </p:txBody>
      </p:sp>
      <p:sp>
        <p:nvSpPr>
          <p:cNvPr id="28741" name="Rectangle 158"/>
          <p:cNvSpPr>
            <a:spLocks noChangeArrowheads="1"/>
          </p:cNvSpPr>
          <p:nvPr/>
        </p:nvSpPr>
        <p:spPr bwMode="auto">
          <a:xfrm>
            <a:off x="7691438" y="2493963"/>
            <a:ext cx="192087" cy="192087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8742" name="Rectangle 159"/>
          <p:cNvSpPr>
            <a:spLocks noChangeArrowheads="1"/>
          </p:cNvSpPr>
          <p:nvPr/>
        </p:nvSpPr>
        <p:spPr bwMode="auto">
          <a:xfrm>
            <a:off x="7951788" y="2425700"/>
            <a:ext cx="6477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300">
                <a:solidFill>
                  <a:srgbClr val="000000"/>
                </a:solidFill>
              </a:rPr>
              <a:t>2006</a:t>
            </a:r>
            <a:endParaRPr lang="pt-BR" altLang="pt-BR"/>
          </a:p>
        </p:txBody>
      </p:sp>
      <p:sp>
        <p:nvSpPr>
          <p:cNvPr id="28743" name="Line 161"/>
          <p:cNvSpPr>
            <a:spLocks noChangeShapeType="1"/>
          </p:cNvSpPr>
          <p:nvPr/>
        </p:nvSpPr>
        <p:spPr bwMode="auto">
          <a:xfrm>
            <a:off x="1997075" y="1911350"/>
            <a:ext cx="0" cy="3449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44" name="Line 162"/>
          <p:cNvSpPr>
            <a:spLocks noChangeShapeType="1"/>
          </p:cNvSpPr>
          <p:nvPr/>
        </p:nvSpPr>
        <p:spPr bwMode="auto">
          <a:xfrm>
            <a:off x="3948113" y="1917700"/>
            <a:ext cx="0" cy="3449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745" name="Rectangle 163"/>
          <p:cNvSpPr>
            <a:spLocks noChangeArrowheads="1"/>
          </p:cNvSpPr>
          <p:nvPr/>
        </p:nvSpPr>
        <p:spPr bwMode="auto">
          <a:xfrm>
            <a:off x="1200150" y="197485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Brasil</a:t>
            </a:r>
            <a:endParaRPr lang="pt-BR" altLang="pt-BR" sz="1600"/>
          </a:p>
        </p:txBody>
      </p:sp>
      <p:sp>
        <p:nvSpPr>
          <p:cNvPr id="28746" name="Rectangle 164"/>
          <p:cNvSpPr>
            <a:spLocks noChangeArrowheads="1"/>
          </p:cNvSpPr>
          <p:nvPr/>
        </p:nvSpPr>
        <p:spPr bwMode="auto">
          <a:xfrm>
            <a:off x="2493963" y="1985963"/>
            <a:ext cx="10715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Residência</a:t>
            </a:r>
            <a:endParaRPr lang="pt-BR" altLang="pt-BR" sz="1600"/>
          </a:p>
        </p:txBody>
      </p:sp>
      <p:sp>
        <p:nvSpPr>
          <p:cNvPr id="28747" name="Rectangle 165"/>
          <p:cNvSpPr>
            <a:spLocks noChangeArrowheads="1"/>
          </p:cNvSpPr>
          <p:nvPr/>
        </p:nvSpPr>
        <p:spPr bwMode="auto">
          <a:xfrm>
            <a:off x="5640388" y="2008188"/>
            <a:ext cx="1522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Anos de estudo</a:t>
            </a:r>
            <a:endParaRPr lang="pt-BR" altLang="pt-BR" sz="1600"/>
          </a:p>
        </p:txBody>
      </p:sp>
      <p:sp>
        <p:nvSpPr>
          <p:cNvPr id="28748" name="Rectangle 166"/>
          <p:cNvSpPr>
            <a:spLocks noChangeArrowheads="1"/>
          </p:cNvSpPr>
          <p:nvPr/>
        </p:nvSpPr>
        <p:spPr bwMode="auto">
          <a:xfrm rot="-5400000">
            <a:off x="-793749" y="3441700"/>
            <a:ext cx="255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>
                <a:solidFill>
                  <a:srgbClr val="000000"/>
                </a:solidFill>
              </a:rPr>
              <a:t>Taxa de fecundidade total 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263725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2955925" y="131763"/>
            <a:ext cx="5122863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576263" y="731838"/>
            <a:ext cx="7943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/>
              <a:t>Porcentagem de nascimentos ocorridos nos 5 anos anteriores à pesquisa, segundo o planejamento. PNDS 1996 e 2006.</a:t>
            </a:r>
          </a:p>
        </p:txBody>
      </p:sp>
      <p:sp>
        <p:nvSpPr>
          <p:cNvPr id="29700" name="Arc 1029"/>
          <p:cNvSpPr>
            <a:spLocks/>
          </p:cNvSpPr>
          <p:nvPr/>
        </p:nvSpPr>
        <p:spPr bwMode="auto">
          <a:xfrm>
            <a:off x="3884613" y="2763838"/>
            <a:ext cx="1439862" cy="2638425"/>
          </a:xfrm>
          <a:custGeom>
            <a:avLst/>
            <a:gdLst>
              <a:gd name="T0" fmla="*/ 7060638 w 23570"/>
              <a:gd name="T1" fmla="*/ 0 h 43200"/>
              <a:gd name="T2" fmla="*/ 0 w 23570"/>
              <a:gd name="T3" fmla="*/ 160805166 h 43200"/>
              <a:gd name="T4" fmla="*/ 7351726 w 23570"/>
              <a:gd name="T5" fmla="*/ 80570477 h 43200"/>
              <a:gd name="T6" fmla="*/ 0 60000 65536"/>
              <a:gd name="T7" fmla="*/ 0 60000 65536"/>
              <a:gd name="T8" fmla="*/ 0 60000 65536"/>
              <a:gd name="T9" fmla="*/ 0 w 23570"/>
              <a:gd name="T10" fmla="*/ 0 h 43200"/>
              <a:gd name="T11" fmla="*/ 23570 w 2357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70" h="43200" fill="none" extrusionOk="0">
                <a:moveTo>
                  <a:pt x="1892" y="0"/>
                </a:moveTo>
                <a:cubicBezTo>
                  <a:pt x="1918" y="0"/>
                  <a:pt x="1944" y="-1"/>
                  <a:pt x="1970" y="0"/>
                </a:cubicBezTo>
                <a:cubicBezTo>
                  <a:pt x="13899" y="0"/>
                  <a:pt x="23570" y="9670"/>
                  <a:pt x="23570" y="21600"/>
                </a:cubicBezTo>
                <a:cubicBezTo>
                  <a:pt x="23570" y="33529"/>
                  <a:pt x="13899" y="43200"/>
                  <a:pt x="1970" y="43200"/>
                </a:cubicBezTo>
                <a:cubicBezTo>
                  <a:pt x="1312" y="43200"/>
                  <a:pt x="654" y="43169"/>
                  <a:pt x="0" y="43109"/>
                </a:cubicBezTo>
              </a:path>
              <a:path w="23570" h="43200" stroke="0" extrusionOk="0">
                <a:moveTo>
                  <a:pt x="1892" y="0"/>
                </a:moveTo>
                <a:cubicBezTo>
                  <a:pt x="1918" y="0"/>
                  <a:pt x="1944" y="-1"/>
                  <a:pt x="1970" y="0"/>
                </a:cubicBezTo>
                <a:cubicBezTo>
                  <a:pt x="13899" y="0"/>
                  <a:pt x="23570" y="9670"/>
                  <a:pt x="23570" y="21600"/>
                </a:cubicBezTo>
                <a:cubicBezTo>
                  <a:pt x="23570" y="33529"/>
                  <a:pt x="13899" y="43200"/>
                  <a:pt x="1970" y="43200"/>
                </a:cubicBezTo>
                <a:cubicBezTo>
                  <a:pt x="1312" y="43200"/>
                  <a:pt x="654" y="43169"/>
                  <a:pt x="0" y="43109"/>
                </a:cubicBezTo>
                <a:lnTo>
                  <a:pt x="197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1" name="Arc 1030"/>
          <p:cNvSpPr>
            <a:spLocks/>
          </p:cNvSpPr>
          <p:nvPr/>
        </p:nvSpPr>
        <p:spPr bwMode="auto">
          <a:xfrm>
            <a:off x="2686050" y="3849688"/>
            <a:ext cx="1319213" cy="1546225"/>
          </a:xfrm>
          <a:custGeom>
            <a:avLst/>
            <a:gdLst>
              <a:gd name="T0" fmla="*/ 73222189 w 21600"/>
              <a:gd name="T1" fmla="*/ 94401476 h 25326"/>
              <a:gd name="T2" fmla="*/ 1268216 w 21600"/>
              <a:gd name="T3" fmla="*/ 0 h 25326"/>
              <a:gd name="T4" fmla="*/ 80570508 w 21600"/>
              <a:gd name="T5" fmla="*/ 14223975 h 25326"/>
              <a:gd name="T6" fmla="*/ 0 60000 65536"/>
              <a:gd name="T7" fmla="*/ 0 60000 65536"/>
              <a:gd name="T8" fmla="*/ 0 60000 65536"/>
              <a:gd name="T9" fmla="*/ 0 w 21600"/>
              <a:gd name="T10" fmla="*/ 0 h 25326"/>
              <a:gd name="T11" fmla="*/ 21600 w 21600"/>
              <a:gd name="T12" fmla="*/ 25326 h 25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26" fill="none" extrusionOk="0">
                <a:moveTo>
                  <a:pt x="19630" y="25325"/>
                </a:moveTo>
                <a:cubicBezTo>
                  <a:pt x="8510" y="24307"/>
                  <a:pt x="0" y="14982"/>
                  <a:pt x="0" y="3816"/>
                </a:cubicBezTo>
                <a:cubicBezTo>
                  <a:pt x="-1" y="2536"/>
                  <a:pt x="113" y="1259"/>
                  <a:pt x="339" y="-1"/>
                </a:cubicBezTo>
              </a:path>
              <a:path w="21600" h="25326" stroke="0" extrusionOk="0">
                <a:moveTo>
                  <a:pt x="19630" y="25325"/>
                </a:moveTo>
                <a:cubicBezTo>
                  <a:pt x="8510" y="24307"/>
                  <a:pt x="0" y="14982"/>
                  <a:pt x="0" y="3816"/>
                </a:cubicBezTo>
                <a:cubicBezTo>
                  <a:pt x="-1" y="2536"/>
                  <a:pt x="113" y="1259"/>
                  <a:pt x="339" y="-1"/>
                </a:cubicBezTo>
                <a:lnTo>
                  <a:pt x="21600" y="3816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2" name="Arc 1031"/>
          <p:cNvSpPr>
            <a:spLocks/>
          </p:cNvSpPr>
          <p:nvPr/>
        </p:nvSpPr>
        <p:spPr bwMode="auto">
          <a:xfrm>
            <a:off x="2706688" y="2763838"/>
            <a:ext cx="1298575" cy="1319212"/>
          </a:xfrm>
          <a:custGeom>
            <a:avLst/>
            <a:gdLst>
              <a:gd name="T0" fmla="*/ 0 w 21260"/>
              <a:gd name="T1" fmla="*/ 66336277 h 21600"/>
              <a:gd name="T2" fmla="*/ 79026842 w 21260"/>
              <a:gd name="T3" fmla="*/ 0 h 21600"/>
              <a:gd name="T4" fmla="*/ 79317830 w 21260"/>
              <a:gd name="T5" fmla="*/ 80570386 h 21600"/>
              <a:gd name="T6" fmla="*/ 0 60000 65536"/>
              <a:gd name="T7" fmla="*/ 0 60000 65536"/>
              <a:gd name="T8" fmla="*/ 0 60000 65536"/>
              <a:gd name="T9" fmla="*/ 0 w 21260"/>
              <a:gd name="T10" fmla="*/ 0 h 21600"/>
              <a:gd name="T11" fmla="*/ 21260 w 212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60" h="21600" fill="none" extrusionOk="0">
                <a:moveTo>
                  <a:pt x="-1" y="17783"/>
                </a:moveTo>
                <a:cubicBezTo>
                  <a:pt x="1842" y="7520"/>
                  <a:pt x="10754" y="37"/>
                  <a:pt x="21182" y="0"/>
                </a:cubicBezTo>
              </a:path>
              <a:path w="21260" h="21600" stroke="0" extrusionOk="0">
                <a:moveTo>
                  <a:pt x="-1" y="17783"/>
                </a:moveTo>
                <a:cubicBezTo>
                  <a:pt x="1842" y="7520"/>
                  <a:pt x="10754" y="37"/>
                  <a:pt x="21182" y="0"/>
                </a:cubicBezTo>
                <a:lnTo>
                  <a:pt x="2126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3" name="Rectangle 1032"/>
          <p:cNvSpPr>
            <a:spLocks noChangeArrowheads="1"/>
          </p:cNvSpPr>
          <p:nvPr/>
        </p:nvSpPr>
        <p:spPr bwMode="auto">
          <a:xfrm>
            <a:off x="4435475" y="4010025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51%</a:t>
            </a:r>
            <a:endParaRPr lang="pt-BR" altLang="pt-BR" sz="3600"/>
          </a:p>
        </p:txBody>
      </p:sp>
      <p:sp>
        <p:nvSpPr>
          <p:cNvPr id="29704" name="Rectangle 1033"/>
          <p:cNvSpPr>
            <a:spLocks noChangeArrowheads="1"/>
          </p:cNvSpPr>
          <p:nvPr/>
        </p:nvSpPr>
        <p:spPr bwMode="auto">
          <a:xfrm>
            <a:off x="3192463" y="4487863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26%</a:t>
            </a:r>
            <a:endParaRPr lang="pt-BR" altLang="pt-BR" sz="3600"/>
          </a:p>
        </p:txBody>
      </p:sp>
      <p:sp>
        <p:nvSpPr>
          <p:cNvPr id="29705" name="Rectangle 1034"/>
          <p:cNvSpPr>
            <a:spLocks noChangeArrowheads="1"/>
          </p:cNvSpPr>
          <p:nvPr/>
        </p:nvSpPr>
        <p:spPr bwMode="auto">
          <a:xfrm>
            <a:off x="3240088" y="3260725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22%</a:t>
            </a:r>
            <a:endParaRPr lang="pt-BR" altLang="pt-BR" sz="3600"/>
          </a:p>
        </p:txBody>
      </p:sp>
      <p:sp>
        <p:nvSpPr>
          <p:cNvPr id="29706" name="Arc 1035"/>
          <p:cNvSpPr>
            <a:spLocks/>
          </p:cNvSpPr>
          <p:nvPr/>
        </p:nvSpPr>
        <p:spPr bwMode="auto">
          <a:xfrm>
            <a:off x="6861175" y="2771775"/>
            <a:ext cx="1658938" cy="2657475"/>
          </a:xfrm>
          <a:custGeom>
            <a:avLst/>
            <a:gdLst>
              <a:gd name="T0" fmla="*/ 20019404 w 26967"/>
              <a:gd name="T1" fmla="*/ 0 h 43200"/>
              <a:gd name="T2" fmla="*/ 0 w 26967"/>
              <a:gd name="T3" fmla="*/ 160914298 h 43200"/>
              <a:gd name="T4" fmla="*/ 20310812 w 26967"/>
              <a:gd name="T5" fmla="*/ 81738150 h 43200"/>
              <a:gd name="T6" fmla="*/ 0 60000 65536"/>
              <a:gd name="T7" fmla="*/ 0 60000 65536"/>
              <a:gd name="T8" fmla="*/ 0 60000 65536"/>
              <a:gd name="T9" fmla="*/ 0 w 26967"/>
              <a:gd name="T10" fmla="*/ 0 h 43200"/>
              <a:gd name="T11" fmla="*/ 26967 w 2696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67" h="43200" fill="none" extrusionOk="0">
                <a:moveTo>
                  <a:pt x="5290" y="0"/>
                </a:moveTo>
                <a:cubicBezTo>
                  <a:pt x="5315" y="0"/>
                  <a:pt x="5341" y="-1"/>
                  <a:pt x="5367" y="0"/>
                </a:cubicBezTo>
                <a:cubicBezTo>
                  <a:pt x="17296" y="0"/>
                  <a:pt x="26967" y="9670"/>
                  <a:pt x="26967" y="21600"/>
                </a:cubicBezTo>
                <a:cubicBezTo>
                  <a:pt x="26967" y="33529"/>
                  <a:pt x="17296" y="43200"/>
                  <a:pt x="5367" y="43200"/>
                </a:cubicBezTo>
                <a:cubicBezTo>
                  <a:pt x="3556" y="43200"/>
                  <a:pt x="1753" y="42972"/>
                  <a:pt x="0" y="42522"/>
                </a:cubicBezTo>
              </a:path>
              <a:path w="26967" h="43200" stroke="0" extrusionOk="0">
                <a:moveTo>
                  <a:pt x="5290" y="0"/>
                </a:moveTo>
                <a:cubicBezTo>
                  <a:pt x="5315" y="0"/>
                  <a:pt x="5341" y="-1"/>
                  <a:pt x="5367" y="0"/>
                </a:cubicBezTo>
                <a:cubicBezTo>
                  <a:pt x="17296" y="0"/>
                  <a:pt x="26967" y="9670"/>
                  <a:pt x="26967" y="21600"/>
                </a:cubicBezTo>
                <a:cubicBezTo>
                  <a:pt x="26967" y="33529"/>
                  <a:pt x="17296" y="43200"/>
                  <a:pt x="5367" y="43200"/>
                </a:cubicBezTo>
                <a:cubicBezTo>
                  <a:pt x="3556" y="43200"/>
                  <a:pt x="1753" y="42972"/>
                  <a:pt x="0" y="42522"/>
                </a:cubicBezTo>
                <a:lnTo>
                  <a:pt x="5367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7" name="Arc 1036"/>
          <p:cNvSpPr>
            <a:spLocks/>
          </p:cNvSpPr>
          <p:nvPr/>
        </p:nvSpPr>
        <p:spPr bwMode="auto">
          <a:xfrm>
            <a:off x="5862638" y="3535363"/>
            <a:ext cx="1328737" cy="1852612"/>
          </a:xfrm>
          <a:custGeom>
            <a:avLst/>
            <a:gdLst>
              <a:gd name="T0" fmla="*/ 61428427 w 21600"/>
              <a:gd name="T1" fmla="*/ 113965044 h 30116"/>
              <a:gd name="T2" fmla="*/ 7772680 w 21600"/>
              <a:gd name="T3" fmla="*/ 0 h 30116"/>
              <a:gd name="T4" fmla="*/ 81738057 w 21600"/>
              <a:gd name="T5" fmla="*/ 34788216 h 30116"/>
              <a:gd name="T6" fmla="*/ 0 60000 65536"/>
              <a:gd name="T7" fmla="*/ 0 60000 65536"/>
              <a:gd name="T8" fmla="*/ 0 60000 65536"/>
              <a:gd name="T9" fmla="*/ 0 w 21600"/>
              <a:gd name="T10" fmla="*/ 0 h 30116"/>
              <a:gd name="T11" fmla="*/ 21600 w 21600"/>
              <a:gd name="T12" fmla="*/ 30116 h 3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116" fill="none" extrusionOk="0">
                <a:moveTo>
                  <a:pt x="16233" y="30115"/>
                </a:moveTo>
                <a:cubicBezTo>
                  <a:pt x="6680" y="27665"/>
                  <a:pt x="0" y="19055"/>
                  <a:pt x="0" y="9193"/>
                </a:cubicBezTo>
                <a:cubicBezTo>
                  <a:pt x="-1" y="6014"/>
                  <a:pt x="701" y="2875"/>
                  <a:pt x="2053" y="-1"/>
                </a:cubicBezTo>
              </a:path>
              <a:path w="21600" h="30116" stroke="0" extrusionOk="0">
                <a:moveTo>
                  <a:pt x="16233" y="30115"/>
                </a:moveTo>
                <a:cubicBezTo>
                  <a:pt x="6680" y="27665"/>
                  <a:pt x="0" y="19055"/>
                  <a:pt x="0" y="9193"/>
                </a:cubicBezTo>
                <a:cubicBezTo>
                  <a:pt x="-1" y="6014"/>
                  <a:pt x="701" y="2875"/>
                  <a:pt x="2053" y="-1"/>
                </a:cubicBezTo>
                <a:lnTo>
                  <a:pt x="21600" y="9193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8" name="Arc 1037"/>
          <p:cNvSpPr>
            <a:spLocks/>
          </p:cNvSpPr>
          <p:nvPr/>
        </p:nvSpPr>
        <p:spPr bwMode="auto">
          <a:xfrm>
            <a:off x="5989638" y="2771775"/>
            <a:ext cx="1201737" cy="1328738"/>
          </a:xfrm>
          <a:custGeom>
            <a:avLst/>
            <a:gdLst>
              <a:gd name="T0" fmla="*/ 0 w 19546"/>
              <a:gd name="T1" fmla="*/ 46950279 h 21600"/>
              <a:gd name="T2" fmla="*/ 73594742 w 19546"/>
              <a:gd name="T3" fmla="*/ 0 h 21600"/>
              <a:gd name="T4" fmla="*/ 73885800 w 19546"/>
              <a:gd name="T5" fmla="*/ 81738180 h 21600"/>
              <a:gd name="T6" fmla="*/ 0 60000 65536"/>
              <a:gd name="T7" fmla="*/ 0 60000 65536"/>
              <a:gd name="T8" fmla="*/ 0 60000 65536"/>
              <a:gd name="T9" fmla="*/ 0 w 19546"/>
              <a:gd name="T10" fmla="*/ 0 h 21600"/>
              <a:gd name="T11" fmla="*/ 19546 w 195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46" h="21600" fill="none" extrusionOk="0">
                <a:moveTo>
                  <a:pt x="-1" y="12406"/>
                </a:moveTo>
                <a:cubicBezTo>
                  <a:pt x="3549" y="4859"/>
                  <a:pt x="11128" y="29"/>
                  <a:pt x="19469" y="0"/>
                </a:cubicBezTo>
              </a:path>
              <a:path w="19546" h="21600" stroke="0" extrusionOk="0">
                <a:moveTo>
                  <a:pt x="-1" y="12406"/>
                </a:moveTo>
                <a:cubicBezTo>
                  <a:pt x="3549" y="4859"/>
                  <a:pt x="11128" y="29"/>
                  <a:pt x="19469" y="0"/>
                </a:cubicBezTo>
                <a:lnTo>
                  <a:pt x="19546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09" name="Rectangle 1038"/>
          <p:cNvSpPr>
            <a:spLocks noChangeArrowheads="1"/>
          </p:cNvSpPr>
          <p:nvPr/>
        </p:nvSpPr>
        <p:spPr bwMode="auto">
          <a:xfrm>
            <a:off x="7661275" y="3957638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54%</a:t>
            </a:r>
            <a:endParaRPr lang="pt-BR" altLang="pt-BR" sz="3600"/>
          </a:p>
        </p:txBody>
      </p:sp>
      <p:sp>
        <p:nvSpPr>
          <p:cNvPr id="29710" name="Rectangle 1039"/>
          <p:cNvSpPr>
            <a:spLocks noChangeArrowheads="1"/>
          </p:cNvSpPr>
          <p:nvPr/>
        </p:nvSpPr>
        <p:spPr bwMode="auto">
          <a:xfrm>
            <a:off x="6308725" y="436245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28%</a:t>
            </a:r>
            <a:endParaRPr lang="pt-BR" altLang="pt-BR" sz="3600"/>
          </a:p>
        </p:txBody>
      </p:sp>
      <p:sp>
        <p:nvSpPr>
          <p:cNvPr id="29711" name="Rectangle 1040"/>
          <p:cNvSpPr>
            <a:spLocks noChangeArrowheads="1"/>
          </p:cNvSpPr>
          <p:nvPr/>
        </p:nvSpPr>
        <p:spPr bwMode="auto">
          <a:xfrm>
            <a:off x="6500813" y="3182938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18%</a:t>
            </a:r>
            <a:endParaRPr lang="pt-BR" altLang="pt-BR" sz="3600"/>
          </a:p>
        </p:txBody>
      </p:sp>
      <p:sp>
        <p:nvSpPr>
          <p:cNvPr id="29712" name="Rectangle 1041"/>
          <p:cNvSpPr>
            <a:spLocks noChangeArrowheads="1"/>
          </p:cNvSpPr>
          <p:nvPr/>
        </p:nvSpPr>
        <p:spPr bwMode="auto">
          <a:xfrm>
            <a:off x="3690938" y="2190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1996</a:t>
            </a:r>
            <a:endParaRPr lang="pt-BR" altLang="pt-BR" sz="2000"/>
          </a:p>
        </p:txBody>
      </p:sp>
      <p:sp>
        <p:nvSpPr>
          <p:cNvPr id="29713" name="Rectangle 1042"/>
          <p:cNvSpPr>
            <a:spLocks noChangeArrowheads="1"/>
          </p:cNvSpPr>
          <p:nvPr/>
        </p:nvSpPr>
        <p:spPr bwMode="auto">
          <a:xfrm>
            <a:off x="7105650" y="2195513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2006</a:t>
            </a:r>
            <a:endParaRPr lang="pt-BR" altLang="pt-BR" sz="2000"/>
          </a:p>
        </p:txBody>
      </p:sp>
      <p:sp>
        <p:nvSpPr>
          <p:cNvPr id="29714" name="Rectangle 1043"/>
          <p:cNvSpPr>
            <a:spLocks noChangeArrowheads="1"/>
          </p:cNvSpPr>
          <p:nvPr/>
        </p:nvSpPr>
        <p:spPr bwMode="auto">
          <a:xfrm>
            <a:off x="457200" y="2860675"/>
            <a:ext cx="215900" cy="206375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15" name="Rectangle 1044"/>
          <p:cNvSpPr>
            <a:spLocks noChangeArrowheads="1"/>
          </p:cNvSpPr>
          <p:nvPr/>
        </p:nvSpPr>
        <p:spPr bwMode="auto">
          <a:xfrm>
            <a:off x="449263" y="3760788"/>
            <a:ext cx="215900" cy="206375"/>
          </a:xfrm>
          <a:prstGeom prst="rect">
            <a:avLst/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16" name="Rectangle 1045"/>
          <p:cNvSpPr>
            <a:spLocks noChangeArrowheads="1"/>
          </p:cNvSpPr>
          <p:nvPr/>
        </p:nvSpPr>
        <p:spPr bwMode="auto">
          <a:xfrm>
            <a:off x="754063" y="2755900"/>
            <a:ext cx="1900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Planejados para aquele momento</a:t>
            </a:r>
            <a:endParaRPr lang="pt-BR" altLang="pt-BR" sz="1500"/>
          </a:p>
        </p:txBody>
      </p:sp>
      <p:sp>
        <p:nvSpPr>
          <p:cNvPr id="29717" name="Rectangle 1046"/>
          <p:cNvSpPr>
            <a:spLocks noChangeArrowheads="1"/>
          </p:cNvSpPr>
          <p:nvPr/>
        </p:nvSpPr>
        <p:spPr bwMode="auto">
          <a:xfrm>
            <a:off x="469900" y="4746625"/>
            <a:ext cx="215900" cy="2063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9718" name="Rectangle 1047"/>
          <p:cNvSpPr>
            <a:spLocks noChangeArrowheads="1"/>
          </p:cNvSpPr>
          <p:nvPr/>
        </p:nvSpPr>
        <p:spPr bwMode="auto">
          <a:xfrm>
            <a:off x="754063" y="3678238"/>
            <a:ext cx="138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Planejados para mais tarde</a:t>
            </a:r>
            <a:endParaRPr lang="pt-BR" altLang="pt-BR" sz="1500"/>
          </a:p>
        </p:txBody>
      </p:sp>
      <p:sp>
        <p:nvSpPr>
          <p:cNvPr id="29719" name="Rectangle 1048"/>
          <p:cNvSpPr>
            <a:spLocks noChangeArrowheads="1"/>
          </p:cNvSpPr>
          <p:nvPr/>
        </p:nvSpPr>
        <p:spPr bwMode="auto">
          <a:xfrm>
            <a:off x="814388" y="4727575"/>
            <a:ext cx="12747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Não desejados</a:t>
            </a:r>
            <a:endParaRPr lang="pt-BR" altLang="pt-BR" sz="1500"/>
          </a:p>
        </p:txBody>
      </p:sp>
    </p:spTree>
    <p:extLst>
      <p:ext uri="{BB962C8B-B14F-4D97-AF65-F5344CB8AC3E}">
        <p14:creationId xmlns:p14="http://schemas.microsoft.com/office/powerpoint/2010/main" val="47234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01713" y="1509713"/>
            <a:ext cx="7308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/>
              <a:t>Porcentagem de uso atual de métodos anticoncepcionais. PNDS 1996 e 2006.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4327525" y="2679700"/>
            <a:ext cx="13319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20000"/>
              </a:spcBef>
            </a:pPr>
            <a:r>
              <a:rPr lang="pt-BR" altLang="pt-BR"/>
              <a:t>Mulheres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</a:pPr>
            <a:r>
              <a:rPr lang="pt-BR" altLang="pt-BR"/>
              <a:t>unidas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970213" y="2708275"/>
            <a:ext cx="1401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20000"/>
              </a:spcBef>
            </a:pPr>
            <a:r>
              <a:rPr lang="pt-BR" altLang="pt-BR"/>
              <a:t>Todas as mulheres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5678488" y="2674938"/>
            <a:ext cx="239871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20000"/>
              </a:spcBef>
            </a:pPr>
            <a:r>
              <a:rPr lang="pt-BR" altLang="pt-BR"/>
              <a:t>Sexualmente ativas*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</a:pPr>
            <a:r>
              <a:rPr lang="pt-BR" altLang="pt-BR"/>
              <a:t>não unidas 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1466850" y="3443288"/>
            <a:ext cx="587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1996		</a:t>
            </a:r>
            <a:r>
              <a:rPr lang="pt-BR"/>
              <a:t> 55%          77%	      55%</a:t>
            </a:r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6081713" y="6165850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*Nos últimos 12 meses.</a:t>
            </a:r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1287463" y="2795588"/>
            <a:ext cx="19732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10000"/>
              </a:spcBef>
            </a:pPr>
            <a:r>
              <a:rPr lang="pt-BR" altLang="pt-BR"/>
              <a:t>Uso atual</a:t>
            </a:r>
          </a:p>
        </p:txBody>
      </p:sp>
      <p:sp>
        <p:nvSpPr>
          <p:cNvPr id="166925" name="Text Box 13"/>
          <p:cNvSpPr txBox="1">
            <a:spLocks noChangeArrowheads="1"/>
          </p:cNvSpPr>
          <p:nvPr/>
        </p:nvSpPr>
        <p:spPr bwMode="auto">
          <a:xfrm>
            <a:off x="1492250" y="4029075"/>
            <a:ext cx="578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2006		</a:t>
            </a:r>
            <a:r>
              <a:rPr lang="pt-BR"/>
              <a:t> 68%          81%	     75%</a:t>
            </a:r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1017588" y="249238"/>
            <a:ext cx="537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ANTICONCEPÇÃO</a:t>
            </a:r>
          </a:p>
        </p:txBody>
      </p:sp>
      <p:sp>
        <p:nvSpPr>
          <p:cNvPr id="166935" name="Text Box 23"/>
          <p:cNvSpPr txBox="1">
            <a:spLocks noChangeArrowheads="1"/>
          </p:cNvSpPr>
          <p:nvPr/>
        </p:nvSpPr>
        <p:spPr bwMode="auto">
          <a:xfrm>
            <a:off x="6499225" y="279400"/>
            <a:ext cx="2459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Ignez Perpétuo</a:t>
            </a:r>
          </a:p>
        </p:txBody>
      </p:sp>
      <p:sp>
        <p:nvSpPr>
          <p:cNvPr id="30732" name="Line 15"/>
          <p:cNvSpPr>
            <a:spLocks noChangeShapeType="1"/>
          </p:cNvSpPr>
          <p:nvPr/>
        </p:nvSpPr>
        <p:spPr bwMode="auto">
          <a:xfrm>
            <a:off x="949325" y="3321050"/>
            <a:ext cx="688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33" name="Line 16"/>
          <p:cNvSpPr>
            <a:spLocks noChangeShapeType="1"/>
          </p:cNvSpPr>
          <p:nvPr/>
        </p:nvSpPr>
        <p:spPr bwMode="auto">
          <a:xfrm>
            <a:off x="949325" y="2535238"/>
            <a:ext cx="688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34" name="Line 24"/>
          <p:cNvSpPr>
            <a:spLocks noChangeShapeType="1"/>
          </p:cNvSpPr>
          <p:nvPr/>
        </p:nvSpPr>
        <p:spPr bwMode="auto">
          <a:xfrm>
            <a:off x="949325" y="4587875"/>
            <a:ext cx="688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19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ChangeArrowheads="1"/>
          </p:cNvSpPr>
          <p:nvPr/>
        </p:nvSpPr>
        <p:spPr bwMode="auto">
          <a:xfrm>
            <a:off x="955675" y="431800"/>
            <a:ext cx="74279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Porcentagem de mulheres atualmente unidas e mulheres sexualmente ativas não unidas usando algum método, segundo o tipo de método usado. PNDS 1996 e 2006.</a:t>
            </a:r>
          </a:p>
        </p:txBody>
      </p:sp>
      <p:sp>
        <p:nvSpPr>
          <p:cNvPr id="31747" name="Rectangle 476"/>
          <p:cNvSpPr>
            <a:spLocks noChangeArrowheads="1"/>
          </p:cNvSpPr>
          <p:nvPr/>
        </p:nvSpPr>
        <p:spPr bwMode="auto">
          <a:xfrm>
            <a:off x="6569075" y="1820863"/>
            <a:ext cx="2357438" cy="4062412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48" name="Rectangle 477"/>
          <p:cNvSpPr>
            <a:spLocks noChangeArrowheads="1"/>
          </p:cNvSpPr>
          <p:nvPr/>
        </p:nvSpPr>
        <p:spPr bwMode="auto">
          <a:xfrm>
            <a:off x="6635750" y="1944688"/>
            <a:ext cx="149225" cy="150812"/>
          </a:xfrm>
          <a:prstGeom prst="rect">
            <a:avLst/>
          </a:prstGeom>
          <a:solidFill>
            <a:srgbClr val="FF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49" name="Rectangle 478"/>
          <p:cNvSpPr>
            <a:spLocks noChangeArrowheads="1"/>
          </p:cNvSpPr>
          <p:nvPr/>
        </p:nvSpPr>
        <p:spPr bwMode="auto">
          <a:xfrm>
            <a:off x="6853238" y="1916113"/>
            <a:ext cx="19796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Não está usando método</a:t>
            </a:r>
            <a:endParaRPr lang="pt-BR" altLang="pt-BR" sz="3200"/>
          </a:p>
        </p:txBody>
      </p:sp>
      <p:sp>
        <p:nvSpPr>
          <p:cNvPr id="31750" name="Rectangle 479"/>
          <p:cNvSpPr>
            <a:spLocks noChangeArrowheads="1"/>
          </p:cNvSpPr>
          <p:nvPr/>
        </p:nvSpPr>
        <p:spPr bwMode="auto">
          <a:xfrm>
            <a:off x="6635750" y="2276475"/>
            <a:ext cx="149225" cy="147638"/>
          </a:xfrm>
          <a:prstGeom prst="rect">
            <a:avLst/>
          </a:prstGeom>
          <a:solidFill>
            <a:srgbClr val="008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51" name="Rectangle 480"/>
          <p:cNvSpPr>
            <a:spLocks noChangeArrowheads="1"/>
          </p:cNvSpPr>
          <p:nvPr/>
        </p:nvSpPr>
        <p:spPr bwMode="auto">
          <a:xfrm>
            <a:off x="6853238" y="2247900"/>
            <a:ext cx="4445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Pílula</a:t>
            </a:r>
            <a:endParaRPr lang="pt-BR" altLang="pt-BR" sz="3200"/>
          </a:p>
        </p:txBody>
      </p:sp>
      <p:sp>
        <p:nvSpPr>
          <p:cNvPr id="31752" name="Rectangle 481"/>
          <p:cNvSpPr>
            <a:spLocks noChangeArrowheads="1"/>
          </p:cNvSpPr>
          <p:nvPr/>
        </p:nvSpPr>
        <p:spPr bwMode="auto">
          <a:xfrm>
            <a:off x="6635750" y="2673350"/>
            <a:ext cx="149225" cy="150813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53" name="Rectangle 482"/>
          <p:cNvSpPr>
            <a:spLocks noChangeArrowheads="1"/>
          </p:cNvSpPr>
          <p:nvPr/>
        </p:nvSpPr>
        <p:spPr bwMode="auto">
          <a:xfrm>
            <a:off x="6853238" y="2644775"/>
            <a:ext cx="17256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Esterilização feminina</a:t>
            </a:r>
            <a:endParaRPr lang="pt-BR" altLang="pt-BR" sz="3200"/>
          </a:p>
        </p:txBody>
      </p:sp>
      <p:sp>
        <p:nvSpPr>
          <p:cNvPr id="31754" name="Rectangle 483"/>
          <p:cNvSpPr>
            <a:spLocks noChangeArrowheads="1"/>
          </p:cNvSpPr>
          <p:nvPr/>
        </p:nvSpPr>
        <p:spPr bwMode="auto">
          <a:xfrm>
            <a:off x="6635750" y="3005138"/>
            <a:ext cx="149225" cy="147637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55" name="Rectangle 484"/>
          <p:cNvSpPr>
            <a:spLocks noChangeArrowheads="1"/>
          </p:cNvSpPr>
          <p:nvPr/>
        </p:nvSpPr>
        <p:spPr bwMode="auto">
          <a:xfrm>
            <a:off x="6853238" y="2974975"/>
            <a:ext cx="1685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Camisinha masculina</a:t>
            </a:r>
            <a:endParaRPr lang="pt-BR" altLang="pt-BR" sz="3200"/>
          </a:p>
        </p:txBody>
      </p:sp>
      <p:sp>
        <p:nvSpPr>
          <p:cNvPr id="31756" name="Rectangle 485"/>
          <p:cNvSpPr>
            <a:spLocks noChangeArrowheads="1"/>
          </p:cNvSpPr>
          <p:nvPr/>
        </p:nvSpPr>
        <p:spPr bwMode="auto">
          <a:xfrm>
            <a:off x="6635750" y="3343275"/>
            <a:ext cx="149225" cy="147638"/>
          </a:xfrm>
          <a:prstGeom prst="rect">
            <a:avLst/>
          </a:prstGeom>
          <a:solidFill>
            <a:srgbClr val="00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57" name="Rectangle 486"/>
          <p:cNvSpPr>
            <a:spLocks noChangeArrowheads="1"/>
          </p:cNvSpPr>
          <p:nvPr/>
        </p:nvSpPr>
        <p:spPr bwMode="auto">
          <a:xfrm>
            <a:off x="6853238" y="3314700"/>
            <a:ext cx="16748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Injeção contraceptiva</a:t>
            </a:r>
            <a:endParaRPr lang="pt-BR" altLang="pt-BR" sz="3200"/>
          </a:p>
        </p:txBody>
      </p:sp>
      <p:sp>
        <p:nvSpPr>
          <p:cNvPr id="31758" name="Rectangle 487"/>
          <p:cNvSpPr>
            <a:spLocks noChangeArrowheads="1"/>
          </p:cNvSpPr>
          <p:nvPr/>
        </p:nvSpPr>
        <p:spPr bwMode="auto">
          <a:xfrm>
            <a:off x="6635750" y="3673475"/>
            <a:ext cx="149225" cy="150813"/>
          </a:xfrm>
          <a:prstGeom prst="rect">
            <a:avLst/>
          </a:prstGeom>
          <a:solidFill>
            <a:srgbClr val="CCFF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59" name="Rectangle 488"/>
          <p:cNvSpPr>
            <a:spLocks noChangeArrowheads="1"/>
          </p:cNvSpPr>
          <p:nvPr/>
        </p:nvSpPr>
        <p:spPr bwMode="auto">
          <a:xfrm>
            <a:off x="6853238" y="3644900"/>
            <a:ext cx="144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Coito interrompido</a:t>
            </a:r>
            <a:endParaRPr lang="pt-BR" altLang="pt-BR" sz="3200"/>
          </a:p>
        </p:txBody>
      </p:sp>
      <p:sp>
        <p:nvSpPr>
          <p:cNvPr id="31760" name="Rectangle 489"/>
          <p:cNvSpPr>
            <a:spLocks noChangeArrowheads="1"/>
          </p:cNvSpPr>
          <p:nvPr/>
        </p:nvSpPr>
        <p:spPr bwMode="auto">
          <a:xfrm>
            <a:off x="6635750" y="4005263"/>
            <a:ext cx="149225" cy="147637"/>
          </a:xfrm>
          <a:prstGeom prst="rect">
            <a:avLst/>
          </a:prstGeom>
          <a:solidFill>
            <a:srgbClr val="FFCC99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61" name="Rectangle 490"/>
          <p:cNvSpPr>
            <a:spLocks noChangeArrowheads="1"/>
          </p:cNvSpPr>
          <p:nvPr/>
        </p:nvSpPr>
        <p:spPr bwMode="auto">
          <a:xfrm>
            <a:off x="6853238" y="3975100"/>
            <a:ext cx="15668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Tabela/abst./billings</a:t>
            </a:r>
            <a:endParaRPr lang="pt-BR" altLang="pt-BR" sz="3200"/>
          </a:p>
        </p:txBody>
      </p:sp>
      <p:sp>
        <p:nvSpPr>
          <p:cNvPr id="31762" name="Rectangle 491"/>
          <p:cNvSpPr>
            <a:spLocks noChangeArrowheads="1"/>
          </p:cNvSpPr>
          <p:nvPr/>
        </p:nvSpPr>
        <p:spPr bwMode="auto">
          <a:xfrm>
            <a:off x="6635750" y="4335463"/>
            <a:ext cx="149225" cy="150812"/>
          </a:xfrm>
          <a:prstGeom prst="rect">
            <a:avLst/>
          </a:prstGeom>
          <a:solidFill>
            <a:srgbClr val="660066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63" name="Rectangle 492"/>
          <p:cNvSpPr>
            <a:spLocks noChangeArrowheads="1"/>
          </p:cNvSpPr>
          <p:nvPr/>
        </p:nvSpPr>
        <p:spPr bwMode="auto">
          <a:xfrm>
            <a:off x="6853238" y="4306888"/>
            <a:ext cx="3063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DIU</a:t>
            </a:r>
            <a:endParaRPr lang="pt-BR" altLang="pt-BR" sz="3200"/>
          </a:p>
        </p:txBody>
      </p:sp>
      <p:sp>
        <p:nvSpPr>
          <p:cNvPr id="31764" name="Rectangle 493"/>
          <p:cNvSpPr>
            <a:spLocks noChangeArrowheads="1"/>
          </p:cNvSpPr>
          <p:nvPr/>
        </p:nvSpPr>
        <p:spPr bwMode="auto">
          <a:xfrm>
            <a:off x="6635750" y="4665663"/>
            <a:ext cx="149225" cy="150812"/>
          </a:xfrm>
          <a:prstGeom prst="rect">
            <a:avLst/>
          </a:prstGeom>
          <a:solidFill>
            <a:srgbClr val="CC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65" name="Rectangle 494"/>
          <p:cNvSpPr>
            <a:spLocks noChangeArrowheads="1"/>
          </p:cNvSpPr>
          <p:nvPr/>
        </p:nvSpPr>
        <p:spPr bwMode="auto">
          <a:xfrm>
            <a:off x="6853238" y="4637088"/>
            <a:ext cx="13795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Métodos vaginais</a:t>
            </a:r>
            <a:endParaRPr lang="pt-BR" altLang="pt-BR" sz="3200"/>
          </a:p>
        </p:txBody>
      </p:sp>
      <p:sp>
        <p:nvSpPr>
          <p:cNvPr id="31766" name="Rectangle 495"/>
          <p:cNvSpPr>
            <a:spLocks noChangeArrowheads="1"/>
          </p:cNvSpPr>
          <p:nvPr/>
        </p:nvSpPr>
        <p:spPr bwMode="auto">
          <a:xfrm>
            <a:off x="6635750" y="4997450"/>
            <a:ext cx="149225" cy="147638"/>
          </a:xfrm>
          <a:prstGeom prst="rect">
            <a:avLst/>
          </a:prstGeom>
          <a:solidFill>
            <a:srgbClr val="FF99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67" name="Rectangle 496"/>
          <p:cNvSpPr>
            <a:spLocks noChangeArrowheads="1"/>
          </p:cNvSpPr>
          <p:nvPr/>
        </p:nvSpPr>
        <p:spPr bwMode="auto">
          <a:xfrm>
            <a:off x="6853238" y="4967288"/>
            <a:ext cx="1854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Esterilização masculina</a:t>
            </a:r>
            <a:endParaRPr lang="pt-BR" altLang="pt-BR" sz="3200"/>
          </a:p>
        </p:txBody>
      </p:sp>
      <p:sp>
        <p:nvSpPr>
          <p:cNvPr id="31768" name="Rectangle 497"/>
          <p:cNvSpPr>
            <a:spLocks noChangeArrowheads="1"/>
          </p:cNvSpPr>
          <p:nvPr/>
        </p:nvSpPr>
        <p:spPr bwMode="auto">
          <a:xfrm>
            <a:off x="6635750" y="5335588"/>
            <a:ext cx="149225" cy="150812"/>
          </a:xfrm>
          <a:prstGeom prst="rect">
            <a:avLst/>
          </a:prstGeom>
          <a:solidFill>
            <a:srgbClr val="8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69" name="Rectangle 498"/>
          <p:cNvSpPr>
            <a:spLocks noChangeArrowheads="1"/>
          </p:cNvSpPr>
          <p:nvPr/>
        </p:nvSpPr>
        <p:spPr bwMode="auto">
          <a:xfrm>
            <a:off x="6853238" y="5307013"/>
            <a:ext cx="1260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Outros métodos</a:t>
            </a:r>
            <a:endParaRPr lang="pt-BR" altLang="pt-BR" sz="3200"/>
          </a:p>
        </p:txBody>
      </p:sp>
      <p:sp>
        <p:nvSpPr>
          <p:cNvPr id="31770" name="Rectangle 499"/>
          <p:cNvSpPr>
            <a:spLocks noChangeArrowheads="1"/>
          </p:cNvSpPr>
          <p:nvPr/>
        </p:nvSpPr>
        <p:spPr bwMode="auto">
          <a:xfrm>
            <a:off x="6635750" y="5665788"/>
            <a:ext cx="149225" cy="150812"/>
          </a:xfrm>
          <a:prstGeom prst="rect">
            <a:avLst/>
          </a:prstGeom>
          <a:solidFill>
            <a:srgbClr val="9999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1" name="Rectangle 500"/>
          <p:cNvSpPr>
            <a:spLocks noChangeArrowheads="1"/>
          </p:cNvSpPr>
          <p:nvPr/>
        </p:nvSpPr>
        <p:spPr bwMode="auto">
          <a:xfrm>
            <a:off x="6853238" y="5637213"/>
            <a:ext cx="768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Implantes</a:t>
            </a:r>
            <a:endParaRPr lang="pt-BR" altLang="pt-BR" sz="3200"/>
          </a:p>
        </p:txBody>
      </p:sp>
      <p:sp>
        <p:nvSpPr>
          <p:cNvPr id="31772" name="Line 510"/>
          <p:cNvSpPr>
            <a:spLocks noChangeShapeType="1"/>
          </p:cNvSpPr>
          <p:nvPr/>
        </p:nvSpPr>
        <p:spPr bwMode="auto">
          <a:xfrm>
            <a:off x="847725" y="3868738"/>
            <a:ext cx="548798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73" name="Line 512"/>
          <p:cNvSpPr>
            <a:spLocks noChangeShapeType="1"/>
          </p:cNvSpPr>
          <p:nvPr/>
        </p:nvSpPr>
        <p:spPr bwMode="auto">
          <a:xfrm>
            <a:off x="847725" y="1776413"/>
            <a:ext cx="548798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74" name="Rectangle 513"/>
          <p:cNvSpPr>
            <a:spLocks noChangeArrowheads="1"/>
          </p:cNvSpPr>
          <p:nvPr/>
        </p:nvSpPr>
        <p:spPr bwMode="auto">
          <a:xfrm>
            <a:off x="2298700" y="5938838"/>
            <a:ext cx="857250" cy="14287"/>
          </a:xfrm>
          <a:prstGeom prst="rect">
            <a:avLst/>
          </a:prstGeom>
          <a:solidFill>
            <a:srgbClr val="9999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5" name="Rectangle 514"/>
          <p:cNvSpPr>
            <a:spLocks noChangeArrowheads="1"/>
          </p:cNvSpPr>
          <p:nvPr/>
        </p:nvSpPr>
        <p:spPr bwMode="auto">
          <a:xfrm>
            <a:off x="1106488" y="5946775"/>
            <a:ext cx="857250" cy="6350"/>
          </a:xfrm>
          <a:prstGeom prst="rect">
            <a:avLst/>
          </a:prstGeom>
          <a:solidFill>
            <a:srgbClr val="9933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6" name="Rectangle 515"/>
          <p:cNvSpPr>
            <a:spLocks noChangeArrowheads="1"/>
          </p:cNvSpPr>
          <p:nvPr/>
        </p:nvSpPr>
        <p:spPr bwMode="auto">
          <a:xfrm>
            <a:off x="2298700" y="5926138"/>
            <a:ext cx="857250" cy="12700"/>
          </a:xfrm>
          <a:prstGeom prst="rect">
            <a:avLst/>
          </a:prstGeom>
          <a:solidFill>
            <a:srgbClr val="9933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7" name="Rectangle 516"/>
          <p:cNvSpPr>
            <a:spLocks noChangeArrowheads="1"/>
          </p:cNvSpPr>
          <p:nvPr/>
        </p:nvSpPr>
        <p:spPr bwMode="auto">
          <a:xfrm>
            <a:off x="3871913" y="5938838"/>
            <a:ext cx="850900" cy="14287"/>
          </a:xfrm>
          <a:prstGeom prst="rect">
            <a:avLst/>
          </a:prstGeom>
          <a:solidFill>
            <a:srgbClr val="9933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8" name="Rectangle 517"/>
          <p:cNvSpPr>
            <a:spLocks noChangeArrowheads="1"/>
          </p:cNvSpPr>
          <p:nvPr/>
        </p:nvSpPr>
        <p:spPr bwMode="auto">
          <a:xfrm>
            <a:off x="5038725" y="5938838"/>
            <a:ext cx="858838" cy="14287"/>
          </a:xfrm>
          <a:prstGeom prst="rect">
            <a:avLst/>
          </a:prstGeom>
          <a:solidFill>
            <a:srgbClr val="9933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79" name="Rectangle 518"/>
          <p:cNvSpPr>
            <a:spLocks noChangeArrowheads="1"/>
          </p:cNvSpPr>
          <p:nvPr/>
        </p:nvSpPr>
        <p:spPr bwMode="auto">
          <a:xfrm>
            <a:off x="1106488" y="5938838"/>
            <a:ext cx="857250" cy="7937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0" name="Rectangle 519"/>
          <p:cNvSpPr>
            <a:spLocks noChangeArrowheads="1"/>
          </p:cNvSpPr>
          <p:nvPr/>
        </p:nvSpPr>
        <p:spPr bwMode="auto">
          <a:xfrm>
            <a:off x="2298700" y="5918200"/>
            <a:ext cx="857250" cy="7938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1" name="Rectangle 520"/>
          <p:cNvSpPr>
            <a:spLocks noChangeArrowheads="1"/>
          </p:cNvSpPr>
          <p:nvPr/>
        </p:nvSpPr>
        <p:spPr bwMode="auto">
          <a:xfrm>
            <a:off x="3871913" y="5835650"/>
            <a:ext cx="850900" cy="103188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2" name="Rectangle 521"/>
          <p:cNvSpPr>
            <a:spLocks noChangeArrowheads="1"/>
          </p:cNvSpPr>
          <p:nvPr/>
        </p:nvSpPr>
        <p:spPr bwMode="auto">
          <a:xfrm>
            <a:off x="5038725" y="5722938"/>
            <a:ext cx="858838" cy="215900"/>
          </a:xfrm>
          <a:prstGeom prst="rect">
            <a:avLst/>
          </a:prstGeom>
          <a:solidFill>
            <a:srgbClr val="FF99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3" name="Rectangle 522"/>
          <p:cNvSpPr>
            <a:spLocks noChangeArrowheads="1"/>
          </p:cNvSpPr>
          <p:nvPr/>
        </p:nvSpPr>
        <p:spPr bwMode="auto">
          <a:xfrm>
            <a:off x="1106488" y="5932488"/>
            <a:ext cx="857250" cy="6350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4" name="Rectangle 523"/>
          <p:cNvSpPr>
            <a:spLocks noChangeArrowheads="1"/>
          </p:cNvSpPr>
          <p:nvPr/>
        </p:nvSpPr>
        <p:spPr bwMode="auto">
          <a:xfrm>
            <a:off x="3871913" y="5827713"/>
            <a:ext cx="850900" cy="7937"/>
          </a:xfrm>
          <a:prstGeom prst="rect">
            <a:avLst/>
          </a:prstGeom>
          <a:solidFill>
            <a:srgbClr val="CC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5" name="Rectangle 524"/>
          <p:cNvSpPr>
            <a:spLocks noChangeArrowheads="1"/>
          </p:cNvSpPr>
          <p:nvPr/>
        </p:nvSpPr>
        <p:spPr bwMode="auto">
          <a:xfrm>
            <a:off x="1106488" y="5891213"/>
            <a:ext cx="857250" cy="41275"/>
          </a:xfrm>
          <a:prstGeom prst="rect">
            <a:avLst/>
          </a:prstGeom>
          <a:solidFill>
            <a:srgbClr val="66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6" name="Rectangle 525"/>
          <p:cNvSpPr>
            <a:spLocks noChangeArrowheads="1"/>
          </p:cNvSpPr>
          <p:nvPr/>
        </p:nvSpPr>
        <p:spPr bwMode="auto">
          <a:xfrm>
            <a:off x="2298700" y="5870575"/>
            <a:ext cx="857250" cy="47625"/>
          </a:xfrm>
          <a:prstGeom prst="rect">
            <a:avLst/>
          </a:prstGeom>
          <a:solidFill>
            <a:srgbClr val="66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7" name="Rectangle 526"/>
          <p:cNvSpPr>
            <a:spLocks noChangeArrowheads="1"/>
          </p:cNvSpPr>
          <p:nvPr/>
        </p:nvSpPr>
        <p:spPr bwMode="auto">
          <a:xfrm>
            <a:off x="3871913" y="5778500"/>
            <a:ext cx="850900" cy="49213"/>
          </a:xfrm>
          <a:prstGeom prst="rect">
            <a:avLst/>
          </a:prstGeom>
          <a:solidFill>
            <a:srgbClr val="66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8" name="Rectangle 527"/>
          <p:cNvSpPr>
            <a:spLocks noChangeArrowheads="1"/>
          </p:cNvSpPr>
          <p:nvPr/>
        </p:nvSpPr>
        <p:spPr bwMode="auto">
          <a:xfrm>
            <a:off x="5038725" y="5646738"/>
            <a:ext cx="858838" cy="76200"/>
          </a:xfrm>
          <a:prstGeom prst="rect">
            <a:avLst/>
          </a:prstGeom>
          <a:solidFill>
            <a:srgbClr val="66006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89" name="Rectangle 528"/>
          <p:cNvSpPr>
            <a:spLocks noChangeArrowheads="1"/>
          </p:cNvSpPr>
          <p:nvPr/>
        </p:nvSpPr>
        <p:spPr bwMode="auto">
          <a:xfrm>
            <a:off x="1106488" y="5835650"/>
            <a:ext cx="857250" cy="55563"/>
          </a:xfrm>
          <a:prstGeom prst="rect">
            <a:avLst/>
          </a:prstGeom>
          <a:solidFill>
            <a:srgbClr val="FFCC99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0" name="Rectangle 529"/>
          <p:cNvSpPr>
            <a:spLocks noChangeArrowheads="1"/>
          </p:cNvSpPr>
          <p:nvPr/>
        </p:nvSpPr>
        <p:spPr bwMode="auto">
          <a:xfrm>
            <a:off x="2298700" y="5842000"/>
            <a:ext cx="857250" cy="28575"/>
          </a:xfrm>
          <a:prstGeom prst="rect">
            <a:avLst/>
          </a:prstGeom>
          <a:solidFill>
            <a:srgbClr val="FFCC99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1" name="Rectangle 530"/>
          <p:cNvSpPr>
            <a:spLocks noChangeArrowheads="1"/>
          </p:cNvSpPr>
          <p:nvPr/>
        </p:nvSpPr>
        <p:spPr bwMode="auto">
          <a:xfrm>
            <a:off x="3871913" y="5653088"/>
            <a:ext cx="850900" cy="125412"/>
          </a:xfrm>
          <a:prstGeom prst="rect">
            <a:avLst/>
          </a:prstGeom>
          <a:solidFill>
            <a:srgbClr val="FFCC99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2" name="Rectangle 531"/>
          <p:cNvSpPr>
            <a:spLocks noChangeArrowheads="1"/>
          </p:cNvSpPr>
          <p:nvPr/>
        </p:nvSpPr>
        <p:spPr bwMode="auto">
          <a:xfrm>
            <a:off x="5038725" y="5597525"/>
            <a:ext cx="858838" cy="49213"/>
          </a:xfrm>
          <a:prstGeom prst="rect">
            <a:avLst/>
          </a:prstGeom>
          <a:solidFill>
            <a:srgbClr val="FFCC99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3" name="Rectangle 532"/>
          <p:cNvSpPr>
            <a:spLocks noChangeArrowheads="1"/>
          </p:cNvSpPr>
          <p:nvPr/>
        </p:nvSpPr>
        <p:spPr bwMode="auto">
          <a:xfrm>
            <a:off x="1106488" y="5765800"/>
            <a:ext cx="857250" cy="69850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4" name="Rectangle 533"/>
          <p:cNvSpPr>
            <a:spLocks noChangeArrowheads="1"/>
          </p:cNvSpPr>
          <p:nvPr/>
        </p:nvSpPr>
        <p:spPr bwMode="auto">
          <a:xfrm>
            <a:off x="2298700" y="5800725"/>
            <a:ext cx="857250" cy="41275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5" name="Rectangle 534"/>
          <p:cNvSpPr>
            <a:spLocks noChangeArrowheads="1"/>
          </p:cNvSpPr>
          <p:nvPr/>
        </p:nvSpPr>
        <p:spPr bwMode="auto">
          <a:xfrm>
            <a:off x="3871913" y="5527675"/>
            <a:ext cx="850900" cy="125413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6" name="Rectangle 535"/>
          <p:cNvSpPr>
            <a:spLocks noChangeArrowheads="1"/>
          </p:cNvSpPr>
          <p:nvPr/>
        </p:nvSpPr>
        <p:spPr bwMode="auto">
          <a:xfrm>
            <a:off x="5038725" y="5514975"/>
            <a:ext cx="858838" cy="82550"/>
          </a:xfrm>
          <a:prstGeom prst="rect">
            <a:avLst/>
          </a:prstGeom>
          <a:solidFill>
            <a:srgbClr val="CC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7" name="Rectangle 536"/>
          <p:cNvSpPr>
            <a:spLocks noChangeArrowheads="1"/>
          </p:cNvSpPr>
          <p:nvPr/>
        </p:nvSpPr>
        <p:spPr bwMode="auto">
          <a:xfrm>
            <a:off x="1106488" y="5667375"/>
            <a:ext cx="857250" cy="98425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8" name="Rectangle 537"/>
          <p:cNvSpPr>
            <a:spLocks noChangeArrowheads="1"/>
          </p:cNvSpPr>
          <p:nvPr/>
        </p:nvSpPr>
        <p:spPr bwMode="auto">
          <a:xfrm>
            <a:off x="2298700" y="5618163"/>
            <a:ext cx="857250" cy="182562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799" name="Rectangle 538"/>
          <p:cNvSpPr>
            <a:spLocks noChangeArrowheads="1"/>
          </p:cNvSpPr>
          <p:nvPr/>
        </p:nvSpPr>
        <p:spPr bwMode="auto">
          <a:xfrm>
            <a:off x="3871913" y="5480050"/>
            <a:ext cx="850900" cy="47625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0" name="Rectangle 539"/>
          <p:cNvSpPr>
            <a:spLocks noChangeArrowheads="1"/>
          </p:cNvSpPr>
          <p:nvPr/>
        </p:nvSpPr>
        <p:spPr bwMode="auto">
          <a:xfrm>
            <a:off x="5038725" y="5340350"/>
            <a:ext cx="858838" cy="174625"/>
          </a:xfrm>
          <a:prstGeom prst="rect">
            <a:avLst/>
          </a:prstGeom>
          <a:solidFill>
            <a:srgbClr val="00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1" name="Rectangle 540"/>
          <p:cNvSpPr>
            <a:spLocks noChangeArrowheads="1"/>
          </p:cNvSpPr>
          <p:nvPr/>
        </p:nvSpPr>
        <p:spPr bwMode="auto">
          <a:xfrm>
            <a:off x="1106488" y="5194300"/>
            <a:ext cx="857250" cy="473075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2" name="Rectangle 541"/>
          <p:cNvSpPr>
            <a:spLocks noChangeArrowheads="1"/>
          </p:cNvSpPr>
          <p:nvPr/>
        </p:nvSpPr>
        <p:spPr bwMode="auto">
          <a:xfrm>
            <a:off x="2298700" y="4530725"/>
            <a:ext cx="857250" cy="1087438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3" name="Rectangle 542"/>
          <p:cNvSpPr>
            <a:spLocks noChangeArrowheads="1"/>
          </p:cNvSpPr>
          <p:nvPr/>
        </p:nvSpPr>
        <p:spPr bwMode="auto">
          <a:xfrm>
            <a:off x="3871913" y="5291138"/>
            <a:ext cx="850900" cy="188912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4" name="Rectangle 543"/>
          <p:cNvSpPr>
            <a:spLocks noChangeArrowheads="1"/>
          </p:cNvSpPr>
          <p:nvPr/>
        </p:nvSpPr>
        <p:spPr bwMode="auto">
          <a:xfrm>
            <a:off x="5038725" y="4830763"/>
            <a:ext cx="858838" cy="509587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5" name="Rectangle 544"/>
          <p:cNvSpPr>
            <a:spLocks noChangeArrowheads="1"/>
          </p:cNvSpPr>
          <p:nvPr/>
        </p:nvSpPr>
        <p:spPr bwMode="auto">
          <a:xfrm>
            <a:off x="1106488" y="4573588"/>
            <a:ext cx="857250" cy="620712"/>
          </a:xfrm>
          <a:prstGeom prst="rect">
            <a:avLst/>
          </a:prstGeom>
          <a:solidFill>
            <a:srgbClr val="FF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6" name="Rectangle 545"/>
          <p:cNvSpPr>
            <a:spLocks noChangeArrowheads="1"/>
          </p:cNvSpPr>
          <p:nvPr/>
        </p:nvSpPr>
        <p:spPr bwMode="auto">
          <a:xfrm>
            <a:off x="2298700" y="4078288"/>
            <a:ext cx="857250" cy="452437"/>
          </a:xfrm>
          <a:prstGeom prst="rect">
            <a:avLst/>
          </a:prstGeom>
          <a:solidFill>
            <a:srgbClr val="FF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7" name="Rectangle 546"/>
          <p:cNvSpPr>
            <a:spLocks noChangeArrowheads="1"/>
          </p:cNvSpPr>
          <p:nvPr/>
        </p:nvSpPr>
        <p:spPr bwMode="auto">
          <a:xfrm>
            <a:off x="3871913" y="3617913"/>
            <a:ext cx="850900" cy="1673225"/>
          </a:xfrm>
          <a:prstGeom prst="rect">
            <a:avLst/>
          </a:prstGeom>
          <a:solidFill>
            <a:srgbClr val="FF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8" name="Rectangle 547"/>
          <p:cNvSpPr>
            <a:spLocks noChangeArrowheads="1"/>
          </p:cNvSpPr>
          <p:nvPr/>
        </p:nvSpPr>
        <p:spPr bwMode="auto">
          <a:xfrm>
            <a:off x="5038725" y="3617913"/>
            <a:ext cx="858838" cy="1212850"/>
          </a:xfrm>
          <a:prstGeom prst="rect">
            <a:avLst/>
          </a:prstGeom>
          <a:solidFill>
            <a:srgbClr val="FF00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09" name="Rectangle 548"/>
          <p:cNvSpPr>
            <a:spLocks noChangeArrowheads="1"/>
          </p:cNvSpPr>
          <p:nvPr/>
        </p:nvSpPr>
        <p:spPr bwMode="auto">
          <a:xfrm>
            <a:off x="1106488" y="3679825"/>
            <a:ext cx="857250" cy="893763"/>
          </a:xfrm>
          <a:prstGeom prst="rect">
            <a:avLst/>
          </a:prstGeom>
          <a:solidFill>
            <a:srgbClr val="008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0" name="Rectangle 549"/>
          <p:cNvSpPr>
            <a:spLocks noChangeArrowheads="1"/>
          </p:cNvSpPr>
          <p:nvPr/>
        </p:nvSpPr>
        <p:spPr bwMode="auto">
          <a:xfrm>
            <a:off x="2298700" y="2816225"/>
            <a:ext cx="857250" cy="1262063"/>
          </a:xfrm>
          <a:prstGeom prst="rect">
            <a:avLst/>
          </a:prstGeom>
          <a:solidFill>
            <a:srgbClr val="008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1" name="Rectangle 550"/>
          <p:cNvSpPr>
            <a:spLocks noChangeArrowheads="1"/>
          </p:cNvSpPr>
          <p:nvPr/>
        </p:nvSpPr>
        <p:spPr bwMode="auto">
          <a:xfrm>
            <a:off x="3871913" y="2752725"/>
            <a:ext cx="850900" cy="865188"/>
          </a:xfrm>
          <a:prstGeom prst="rect">
            <a:avLst/>
          </a:prstGeom>
          <a:solidFill>
            <a:srgbClr val="008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2" name="Rectangle 551"/>
          <p:cNvSpPr>
            <a:spLocks noChangeArrowheads="1"/>
          </p:cNvSpPr>
          <p:nvPr/>
        </p:nvSpPr>
        <p:spPr bwMode="auto">
          <a:xfrm>
            <a:off x="5038725" y="2586038"/>
            <a:ext cx="858838" cy="1031875"/>
          </a:xfrm>
          <a:prstGeom prst="rect">
            <a:avLst/>
          </a:prstGeom>
          <a:solidFill>
            <a:srgbClr val="008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3" name="Rectangle 552"/>
          <p:cNvSpPr>
            <a:spLocks noChangeArrowheads="1"/>
          </p:cNvSpPr>
          <p:nvPr/>
        </p:nvSpPr>
        <p:spPr bwMode="auto">
          <a:xfrm>
            <a:off x="1106488" y="1776413"/>
            <a:ext cx="857250" cy="1903412"/>
          </a:xfrm>
          <a:prstGeom prst="rect">
            <a:avLst/>
          </a:prstGeom>
          <a:solidFill>
            <a:srgbClr val="FF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4" name="Rectangle 553"/>
          <p:cNvSpPr>
            <a:spLocks noChangeArrowheads="1"/>
          </p:cNvSpPr>
          <p:nvPr/>
        </p:nvSpPr>
        <p:spPr bwMode="auto">
          <a:xfrm>
            <a:off x="2298700" y="1776413"/>
            <a:ext cx="857250" cy="1039812"/>
          </a:xfrm>
          <a:prstGeom prst="rect">
            <a:avLst/>
          </a:prstGeom>
          <a:solidFill>
            <a:srgbClr val="FF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5" name="Rectangle 554"/>
          <p:cNvSpPr>
            <a:spLocks noChangeArrowheads="1"/>
          </p:cNvSpPr>
          <p:nvPr/>
        </p:nvSpPr>
        <p:spPr bwMode="auto">
          <a:xfrm>
            <a:off x="3871913" y="1776413"/>
            <a:ext cx="850900" cy="976312"/>
          </a:xfrm>
          <a:prstGeom prst="rect">
            <a:avLst/>
          </a:prstGeom>
          <a:solidFill>
            <a:srgbClr val="FF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6" name="Rectangle 555"/>
          <p:cNvSpPr>
            <a:spLocks noChangeArrowheads="1"/>
          </p:cNvSpPr>
          <p:nvPr/>
        </p:nvSpPr>
        <p:spPr bwMode="auto">
          <a:xfrm>
            <a:off x="5038725" y="1776413"/>
            <a:ext cx="858838" cy="809625"/>
          </a:xfrm>
          <a:prstGeom prst="rect">
            <a:avLst/>
          </a:prstGeom>
          <a:solidFill>
            <a:srgbClr val="FF0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1817" name="Line 556"/>
          <p:cNvSpPr>
            <a:spLocks noChangeShapeType="1"/>
          </p:cNvSpPr>
          <p:nvPr/>
        </p:nvSpPr>
        <p:spPr bwMode="auto">
          <a:xfrm>
            <a:off x="847725" y="1776413"/>
            <a:ext cx="1588" cy="417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18" name="Line 557"/>
          <p:cNvSpPr>
            <a:spLocks noChangeShapeType="1"/>
          </p:cNvSpPr>
          <p:nvPr/>
        </p:nvSpPr>
        <p:spPr bwMode="auto">
          <a:xfrm>
            <a:off x="798513" y="5953125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19" name="Line 559"/>
          <p:cNvSpPr>
            <a:spLocks noChangeShapeType="1"/>
          </p:cNvSpPr>
          <p:nvPr/>
        </p:nvSpPr>
        <p:spPr bwMode="auto">
          <a:xfrm>
            <a:off x="798513" y="3868738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20" name="Line 561"/>
          <p:cNvSpPr>
            <a:spLocks noChangeShapeType="1"/>
          </p:cNvSpPr>
          <p:nvPr/>
        </p:nvSpPr>
        <p:spPr bwMode="auto">
          <a:xfrm>
            <a:off x="798513" y="1776413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21" name="Line 562"/>
          <p:cNvSpPr>
            <a:spLocks noChangeShapeType="1"/>
          </p:cNvSpPr>
          <p:nvPr/>
        </p:nvSpPr>
        <p:spPr bwMode="auto">
          <a:xfrm>
            <a:off x="847725" y="5953125"/>
            <a:ext cx="54879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22" name="Line 563"/>
          <p:cNvSpPr>
            <a:spLocks noChangeShapeType="1"/>
          </p:cNvSpPr>
          <p:nvPr/>
        </p:nvSpPr>
        <p:spPr bwMode="auto">
          <a:xfrm flipV="1">
            <a:off x="847725" y="5953125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23" name="Rectangle 579"/>
          <p:cNvSpPr>
            <a:spLocks noChangeArrowheads="1"/>
          </p:cNvSpPr>
          <p:nvPr/>
        </p:nvSpPr>
        <p:spPr bwMode="auto">
          <a:xfrm>
            <a:off x="5422900" y="57197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5</a:t>
            </a:r>
            <a:endParaRPr lang="pt-BR" altLang="pt-BR" sz="3200"/>
          </a:p>
        </p:txBody>
      </p:sp>
      <p:sp>
        <p:nvSpPr>
          <p:cNvPr id="31824" name="Rectangle 597"/>
          <p:cNvSpPr>
            <a:spLocks noChangeArrowheads="1"/>
          </p:cNvSpPr>
          <p:nvPr/>
        </p:nvSpPr>
        <p:spPr bwMode="auto">
          <a:xfrm>
            <a:off x="2663825" y="55784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4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25" name="Rectangle 599"/>
          <p:cNvSpPr>
            <a:spLocks noChangeArrowheads="1"/>
          </p:cNvSpPr>
          <p:nvPr/>
        </p:nvSpPr>
        <p:spPr bwMode="auto">
          <a:xfrm>
            <a:off x="5427663" y="53070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4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26" name="Rectangle 600"/>
          <p:cNvSpPr>
            <a:spLocks noChangeArrowheads="1"/>
          </p:cNvSpPr>
          <p:nvPr/>
        </p:nvSpPr>
        <p:spPr bwMode="auto">
          <a:xfrm>
            <a:off x="1428750" y="52990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11</a:t>
            </a:r>
            <a:endParaRPr lang="pt-BR" altLang="pt-BR" sz="3200"/>
          </a:p>
        </p:txBody>
      </p:sp>
      <p:sp>
        <p:nvSpPr>
          <p:cNvPr id="31827" name="Rectangle 601"/>
          <p:cNvSpPr>
            <a:spLocks noChangeArrowheads="1"/>
          </p:cNvSpPr>
          <p:nvPr/>
        </p:nvSpPr>
        <p:spPr bwMode="auto">
          <a:xfrm>
            <a:off x="2620963" y="49434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26</a:t>
            </a:r>
            <a:endParaRPr lang="pt-BR" altLang="pt-BR" sz="3200"/>
          </a:p>
        </p:txBody>
      </p:sp>
      <p:sp>
        <p:nvSpPr>
          <p:cNvPr id="31828" name="Rectangle 602"/>
          <p:cNvSpPr>
            <a:spLocks noChangeArrowheads="1"/>
          </p:cNvSpPr>
          <p:nvPr/>
        </p:nvSpPr>
        <p:spPr bwMode="auto">
          <a:xfrm>
            <a:off x="4237038" y="52625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</a:t>
            </a:r>
            <a:endParaRPr lang="pt-BR" altLang="pt-BR" sz="3200"/>
          </a:p>
        </p:txBody>
      </p:sp>
      <p:sp>
        <p:nvSpPr>
          <p:cNvPr id="31829" name="Rectangle 603"/>
          <p:cNvSpPr>
            <a:spLocks noChangeArrowheads="1"/>
          </p:cNvSpPr>
          <p:nvPr/>
        </p:nvSpPr>
        <p:spPr bwMode="auto">
          <a:xfrm>
            <a:off x="5362575" y="49514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12</a:t>
            </a:r>
            <a:endParaRPr lang="pt-BR" altLang="pt-BR" sz="3200"/>
          </a:p>
        </p:txBody>
      </p:sp>
      <p:sp>
        <p:nvSpPr>
          <p:cNvPr id="31830" name="Rectangle 604"/>
          <p:cNvSpPr>
            <a:spLocks noChangeArrowheads="1"/>
          </p:cNvSpPr>
          <p:nvPr/>
        </p:nvSpPr>
        <p:spPr bwMode="auto">
          <a:xfrm>
            <a:off x="1435100" y="47561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15</a:t>
            </a:r>
            <a:endParaRPr lang="pt-BR" altLang="pt-BR" sz="3200"/>
          </a:p>
        </p:txBody>
      </p:sp>
      <p:sp>
        <p:nvSpPr>
          <p:cNvPr id="31831" name="Rectangle 605"/>
          <p:cNvSpPr>
            <a:spLocks noChangeArrowheads="1"/>
          </p:cNvSpPr>
          <p:nvPr/>
        </p:nvSpPr>
        <p:spPr bwMode="auto">
          <a:xfrm>
            <a:off x="2628900" y="4176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11</a:t>
            </a:r>
            <a:endParaRPr lang="pt-BR" altLang="pt-BR" sz="3200"/>
          </a:p>
        </p:txBody>
      </p:sp>
      <p:sp>
        <p:nvSpPr>
          <p:cNvPr id="31832" name="Rectangle 606"/>
          <p:cNvSpPr>
            <a:spLocks noChangeArrowheads="1"/>
          </p:cNvSpPr>
          <p:nvPr/>
        </p:nvSpPr>
        <p:spPr bwMode="auto">
          <a:xfrm>
            <a:off x="4202113" y="43307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40</a:t>
            </a:r>
            <a:endParaRPr lang="pt-BR" altLang="pt-BR" sz="3200"/>
          </a:p>
        </p:txBody>
      </p:sp>
      <p:sp>
        <p:nvSpPr>
          <p:cNvPr id="31833" name="Rectangle 607"/>
          <p:cNvSpPr>
            <a:spLocks noChangeArrowheads="1"/>
          </p:cNvSpPr>
          <p:nvPr/>
        </p:nvSpPr>
        <p:spPr bwMode="auto">
          <a:xfrm>
            <a:off x="5368925" y="41005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29</a:t>
            </a:r>
            <a:endParaRPr lang="pt-BR" altLang="pt-BR" sz="3200"/>
          </a:p>
        </p:txBody>
      </p:sp>
      <p:sp>
        <p:nvSpPr>
          <p:cNvPr id="31834" name="Rectangle 608"/>
          <p:cNvSpPr>
            <a:spLocks noChangeArrowheads="1"/>
          </p:cNvSpPr>
          <p:nvPr/>
        </p:nvSpPr>
        <p:spPr bwMode="auto">
          <a:xfrm>
            <a:off x="1435100" y="40020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chemeClr val="bg1"/>
                </a:solidFill>
              </a:rPr>
              <a:t>22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35" name="Rectangle 609"/>
          <p:cNvSpPr>
            <a:spLocks noChangeArrowheads="1"/>
          </p:cNvSpPr>
          <p:nvPr/>
        </p:nvSpPr>
        <p:spPr bwMode="auto">
          <a:xfrm>
            <a:off x="2628900" y="331946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chemeClr val="bg1"/>
                </a:solidFill>
              </a:rPr>
              <a:t>30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36" name="Rectangle 610"/>
          <p:cNvSpPr>
            <a:spLocks noChangeArrowheads="1"/>
          </p:cNvSpPr>
          <p:nvPr/>
        </p:nvSpPr>
        <p:spPr bwMode="auto">
          <a:xfrm>
            <a:off x="4202113" y="30607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chemeClr val="bg1"/>
                </a:solidFill>
              </a:rPr>
              <a:t>21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37" name="Rectangle 611"/>
          <p:cNvSpPr>
            <a:spLocks noChangeArrowheads="1"/>
          </p:cNvSpPr>
          <p:nvPr/>
        </p:nvSpPr>
        <p:spPr bwMode="auto">
          <a:xfrm>
            <a:off x="5368925" y="29781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chemeClr val="bg1"/>
                </a:solidFill>
              </a:rPr>
              <a:t>25</a:t>
            </a:r>
            <a:endParaRPr lang="pt-BR" altLang="pt-BR" sz="3200">
              <a:solidFill>
                <a:schemeClr val="bg1"/>
              </a:solidFill>
            </a:endParaRPr>
          </a:p>
        </p:txBody>
      </p:sp>
      <p:sp>
        <p:nvSpPr>
          <p:cNvPr id="31838" name="Rectangle 612"/>
          <p:cNvSpPr>
            <a:spLocks noChangeArrowheads="1"/>
          </p:cNvSpPr>
          <p:nvPr/>
        </p:nvSpPr>
        <p:spPr bwMode="auto">
          <a:xfrm>
            <a:off x="1435100" y="26003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46</a:t>
            </a:r>
            <a:endParaRPr lang="pt-BR" altLang="pt-BR" sz="3200"/>
          </a:p>
        </p:txBody>
      </p:sp>
      <p:sp>
        <p:nvSpPr>
          <p:cNvPr id="31839" name="Rectangle 613"/>
          <p:cNvSpPr>
            <a:spLocks noChangeArrowheads="1"/>
          </p:cNvSpPr>
          <p:nvPr/>
        </p:nvSpPr>
        <p:spPr bwMode="auto">
          <a:xfrm>
            <a:off x="2628900" y="21685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25</a:t>
            </a:r>
            <a:endParaRPr lang="pt-BR" altLang="pt-BR" sz="3200"/>
          </a:p>
        </p:txBody>
      </p:sp>
      <p:sp>
        <p:nvSpPr>
          <p:cNvPr id="31840" name="Rectangle 614"/>
          <p:cNvSpPr>
            <a:spLocks noChangeArrowheads="1"/>
          </p:cNvSpPr>
          <p:nvPr/>
        </p:nvSpPr>
        <p:spPr bwMode="auto">
          <a:xfrm>
            <a:off x="4202113" y="21415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23</a:t>
            </a:r>
            <a:endParaRPr lang="pt-BR" altLang="pt-BR" sz="3200"/>
          </a:p>
        </p:txBody>
      </p:sp>
      <p:sp>
        <p:nvSpPr>
          <p:cNvPr id="31841" name="Rectangle 615"/>
          <p:cNvSpPr>
            <a:spLocks noChangeArrowheads="1"/>
          </p:cNvSpPr>
          <p:nvPr/>
        </p:nvSpPr>
        <p:spPr bwMode="auto">
          <a:xfrm>
            <a:off x="5368925" y="20574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19</a:t>
            </a:r>
            <a:endParaRPr lang="pt-BR" altLang="pt-BR" sz="3200"/>
          </a:p>
        </p:txBody>
      </p:sp>
      <p:sp>
        <p:nvSpPr>
          <p:cNvPr id="31842" name="Rectangle 616"/>
          <p:cNvSpPr>
            <a:spLocks noChangeArrowheads="1"/>
          </p:cNvSpPr>
          <p:nvPr/>
        </p:nvSpPr>
        <p:spPr bwMode="auto">
          <a:xfrm>
            <a:off x="506413" y="5870575"/>
            <a:ext cx="2190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0%</a:t>
            </a:r>
            <a:endParaRPr lang="pt-BR" altLang="pt-BR"/>
          </a:p>
        </p:txBody>
      </p:sp>
      <p:sp>
        <p:nvSpPr>
          <p:cNvPr id="31843" name="Rectangle 618"/>
          <p:cNvSpPr>
            <a:spLocks noChangeArrowheads="1"/>
          </p:cNvSpPr>
          <p:nvPr/>
        </p:nvSpPr>
        <p:spPr bwMode="auto">
          <a:xfrm>
            <a:off x="422275" y="3784600"/>
            <a:ext cx="3032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50%</a:t>
            </a:r>
            <a:endParaRPr lang="pt-BR" altLang="pt-BR"/>
          </a:p>
        </p:txBody>
      </p:sp>
      <p:sp>
        <p:nvSpPr>
          <p:cNvPr id="31844" name="Rectangle 620"/>
          <p:cNvSpPr>
            <a:spLocks noChangeArrowheads="1"/>
          </p:cNvSpPr>
          <p:nvPr/>
        </p:nvSpPr>
        <p:spPr bwMode="auto">
          <a:xfrm>
            <a:off x="339725" y="1693863"/>
            <a:ext cx="3873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100%</a:t>
            </a:r>
            <a:endParaRPr lang="pt-BR" altLang="pt-BR"/>
          </a:p>
        </p:txBody>
      </p:sp>
      <p:sp>
        <p:nvSpPr>
          <p:cNvPr id="106098" name="Rectangle 626"/>
          <p:cNvSpPr>
            <a:spLocks noChangeArrowheads="1"/>
          </p:cNvSpPr>
          <p:nvPr/>
        </p:nvSpPr>
        <p:spPr bwMode="auto">
          <a:xfrm>
            <a:off x="4064000" y="6040438"/>
            <a:ext cx="42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sz="15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1996</a:t>
            </a:r>
            <a:endParaRPr lang="pt-BR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099" name="Rectangle 627"/>
          <p:cNvSpPr>
            <a:spLocks noChangeArrowheads="1"/>
          </p:cNvSpPr>
          <p:nvPr/>
        </p:nvSpPr>
        <p:spPr bwMode="auto">
          <a:xfrm>
            <a:off x="5351463" y="6040438"/>
            <a:ext cx="42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sz="15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2006</a:t>
            </a:r>
            <a:endParaRPr lang="pt-BR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100" name="Rectangle 628"/>
          <p:cNvSpPr>
            <a:spLocks noChangeArrowheads="1"/>
          </p:cNvSpPr>
          <p:nvPr/>
        </p:nvSpPr>
        <p:spPr bwMode="auto">
          <a:xfrm>
            <a:off x="1243013" y="6040438"/>
            <a:ext cx="42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sz="15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1996</a:t>
            </a:r>
            <a:endParaRPr lang="pt-BR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101" name="Rectangle 629"/>
          <p:cNvSpPr>
            <a:spLocks noChangeArrowheads="1"/>
          </p:cNvSpPr>
          <p:nvPr/>
        </p:nvSpPr>
        <p:spPr bwMode="auto">
          <a:xfrm>
            <a:off x="2543175" y="6040438"/>
            <a:ext cx="425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t-BR" sz="15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2006</a:t>
            </a:r>
            <a:endParaRPr lang="pt-BR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849" name="Rectangle 630"/>
          <p:cNvSpPr>
            <a:spLocks noChangeArrowheads="1"/>
          </p:cNvSpPr>
          <p:nvPr/>
        </p:nvSpPr>
        <p:spPr bwMode="auto">
          <a:xfrm>
            <a:off x="4175125" y="6318250"/>
            <a:ext cx="1501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Mulheres unidas</a:t>
            </a:r>
            <a:endParaRPr lang="pt-BR" altLang="pt-BR" sz="3200"/>
          </a:p>
        </p:txBody>
      </p:sp>
      <p:sp>
        <p:nvSpPr>
          <p:cNvPr id="31850" name="Rectangle 631"/>
          <p:cNvSpPr>
            <a:spLocks noChangeArrowheads="1"/>
          </p:cNvSpPr>
          <p:nvPr/>
        </p:nvSpPr>
        <p:spPr bwMode="auto">
          <a:xfrm>
            <a:off x="1055688" y="629285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500">
                <a:solidFill>
                  <a:srgbClr val="000000"/>
                </a:solidFill>
              </a:rPr>
              <a:t>Mulheres sexualmente ativas não unidas</a:t>
            </a:r>
            <a:endParaRPr lang="pt-BR" altLang="pt-BR" sz="3200"/>
          </a:p>
        </p:txBody>
      </p:sp>
    </p:spTree>
    <p:extLst>
      <p:ext uri="{BB962C8B-B14F-4D97-AF65-F5344CB8AC3E}">
        <p14:creationId xmlns:p14="http://schemas.microsoft.com/office/powerpoint/2010/main" val="1918883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787400" y="646113"/>
            <a:ext cx="77993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Porcentagem de mulheres que atualmente usam métodos modernos, segundo a mais recente fonte de obtenção, por método específico. PNDS 2006.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747713" y="1860550"/>
            <a:ext cx="8137525" cy="337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747713" y="4392613"/>
            <a:ext cx="8137525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747713" y="3546475"/>
            <a:ext cx="81375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747713" y="2706688"/>
            <a:ext cx="8137525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747713" y="1860550"/>
            <a:ext cx="81375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747713" y="1860550"/>
            <a:ext cx="8137525" cy="3371850"/>
          </a:xfrm>
          <a:prstGeom prst="rect">
            <a:avLst/>
          </a:prstGeom>
          <a:noFill/>
          <a:ln w="7938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1046163" y="3086100"/>
            <a:ext cx="749300" cy="2146300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2400300" y="4005263"/>
            <a:ext cx="750888" cy="1227137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3756025" y="3232150"/>
            <a:ext cx="757238" cy="2000250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0" name="Rectangle 13"/>
          <p:cNvSpPr>
            <a:spLocks noChangeArrowheads="1"/>
          </p:cNvSpPr>
          <p:nvPr/>
        </p:nvSpPr>
        <p:spPr bwMode="auto">
          <a:xfrm>
            <a:off x="5118100" y="4514850"/>
            <a:ext cx="750888" cy="717550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1" name="Rectangle 14"/>
          <p:cNvSpPr>
            <a:spLocks noChangeArrowheads="1"/>
          </p:cNvSpPr>
          <p:nvPr/>
        </p:nvSpPr>
        <p:spPr bwMode="auto">
          <a:xfrm>
            <a:off x="6473825" y="4473575"/>
            <a:ext cx="750888" cy="758825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2" name="Rectangle 15"/>
          <p:cNvSpPr>
            <a:spLocks noChangeArrowheads="1"/>
          </p:cNvSpPr>
          <p:nvPr/>
        </p:nvSpPr>
        <p:spPr bwMode="auto">
          <a:xfrm>
            <a:off x="7829550" y="4384675"/>
            <a:ext cx="749300" cy="847725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3" name="Rectangle 16"/>
          <p:cNvSpPr>
            <a:spLocks noChangeArrowheads="1"/>
          </p:cNvSpPr>
          <p:nvPr/>
        </p:nvSpPr>
        <p:spPr bwMode="auto">
          <a:xfrm>
            <a:off x="1046163" y="2722563"/>
            <a:ext cx="749300" cy="363537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4" name="Rectangle 17"/>
          <p:cNvSpPr>
            <a:spLocks noChangeArrowheads="1"/>
          </p:cNvSpPr>
          <p:nvPr/>
        </p:nvSpPr>
        <p:spPr bwMode="auto">
          <a:xfrm>
            <a:off x="2400300" y="3473450"/>
            <a:ext cx="750888" cy="531813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5" name="Rectangle 18"/>
          <p:cNvSpPr>
            <a:spLocks noChangeArrowheads="1"/>
          </p:cNvSpPr>
          <p:nvPr/>
        </p:nvSpPr>
        <p:spPr bwMode="auto">
          <a:xfrm>
            <a:off x="3756025" y="2747963"/>
            <a:ext cx="757238" cy="484187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6" name="Rectangle 19"/>
          <p:cNvSpPr>
            <a:spLocks noChangeArrowheads="1"/>
          </p:cNvSpPr>
          <p:nvPr/>
        </p:nvSpPr>
        <p:spPr bwMode="auto">
          <a:xfrm>
            <a:off x="5118100" y="4489450"/>
            <a:ext cx="750888" cy="25400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7" name="Rectangle 20"/>
          <p:cNvSpPr>
            <a:spLocks noChangeArrowheads="1"/>
          </p:cNvSpPr>
          <p:nvPr/>
        </p:nvSpPr>
        <p:spPr bwMode="auto">
          <a:xfrm>
            <a:off x="6473825" y="4441825"/>
            <a:ext cx="750888" cy="31750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8" name="Rectangle 21"/>
          <p:cNvSpPr>
            <a:spLocks noChangeArrowheads="1"/>
          </p:cNvSpPr>
          <p:nvPr/>
        </p:nvSpPr>
        <p:spPr bwMode="auto">
          <a:xfrm>
            <a:off x="7829550" y="4321175"/>
            <a:ext cx="749300" cy="63500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89" name="Rectangle 22"/>
          <p:cNvSpPr>
            <a:spLocks noChangeArrowheads="1"/>
          </p:cNvSpPr>
          <p:nvPr/>
        </p:nvSpPr>
        <p:spPr bwMode="auto">
          <a:xfrm>
            <a:off x="1046163" y="1876425"/>
            <a:ext cx="749300" cy="846138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0" name="Rectangle 23"/>
          <p:cNvSpPr>
            <a:spLocks noChangeArrowheads="1"/>
          </p:cNvSpPr>
          <p:nvPr/>
        </p:nvSpPr>
        <p:spPr bwMode="auto">
          <a:xfrm>
            <a:off x="2400300" y="1965325"/>
            <a:ext cx="750888" cy="1508125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1" name="Rectangle 24"/>
          <p:cNvSpPr>
            <a:spLocks noChangeArrowheads="1"/>
          </p:cNvSpPr>
          <p:nvPr/>
        </p:nvSpPr>
        <p:spPr bwMode="auto">
          <a:xfrm>
            <a:off x="3756025" y="2141538"/>
            <a:ext cx="757238" cy="606425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2" name="Rectangle 25"/>
          <p:cNvSpPr>
            <a:spLocks noChangeArrowheads="1"/>
          </p:cNvSpPr>
          <p:nvPr/>
        </p:nvSpPr>
        <p:spPr bwMode="auto">
          <a:xfrm>
            <a:off x="5118100" y="4465638"/>
            <a:ext cx="750888" cy="23812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3" name="Rectangle 26"/>
          <p:cNvSpPr>
            <a:spLocks noChangeArrowheads="1"/>
          </p:cNvSpPr>
          <p:nvPr/>
        </p:nvSpPr>
        <p:spPr bwMode="auto">
          <a:xfrm>
            <a:off x="6473825" y="4433888"/>
            <a:ext cx="750888" cy="7937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4" name="Rectangle 27"/>
          <p:cNvSpPr>
            <a:spLocks noChangeArrowheads="1"/>
          </p:cNvSpPr>
          <p:nvPr/>
        </p:nvSpPr>
        <p:spPr bwMode="auto">
          <a:xfrm>
            <a:off x="7829550" y="4313238"/>
            <a:ext cx="749300" cy="7937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5" name="Rectangle 28"/>
          <p:cNvSpPr>
            <a:spLocks noChangeArrowheads="1"/>
          </p:cNvSpPr>
          <p:nvPr/>
        </p:nvSpPr>
        <p:spPr bwMode="auto">
          <a:xfrm>
            <a:off x="3756025" y="2020888"/>
            <a:ext cx="757238" cy="120650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6" name="Rectangle 29"/>
          <p:cNvSpPr>
            <a:spLocks noChangeArrowheads="1"/>
          </p:cNvSpPr>
          <p:nvPr/>
        </p:nvSpPr>
        <p:spPr bwMode="auto">
          <a:xfrm>
            <a:off x="5118100" y="1908175"/>
            <a:ext cx="750888" cy="2557463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7" name="Rectangle 30"/>
          <p:cNvSpPr>
            <a:spLocks noChangeArrowheads="1"/>
          </p:cNvSpPr>
          <p:nvPr/>
        </p:nvSpPr>
        <p:spPr bwMode="auto">
          <a:xfrm>
            <a:off x="6473825" y="1908175"/>
            <a:ext cx="750888" cy="2525713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8" name="Rectangle 31"/>
          <p:cNvSpPr>
            <a:spLocks noChangeArrowheads="1"/>
          </p:cNvSpPr>
          <p:nvPr/>
        </p:nvSpPr>
        <p:spPr bwMode="auto">
          <a:xfrm>
            <a:off x="7829550" y="2085975"/>
            <a:ext cx="749300" cy="2227263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99" name="Rectangle 32"/>
          <p:cNvSpPr>
            <a:spLocks noChangeArrowheads="1"/>
          </p:cNvSpPr>
          <p:nvPr/>
        </p:nvSpPr>
        <p:spPr bwMode="auto">
          <a:xfrm>
            <a:off x="1046163" y="1868488"/>
            <a:ext cx="749300" cy="7937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0" name="Rectangle 33"/>
          <p:cNvSpPr>
            <a:spLocks noChangeArrowheads="1"/>
          </p:cNvSpPr>
          <p:nvPr/>
        </p:nvSpPr>
        <p:spPr bwMode="auto">
          <a:xfrm>
            <a:off x="2400300" y="1957388"/>
            <a:ext cx="750888" cy="7937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1" name="Rectangle 34"/>
          <p:cNvSpPr>
            <a:spLocks noChangeArrowheads="1"/>
          </p:cNvSpPr>
          <p:nvPr/>
        </p:nvSpPr>
        <p:spPr bwMode="auto">
          <a:xfrm>
            <a:off x="3756025" y="1957388"/>
            <a:ext cx="757238" cy="63500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2" name="Rectangle 35"/>
          <p:cNvSpPr>
            <a:spLocks noChangeArrowheads="1"/>
          </p:cNvSpPr>
          <p:nvPr/>
        </p:nvSpPr>
        <p:spPr bwMode="auto">
          <a:xfrm>
            <a:off x="5118100" y="1876425"/>
            <a:ext cx="750888" cy="31750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3" name="Rectangle 36"/>
          <p:cNvSpPr>
            <a:spLocks noChangeArrowheads="1"/>
          </p:cNvSpPr>
          <p:nvPr/>
        </p:nvSpPr>
        <p:spPr bwMode="auto">
          <a:xfrm>
            <a:off x="6473825" y="1900238"/>
            <a:ext cx="750888" cy="7937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4" name="Rectangle 37"/>
          <p:cNvSpPr>
            <a:spLocks noChangeArrowheads="1"/>
          </p:cNvSpPr>
          <p:nvPr/>
        </p:nvSpPr>
        <p:spPr bwMode="auto">
          <a:xfrm>
            <a:off x="7829550" y="1931988"/>
            <a:ext cx="749300" cy="153987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5" name="Rectangle 38"/>
          <p:cNvSpPr>
            <a:spLocks noChangeArrowheads="1"/>
          </p:cNvSpPr>
          <p:nvPr/>
        </p:nvSpPr>
        <p:spPr bwMode="auto">
          <a:xfrm>
            <a:off x="1046163" y="1860550"/>
            <a:ext cx="749300" cy="7938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6" name="Rectangle 39"/>
          <p:cNvSpPr>
            <a:spLocks noChangeArrowheads="1"/>
          </p:cNvSpPr>
          <p:nvPr/>
        </p:nvSpPr>
        <p:spPr bwMode="auto">
          <a:xfrm>
            <a:off x="2400300" y="1860550"/>
            <a:ext cx="750888" cy="96838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7" name="Rectangle 40"/>
          <p:cNvSpPr>
            <a:spLocks noChangeArrowheads="1"/>
          </p:cNvSpPr>
          <p:nvPr/>
        </p:nvSpPr>
        <p:spPr bwMode="auto">
          <a:xfrm>
            <a:off x="3756025" y="1860550"/>
            <a:ext cx="757238" cy="96838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8" name="Rectangle 41"/>
          <p:cNvSpPr>
            <a:spLocks noChangeArrowheads="1"/>
          </p:cNvSpPr>
          <p:nvPr/>
        </p:nvSpPr>
        <p:spPr bwMode="auto">
          <a:xfrm>
            <a:off x="5118100" y="1860550"/>
            <a:ext cx="750888" cy="15875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09" name="Rectangle 42"/>
          <p:cNvSpPr>
            <a:spLocks noChangeArrowheads="1"/>
          </p:cNvSpPr>
          <p:nvPr/>
        </p:nvSpPr>
        <p:spPr bwMode="auto">
          <a:xfrm>
            <a:off x="6473825" y="1860550"/>
            <a:ext cx="750888" cy="39688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10" name="Rectangle 43"/>
          <p:cNvSpPr>
            <a:spLocks noChangeArrowheads="1"/>
          </p:cNvSpPr>
          <p:nvPr/>
        </p:nvSpPr>
        <p:spPr bwMode="auto">
          <a:xfrm>
            <a:off x="7829550" y="1860550"/>
            <a:ext cx="749300" cy="71438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11" name="Line 44"/>
          <p:cNvSpPr>
            <a:spLocks noChangeShapeType="1"/>
          </p:cNvSpPr>
          <p:nvPr/>
        </p:nvSpPr>
        <p:spPr bwMode="auto">
          <a:xfrm>
            <a:off x="747713" y="1860550"/>
            <a:ext cx="1587" cy="3371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2" name="Line 45"/>
          <p:cNvSpPr>
            <a:spLocks noChangeShapeType="1"/>
          </p:cNvSpPr>
          <p:nvPr/>
        </p:nvSpPr>
        <p:spPr bwMode="auto">
          <a:xfrm>
            <a:off x="706438" y="523240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3" name="Line 46"/>
          <p:cNvSpPr>
            <a:spLocks noChangeShapeType="1"/>
          </p:cNvSpPr>
          <p:nvPr/>
        </p:nvSpPr>
        <p:spPr bwMode="auto">
          <a:xfrm>
            <a:off x="706438" y="439261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4" name="Line 47"/>
          <p:cNvSpPr>
            <a:spLocks noChangeShapeType="1"/>
          </p:cNvSpPr>
          <p:nvPr/>
        </p:nvSpPr>
        <p:spPr bwMode="auto">
          <a:xfrm>
            <a:off x="706438" y="3546475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5" name="Line 48"/>
          <p:cNvSpPr>
            <a:spLocks noChangeShapeType="1"/>
          </p:cNvSpPr>
          <p:nvPr/>
        </p:nvSpPr>
        <p:spPr bwMode="auto">
          <a:xfrm>
            <a:off x="706438" y="2706688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6" name="Line 49"/>
          <p:cNvSpPr>
            <a:spLocks noChangeShapeType="1"/>
          </p:cNvSpPr>
          <p:nvPr/>
        </p:nvSpPr>
        <p:spPr bwMode="auto">
          <a:xfrm>
            <a:off x="706438" y="186055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7" name="Line 50"/>
          <p:cNvSpPr>
            <a:spLocks noChangeShapeType="1"/>
          </p:cNvSpPr>
          <p:nvPr/>
        </p:nvSpPr>
        <p:spPr bwMode="auto">
          <a:xfrm>
            <a:off x="747713" y="5232400"/>
            <a:ext cx="81375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8" name="Line 51"/>
          <p:cNvSpPr>
            <a:spLocks noChangeShapeType="1"/>
          </p:cNvSpPr>
          <p:nvPr/>
        </p:nvSpPr>
        <p:spPr bwMode="auto">
          <a:xfrm flipV="1">
            <a:off x="747713" y="523240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19" name="Line 52"/>
          <p:cNvSpPr>
            <a:spLocks noChangeShapeType="1"/>
          </p:cNvSpPr>
          <p:nvPr/>
        </p:nvSpPr>
        <p:spPr bwMode="auto">
          <a:xfrm flipV="1">
            <a:off x="2101850" y="523240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0" name="Line 53"/>
          <p:cNvSpPr>
            <a:spLocks noChangeShapeType="1"/>
          </p:cNvSpPr>
          <p:nvPr/>
        </p:nvSpPr>
        <p:spPr bwMode="auto">
          <a:xfrm flipV="1">
            <a:off x="3457575" y="523240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1" name="Line 54"/>
          <p:cNvSpPr>
            <a:spLocks noChangeShapeType="1"/>
          </p:cNvSpPr>
          <p:nvPr/>
        </p:nvSpPr>
        <p:spPr bwMode="auto">
          <a:xfrm flipV="1">
            <a:off x="4819650" y="523240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2" name="Line 55"/>
          <p:cNvSpPr>
            <a:spLocks noChangeShapeType="1"/>
          </p:cNvSpPr>
          <p:nvPr/>
        </p:nvSpPr>
        <p:spPr bwMode="auto">
          <a:xfrm flipV="1">
            <a:off x="6175375" y="523240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3" name="Line 56"/>
          <p:cNvSpPr>
            <a:spLocks noChangeShapeType="1"/>
          </p:cNvSpPr>
          <p:nvPr/>
        </p:nvSpPr>
        <p:spPr bwMode="auto">
          <a:xfrm flipV="1">
            <a:off x="7531100" y="5232400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4" name="Line 57"/>
          <p:cNvSpPr>
            <a:spLocks noChangeShapeType="1"/>
          </p:cNvSpPr>
          <p:nvPr/>
        </p:nvSpPr>
        <p:spPr bwMode="auto">
          <a:xfrm flipV="1">
            <a:off x="8885238" y="5232400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825" name="Rectangle 58"/>
          <p:cNvSpPr>
            <a:spLocks noChangeArrowheads="1"/>
          </p:cNvSpPr>
          <p:nvPr/>
        </p:nvSpPr>
        <p:spPr bwMode="auto">
          <a:xfrm>
            <a:off x="1195388" y="408622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63,6</a:t>
            </a:r>
            <a:endParaRPr lang="pt-BR" altLang="pt-BR"/>
          </a:p>
        </p:txBody>
      </p:sp>
      <p:sp>
        <p:nvSpPr>
          <p:cNvPr id="32826" name="Rectangle 59"/>
          <p:cNvSpPr>
            <a:spLocks noChangeArrowheads="1"/>
          </p:cNvSpPr>
          <p:nvPr/>
        </p:nvSpPr>
        <p:spPr bwMode="auto">
          <a:xfrm>
            <a:off x="2551113" y="45466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36,4</a:t>
            </a:r>
            <a:endParaRPr lang="pt-BR" altLang="pt-BR"/>
          </a:p>
        </p:txBody>
      </p:sp>
      <p:sp>
        <p:nvSpPr>
          <p:cNvPr id="32827" name="Rectangle 60"/>
          <p:cNvSpPr>
            <a:spLocks noChangeArrowheads="1"/>
          </p:cNvSpPr>
          <p:nvPr/>
        </p:nvSpPr>
        <p:spPr bwMode="auto">
          <a:xfrm>
            <a:off x="3913188" y="415925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59,4</a:t>
            </a:r>
            <a:endParaRPr lang="pt-BR" altLang="pt-BR"/>
          </a:p>
        </p:txBody>
      </p:sp>
      <p:sp>
        <p:nvSpPr>
          <p:cNvPr id="32828" name="Rectangle 61"/>
          <p:cNvSpPr>
            <a:spLocks noChangeArrowheads="1"/>
          </p:cNvSpPr>
          <p:nvPr/>
        </p:nvSpPr>
        <p:spPr bwMode="auto">
          <a:xfrm>
            <a:off x="5268913" y="479583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21,3</a:t>
            </a:r>
            <a:endParaRPr lang="pt-BR" altLang="pt-BR"/>
          </a:p>
        </p:txBody>
      </p:sp>
      <p:sp>
        <p:nvSpPr>
          <p:cNvPr id="32829" name="Rectangle 62"/>
          <p:cNvSpPr>
            <a:spLocks noChangeArrowheads="1"/>
          </p:cNvSpPr>
          <p:nvPr/>
        </p:nvSpPr>
        <p:spPr bwMode="auto">
          <a:xfrm>
            <a:off x="6624638" y="4779963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22,6</a:t>
            </a:r>
            <a:endParaRPr lang="pt-BR" altLang="pt-BR"/>
          </a:p>
        </p:txBody>
      </p:sp>
      <p:sp>
        <p:nvSpPr>
          <p:cNvPr id="32830" name="Rectangle 63"/>
          <p:cNvSpPr>
            <a:spLocks noChangeArrowheads="1"/>
          </p:cNvSpPr>
          <p:nvPr/>
        </p:nvSpPr>
        <p:spPr bwMode="auto">
          <a:xfrm>
            <a:off x="7978775" y="473233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25,1</a:t>
            </a:r>
            <a:endParaRPr lang="pt-BR" altLang="pt-BR"/>
          </a:p>
        </p:txBody>
      </p:sp>
      <p:sp>
        <p:nvSpPr>
          <p:cNvPr id="32831" name="Rectangle 64"/>
          <p:cNvSpPr>
            <a:spLocks noChangeArrowheads="1"/>
          </p:cNvSpPr>
          <p:nvPr/>
        </p:nvSpPr>
        <p:spPr bwMode="auto">
          <a:xfrm>
            <a:off x="1168400" y="277177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10,7</a:t>
            </a:r>
            <a:endParaRPr lang="pt-BR" altLang="pt-BR"/>
          </a:p>
        </p:txBody>
      </p:sp>
      <p:sp>
        <p:nvSpPr>
          <p:cNvPr id="32832" name="Rectangle 65"/>
          <p:cNvSpPr>
            <a:spLocks noChangeArrowheads="1"/>
          </p:cNvSpPr>
          <p:nvPr/>
        </p:nvSpPr>
        <p:spPr bwMode="auto">
          <a:xfrm>
            <a:off x="2524125" y="360997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15,7</a:t>
            </a:r>
            <a:endParaRPr lang="pt-BR" altLang="pt-BR"/>
          </a:p>
        </p:txBody>
      </p:sp>
      <p:sp>
        <p:nvSpPr>
          <p:cNvPr id="32833" name="Rectangle 66"/>
          <p:cNvSpPr>
            <a:spLocks noChangeArrowheads="1"/>
          </p:cNvSpPr>
          <p:nvPr/>
        </p:nvSpPr>
        <p:spPr bwMode="auto">
          <a:xfrm>
            <a:off x="3886200" y="286067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14,2</a:t>
            </a:r>
            <a:endParaRPr lang="pt-BR" altLang="pt-BR"/>
          </a:p>
        </p:txBody>
      </p:sp>
      <p:sp>
        <p:nvSpPr>
          <p:cNvPr id="32834" name="Rectangle 67"/>
          <p:cNvSpPr>
            <a:spLocks noChangeArrowheads="1"/>
          </p:cNvSpPr>
          <p:nvPr/>
        </p:nvSpPr>
        <p:spPr bwMode="auto">
          <a:xfrm>
            <a:off x="5268913" y="3109913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75,7</a:t>
            </a:r>
            <a:endParaRPr lang="pt-BR" altLang="pt-BR"/>
          </a:p>
        </p:txBody>
      </p:sp>
      <p:sp>
        <p:nvSpPr>
          <p:cNvPr id="32835" name="Rectangle 68"/>
          <p:cNvSpPr>
            <a:spLocks noChangeArrowheads="1"/>
          </p:cNvSpPr>
          <p:nvPr/>
        </p:nvSpPr>
        <p:spPr bwMode="auto">
          <a:xfrm>
            <a:off x="6624638" y="309403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74,9</a:t>
            </a:r>
            <a:endParaRPr lang="pt-BR" altLang="pt-BR"/>
          </a:p>
        </p:txBody>
      </p:sp>
      <p:sp>
        <p:nvSpPr>
          <p:cNvPr id="32836" name="Rectangle 69"/>
          <p:cNvSpPr>
            <a:spLocks noChangeArrowheads="1"/>
          </p:cNvSpPr>
          <p:nvPr/>
        </p:nvSpPr>
        <p:spPr bwMode="auto">
          <a:xfrm>
            <a:off x="7978775" y="312578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66,0</a:t>
            </a:r>
            <a:endParaRPr lang="pt-BR" altLang="pt-BR"/>
          </a:p>
        </p:txBody>
      </p:sp>
      <p:sp>
        <p:nvSpPr>
          <p:cNvPr id="32837" name="Rectangle 70"/>
          <p:cNvSpPr>
            <a:spLocks noChangeArrowheads="1"/>
          </p:cNvSpPr>
          <p:nvPr/>
        </p:nvSpPr>
        <p:spPr bwMode="auto">
          <a:xfrm>
            <a:off x="3886200" y="23114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17,9</a:t>
            </a:r>
            <a:endParaRPr lang="pt-BR" altLang="pt-BR"/>
          </a:p>
        </p:txBody>
      </p:sp>
      <p:sp>
        <p:nvSpPr>
          <p:cNvPr id="32838" name="Rectangle 71"/>
          <p:cNvSpPr>
            <a:spLocks noChangeArrowheads="1"/>
          </p:cNvSpPr>
          <p:nvPr/>
        </p:nvSpPr>
        <p:spPr bwMode="auto">
          <a:xfrm>
            <a:off x="2524125" y="258603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44,7</a:t>
            </a:r>
            <a:endParaRPr lang="pt-BR" altLang="pt-BR"/>
          </a:p>
        </p:txBody>
      </p:sp>
      <p:sp>
        <p:nvSpPr>
          <p:cNvPr id="32839" name="Rectangle 72"/>
          <p:cNvSpPr>
            <a:spLocks noChangeArrowheads="1"/>
          </p:cNvSpPr>
          <p:nvPr/>
        </p:nvSpPr>
        <p:spPr bwMode="auto">
          <a:xfrm>
            <a:off x="1168400" y="2166938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0000"/>
                </a:solidFill>
              </a:rPr>
              <a:t>25,3</a:t>
            </a:r>
            <a:endParaRPr lang="pt-BR" altLang="pt-BR"/>
          </a:p>
        </p:txBody>
      </p:sp>
      <p:sp>
        <p:nvSpPr>
          <p:cNvPr id="32840" name="Rectangle 73"/>
          <p:cNvSpPr>
            <a:spLocks noChangeArrowheads="1"/>
          </p:cNvSpPr>
          <p:nvPr/>
        </p:nvSpPr>
        <p:spPr bwMode="auto">
          <a:xfrm>
            <a:off x="425450" y="5148263"/>
            <a:ext cx="2190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0%</a:t>
            </a:r>
            <a:endParaRPr lang="pt-BR" altLang="pt-BR" sz="1200"/>
          </a:p>
        </p:txBody>
      </p:sp>
      <p:sp>
        <p:nvSpPr>
          <p:cNvPr id="32841" name="Rectangle 74"/>
          <p:cNvSpPr>
            <a:spLocks noChangeArrowheads="1"/>
          </p:cNvSpPr>
          <p:nvPr/>
        </p:nvSpPr>
        <p:spPr bwMode="auto">
          <a:xfrm>
            <a:off x="360363" y="4310063"/>
            <a:ext cx="3032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25%</a:t>
            </a:r>
            <a:endParaRPr lang="pt-BR" altLang="pt-BR" sz="1200"/>
          </a:p>
        </p:txBody>
      </p:sp>
      <p:sp>
        <p:nvSpPr>
          <p:cNvPr id="32842" name="Rectangle 75"/>
          <p:cNvSpPr>
            <a:spLocks noChangeArrowheads="1"/>
          </p:cNvSpPr>
          <p:nvPr/>
        </p:nvSpPr>
        <p:spPr bwMode="auto">
          <a:xfrm>
            <a:off x="360363" y="3462338"/>
            <a:ext cx="3032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50%</a:t>
            </a:r>
            <a:endParaRPr lang="pt-BR" altLang="pt-BR" sz="1200"/>
          </a:p>
        </p:txBody>
      </p:sp>
      <p:sp>
        <p:nvSpPr>
          <p:cNvPr id="32843" name="Rectangle 76"/>
          <p:cNvSpPr>
            <a:spLocks noChangeArrowheads="1"/>
          </p:cNvSpPr>
          <p:nvPr/>
        </p:nvSpPr>
        <p:spPr bwMode="auto">
          <a:xfrm>
            <a:off x="360363" y="2622550"/>
            <a:ext cx="3032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75%</a:t>
            </a:r>
            <a:endParaRPr lang="pt-BR" altLang="pt-BR" sz="1200"/>
          </a:p>
        </p:txBody>
      </p:sp>
      <p:sp>
        <p:nvSpPr>
          <p:cNvPr id="32844" name="Rectangle 77"/>
          <p:cNvSpPr>
            <a:spLocks noChangeArrowheads="1"/>
          </p:cNvSpPr>
          <p:nvPr/>
        </p:nvSpPr>
        <p:spPr bwMode="auto">
          <a:xfrm>
            <a:off x="296863" y="1776413"/>
            <a:ext cx="3873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>
                <a:solidFill>
                  <a:srgbClr val="000000"/>
                </a:solidFill>
              </a:rPr>
              <a:t>100%</a:t>
            </a:r>
            <a:endParaRPr lang="pt-BR" altLang="pt-BR" sz="1200"/>
          </a:p>
        </p:txBody>
      </p:sp>
      <p:sp>
        <p:nvSpPr>
          <p:cNvPr id="32845" name="Rectangle 78"/>
          <p:cNvSpPr>
            <a:spLocks noChangeArrowheads="1"/>
          </p:cNvSpPr>
          <p:nvPr/>
        </p:nvSpPr>
        <p:spPr bwMode="auto">
          <a:xfrm>
            <a:off x="865188" y="5308600"/>
            <a:ext cx="10556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Esterilização </a:t>
            </a:r>
          </a:p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feminina</a:t>
            </a:r>
          </a:p>
        </p:txBody>
      </p:sp>
      <p:sp>
        <p:nvSpPr>
          <p:cNvPr id="32846" name="Rectangle 79"/>
          <p:cNvSpPr>
            <a:spLocks noChangeArrowheads="1"/>
          </p:cNvSpPr>
          <p:nvPr/>
        </p:nvSpPr>
        <p:spPr bwMode="auto">
          <a:xfrm>
            <a:off x="2305050" y="5287963"/>
            <a:ext cx="10064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Esterilização</a:t>
            </a:r>
          </a:p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masculina</a:t>
            </a:r>
          </a:p>
        </p:txBody>
      </p:sp>
      <p:sp>
        <p:nvSpPr>
          <p:cNvPr id="32847" name="Rectangle 80"/>
          <p:cNvSpPr>
            <a:spLocks noChangeArrowheads="1"/>
          </p:cNvSpPr>
          <p:nvPr/>
        </p:nvSpPr>
        <p:spPr bwMode="auto">
          <a:xfrm>
            <a:off x="3692525" y="5308600"/>
            <a:ext cx="5032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    DIU</a:t>
            </a:r>
            <a:endParaRPr lang="pt-BR" altLang="pt-BR" sz="1400"/>
          </a:p>
        </p:txBody>
      </p:sp>
      <p:sp>
        <p:nvSpPr>
          <p:cNvPr id="32848" name="Rectangle 81"/>
          <p:cNvSpPr>
            <a:spLocks noChangeArrowheads="1"/>
          </p:cNvSpPr>
          <p:nvPr/>
        </p:nvSpPr>
        <p:spPr bwMode="auto">
          <a:xfrm>
            <a:off x="4995863" y="530860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    Pílula</a:t>
            </a:r>
            <a:endParaRPr lang="pt-BR" altLang="pt-BR" sz="1400"/>
          </a:p>
        </p:txBody>
      </p:sp>
      <p:sp>
        <p:nvSpPr>
          <p:cNvPr id="32849" name="Rectangle 82"/>
          <p:cNvSpPr>
            <a:spLocks noChangeArrowheads="1"/>
          </p:cNvSpPr>
          <p:nvPr/>
        </p:nvSpPr>
        <p:spPr bwMode="auto">
          <a:xfrm>
            <a:off x="6356350" y="5308600"/>
            <a:ext cx="10541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Injeção</a:t>
            </a:r>
          </a:p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contraceptiva</a:t>
            </a:r>
            <a:endParaRPr lang="pt-BR" altLang="pt-BR" sz="1400"/>
          </a:p>
        </p:txBody>
      </p:sp>
      <p:sp>
        <p:nvSpPr>
          <p:cNvPr id="32850" name="Rectangle 83"/>
          <p:cNvSpPr>
            <a:spLocks noChangeArrowheads="1"/>
          </p:cNvSpPr>
          <p:nvPr/>
        </p:nvSpPr>
        <p:spPr bwMode="auto">
          <a:xfrm>
            <a:off x="7823200" y="5308600"/>
            <a:ext cx="8477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Camisinha</a:t>
            </a:r>
          </a:p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 masculina</a:t>
            </a:r>
            <a:endParaRPr lang="pt-BR" altLang="pt-BR" sz="1400"/>
          </a:p>
        </p:txBody>
      </p:sp>
      <p:sp>
        <p:nvSpPr>
          <p:cNvPr id="32851" name="Rectangle 84"/>
          <p:cNvSpPr>
            <a:spLocks noChangeArrowheads="1"/>
          </p:cNvSpPr>
          <p:nvPr/>
        </p:nvSpPr>
        <p:spPr bwMode="auto">
          <a:xfrm>
            <a:off x="715963" y="5967413"/>
            <a:ext cx="177800" cy="198437"/>
          </a:xfrm>
          <a:prstGeom prst="rect">
            <a:avLst/>
          </a:prstGeom>
          <a:solidFill>
            <a:srgbClr val="FF66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52" name="Rectangle 85"/>
          <p:cNvSpPr>
            <a:spLocks noChangeArrowheads="1"/>
          </p:cNvSpPr>
          <p:nvPr/>
        </p:nvSpPr>
        <p:spPr bwMode="auto">
          <a:xfrm>
            <a:off x="933450" y="5945188"/>
            <a:ext cx="2324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Serviço de saúde do SUS</a:t>
            </a:r>
            <a:endParaRPr lang="pt-BR" altLang="pt-BR" sz="1600"/>
          </a:p>
        </p:txBody>
      </p:sp>
      <p:sp>
        <p:nvSpPr>
          <p:cNvPr id="32853" name="Rectangle 86"/>
          <p:cNvSpPr>
            <a:spLocks noChangeArrowheads="1"/>
          </p:cNvSpPr>
          <p:nvPr/>
        </p:nvSpPr>
        <p:spPr bwMode="auto">
          <a:xfrm>
            <a:off x="3759200" y="5967413"/>
            <a:ext cx="177800" cy="198437"/>
          </a:xfrm>
          <a:prstGeom prst="rect">
            <a:avLst/>
          </a:prstGeom>
          <a:solidFill>
            <a:srgbClr val="00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54" name="Rectangle 87"/>
          <p:cNvSpPr>
            <a:spLocks noChangeArrowheads="1"/>
          </p:cNvSpPr>
          <p:nvPr/>
        </p:nvSpPr>
        <p:spPr bwMode="auto">
          <a:xfrm>
            <a:off x="3976688" y="5822950"/>
            <a:ext cx="23923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Serviço de saúde ligado a </a:t>
            </a:r>
          </a:p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convênio/plano de saúde</a:t>
            </a:r>
            <a:endParaRPr lang="pt-BR" altLang="pt-BR" sz="1600"/>
          </a:p>
        </p:txBody>
      </p:sp>
      <p:sp>
        <p:nvSpPr>
          <p:cNvPr id="32855" name="Rectangle 88"/>
          <p:cNvSpPr>
            <a:spLocks noChangeArrowheads="1"/>
          </p:cNvSpPr>
          <p:nvPr/>
        </p:nvSpPr>
        <p:spPr bwMode="auto">
          <a:xfrm>
            <a:off x="704850" y="6394450"/>
            <a:ext cx="177800" cy="195263"/>
          </a:xfrm>
          <a:prstGeom prst="rect">
            <a:avLst/>
          </a:prstGeom>
          <a:solidFill>
            <a:srgbClr val="00FF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56" name="Rectangle 89"/>
          <p:cNvSpPr>
            <a:spLocks noChangeArrowheads="1"/>
          </p:cNvSpPr>
          <p:nvPr/>
        </p:nvSpPr>
        <p:spPr bwMode="auto">
          <a:xfrm>
            <a:off x="922338" y="6370638"/>
            <a:ext cx="2460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Serviço de saúde particular</a:t>
            </a:r>
            <a:endParaRPr lang="pt-BR" altLang="pt-BR" sz="1600"/>
          </a:p>
        </p:txBody>
      </p:sp>
      <p:sp>
        <p:nvSpPr>
          <p:cNvPr id="32857" name="Rectangle 90"/>
          <p:cNvSpPr>
            <a:spLocks noChangeArrowheads="1"/>
          </p:cNvSpPr>
          <p:nvPr/>
        </p:nvSpPr>
        <p:spPr bwMode="auto">
          <a:xfrm>
            <a:off x="3749675" y="6394450"/>
            <a:ext cx="177800" cy="195263"/>
          </a:xfrm>
          <a:prstGeom prst="rect">
            <a:avLst/>
          </a:prstGeom>
          <a:solidFill>
            <a:srgbClr val="FFFF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58" name="Rectangle 91"/>
          <p:cNvSpPr>
            <a:spLocks noChangeArrowheads="1"/>
          </p:cNvSpPr>
          <p:nvPr/>
        </p:nvSpPr>
        <p:spPr bwMode="auto">
          <a:xfrm>
            <a:off x="3967163" y="6370638"/>
            <a:ext cx="8461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Farmácia</a:t>
            </a:r>
            <a:endParaRPr lang="pt-BR" altLang="pt-BR" sz="1600"/>
          </a:p>
        </p:txBody>
      </p:sp>
      <p:sp>
        <p:nvSpPr>
          <p:cNvPr id="32859" name="Rectangle 92"/>
          <p:cNvSpPr>
            <a:spLocks noChangeArrowheads="1"/>
          </p:cNvSpPr>
          <p:nvPr/>
        </p:nvSpPr>
        <p:spPr bwMode="auto">
          <a:xfrm>
            <a:off x="6710363" y="5967413"/>
            <a:ext cx="177800" cy="198437"/>
          </a:xfrm>
          <a:prstGeom prst="rect">
            <a:avLst/>
          </a:prstGeom>
          <a:solidFill>
            <a:srgbClr val="FF00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60" name="Rectangle 93"/>
          <p:cNvSpPr>
            <a:spLocks noChangeArrowheads="1"/>
          </p:cNvSpPr>
          <p:nvPr/>
        </p:nvSpPr>
        <p:spPr bwMode="auto">
          <a:xfrm>
            <a:off x="6961188" y="5945188"/>
            <a:ext cx="5095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Outra</a:t>
            </a:r>
            <a:endParaRPr lang="pt-BR" altLang="pt-BR" sz="1600"/>
          </a:p>
        </p:txBody>
      </p:sp>
      <p:sp>
        <p:nvSpPr>
          <p:cNvPr id="32861" name="Rectangle 94"/>
          <p:cNvSpPr>
            <a:spLocks noChangeArrowheads="1"/>
          </p:cNvSpPr>
          <p:nvPr/>
        </p:nvSpPr>
        <p:spPr bwMode="auto">
          <a:xfrm>
            <a:off x="6710363" y="6392863"/>
            <a:ext cx="177800" cy="198437"/>
          </a:xfrm>
          <a:prstGeom prst="rect">
            <a:avLst/>
          </a:prstGeom>
          <a:solidFill>
            <a:srgbClr val="0066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862" name="Rectangle 95"/>
          <p:cNvSpPr>
            <a:spLocks noChangeArrowheads="1"/>
          </p:cNvSpPr>
          <p:nvPr/>
        </p:nvSpPr>
        <p:spPr bwMode="auto">
          <a:xfrm>
            <a:off x="6961188" y="6248400"/>
            <a:ext cx="13541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Não sabe/</a:t>
            </a:r>
          </a:p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não respondeu</a:t>
            </a: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195080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808038" y="739775"/>
            <a:ext cx="723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/>
              <a:t>Porcentagem de mulheres esterilizadas segundo o momento da realização da cirurgia. PNDS 1996 e 2006.</a:t>
            </a:r>
          </a:p>
        </p:txBody>
      </p:sp>
      <p:sp>
        <p:nvSpPr>
          <p:cNvPr id="33795" name="Arc 4"/>
          <p:cNvSpPr>
            <a:spLocks/>
          </p:cNvSpPr>
          <p:nvPr/>
        </p:nvSpPr>
        <p:spPr bwMode="auto">
          <a:xfrm>
            <a:off x="3787775" y="2778125"/>
            <a:ext cx="1998663" cy="2608263"/>
          </a:xfrm>
          <a:custGeom>
            <a:avLst/>
            <a:gdLst>
              <a:gd name="T0" fmla="*/ 41674252 w 33129"/>
              <a:gd name="T1" fmla="*/ 0 h 43200"/>
              <a:gd name="T2" fmla="*/ 0 w 33129"/>
              <a:gd name="T3" fmla="*/ 145324211 h 43200"/>
              <a:gd name="T4" fmla="*/ 41961783 w 33129"/>
              <a:gd name="T5" fmla="*/ 78738873 h 43200"/>
              <a:gd name="T6" fmla="*/ 0 60000 65536"/>
              <a:gd name="T7" fmla="*/ 0 60000 65536"/>
              <a:gd name="T8" fmla="*/ 0 60000 65536"/>
              <a:gd name="T9" fmla="*/ 0 w 33129"/>
              <a:gd name="T10" fmla="*/ 0 h 43200"/>
              <a:gd name="T11" fmla="*/ 33129 w 3312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29" h="43200" fill="none" extrusionOk="0">
                <a:moveTo>
                  <a:pt x="11450" y="0"/>
                </a:moveTo>
                <a:cubicBezTo>
                  <a:pt x="11476" y="0"/>
                  <a:pt x="11502" y="-1"/>
                  <a:pt x="11529" y="0"/>
                </a:cubicBezTo>
                <a:cubicBezTo>
                  <a:pt x="23458" y="0"/>
                  <a:pt x="33129" y="9670"/>
                  <a:pt x="33129" y="21600"/>
                </a:cubicBezTo>
                <a:cubicBezTo>
                  <a:pt x="33129" y="33529"/>
                  <a:pt x="23458" y="43200"/>
                  <a:pt x="11529" y="43200"/>
                </a:cubicBezTo>
                <a:cubicBezTo>
                  <a:pt x="7448" y="43200"/>
                  <a:pt x="3450" y="42044"/>
                  <a:pt x="0" y="39865"/>
                </a:cubicBezTo>
              </a:path>
              <a:path w="33129" h="43200" stroke="0" extrusionOk="0">
                <a:moveTo>
                  <a:pt x="11450" y="0"/>
                </a:moveTo>
                <a:cubicBezTo>
                  <a:pt x="11476" y="0"/>
                  <a:pt x="11502" y="-1"/>
                  <a:pt x="11529" y="0"/>
                </a:cubicBezTo>
                <a:cubicBezTo>
                  <a:pt x="23458" y="0"/>
                  <a:pt x="33129" y="9670"/>
                  <a:pt x="33129" y="21600"/>
                </a:cubicBezTo>
                <a:cubicBezTo>
                  <a:pt x="33129" y="33529"/>
                  <a:pt x="23458" y="43200"/>
                  <a:pt x="11529" y="43200"/>
                </a:cubicBezTo>
                <a:cubicBezTo>
                  <a:pt x="7448" y="43200"/>
                  <a:pt x="3450" y="42044"/>
                  <a:pt x="0" y="39865"/>
                </a:cubicBezTo>
                <a:lnTo>
                  <a:pt x="11529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6" name="Arc 5"/>
          <p:cNvSpPr>
            <a:spLocks/>
          </p:cNvSpPr>
          <p:nvPr/>
        </p:nvSpPr>
        <p:spPr bwMode="auto">
          <a:xfrm>
            <a:off x="3182938" y="4083050"/>
            <a:ext cx="1300162" cy="1103313"/>
          </a:xfrm>
          <a:custGeom>
            <a:avLst/>
            <a:gdLst>
              <a:gd name="T0" fmla="*/ 36477644 w 21555"/>
              <a:gd name="T1" fmla="*/ 66642922 h 18266"/>
              <a:gd name="T2" fmla="*/ 0 w 21555"/>
              <a:gd name="T3" fmla="*/ 5075022 h 18266"/>
              <a:gd name="T4" fmla="*/ 78423626 w 21555"/>
              <a:gd name="T5" fmla="*/ 0 h 18266"/>
              <a:gd name="T6" fmla="*/ 0 60000 65536"/>
              <a:gd name="T7" fmla="*/ 0 60000 65536"/>
              <a:gd name="T8" fmla="*/ 0 60000 65536"/>
              <a:gd name="T9" fmla="*/ 0 w 21555"/>
              <a:gd name="T10" fmla="*/ 0 h 18266"/>
              <a:gd name="T11" fmla="*/ 21555 w 21555"/>
              <a:gd name="T12" fmla="*/ 18266 h 18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5" h="18266" fill="none" extrusionOk="0">
                <a:moveTo>
                  <a:pt x="10026" y="18265"/>
                </a:moveTo>
                <a:cubicBezTo>
                  <a:pt x="4173" y="14571"/>
                  <a:pt x="445" y="8297"/>
                  <a:pt x="-1" y="1391"/>
                </a:cubicBezTo>
              </a:path>
              <a:path w="21555" h="18266" stroke="0" extrusionOk="0">
                <a:moveTo>
                  <a:pt x="10026" y="18265"/>
                </a:moveTo>
                <a:cubicBezTo>
                  <a:pt x="4173" y="14571"/>
                  <a:pt x="445" y="8297"/>
                  <a:pt x="-1" y="1391"/>
                </a:cubicBezTo>
                <a:lnTo>
                  <a:pt x="21555" y="0"/>
                </a:lnTo>
                <a:close/>
              </a:path>
            </a:pathLst>
          </a:custGeom>
          <a:solidFill>
            <a:srgbClr val="CC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7" name="Arc 6"/>
          <p:cNvSpPr>
            <a:spLocks/>
          </p:cNvSpPr>
          <p:nvPr/>
        </p:nvSpPr>
        <p:spPr bwMode="auto">
          <a:xfrm>
            <a:off x="3179763" y="2778125"/>
            <a:ext cx="1303337" cy="1387475"/>
          </a:xfrm>
          <a:custGeom>
            <a:avLst/>
            <a:gdLst>
              <a:gd name="T0" fmla="*/ 163822 w 21600"/>
              <a:gd name="T1" fmla="*/ 83732196 h 22991"/>
              <a:gd name="T2" fmla="*/ 78355295 w 21600"/>
              <a:gd name="T3" fmla="*/ 0 h 22991"/>
              <a:gd name="T4" fmla="*/ 78642934 w 21600"/>
              <a:gd name="T5" fmla="*/ 78666233 h 22991"/>
              <a:gd name="T6" fmla="*/ 0 60000 65536"/>
              <a:gd name="T7" fmla="*/ 0 60000 65536"/>
              <a:gd name="T8" fmla="*/ 0 60000 65536"/>
              <a:gd name="T9" fmla="*/ 0 w 21600"/>
              <a:gd name="T10" fmla="*/ 0 h 22991"/>
              <a:gd name="T11" fmla="*/ 21600 w 21600"/>
              <a:gd name="T12" fmla="*/ 22991 h 22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91" fill="none" extrusionOk="0">
                <a:moveTo>
                  <a:pt x="44" y="22991"/>
                </a:moveTo>
                <a:cubicBezTo>
                  <a:pt x="14" y="22527"/>
                  <a:pt x="0" y="22064"/>
                  <a:pt x="0" y="21600"/>
                </a:cubicBezTo>
                <a:cubicBezTo>
                  <a:pt x="-1" y="9701"/>
                  <a:pt x="9622" y="43"/>
                  <a:pt x="21521" y="0"/>
                </a:cubicBezTo>
              </a:path>
              <a:path w="21600" h="22991" stroke="0" extrusionOk="0">
                <a:moveTo>
                  <a:pt x="44" y="22991"/>
                </a:moveTo>
                <a:cubicBezTo>
                  <a:pt x="14" y="22527"/>
                  <a:pt x="0" y="22064"/>
                  <a:pt x="0" y="21600"/>
                </a:cubicBezTo>
                <a:cubicBezTo>
                  <a:pt x="-1" y="9701"/>
                  <a:pt x="9622" y="43"/>
                  <a:pt x="2152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4197350" y="2190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1996</a:t>
            </a:r>
            <a:endParaRPr lang="pt-BR" altLang="pt-BR" sz="2000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4905375" y="4068763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59%</a:t>
            </a:r>
            <a:endParaRPr lang="pt-BR" altLang="pt-BR" sz="2000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3417888" y="4346575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15%</a:t>
            </a:r>
            <a:endParaRPr lang="pt-BR" altLang="pt-BR" sz="2000"/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3778250" y="3230563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26%</a:t>
            </a:r>
            <a:endParaRPr lang="pt-BR" altLang="pt-BR" sz="2000"/>
          </a:p>
        </p:txBody>
      </p:sp>
      <p:sp>
        <p:nvSpPr>
          <p:cNvPr id="33802" name="Arc 11"/>
          <p:cNvSpPr>
            <a:spLocks/>
          </p:cNvSpPr>
          <p:nvPr/>
        </p:nvSpPr>
        <p:spPr bwMode="auto">
          <a:xfrm>
            <a:off x="6696075" y="2747963"/>
            <a:ext cx="1998663" cy="2608262"/>
          </a:xfrm>
          <a:custGeom>
            <a:avLst/>
            <a:gdLst>
              <a:gd name="T0" fmla="*/ 41674252 w 33129"/>
              <a:gd name="T1" fmla="*/ 0 h 43200"/>
              <a:gd name="T2" fmla="*/ 0 w 33129"/>
              <a:gd name="T3" fmla="*/ 145324035 h 43200"/>
              <a:gd name="T4" fmla="*/ 41961783 w 33129"/>
              <a:gd name="T5" fmla="*/ 78738783 h 43200"/>
              <a:gd name="T6" fmla="*/ 0 60000 65536"/>
              <a:gd name="T7" fmla="*/ 0 60000 65536"/>
              <a:gd name="T8" fmla="*/ 0 60000 65536"/>
              <a:gd name="T9" fmla="*/ 0 w 33129"/>
              <a:gd name="T10" fmla="*/ 0 h 43200"/>
              <a:gd name="T11" fmla="*/ 33129 w 3312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29" h="43200" fill="none" extrusionOk="0">
                <a:moveTo>
                  <a:pt x="11450" y="0"/>
                </a:moveTo>
                <a:cubicBezTo>
                  <a:pt x="11476" y="0"/>
                  <a:pt x="11502" y="-1"/>
                  <a:pt x="11529" y="0"/>
                </a:cubicBezTo>
                <a:cubicBezTo>
                  <a:pt x="23458" y="0"/>
                  <a:pt x="33129" y="9670"/>
                  <a:pt x="33129" y="21600"/>
                </a:cubicBezTo>
                <a:cubicBezTo>
                  <a:pt x="33129" y="33529"/>
                  <a:pt x="23458" y="43200"/>
                  <a:pt x="11529" y="43200"/>
                </a:cubicBezTo>
                <a:cubicBezTo>
                  <a:pt x="7448" y="43200"/>
                  <a:pt x="3450" y="42044"/>
                  <a:pt x="0" y="39865"/>
                </a:cubicBezTo>
              </a:path>
              <a:path w="33129" h="43200" stroke="0" extrusionOk="0">
                <a:moveTo>
                  <a:pt x="11450" y="0"/>
                </a:moveTo>
                <a:cubicBezTo>
                  <a:pt x="11476" y="0"/>
                  <a:pt x="11502" y="-1"/>
                  <a:pt x="11529" y="0"/>
                </a:cubicBezTo>
                <a:cubicBezTo>
                  <a:pt x="23458" y="0"/>
                  <a:pt x="33129" y="9670"/>
                  <a:pt x="33129" y="21600"/>
                </a:cubicBezTo>
                <a:cubicBezTo>
                  <a:pt x="33129" y="33529"/>
                  <a:pt x="23458" y="43200"/>
                  <a:pt x="11529" y="43200"/>
                </a:cubicBezTo>
                <a:cubicBezTo>
                  <a:pt x="7448" y="43200"/>
                  <a:pt x="3450" y="42044"/>
                  <a:pt x="0" y="39865"/>
                </a:cubicBezTo>
                <a:lnTo>
                  <a:pt x="11529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803" name="Arc 12"/>
          <p:cNvSpPr>
            <a:spLocks/>
          </p:cNvSpPr>
          <p:nvPr/>
        </p:nvSpPr>
        <p:spPr bwMode="auto">
          <a:xfrm>
            <a:off x="6227763" y="4043363"/>
            <a:ext cx="1182687" cy="1103312"/>
          </a:xfrm>
          <a:custGeom>
            <a:avLst/>
            <a:gdLst>
              <a:gd name="T0" fmla="*/ 29388278 w 19602"/>
              <a:gd name="T1" fmla="*/ 66642801 h 18266"/>
              <a:gd name="T2" fmla="*/ 0 w 19602"/>
              <a:gd name="T3" fmla="*/ 33098817 h 18266"/>
              <a:gd name="T4" fmla="*/ 71357442 w 19602"/>
              <a:gd name="T5" fmla="*/ 0 h 18266"/>
              <a:gd name="T6" fmla="*/ 0 60000 65536"/>
              <a:gd name="T7" fmla="*/ 0 60000 65536"/>
              <a:gd name="T8" fmla="*/ 0 60000 65536"/>
              <a:gd name="T9" fmla="*/ 0 w 19602"/>
              <a:gd name="T10" fmla="*/ 0 h 18266"/>
              <a:gd name="T11" fmla="*/ 19602 w 19602"/>
              <a:gd name="T12" fmla="*/ 18266 h 18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02" h="18266" fill="none" extrusionOk="0">
                <a:moveTo>
                  <a:pt x="8073" y="18265"/>
                </a:moveTo>
                <a:cubicBezTo>
                  <a:pt x="4552" y="16043"/>
                  <a:pt x="1748" y="12850"/>
                  <a:pt x="-1" y="9072"/>
                </a:cubicBezTo>
              </a:path>
              <a:path w="19602" h="18266" stroke="0" extrusionOk="0">
                <a:moveTo>
                  <a:pt x="8073" y="18265"/>
                </a:moveTo>
                <a:cubicBezTo>
                  <a:pt x="4552" y="16043"/>
                  <a:pt x="1748" y="12850"/>
                  <a:pt x="-1" y="9072"/>
                </a:cubicBezTo>
                <a:lnTo>
                  <a:pt x="19602" y="0"/>
                </a:lnTo>
                <a:close/>
              </a:path>
            </a:pathLst>
          </a:custGeom>
          <a:solidFill>
            <a:srgbClr val="CC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804" name="Arc 13"/>
          <p:cNvSpPr>
            <a:spLocks/>
          </p:cNvSpPr>
          <p:nvPr/>
        </p:nvSpPr>
        <p:spPr bwMode="auto">
          <a:xfrm>
            <a:off x="6088063" y="2747963"/>
            <a:ext cx="1303337" cy="1852612"/>
          </a:xfrm>
          <a:custGeom>
            <a:avLst/>
            <a:gdLst>
              <a:gd name="T0" fmla="*/ 7274490 w 21600"/>
              <a:gd name="T1" fmla="*/ 111899168 h 30672"/>
              <a:gd name="T2" fmla="*/ 78355295 w 21600"/>
              <a:gd name="T3" fmla="*/ 0 h 30672"/>
              <a:gd name="T4" fmla="*/ 78642934 w 21600"/>
              <a:gd name="T5" fmla="*/ 78802219 h 30672"/>
              <a:gd name="T6" fmla="*/ 0 60000 65536"/>
              <a:gd name="T7" fmla="*/ 0 60000 65536"/>
              <a:gd name="T8" fmla="*/ 0 60000 65536"/>
              <a:gd name="T9" fmla="*/ 0 w 21600"/>
              <a:gd name="T10" fmla="*/ 0 h 30672"/>
              <a:gd name="T11" fmla="*/ 21600 w 21600"/>
              <a:gd name="T12" fmla="*/ 30672 h 30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2" fill="none" extrusionOk="0">
                <a:moveTo>
                  <a:pt x="1997" y="30672"/>
                </a:moveTo>
                <a:cubicBezTo>
                  <a:pt x="681" y="27828"/>
                  <a:pt x="0" y="24733"/>
                  <a:pt x="0" y="21600"/>
                </a:cubicBezTo>
                <a:cubicBezTo>
                  <a:pt x="-1" y="9701"/>
                  <a:pt x="9622" y="43"/>
                  <a:pt x="21521" y="0"/>
                </a:cubicBezTo>
              </a:path>
              <a:path w="21600" h="30672" stroke="0" extrusionOk="0">
                <a:moveTo>
                  <a:pt x="1997" y="30672"/>
                </a:moveTo>
                <a:cubicBezTo>
                  <a:pt x="681" y="27828"/>
                  <a:pt x="0" y="24733"/>
                  <a:pt x="0" y="21600"/>
                </a:cubicBezTo>
                <a:cubicBezTo>
                  <a:pt x="-1" y="9701"/>
                  <a:pt x="9622" y="43"/>
                  <a:pt x="2152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7105650" y="2195513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2006</a:t>
            </a:r>
            <a:endParaRPr lang="pt-BR" altLang="pt-BR" sz="2000"/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7791450" y="4005263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59%</a:t>
            </a:r>
            <a:endParaRPr lang="pt-BR" altLang="pt-BR" sz="2000"/>
          </a:p>
        </p:txBody>
      </p:sp>
      <p:sp>
        <p:nvSpPr>
          <p:cNvPr id="33807" name="Rectangle 16"/>
          <p:cNvSpPr>
            <a:spLocks noChangeArrowheads="1"/>
          </p:cNvSpPr>
          <p:nvPr/>
        </p:nvSpPr>
        <p:spPr bwMode="auto">
          <a:xfrm>
            <a:off x="6545263" y="4545013"/>
            <a:ext cx="366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9%</a:t>
            </a:r>
            <a:endParaRPr lang="pt-BR" altLang="pt-BR" sz="2000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6513513" y="342900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</a:rPr>
              <a:t>32%</a:t>
            </a:r>
            <a:endParaRPr lang="pt-BR" altLang="pt-BR" sz="2000"/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904875" y="3070225"/>
            <a:ext cx="215900" cy="206375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896938" y="3703638"/>
            <a:ext cx="215900" cy="206375"/>
          </a:xfrm>
          <a:prstGeom prst="rect">
            <a:avLst/>
          </a:prstGeom>
          <a:solidFill>
            <a:srgbClr val="CC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1201738" y="3055938"/>
            <a:ext cx="1400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No parto cesário</a:t>
            </a:r>
            <a:endParaRPr lang="pt-BR" altLang="pt-BR" sz="1500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892175" y="4365625"/>
            <a:ext cx="215900" cy="2063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1201738" y="3621088"/>
            <a:ext cx="134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Depois do parto</a:t>
            </a:r>
          </a:p>
          <a:p>
            <a:pPr eaLnBrk="1" hangingPunct="1"/>
            <a:r>
              <a:rPr lang="pt-BR" altLang="pt-BR" sz="1500">
                <a:solidFill>
                  <a:srgbClr val="000000"/>
                </a:solidFill>
              </a:rPr>
              <a:t>normal</a:t>
            </a:r>
            <a:endParaRPr lang="pt-BR" altLang="pt-BR" sz="1500"/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627063" y="2209800"/>
            <a:ext cx="31511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/>
              <a:t>P</a:t>
            </a:r>
            <a:r>
              <a:rPr lang="pt-BR" altLang="pt-BR" sz="1600">
                <a:solidFill>
                  <a:srgbClr val="000000"/>
                </a:solidFill>
              </a:rPr>
              <a:t>or ocasião do nascimento</a:t>
            </a:r>
          </a:p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do último filho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1176338" y="4298950"/>
            <a:ext cx="177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/>
              <a:t>Em outra ocasião</a:t>
            </a:r>
            <a:endParaRPr lang="pt-BR" altLang="pt-BR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0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79438" y="920750"/>
            <a:ext cx="82978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/>
              <a:t>ASSISTÊNCIA ao PRÉ NATAL</a:t>
            </a:r>
          </a:p>
          <a:p>
            <a:pPr eaLnBrk="1" hangingPunct="1"/>
            <a:r>
              <a:rPr lang="pt-BR" altLang="pt-BR" sz="2000"/>
              <a:t>Percentagens de mulheres com assistência ao pré natal, segundo o número de consultas. PNDS 1996 e 2006.</a:t>
            </a:r>
          </a:p>
        </p:txBody>
      </p:sp>
      <p:grpSp>
        <p:nvGrpSpPr>
          <p:cNvPr id="34819" name="Group 102"/>
          <p:cNvGrpSpPr>
            <a:grpSpLocks/>
          </p:cNvGrpSpPr>
          <p:nvPr/>
        </p:nvGrpSpPr>
        <p:grpSpPr bwMode="auto">
          <a:xfrm>
            <a:off x="1427163" y="2649538"/>
            <a:ext cx="6899275" cy="3498850"/>
            <a:chOff x="899" y="1559"/>
            <a:chExt cx="4346" cy="2314"/>
          </a:xfrm>
        </p:grpSpPr>
        <p:sp>
          <p:nvSpPr>
            <p:cNvPr id="34914" name="Line 2"/>
            <p:cNvSpPr>
              <a:spLocks noChangeShapeType="1"/>
            </p:cNvSpPr>
            <p:nvPr/>
          </p:nvSpPr>
          <p:spPr bwMode="auto">
            <a:xfrm>
              <a:off x="899" y="1587"/>
              <a:ext cx="1" cy="2286"/>
            </a:xfrm>
            <a:prstGeom prst="line">
              <a:avLst/>
            </a:prstGeom>
            <a:noFill/>
            <a:ln w="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915" name="Line 4"/>
            <p:cNvSpPr>
              <a:spLocks noChangeShapeType="1"/>
            </p:cNvSpPr>
            <p:nvPr/>
          </p:nvSpPr>
          <p:spPr bwMode="auto">
            <a:xfrm>
              <a:off x="1987" y="1559"/>
              <a:ext cx="1" cy="2286"/>
            </a:xfrm>
            <a:prstGeom prst="line">
              <a:avLst/>
            </a:prstGeom>
            <a:noFill/>
            <a:ln w="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916" name="Line 5"/>
            <p:cNvSpPr>
              <a:spLocks noChangeShapeType="1"/>
            </p:cNvSpPr>
            <p:nvPr/>
          </p:nvSpPr>
          <p:spPr bwMode="auto">
            <a:xfrm>
              <a:off x="3077" y="1559"/>
              <a:ext cx="1" cy="2286"/>
            </a:xfrm>
            <a:prstGeom prst="line">
              <a:avLst/>
            </a:prstGeom>
            <a:noFill/>
            <a:ln w="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917" name="Line 6"/>
            <p:cNvSpPr>
              <a:spLocks noChangeShapeType="1"/>
            </p:cNvSpPr>
            <p:nvPr/>
          </p:nvSpPr>
          <p:spPr bwMode="auto">
            <a:xfrm>
              <a:off x="4160" y="1559"/>
              <a:ext cx="1" cy="2286"/>
            </a:xfrm>
            <a:prstGeom prst="line">
              <a:avLst/>
            </a:prstGeom>
            <a:noFill/>
            <a:ln w="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918" name="Line 7"/>
            <p:cNvSpPr>
              <a:spLocks noChangeShapeType="1"/>
            </p:cNvSpPr>
            <p:nvPr/>
          </p:nvSpPr>
          <p:spPr bwMode="auto">
            <a:xfrm>
              <a:off x="5244" y="1559"/>
              <a:ext cx="1" cy="2286"/>
            </a:xfrm>
            <a:prstGeom prst="line">
              <a:avLst/>
            </a:prstGeom>
            <a:noFill/>
            <a:ln w="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1433513" y="5676900"/>
            <a:ext cx="2200275" cy="374650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1433513" y="5175250"/>
            <a:ext cx="246062" cy="384175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2" name="Rectangle 10"/>
          <p:cNvSpPr>
            <a:spLocks noChangeArrowheads="1"/>
          </p:cNvSpPr>
          <p:nvPr/>
        </p:nvSpPr>
        <p:spPr bwMode="auto">
          <a:xfrm>
            <a:off x="1433513" y="4459288"/>
            <a:ext cx="587375" cy="384175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1433513" y="3967163"/>
            <a:ext cx="53975" cy="374650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1433513" y="3140075"/>
            <a:ext cx="982662" cy="385763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5" name="Rectangle 13"/>
          <p:cNvSpPr>
            <a:spLocks noChangeArrowheads="1"/>
          </p:cNvSpPr>
          <p:nvPr/>
        </p:nvSpPr>
        <p:spPr bwMode="auto">
          <a:xfrm>
            <a:off x="1433513" y="2649538"/>
            <a:ext cx="85725" cy="373062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6" name="Rectangle 14"/>
          <p:cNvSpPr>
            <a:spLocks noChangeArrowheads="1"/>
          </p:cNvSpPr>
          <p:nvPr/>
        </p:nvSpPr>
        <p:spPr bwMode="auto">
          <a:xfrm>
            <a:off x="3633788" y="5676900"/>
            <a:ext cx="909637" cy="374650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7" name="Rectangle 15"/>
          <p:cNvSpPr>
            <a:spLocks noChangeArrowheads="1"/>
          </p:cNvSpPr>
          <p:nvPr/>
        </p:nvSpPr>
        <p:spPr bwMode="auto">
          <a:xfrm>
            <a:off x="1679575" y="5175250"/>
            <a:ext cx="566738" cy="384175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8" name="Rectangle 16"/>
          <p:cNvSpPr>
            <a:spLocks noChangeArrowheads="1"/>
          </p:cNvSpPr>
          <p:nvPr/>
        </p:nvSpPr>
        <p:spPr bwMode="auto">
          <a:xfrm>
            <a:off x="2020888" y="4459288"/>
            <a:ext cx="449262" cy="384175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29" name="Rectangle 17"/>
          <p:cNvSpPr>
            <a:spLocks noChangeArrowheads="1"/>
          </p:cNvSpPr>
          <p:nvPr/>
        </p:nvSpPr>
        <p:spPr bwMode="auto">
          <a:xfrm>
            <a:off x="1487488" y="3967163"/>
            <a:ext cx="223837" cy="374650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0" name="Rectangle 18"/>
          <p:cNvSpPr>
            <a:spLocks noChangeArrowheads="1"/>
          </p:cNvSpPr>
          <p:nvPr/>
        </p:nvSpPr>
        <p:spPr bwMode="auto">
          <a:xfrm>
            <a:off x="2416175" y="3140075"/>
            <a:ext cx="555625" cy="385763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19238" y="2649538"/>
            <a:ext cx="288925" cy="373062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2" name="Rectangle 20"/>
          <p:cNvSpPr>
            <a:spLocks noChangeArrowheads="1"/>
          </p:cNvSpPr>
          <p:nvPr/>
        </p:nvSpPr>
        <p:spPr bwMode="auto">
          <a:xfrm>
            <a:off x="4543425" y="5676900"/>
            <a:ext cx="1816100" cy="374650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3" name="Rectangle 21"/>
          <p:cNvSpPr>
            <a:spLocks noChangeArrowheads="1"/>
          </p:cNvSpPr>
          <p:nvPr/>
        </p:nvSpPr>
        <p:spPr bwMode="auto">
          <a:xfrm>
            <a:off x="2246313" y="5175250"/>
            <a:ext cx="2338387" cy="384175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4" name="Rectangle 22"/>
          <p:cNvSpPr>
            <a:spLocks noChangeArrowheads="1"/>
          </p:cNvSpPr>
          <p:nvPr/>
        </p:nvSpPr>
        <p:spPr bwMode="auto">
          <a:xfrm>
            <a:off x="2470150" y="4459288"/>
            <a:ext cx="1997075" cy="384175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5" name="Rectangle 23"/>
          <p:cNvSpPr>
            <a:spLocks noChangeArrowheads="1"/>
          </p:cNvSpPr>
          <p:nvPr/>
        </p:nvSpPr>
        <p:spPr bwMode="auto">
          <a:xfrm>
            <a:off x="1711325" y="3967163"/>
            <a:ext cx="1890713" cy="374650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6" name="Rectangle 24"/>
          <p:cNvSpPr>
            <a:spLocks noChangeArrowheads="1"/>
          </p:cNvSpPr>
          <p:nvPr/>
        </p:nvSpPr>
        <p:spPr bwMode="auto">
          <a:xfrm>
            <a:off x="2971800" y="3140075"/>
            <a:ext cx="1966913" cy="385763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7" name="Rectangle 25"/>
          <p:cNvSpPr>
            <a:spLocks noChangeArrowheads="1"/>
          </p:cNvSpPr>
          <p:nvPr/>
        </p:nvSpPr>
        <p:spPr bwMode="auto">
          <a:xfrm>
            <a:off x="1808163" y="2649538"/>
            <a:ext cx="1976437" cy="373062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8" name="Rectangle 26"/>
          <p:cNvSpPr>
            <a:spLocks noChangeArrowheads="1"/>
          </p:cNvSpPr>
          <p:nvPr/>
        </p:nvSpPr>
        <p:spPr bwMode="auto">
          <a:xfrm>
            <a:off x="6359525" y="5676900"/>
            <a:ext cx="1879600" cy="374650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39" name="Rectangle 27"/>
          <p:cNvSpPr>
            <a:spLocks noChangeArrowheads="1"/>
          </p:cNvSpPr>
          <p:nvPr/>
        </p:nvSpPr>
        <p:spPr bwMode="auto">
          <a:xfrm>
            <a:off x="4584700" y="5175250"/>
            <a:ext cx="3270250" cy="384175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0" name="Rectangle 28"/>
          <p:cNvSpPr>
            <a:spLocks noChangeArrowheads="1"/>
          </p:cNvSpPr>
          <p:nvPr/>
        </p:nvSpPr>
        <p:spPr bwMode="auto">
          <a:xfrm>
            <a:off x="4467225" y="4459288"/>
            <a:ext cx="3729038" cy="384175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1" name="Rectangle 29"/>
          <p:cNvSpPr>
            <a:spLocks noChangeArrowheads="1"/>
          </p:cNvSpPr>
          <p:nvPr/>
        </p:nvSpPr>
        <p:spPr bwMode="auto">
          <a:xfrm>
            <a:off x="3602038" y="3967163"/>
            <a:ext cx="4445000" cy="374650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2" name="Rectangle 30"/>
          <p:cNvSpPr>
            <a:spLocks noChangeArrowheads="1"/>
          </p:cNvSpPr>
          <p:nvPr/>
        </p:nvSpPr>
        <p:spPr bwMode="auto">
          <a:xfrm>
            <a:off x="4938713" y="3140075"/>
            <a:ext cx="3268662" cy="385763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3" name="Rectangle 31"/>
          <p:cNvSpPr>
            <a:spLocks noChangeArrowheads="1"/>
          </p:cNvSpPr>
          <p:nvPr/>
        </p:nvSpPr>
        <p:spPr bwMode="auto">
          <a:xfrm>
            <a:off x="3784600" y="2649538"/>
            <a:ext cx="4219575" cy="373062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4" name="Rectangle 32"/>
          <p:cNvSpPr>
            <a:spLocks noChangeArrowheads="1"/>
          </p:cNvSpPr>
          <p:nvPr/>
        </p:nvSpPr>
        <p:spPr bwMode="auto">
          <a:xfrm>
            <a:off x="8239125" y="5676900"/>
            <a:ext cx="74613" cy="374650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5" name="Rectangle 33"/>
          <p:cNvSpPr>
            <a:spLocks noChangeArrowheads="1"/>
          </p:cNvSpPr>
          <p:nvPr/>
        </p:nvSpPr>
        <p:spPr bwMode="auto">
          <a:xfrm>
            <a:off x="7854950" y="5175250"/>
            <a:ext cx="469900" cy="384175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6" name="Rectangle 34"/>
          <p:cNvSpPr>
            <a:spLocks noChangeArrowheads="1"/>
          </p:cNvSpPr>
          <p:nvPr/>
        </p:nvSpPr>
        <p:spPr bwMode="auto">
          <a:xfrm>
            <a:off x="8196263" y="4459288"/>
            <a:ext cx="139700" cy="384175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7" name="Rectangle 35"/>
          <p:cNvSpPr>
            <a:spLocks noChangeArrowheads="1"/>
          </p:cNvSpPr>
          <p:nvPr/>
        </p:nvSpPr>
        <p:spPr bwMode="auto">
          <a:xfrm>
            <a:off x="8047038" y="3967163"/>
            <a:ext cx="288925" cy="374650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8" name="Rectangle 36"/>
          <p:cNvSpPr>
            <a:spLocks noChangeArrowheads="1"/>
          </p:cNvSpPr>
          <p:nvPr/>
        </p:nvSpPr>
        <p:spPr bwMode="auto">
          <a:xfrm>
            <a:off x="8207375" y="3140075"/>
            <a:ext cx="117475" cy="385763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49" name="Rectangle 37"/>
          <p:cNvSpPr>
            <a:spLocks noChangeArrowheads="1"/>
          </p:cNvSpPr>
          <p:nvPr/>
        </p:nvSpPr>
        <p:spPr bwMode="auto">
          <a:xfrm>
            <a:off x="8004175" y="2649538"/>
            <a:ext cx="320675" cy="373062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850" name="Line 38"/>
          <p:cNvSpPr>
            <a:spLocks noChangeShapeType="1"/>
          </p:cNvSpPr>
          <p:nvPr/>
        </p:nvSpPr>
        <p:spPr bwMode="auto">
          <a:xfrm>
            <a:off x="1433513" y="6103938"/>
            <a:ext cx="68913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 flipV="1">
            <a:off x="1433513" y="6103938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 flipV="1">
            <a:off x="3154363" y="6103938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3" name="Line 41"/>
          <p:cNvSpPr>
            <a:spLocks noChangeShapeType="1"/>
          </p:cNvSpPr>
          <p:nvPr/>
        </p:nvSpPr>
        <p:spPr bwMode="auto">
          <a:xfrm flipV="1">
            <a:off x="4884738" y="6103938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4" name="Line 42"/>
          <p:cNvSpPr>
            <a:spLocks noChangeShapeType="1"/>
          </p:cNvSpPr>
          <p:nvPr/>
        </p:nvSpPr>
        <p:spPr bwMode="auto">
          <a:xfrm flipV="1">
            <a:off x="6604000" y="6103938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5" name="Line 43"/>
          <p:cNvSpPr>
            <a:spLocks noChangeShapeType="1"/>
          </p:cNvSpPr>
          <p:nvPr/>
        </p:nvSpPr>
        <p:spPr bwMode="auto">
          <a:xfrm flipV="1">
            <a:off x="8324850" y="6103938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6" name="Line 44"/>
          <p:cNvSpPr>
            <a:spLocks noChangeShapeType="1"/>
          </p:cNvSpPr>
          <p:nvPr/>
        </p:nvSpPr>
        <p:spPr bwMode="auto">
          <a:xfrm>
            <a:off x="1381125" y="6103938"/>
            <a:ext cx="523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7" name="Rectangle 45"/>
          <p:cNvSpPr>
            <a:spLocks noChangeArrowheads="1"/>
          </p:cNvSpPr>
          <p:nvPr/>
        </p:nvSpPr>
        <p:spPr bwMode="auto">
          <a:xfrm>
            <a:off x="2459038" y="5773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34858" name="Rectangle 46"/>
          <p:cNvSpPr>
            <a:spLocks noChangeArrowheads="1"/>
          </p:cNvSpPr>
          <p:nvPr/>
        </p:nvSpPr>
        <p:spPr bwMode="auto">
          <a:xfrm>
            <a:off x="1519238" y="52816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859" name="Rectangle 47"/>
          <p:cNvSpPr>
            <a:spLocks noChangeArrowheads="1"/>
          </p:cNvSpPr>
          <p:nvPr/>
        </p:nvSpPr>
        <p:spPr bwMode="auto">
          <a:xfrm>
            <a:off x="1690688" y="45656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4860" name="Rectangle 48"/>
          <p:cNvSpPr>
            <a:spLocks noChangeArrowheads="1"/>
          </p:cNvSpPr>
          <p:nvPr/>
        </p:nvSpPr>
        <p:spPr bwMode="auto">
          <a:xfrm>
            <a:off x="1422400" y="406400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861" name="Rectangle 49"/>
          <p:cNvSpPr>
            <a:spLocks noChangeArrowheads="1"/>
          </p:cNvSpPr>
          <p:nvPr/>
        </p:nvSpPr>
        <p:spPr bwMode="auto">
          <a:xfrm>
            <a:off x="1851025" y="32480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34862" name="Rectangle 50"/>
          <p:cNvSpPr>
            <a:spLocks noChangeArrowheads="1"/>
          </p:cNvSpPr>
          <p:nvPr/>
        </p:nvSpPr>
        <p:spPr bwMode="auto">
          <a:xfrm>
            <a:off x="1444625" y="274478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863" name="Rectangle 51"/>
          <p:cNvSpPr>
            <a:spLocks noChangeArrowheads="1"/>
          </p:cNvSpPr>
          <p:nvPr/>
        </p:nvSpPr>
        <p:spPr bwMode="auto">
          <a:xfrm>
            <a:off x="4008438" y="5773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4864" name="Rectangle 52"/>
          <p:cNvSpPr>
            <a:spLocks noChangeArrowheads="1"/>
          </p:cNvSpPr>
          <p:nvPr/>
        </p:nvSpPr>
        <p:spPr bwMode="auto">
          <a:xfrm>
            <a:off x="1925638" y="52816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865" name="Rectangle 53"/>
          <p:cNvSpPr>
            <a:spLocks noChangeArrowheads="1"/>
          </p:cNvSpPr>
          <p:nvPr/>
        </p:nvSpPr>
        <p:spPr bwMode="auto">
          <a:xfrm>
            <a:off x="2212975" y="456565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866" name="Rectangle 54"/>
          <p:cNvSpPr>
            <a:spLocks noChangeArrowheads="1"/>
          </p:cNvSpPr>
          <p:nvPr/>
        </p:nvSpPr>
        <p:spPr bwMode="auto">
          <a:xfrm>
            <a:off x="1562100" y="40640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867" name="Rectangle 55"/>
          <p:cNvSpPr>
            <a:spLocks noChangeArrowheads="1"/>
          </p:cNvSpPr>
          <p:nvPr/>
        </p:nvSpPr>
        <p:spPr bwMode="auto">
          <a:xfrm>
            <a:off x="2662238" y="32480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868" name="Rectangle 56"/>
          <p:cNvSpPr>
            <a:spLocks noChangeArrowheads="1"/>
          </p:cNvSpPr>
          <p:nvPr/>
        </p:nvSpPr>
        <p:spPr bwMode="auto">
          <a:xfrm>
            <a:off x="1625600" y="27447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869" name="Rectangle 57"/>
          <p:cNvSpPr>
            <a:spLocks noChangeArrowheads="1"/>
          </p:cNvSpPr>
          <p:nvPr/>
        </p:nvSpPr>
        <p:spPr bwMode="auto">
          <a:xfrm>
            <a:off x="5354638" y="57626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26</a:t>
            </a:r>
            <a:endParaRPr lang="pt-BR" altLang="pt-BR" sz="1600"/>
          </a:p>
        </p:txBody>
      </p:sp>
      <p:sp>
        <p:nvSpPr>
          <p:cNvPr id="34870" name="Rectangle 58"/>
          <p:cNvSpPr>
            <a:spLocks noChangeArrowheads="1"/>
          </p:cNvSpPr>
          <p:nvPr/>
        </p:nvSpPr>
        <p:spPr bwMode="auto">
          <a:xfrm>
            <a:off x="3314700" y="52705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34</a:t>
            </a:r>
            <a:endParaRPr lang="pt-BR" altLang="pt-BR" sz="1600"/>
          </a:p>
        </p:txBody>
      </p:sp>
      <p:sp>
        <p:nvSpPr>
          <p:cNvPr id="34871" name="Rectangle 59"/>
          <p:cNvSpPr>
            <a:spLocks noChangeArrowheads="1"/>
          </p:cNvSpPr>
          <p:nvPr/>
        </p:nvSpPr>
        <p:spPr bwMode="auto">
          <a:xfrm>
            <a:off x="3367088" y="4554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29</a:t>
            </a:r>
            <a:endParaRPr lang="pt-BR" altLang="pt-BR" sz="1600"/>
          </a:p>
        </p:txBody>
      </p:sp>
      <p:sp>
        <p:nvSpPr>
          <p:cNvPr id="34872" name="Rectangle 60"/>
          <p:cNvSpPr>
            <a:spLocks noChangeArrowheads="1"/>
          </p:cNvSpPr>
          <p:nvPr/>
        </p:nvSpPr>
        <p:spPr bwMode="auto">
          <a:xfrm>
            <a:off x="2555875" y="40528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27</a:t>
            </a:r>
            <a:endParaRPr lang="pt-BR" altLang="pt-BR" sz="1600"/>
          </a:p>
        </p:txBody>
      </p:sp>
      <p:sp>
        <p:nvSpPr>
          <p:cNvPr id="34873" name="Rectangle 61"/>
          <p:cNvSpPr>
            <a:spLocks noChangeArrowheads="1"/>
          </p:cNvSpPr>
          <p:nvPr/>
        </p:nvSpPr>
        <p:spPr bwMode="auto">
          <a:xfrm>
            <a:off x="3859213" y="32369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28</a:t>
            </a:r>
            <a:endParaRPr lang="pt-BR" altLang="pt-BR" sz="1600"/>
          </a:p>
        </p:txBody>
      </p:sp>
      <p:sp>
        <p:nvSpPr>
          <p:cNvPr id="34874" name="Rectangle 62"/>
          <p:cNvSpPr>
            <a:spLocks noChangeArrowheads="1"/>
          </p:cNvSpPr>
          <p:nvPr/>
        </p:nvSpPr>
        <p:spPr bwMode="auto">
          <a:xfrm>
            <a:off x="2693988" y="27352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29</a:t>
            </a:r>
            <a:endParaRPr lang="pt-BR" altLang="pt-BR" sz="1600"/>
          </a:p>
        </p:txBody>
      </p:sp>
      <p:sp>
        <p:nvSpPr>
          <p:cNvPr id="34875" name="Rectangle 63"/>
          <p:cNvSpPr>
            <a:spLocks noChangeArrowheads="1"/>
          </p:cNvSpPr>
          <p:nvPr/>
        </p:nvSpPr>
        <p:spPr bwMode="auto">
          <a:xfrm>
            <a:off x="7202488" y="57626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27</a:t>
            </a:r>
            <a:endParaRPr lang="pt-BR" altLang="pt-BR" sz="1600"/>
          </a:p>
        </p:txBody>
      </p:sp>
      <p:sp>
        <p:nvSpPr>
          <p:cNvPr id="34876" name="Rectangle 64"/>
          <p:cNvSpPr>
            <a:spLocks noChangeArrowheads="1"/>
          </p:cNvSpPr>
          <p:nvPr/>
        </p:nvSpPr>
        <p:spPr bwMode="auto">
          <a:xfrm>
            <a:off x="6122988" y="52705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47</a:t>
            </a:r>
            <a:endParaRPr lang="pt-BR" altLang="pt-BR" sz="1600"/>
          </a:p>
        </p:txBody>
      </p:sp>
      <p:sp>
        <p:nvSpPr>
          <p:cNvPr id="34877" name="Rectangle 65"/>
          <p:cNvSpPr>
            <a:spLocks noChangeArrowheads="1"/>
          </p:cNvSpPr>
          <p:nvPr/>
        </p:nvSpPr>
        <p:spPr bwMode="auto">
          <a:xfrm>
            <a:off x="6230938" y="4554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54</a:t>
            </a:r>
            <a:endParaRPr lang="pt-BR" altLang="pt-BR" sz="1600"/>
          </a:p>
        </p:txBody>
      </p:sp>
      <p:sp>
        <p:nvSpPr>
          <p:cNvPr id="34878" name="Rectangle 66"/>
          <p:cNvSpPr>
            <a:spLocks noChangeArrowheads="1"/>
          </p:cNvSpPr>
          <p:nvPr/>
        </p:nvSpPr>
        <p:spPr bwMode="auto">
          <a:xfrm>
            <a:off x="5727700" y="40528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65</a:t>
            </a:r>
            <a:endParaRPr lang="pt-BR" altLang="pt-BR" sz="1600"/>
          </a:p>
        </p:txBody>
      </p:sp>
      <p:sp>
        <p:nvSpPr>
          <p:cNvPr id="34879" name="Rectangle 67"/>
          <p:cNvSpPr>
            <a:spLocks noChangeArrowheads="1"/>
          </p:cNvSpPr>
          <p:nvPr/>
        </p:nvSpPr>
        <p:spPr bwMode="auto">
          <a:xfrm>
            <a:off x="6477000" y="32369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48</a:t>
            </a:r>
            <a:endParaRPr lang="pt-BR" altLang="pt-BR" sz="1600"/>
          </a:p>
        </p:txBody>
      </p:sp>
      <p:sp>
        <p:nvSpPr>
          <p:cNvPr id="34880" name="Rectangle 68"/>
          <p:cNvSpPr>
            <a:spLocks noChangeArrowheads="1"/>
          </p:cNvSpPr>
          <p:nvPr/>
        </p:nvSpPr>
        <p:spPr bwMode="auto">
          <a:xfrm>
            <a:off x="5792788" y="27352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61</a:t>
            </a:r>
            <a:endParaRPr lang="pt-BR" altLang="pt-BR" sz="1600"/>
          </a:p>
        </p:txBody>
      </p:sp>
      <p:sp>
        <p:nvSpPr>
          <p:cNvPr id="34881" name="Rectangle 69"/>
          <p:cNvSpPr>
            <a:spLocks noChangeArrowheads="1"/>
          </p:cNvSpPr>
          <p:nvPr/>
        </p:nvSpPr>
        <p:spPr bwMode="auto">
          <a:xfrm>
            <a:off x="8208963" y="57435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</a:t>
            </a:r>
            <a:endParaRPr lang="pt-BR" altLang="pt-BR" sz="1600"/>
          </a:p>
        </p:txBody>
      </p:sp>
      <p:sp>
        <p:nvSpPr>
          <p:cNvPr id="34882" name="Rectangle 70"/>
          <p:cNvSpPr>
            <a:spLocks noChangeArrowheads="1"/>
          </p:cNvSpPr>
          <p:nvPr/>
        </p:nvSpPr>
        <p:spPr bwMode="auto">
          <a:xfrm>
            <a:off x="8027988" y="52514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</a:t>
            </a:r>
            <a:endParaRPr lang="pt-BR" altLang="pt-BR" sz="1600"/>
          </a:p>
        </p:txBody>
      </p:sp>
      <p:sp>
        <p:nvSpPr>
          <p:cNvPr id="34883" name="Rectangle 71"/>
          <p:cNvSpPr>
            <a:spLocks noChangeArrowheads="1"/>
          </p:cNvSpPr>
          <p:nvPr/>
        </p:nvSpPr>
        <p:spPr bwMode="auto">
          <a:xfrm>
            <a:off x="8197850" y="45354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</a:t>
            </a:r>
            <a:endParaRPr lang="pt-BR" altLang="pt-BR" sz="1600"/>
          </a:p>
        </p:txBody>
      </p:sp>
      <p:sp>
        <p:nvSpPr>
          <p:cNvPr id="34884" name="Rectangle 72"/>
          <p:cNvSpPr>
            <a:spLocks noChangeArrowheads="1"/>
          </p:cNvSpPr>
          <p:nvPr/>
        </p:nvSpPr>
        <p:spPr bwMode="auto">
          <a:xfrm>
            <a:off x="8123238" y="40338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</a:t>
            </a:r>
            <a:endParaRPr lang="pt-BR" altLang="pt-BR" sz="1600"/>
          </a:p>
        </p:txBody>
      </p:sp>
      <p:sp>
        <p:nvSpPr>
          <p:cNvPr id="34885" name="Rectangle 73"/>
          <p:cNvSpPr>
            <a:spLocks noChangeArrowheads="1"/>
          </p:cNvSpPr>
          <p:nvPr/>
        </p:nvSpPr>
        <p:spPr bwMode="auto">
          <a:xfrm>
            <a:off x="8197850" y="32178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2</a:t>
            </a:r>
            <a:endParaRPr lang="pt-BR" altLang="pt-BR" sz="1600"/>
          </a:p>
        </p:txBody>
      </p:sp>
      <p:sp>
        <p:nvSpPr>
          <p:cNvPr id="34886" name="Rectangle 74"/>
          <p:cNvSpPr>
            <a:spLocks noChangeArrowheads="1"/>
          </p:cNvSpPr>
          <p:nvPr/>
        </p:nvSpPr>
        <p:spPr bwMode="auto">
          <a:xfrm>
            <a:off x="8102600" y="27162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5</a:t>
            </a:r>
            <a:endParaRPr lang="pt-BR" altLang="pt-BR" sz="1600"/>
          </a:p>
        </p:txBody>
      </p:sp>
      <p:sp>
        <p:nvSpPr>
          <p:cNvPr id="34887" name="Rectangle 75"/>
          <p:cNvSpPr>
            <a:spLocks noChangeArrowheads="1"/>
          </p:cNvSpPr>
          <p:nvPr/>
        </p:nvSpPr>
        <p:spPr bwMode="auto">
          <a:xfrm>
            <a:off x="1390650" y="62055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0</a:t>
            </a:r>
            <a:endParaRPr lang="pt-BR" altLang="pt-BR"/>
          </a:p>
        </p:txBody>
      </p:sp>
      <p:sp>
        <p:nvSpPr>
          <p:cNvPr id="34888" name="Rectangle 76"/>
          <p:cNvSpPr>
            <a:spLocks noChangeArrowheads="1"/>
          </p:cNvSpPr>
          <p:nvPr/>
        </p:nvSpPr>
        <p:spPr bwMode="auto">
          <a:xfrm>
            <a:off x="3057525" y="6205538"/>
            <a:ext cx="355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25%</a:t>
            </a:r>
            <a:endParaRPr lang="pt-BR" altLang="pt-BR"/>
          </a:p>
        </p:txBody>
      </p:sp>
      <p:sp>
        <p:nvSpPr>
          <p:cNvPr id="34889" name="Rectangle 77"/>
          <p:cNvSpPr>
            <a:spLocks noChangeArrowheads="1"/>
          </p:cNvSpPr>
          <p:nvPr/>
        </p:nvSpPr>
        <p:spPr bwMode="auto">
          <a:xfrm>
            <a:off x="4787900" y="6205538"/>
            <a:ext cx="355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50%</a:t>
            </a:r>
            <a:endParaRPr lang="pt-BR" altLang="pt-BR"/>
          </a:p>
        </p:txBody>
      </p:sp>
      <p:sp>
        <p:nvSpPr>
          <p:cNvPr id="34890" name="Rectangle 78"/>
          <p:cNvSpPr>
            <a:spLocks noChangeArrowheads="1"/>
          </p:cNvSpPr>
          <p:nvPr/>
        </p:nvSpPr>
        <p:spPr bwMode="auto">
          <a:xfrm>
            <a:off x="6508750" y="6205538"/>
            <a:ext cx="3556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75%</a:t>
            </a:r>
            <a:endParaRPr lang="pt-BR" altLang="pt-BR"/>
          </a:p>
        </p:txBody>
      </p:sp>
      <p:sp>
        <p:nvSpPr>
          <p:cNvPr id="34891" name="Rectangle 79"/>
          <p:cNvSpPr>
            <a:spLocks noChangeArrowheads="1"/>
          </p:cNvSpPr>
          <p:nvPr/>
        </p:nvSpPr>
        <p:spPr bwMode="auto">
          <a:xfrm>
            <a:off x="8185150" y="6205538"/>
            <a:ext cx="4540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100%</a:t>
            </a:r>
            <a:endParaRPr lang="pt-BR" altLang="pt-BR"/>
          </a:p>
        </p:txBody>
      </p:sp>
      <p:sp>
        <p:nvSpPr>
          <p:cNvPr id="34892" name="Rectangle 80"/>
          <p:cNvSpPr>
            <a:spLocks noChangeArrowheads="1"/>
          </p:cNvSpPr>
          <p:nvPr/>
        </p:nvSpPr>
        <p:spPr bwMode="auto">
          <a:xfrm>
            <a:off x="909638" y="5762625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1996</a:t>
            </a:r>
            <a:endParaRPr lang="pt-BR" altLang="pt-BR"/>
          </a:p>
        </p:txBody>
      </p:sp>
      <p:sp>
        <p:nvSpPr>
          <p:cNvPr id="34893" name="Rectangle 81"/>
          <p:cNvSpPr>
            <a:spLocks noChangeArrowheads="1"/>
          </p:cNvSpPr>
          <p:nvPr/>
        </p:nvSpPr>
        <p:spPr bwMode="auto">
          <a:xfrm>
            <a:off x="909638" y="5260975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2006</a:t>
            </a:r>
            <a:endParaRPr lang="pt-BR" altLang="pt-BR"/>
          </a:p>
        </p:txBody>
      </p:sp>
      <p:sp>
        <p:nvSpPr>
          <p:cNvPr id="34894" name="Rectangle 82"/>
          <p:cNvSpPr>
            <a:spLocks noChangeArrowheads="1"/>
          </p:cNvSpPr>
          <p:nvPr/>
        </p:nvSpPr>
        <p:spPr bwMode="auto">
          <a:xfrm>
            <a:off x="909638" y="4554538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1996</a:t>
            </a:r>
            <a:endParaRPr lang="pt-BR" altLang="pt-BR"/>
          </a:p>
        </p:txBody>
      </p:sp>
      <p:sp>
        <p:nvSpPr>
          <p:cNvPr id="34895" name="Rectangle 83"/>
          <p:cNvSpPr>
            <a:spLocks noChangeArrowheads="1"/>
          </p:cNvSpPr>
          <p:nvPr/>
        </p:nvSpPr>
        <p:spPr bwMode="auto">
          <a:xfrm>
            <a:off x="909638" y="4052888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2006</a:t>
            </a:r>
            <a:endParaRPr lang="pt-BR" altLang="pt-BR"/>
          </a:p>
        </p:txBody>
      </p:sp>
      <p:sp>
        <p:nvSpPr>
          <p:cNvPr id="34896" name="Rectangle 84"/>
          <p:cNvSpPr>
            <a:spLocks noChangeArrowheads="1"/>
          </p:cNvSpPr>
          <p:nvPr/>
        </p:nvSpPr>
        <p:spPr bwMode="auto">
          <a:xfrm>
            <a:off x="909638" y="3236913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1996</a:t>
            </a:r>
            <a:endParaRPr lang="pt-BR" altLang="pt-BR"/>
          </a:p>
        </p:txBody>
      </p:sp>
      <p:sp>
        <p:nvSpPr>
          <p:cNvPr id="34897" name="Rectangle 85"/>
          <p:cNvSpPr>
            <a:spLocks noChangeArrowheads="1"/>
          </p:cNvSpPr>
          <p:nvPr/>
        </p:nvSpPr>
        <p:spPr bwMode="auto">
          <a:xfrm>
            <a:off x="909638" y="2735263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400">
                <a:solidFill>
                  <a:srgbClr val="000000"/>
                </a:solidFill>
              </a:rPr>
              <a:t>2006</a:t>
            </a:r>
            <a:endParaRPr lang="pt-BR" altLang="pt-BR"/>
          </a:p>
        </p:txBody>
      </p:sp>
      <p:sp>
        <p:nvSpPr>
          <p:cNvPr id="34898" name="Rectangle 86"/>
          <p:cNvSpPr>
            <a:spLocks noChangeArrowheads="1"/>
          </p:cNvSpPr>
          <p:nvPr/>
        </p:nvSpPr>
        <p:spPr bwMode="auto">
          <a:xfrm rot="-5400000">
            <a:off x="440531" y="5541169"/>
            <a:ext cx="519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Rural</a:t>
            </a:r>
            <a:endParaRPr lang="pt-BR" altLang="pt-BR" sz="1600"/>
          </a:p>
        </p:txBody>
      </p:sp>
      <p:sp>
        <p:nvSpPr>
          <p:cNvPr id="34899" name="Rectangle 87"/>
          <p:cNvSpPr>
            <a:spLocks noChangeArrowheads="1"/>
          </p:cNvSpPr>
          <p:nvPr/>
        </p:nvSpPr>
        <p:spPr bwMode="auto">
          <a:xfrm rot="-5400000">
            <a:off x="350838" y="4329112"/>
            <a:ext cx="698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Urbana</a:t>
            </a:r>
            <a:endParaRPr lang="pt-BR" altLang="pt-BR" sz="1600"/>
          </a:p>
        </p:txBody>
      </p:sp>
      <p:sp>
        <p:nvSpPr>
          <p:cNvPr id="34900" name="Rectangle 88"/>
          <p:cNvSpPr>
            <a:spLocks noChangeArrowheads="1"/>
          </p:cNvSpPr>
          <p:nvPr/>
        </p:nvSpPr>
        <p:spPr bwMode="auto">
          <a:xfrm rot="-5400000">
            <a:off x="417513" y="288290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Brasil</a:t>
            </a:r>
            <a:endParaRPr lang="pt-BR" altLang="pt-BR" sz="1600"/>
          </a:p>
        </p:txBody>
      </p:sp>
      <p:sp>
        <p:nvSpPr>
          <p:cNvPr id="34901" name="Rectangle 89"/>
          <p:cNvSpPr>
            <a:spLocks noChangeArrowheads="1"/>
          </p:cNvSpPr>
          <p:nvPr/>
        </p:nvSpPr>
        <p:spPr bwMode="auto">
          <a:xfrm>
            <a:off x="2978150" y="2009775"/>
            <a:ext cx="3829050" cy="50641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pt-BR" altLang="pt-BR" sz="1600"/>
              <a:t>Número de consultas</a:t>
            </a:r>
          </a:p>
        </p:txBody>
      </p:sp>
      <p:sp>
        <p:nvSpPr>
          <p:cNvPr id="34902" name="Rectangle 90"/>
          <p:cNvSpPr>
            <a:spLocks noChangeArrowheads="1"/>
          </p:cNvSpPr>
          <p:nvPr/>
        </p:nvSpPr>
        <p:spPr bwMode="auto">
          <a:xfrm>
            <a:off x="3041650" y="2324100"/>
            <a:ext cx="96838" cy="96838"/>
          </a:xfrm>
          <a:prstGeom prst="rect">
            <a:avLst/>
          </a:prstGeom>
          <a:solidFill>
            <a:srgbClr val="0000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903" name="Rectangle 91"/>
          <p:cNvSpPr>
            <a:spLocks noChangeArrowheads="1"/>
          </p:cNvSpPr>
          <p:nvPr/>
        </p:nvSpPr>
        <p:spPr bwMode="auto">
          <a:xfrm>
            <a:off x="3190875" y="22510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0</a:t>
            </a:r>
            <a:endParaRPr lang="pt-BR" altLang="pt-BR" sz="1600"/>
          </a:p>
        </p:txBody>
      </p:sp>
      <p:sp>
        <p:nvSpPr>
          <p:cNvPr id="34904" name="Rectangle 92"/>
          <p:cNvSpPr>
            <a:spLocks noChangeArrowheads="1"/>
          </p:cNvSpPr>
          <p:nvPr/>
        </p:nvSpPr>
        <p:spPr bwMode="auto">
          <a:xfrm>
            <a:off x="3549650" y="2324100"/>
            <a:ext cx="96838" cy="96838"/>
          </a:xfrm>
          <a:prstGeom prst="rect">
            <a:avLst/>
          </a:prstGeom>
          <a:solidFill>
            <a:srgbClr val="0066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905" name="Rectangle 93"/>
          <p:cNvSpPr>
            <a:spLocks noChangeArrowheads="1"/>
          </p:cNvSpPr>
          <p:nvPr/>
        </p:nvSpPr>
        <p:spPr bwMode="auto">
          <a:xfrm>
            <a:off x="3700463" y="2251075"/>
            <a:ext cx="3381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1a3</a:t>
            </a:r>
            <a:endParaRPr lang="pt-BR" altLang="pt-BR" sz="1600"/>
          </a:p>
        </p:txBody>
      </p:sp>
      <p:sp>
        <p:nvSpPr>
          <p:cNvPr id="34906" name="Rectangle 94"/>
          <p:cNvSpPr>
            <a:spLocks noChangeArrowheads="1"/>
          </p:cNvSpPr>
          <p:nvPr/>
        </p:nvSpPr>
        <p:spPr bwMode="auto">
          <a:xfrm>
            <a:off x="4359275" y="2324100"/>
            <a:ext cx="95250" cy="96838"/>
          </a:xfrm>
          <a:prstGeom prst="rect">
            <a:avLst/>
          </a:prstGeom>
          <a:solidFill>
            <a:srgbClr val="33CCFF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907" name="Rectangle 95"/>
          <p:cNvSpPr>
            <a:spLocks noChangeArrowheads="1"/>
          </p:cNvSpPr>
          <p:nvPr/>
        </p:nvSpPr>
        <p:spPr bwMode="auto">
          <a:xfrm>
            <a:off x="4508500" y="2251075"/>
            <a:ext cx="3381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4a6</a:t>
            </a:r>
            <a:endParaRPr lang="pt-BR" altLang="pt-BR" sz="1600"/>
          </a:p>
        </p:txBody>
      </p:sp>
      <p:sp>
        <p:nvSpPr>
          <p:cNvPr id="34908" name="Rectangle 96"/>
          <p:cNvSpPr>
            <a:spLocks noChangeArrowheads="1"/>
          </p:cNvSpPr>
          <p:nvPr/>
        </p:nvSpPr>
        <p:spPr bwMode="auto">
          <a:xfrm>
            <a:off x="5089525" y="2324100"/>
            <a:ext cx="96838" cy="96838"/>
          </a:xfrm>
          <a:prstGeom prst="rect">
            <a:avLst/>
          </a:prstGeom>
          <a:solidFill>
            <a:srgbClr val="CC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909" name="Rectangle 97"/>
          <p:cNvSpPr>
            <a:spLocks noChangeArrowheads="1"/>
          </p:cNvSpPr>
          <p:nvPr/>
        </p:nvSpPr>
        <p:spPr bwMode="auto">
          <a:xfrm>
            <a:off x="5238750" y="2251075"/>
            <a:ext cx="231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7+</a:t>
            </a:r>
            <a:endParaRPr lang="pt-BR" altLang="pt-BR" sz="1600"/>
          </a:p>
        </p:txBody>
      </p:sp>
      <p:sp>
        <p:nvSpPr>
          <p:cNvPr id="34910" name="Rectangle 98"/>
          <p:cNvSpPr>
            <a:spLocks noChangeArrowheads="1"/>
          </p:cNvSpPr>
          <p:nvPr/>
        </p:nvSpPr>
        <p:spPr bwMode="auto">
          <a:xfrm>
            <a:off x="5772150" y="2324100"/>
            <a:ext cx="96838" cy="96838"/>
          </a:xfrm>
          <a:prstGeom prst="rect">
            <a:avLst/>
          </a:prstGeom>
          <a:solidFill>
            <a:srgbClr val="FF66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4911" name="Rectangle 99"/>
          <p:cNvSpPr>
            <a:spLocks noChangeArrowheads="1"/>
          </p:cNvSpPr>
          <p:nvPr/>
        </p:nvSpPr>
        <p:spPr bwMode="auto">
          <a:xfrm>
            <a:off x="5921375" y="2251075"/>
            <a:ext cx="835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>
                <a:solidFill>
                  <a:srgbClr val="000000"/>
                </a:solidFill>
              </a:rPr>
              <a:t>não sabe</a:t>
            </a:r>
            <a:endParaRPr lang="pt-BR" altLang="pt-BR" sz="1600"/>
          </a:p>
        </p:txBody>
      </p:sp>
      <p:sp>
        <p:nvSpPr>
          <p:cNvPr id="111716" name="Text Box 100"/>
          <p:cNvSpPr txBox="1">
            <a:spLocks noChangeArrowheads="1"/>
          </p:cNvSpPr>
          <p:nvPr/>
        </p:nvSpPr>
        <p:spPr bwMode="auto">
          <a:xfrm>
            <a:off x="1539875" y="219075"/>
            <a:ext cx="474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GRAVIDEZ e PARTO</a:t>
            </a:r>
          </a:p>
        </p:txBody>
      </p:sp>
      <p:sp>
        <p:nvSpPr>
          <p:cNvPr id="111717" name="Text Box 101"/>
          <p:cNvSpPr txBox="1">
            <a:spLocks noChangeArrowheads="1"/>
          </p:cNvSpPr>
          <p:nvPr/>
        </p:nvSpPr>
        <p:spPr bwMode="auto">
          <a:xfrm>
            <a:off x="6653213" y="219075"/>
            <a:ext cx="24082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Tânia Lago</a:t>
            </a:r>
          </a:p>
          <a:p>
            <a:pPr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Liliam Lima</a:t>
            </a:r>
          </a:p>
        </p:txBody>
      </p:sp>
    </p:spTree>
    <p:extLst>
      <p:ext uri="{BB962C8B-B14F-4D97-AF65-F5344CB8AC3E}">
        <p14:creationId xmlns:p14="http://schemas.microsoft.com/office/powerpoint/2010/main" val="103373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Apresentação na tela (4:3)</PresentationFormat>
  <Paragraphs>327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Pesquisa Nacional de Demografia e Saúde da Criança e da Mulher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Nacional de Demografia e Saúde da Criança e da Mulher</dc:title>
  <dc:creator>Carmen Simone G. Diniz</dc:creator>
  <cp:lastModifiedBy>Carmen Simone G. Diniz</cp:lastModifiedBy>
  <cp:revision>1</cp:revision>
  <dcterms:created xsi:type="dcterms:W3CDTF">2014-09-19T13:39:19Z</dcterms:created>
  <dcterms:modified xsi:type="dcterms:W3CDTF">2014-09-19T13:39:54Z</dcterms:modified>
</cp:coreProperties>
</file>