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9" r:id="rId2"/>
    <p:sldId id="533" r:id="rId3"/>
    <p:sldId id="538" r:id="rId4"/>
    <p:sldId id="541" r:id="rId5"/>
    <p:sldId id="529" r:id="rId6"/>
    <p:sldId id="528" r:id="rId7"/>
    <p:sldId id="530" r:id="rId8"/>
    <p:sldId id="545" r:id="rId9"/>
    <p:sldId id="546" r:id="rId10"/>
    <p:sldId id="547" r:id="rId11"/>
    <p:sldId id="548" r:id="rId12"/>
    <p:sldId id="549" r:id="rId13"/>
    <p:sldId id="574" r:id="rId14"/>
    <p:sldId id="550" r:id="rId15"/>
    <p:sldId id="551" r:id="rId16"/>
    <p:sldId id="552" r:id="rId17"/>
    <p:sldId id="553" r:id="rId18"/>
    <p:sldId id="554" r:id="rId19"/>
    <p:sldId id="555" r:id="rId20"/>
    <p:sldId id="556" r:id="rId21"/>
    <p:sldId id="557" r:id="rId22"/>
    <p:sldId id="558" r:id="rId23"/>
    <p:sldId id="559" r:id="rId24"/>
    <p:sldId id="562" r:id="rId25"/>
    <p:sldId id="560" r:id="rId26"/>
    <p:sldId id="561" r:id="rId27"/>
    <p:sldId id="563" r:id="rId28"/>
    <p:sldId id="564" r:id="rId29"/>
    <p:sldId id="565" r:id="rId30"/>
    <p:sldId id="566" r:id="rId31"/>
    <p:sldId id="567" r:id="rId32"/>
    <p:sldId id="568" r:id="rId33"/>
    <p:sldId id="569" r:id="rId34"/>
    <p:sldId id="570" r:id="rId35"/>
    <p:sldId id="571" r:id="rId36"/>
    <p:sldId id="572" r:id="rId37"/>
    <p:sldId id="573" r:id="rId3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2C09"/>
    <a:srgbClr val="EDE433"/>
    <a:srgbClr val="B2484B"/>
    <a:srgbClr val="A3A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5356" autoAdjust="0"/>
  </p:normalViewPr>
  <p:slideViewPr>
    <p:cSldViewPr snapToGrid="0">
      <p:cViewPr varScale="1">
        <p:scale>
          <a:sx n="84" d="100"/>
          <a:sy n="84" d="100"/>
        </p:scale>
        <p:origin x="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>
            <a:extLst>
              <a:ext uri="{FF2B5EF4-FFF2-40B4-BE49-F238E27FC236}">
                <a16:creationId xmlns:a16="http://schemas.microsoft.com/office/drawing/2014/main" id="{6B6F79ED-40E9-4F4D-838A-8F28976FB6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>
            <a:extLst>
              <a:ext uri="{FF2B5EF4-FFF2-40B4-BE49-F238E27FC236}">
                <a16:creationId xmlns:a16="http://schemas.microsoft.com/office/drawing/2014/main" id="{5D2C691C-FD9B-4BE2-AE76-DED82F94F5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4CB3B5F7-0CEB-4FB2-BE08-BD2007C8A1BF}" type="datetimeFigureOut">
              <a:rPr lang="pt-BR"/>
              <a:pPr>
                <a:defRPr/>
              </a:pPr>
              <a:t>01/10/2019</a:t>
            </a:fld>
            <a:endParaRPr dirty="0"/>
          </a:p>
        </p:txBody>
      </p:sp>
      <p:sp>
        <p:nvSpPr>
          <p:cNvPr id="4" name="Espaço reservado do rodapé 3">
            <a:extLst>
              <a:ext uri="{FF2B5EF4-FFF2-40B4-BE49-F238E27FC236}">
                <a16:creationId xmlns:a16="http://schemas.microsoft.com/office/drawing/2014/main" id="{C4908F95-6697-4CE4-952A-2D22E8459D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4">
            <a:extLst>
              <a:ext uri="{FF2B5EF4-FFF2-40B4-BE49-F238E27FC236}">
                <a16:creationId xmlns:a16="http://schemas.microsoft.com/office/drawing/2014/main" id="{87643268-2CF1-433F-AFB3-7430E8CB8F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/>
              </a:defRPr>
            </a:lvl1pPr>
          </a:lstStyle>
          <a:p>
            <a:pPr>
              <a:defRPr/>
            </a:pPr>
            <a:fld id="{A24F5E5A-73E6-4634-84F2-B2FDF355FE0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>
            <a:extLst>
              <a:ext uri="{FF2B5EF4-FFF2-40B4-BE49-F238E27FC236}">
                <a16:creationId xmlns:a16="http://schemas.microsoft.com/office/drawing/2014/main" id="{CCD71AA6-7394-4CF7-A309-F17488E2A0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>
            <a:extLst>
              <a:ext uri="{FF2B5EF4-FFF2-40B4-BE49-F238E27FC236}">
                <a16:creationId xmlns:a16="http://schemas.microsoft.com/office/drawing/2014/main" id="{5DA41D1E-A7E1-49CD-B6AB-9DAE3DC6D4D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2589272C-2679-4468-84C1-C2CD498EBD0C}" type="datetimeFigureOut">
              <a:rPr lang="pt-BR"/>
              <a:pPr>
                <a:defRPr/>
              </a:pPr>
              <a:t>01/10/2019</a:t>
            </a:fld>
            <a:endParaRPr dirty="0"/>
          </a:p>
        </p:txBody>
      </p:sp>
      <p:sp>
        <p:nvSpPr>
          <p:cNvPr id="4" name="Espaço reservado para a imagem do slide 3">
            <a:extLst>
              <a:ext uri="{FF2B5EF4-FFF2-40B4-BE49-F238E27FC236}">
                <a16:creationId xmlns:a16="http://schemas.microsoft.com/office/drawing/2014/main" id="{E1D0E984-C480-4DCA-852B-C8879C1D66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observações 4">
            <a:extLst>
              <a:ext uri="{FF2B5EF4-FFF2-40B4-BE49-F238E27FC236}">
                <a16:creationId xmlns:a16="http://schemas.microsoft.com/office/drawing/2014/main" id="{4E2E6B9B-94C0-4181-A468-7478B5619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 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do rodapé 5">
            <a:extLst>
              <a:ext uri="{FF2B5EF4-FFF2-40B4-BE49-F238E27FC236}">
                <a16:creationId xmlns:a16="http://schemas.microsoft.com/office/drawing/2014/main" id="{CE9ABD7E-77D3-46CF-8682-7DAF2E97662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6">
            <a:extLst>
              <a:ext uri="{FF2B5EF4-FFF2-40B4-BE49-F238E27FC236}">
                <a16:creationId xmlns:a16="http://schemas.microsoft.com/office/drawing/2014/main" id="{70C93D30-43E6-4F52-8ABB-3168DAC3F8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/>
              </a:defRPr>
            </a:lvl1pPr>
          </a:lstStyle>
          <a:p>
            <a:pPr>
              <a:defRPr/>
            </a:pPr>
            <a:fld id="{BF73D3A4-5399-4549-91DF-8588C042B3A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B47C4A9-2CCE-41A7-80E8-959B7AD04E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D145F65-8000-405C-AB9B-11B8E564FB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F95DDE2-3AC9-497A-BA60-5CEB5189FA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208362F1-A351-4032-85CD-5FE2F0A0E9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1657636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 smtClean="0"/>
          </a:p>
        </p:txBody>
      </p:sp>
    </p:spTree>
    <p:extLst>
      <p:ext uri="{BB962C8B-B14F-4D97-AF65-F5344CB8AC3E}">
        <p14:creationId xmlns:p14="http://schemas.microsoft.com/office/powerpoint/2010/main" val="3739488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 smtClean="0"/>
          </a:p>
        </p:txBody>
      </p:sp>
    </p:spTree>
    <p:extLst>
      <p:ext uri="{BB962C8B-B14F-4D97-AF65-F5344CB8AC3E}">
        <p14:creationId xmlns:p14="http://schemas.microsoft.com/office/powerpoint/2010/main" val="1605365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E15E9AE-515C-4720-A2F1-D4EFA67149CB}" type="slidenum">
              <a:rPr lang="pt-BR" altLang="pt-BR" sz="1200">
                <a:cs typeface="Arial" panose="020B0604020202020204" pitchFamily="34" charset="0"/>
              </a:rPr>
              <a:pPr algn="r" eaLnBrk="1" hangingPunct="1"/>
              <a:t>25</a:t>
            </a:fld>
            <a:endParaRPr lang="pt-BR" altLang="pt-BR" sz="1200">
              <a:cs typeface="Arial" panose="020B0604020202020204" pitchFamily="34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 smtClean="0"/>
          </a:p>
        </p:txBody>
      </p:sp>
    </p:spTree>
    <p:extLst>
      <p:ext uri="{BB962C8B-B14F-4D97-AF65-F5344CB8AC3E}">
        <p14:creationId xmlns:p14="http://schemas.microsoft.com/office/powerpoint/2010/main" val="2951428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7113C97-CED1-4AAE-9C70-CB780C7E5BF7}" type="slidenum">
              <a:rPr lang="pt-BR" altLang="pt-BR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26</a:t>
            </a:fld>
            <a:endParaRPr lang="pt-BR" altLang="pt-BR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 smtClean="0"/>
          </a:p>
        </p:txBody>
      </p:sp>
    </p:spTree>
    <p:extLst>
      <p:ext uri="{BB962C8B-B14F-4D97-AF65-F5344CB8AC3E}">
        <p14:creationId xmlns:p14="http://schemas.microsoft.com/office/powerpoint/2010/main" val="359624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>
            <a:extLst>
              <a:ext uri="{FF2B5EF4-FFF2-40B4-BE49-F238E27FC236}">
                <a16:creationId xmlns:a16="http://schemas.microsoft.com/office/drawing/2014/main" id="{462695F0-684F-4BD8-A557-AD3C47E73A65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7">
            <a:extLst>
              <a:ext uri="{FF2B5EF4-FFF2-40B4-BE49-F238E27FC236}">
                <a16:creationId xmlns:a16="http://schemas.microsoft.com/office/drawing/2014/main" id="{5F33EA2F-3566-48F5-984D-C6245D1C0974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" name="Imagem 10">
            <a:extLst>
              <a:ext uri="{FF2B5EF4-FFF2-40B4-BE49-F238E27FC236}">
                <a16:creationId xmlns:a16="http://schemas.microsoft.com/office/drawing/2014/main" id="{37322FFC-8620-44BA-8344-E460902BB4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6C8C6669-6CD0-49C5-864A-F1E679BD8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59A6-3049-46C9-A3D2-186DC5660B91}" type="datetimeFigureOut">
              <a:rPr lang="pt-BR"/>
              <a:pPr>
                <a:defRPr/>
              </a:pPr>
              <a:t>01/10/2019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CA75C0CE-0BEB-48E2-AEA2-2D6B0D87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AA1A6558-CD88-42EA-976B-0632615F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4C130-FB95-48AC-BFD1-C38D756E2A2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348773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>
            <a:extLst>
              <a:ext uri="{FF2B5EF4-FFF2-40B4-BE49-F238E27FC236}">
                <a16:creationId xmlns:a16="http://schemas.microsoft.com/office/drawing/2014/main" id="{9EF069C6-DB7A-4E58-8E9F-57BCB97FBED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513513" y="3228975"/>
            <a:ext cx="5634038" cy="84137"/>
            <a:chOff x="1073150" y="1219201"/>
            <a:chExt cx="10058400" cy="63125"/>
          </a:xfrm>
        </p:grpSpPr>
        <p:cxnSp>
          <p:nvCxnSpPr>
            <p:cNvPr id="5" name="Conector de Linha Reta 7">
              <a:extLst>
                <a:ext uri="{FF2B5EF4-FFF2-40B4-BE49-F238E27FC236}">
                  <a16:creationId xmlns:a16="http://schemas.microsoft.com/office/drawing/2014/main" id="{3780E871-60B3-474E-9573-E7DF602FE32D}"/>
                </a:ext>
              </a:extLst>
            </p:cNvPr>
            <p:cNvCxnSpPr/>
            <p:nvPr/>
          </p:nvCxnSpPr>
          <p:spPr>
            <a:xfrm rot="10800000">
              <a:off x="1073151" y="1200145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Linha Reta 8">
              <a:extLst>
                <a:ext uri="{FF2B5EF4-FFF2-40B4-BE49-F238E27FC236}">
                  <a16:creationId xmlns:a16="http://schemas.microsoft.com/office/drawing/2014/main" id="{14BCAA37-11BD-4198-A9A7-AB683991D746}"/>
                </a:ext>
              </a:extLst>
            </p:cNvPr>
            <p:cNvCxnSpPr/>
            <p:nvPr/>
          </p:nvCxnSpPr>
          <p:spPr>
            <a:xfrm rot="10800000">
              <a:off x="1073151" y="1263270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4E083CB1-DF95-4668-96AA-CF99AB066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C56F-7242-47FE-9CB9-DF34D09539B3}" type="datetimeFigureOut">
              <a:rPr lang="pt-BR"/>
              <a:pPr>
                <a:defRPr/>
              </a:pPr>
              <a:t>01/10/2019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505406CF-308E-44FD-B1CF-C2885DABA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2DEDC2BE-D06A-4E9C-B0C2-1FA48280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BFAE3-407F-4285-81A7-E4397921003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842442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e data 3">
            <a:extLst>
              <a:ext uri="{FF2B5EF4-FFF2-40B4-BE49-F238E27FC236}">
                <a16:creationId xmlns:a16="http://schemas.microsoft.com/office/drawing/2014/main" id="{352F6A1D-8EE8-4BB9-97E7-D6169A91A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A005B-E1B2-4980-986F-E225810AFC8B}" type="datetimeFigureOut">
              <a:rPr lang="pt-BR"/>
              <a:pPr>
                <a:defRPr/>
              </a:pPr>
              <a:t>01/10/2019</a:t>
            </a:fld>
            <a:endParaRPr dirty="0"/>
          </a:p>
        </p:txBody>
      </p:sp>
      <p:sp>
        <p:nvSpPr>
          <p:cNvPr id="3" name="Espaço reservado do rodapé 4">
            <a:extLst>
              <a:ext uri="{FF2B5EF4-FFF2-40B4-BE49-F238E27FC236}">
                <a16:creationId xmlns:a16="http://schemas.microsoft.com/office/drawing/2014/main" id="{944B915F-7F38-41A5-8949-E79D28794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do número do slide 5">
            <a:extLst>
              <a:ext uri="{FF2B5EF4-FFF2-40B4-BE49-F238E27FC236}">
                <a16:creationId xmlns:a16="http://schemas.microsoft.com/office/drawing/2014/main" id="{1FF5E842-F006-432C-99E8-23D437B97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D28A8-1572-40C4-97C6-D6096C8DFFA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3426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 para editar o estilo do subtítulo mestre</a:t>
            </a:r>
            <a:endParaRPr lang="pt-BR"/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3CAB80D1-DE71-40F6-9536-84CF469F3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D3E12-1495-4B43-9370-66F6A42E2292}" type="datetimeFigureOut">
              <a:rPr lang="pt-BR"/>
              <a:pPr>
                <a:defRPr/>
              </a:pPr>
              <a:t>01/10/2019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BA986AC7-67F0-4335-BF05-49615939C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0D4400B2-B767-436A-91FF-450067B5A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C1EB8-E6C2-481E-9B36-EE49D821CFE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650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FF21DF0F-4D2B-4D9F-83A9-64F06F8C0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81C7A-17E1-4128-AB54-5B3B6AA39971}" type="datetimeFigureOut">
              <a:rPr lang="pt-BR"/>
              <a:pPr>
                <a:defRPr/>
              </a:pPr>
              <a:t>01/10/2019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881D096B-D45F-4A1B-84A9-4C1DC84CE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35B33439-E12F-48EC-88B1-998825386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48BF9-76CB-40D6-9E84-DED99EB676A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36392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2">
            <a:extLst>
              <a:ext uri="{FF2B5EF4-FFF2-40B4-BE49-F238E27FC236}">
                <a16:creationId xmlns:a16="http://schemas.microsoft.com/office/drawing/2014/main" id="{047C11B6-C902-46F6-85A9-CA4CDAAC051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0" y="5645150"/>
            <a:ext cx="12192000" cy="63500"/>
            <a:chOff x="507492" y="1501519"/>
            <a:chExt cx="8129016" cy="63125"/>
          </a:xfrm>
        </p:grpSpPr>
        <p:cxnSp>
          <p:nvCxnSpPr>
            <p:cNvPr id="6" name="Conector de Linha Reta 16">
              <a:extLst>
                <a:ext uri="{FF2B5EF4-FFF2-40B4-BE49-F238E27FC236}">
                  <a16:creationId xmlns:a16="http://schemas.microsoft.com/office/drawing/2014/main" id="{782825B1-2642-4B57-B33A-C70956EDA5CF}"/>
                </a:ext>
              </a:extLst>
            </p:cNvPr>
            <p:cNvCxnSpPr/>
            <p:nvPr/>
          </p:nvCxnSpPr>
          <p:spPr>
            <a:xfrm>
              <a:off x="524427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Linha Reta 17">
              <a:extLst>
                <a:ext uri="{FF2B5EF4-FFF2-40B4-BE49-F238E27FC236}">
                  <a16:creationId xmlns:a16="http://schemas.microsoft.com/office/drawing/2014/main" id="{4A687F2D-AB7F-421E-9F86-5A179B3609E7}"/>
                </a:ext>
              </a:extLst>
            </p:cNvPr>
            <p:cNvCxnSpPr/>
            <p:nvPr/>
          </p:nvCxnSpPr>
          <p:spPr>
            <a:xfrm>
              <a:off x="524427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13">
            <a:extLst>
              <a:ext uri="{FF2B5EF4-FFF2-40B4-BE49-F238E27FC236}">
                <a16:creationId xmlns:a16="http://schemas.microsoft.com/office/drawing/2014/main" id="{54DE08F3-FDAA-4268-9143-482856707B6E}"/>
              </a:ext>
            </a:extLst>
          </p:cNvPr>
          <p:cNvGrpSpPr>
            <a:grpSpLocks/>
          </p:cNvGrpSpPr>
          <p:nvPr/>
        </p:nvGrpSpPr>
        <p:grpSpPr bwMode="auto">
          <a:xfrm>
            <a:off x="0" y="1143000"/>
            <a:ext cx="12192000" cy="63500"/>
            <a:chOff x="507492" y="1501519"/>
            <a:chExt cx="8129016" cy="63125"/>
          </a:xfrm>
        </p:grpSpPr>
        <p:cxnSp>
          <p:nvCxnSpPr>
            <p:cNvPr id="9" name="Conector de Linha Reta 14">
              <a:extLst>
                <a:ext uri="{FF2B5EF4-FFF2-40B4-BE49-F238E27FC236}">
                  <a16:creationId xmlns:a16="http://schemas.microsoft.com/office/drawing/2014/main" id="{7D63CB70-FC8D-47F9-9905-39C5C62326E3}"/>
                </a:ext>
              </a:extLst>
            </p:cNvPr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Linha Reta 15">
              <a:extLst>
                <a:ext uri="{FF2B5EF4-FFF2-40B4-BE49-F238E27FC236}">
                  <a16:creationId xmlns:a16="http://schemas.microsoft.com/office/drawing/2014/main" id="{5EED0164-E981-42EC-B74F-7A3683C54514}"/>
                </a:ext>
              </a:extLst>
            </p:cNvPr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ângulo 6">
            <a:extLst>
              <a:ext uri="{FF2B5EF4-FFF2-40B4-BE49-F238E27FC236}">
                <a16:creationId xmlns:a16="http://schemas.microsoft.com/office/drawing/2014/main" id="{C6656E08-0EFE-4AE3-B824-87952AA2BF19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" name="Retângulo 7">
            <a:extLst>
              <a:ext uri="{FF2B5EF4-FFF2-40B4-BE49-F238E27FC236}">
                <a16:creationId xmlns:a16="http://schemas.microsoft.com/office/drawing/2014/main" id="{14010954-4DF4-4B60-BBDD-21381D874EF1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4" name="Imagem 9">
            <a:extLst>
              <a:ext uri="{FF2B5EF4-FFF2-40B4-BE49-F238E27FC236}">
                <a16:creationId xmlns:a16="http://schemas.microsoft.com/office/drawing/2014/main" id="{044E6431-8904-4940-BC9F-AF91522742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1" name="Espaço reservado de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pt-BR"/>
            </a:lvl1pPr>
          </a:lstStyle>
          <a:p>
            <a:pPr lv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8381996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  <a:lvl9pPr latinLnBrk="0">
              <a:defRPr lang="pt-BR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093AC68C-BEA2-4614-ABE6-97F9BC2F8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D4F94-9375-4797-92A7-096D51036851}" type="datetimeFigureOut">
              <a:rPr lang="pt-BR"/>
              <a:pPr>
                <a:defRPr/>
              </a:pPr>
              <a:t>01/10/2019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B46A779D-F4FF-4354-9C63-D7348540A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63FCFB18-EE85-4239-89C1-9F1346605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4A35E-F919-4AB3-AF2B-AB69BD9D200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341931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6" name="Espaço reserva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6C73B042-D83B-4F96-A4CE-CF762FD3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F7279-7B31-48CB-AF39-82C5CB0B5783}" type="datetimeFigureOut">
              <a:rPr lang="pt-BR"/>
              <a:pPr>
                <a:defRPr/>
              </a:pPr>
              <a:t>01/10/2019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82574B44-E9FF-46EE-A246-D8F042F21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FC355171-32AB-44D4-8F8A-08B2BB24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F466-EC17-4D2B-B6A2-D0140672229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187551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data 3">
            <a:extLst>
              <a:ext uri="{FF2B5EF4-FFF2-40B4-BE49-F238E27FC236}">
                <a16:creationId xmlns:a16="http://schemas.microsoft.com/office/drawing/2014/main" id="{65B9BC2B-BF09-4702-A727-7DCA84A9A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CA188-8E16-4AC7-A7C9-43BE91D1E584}" type="datetimeFigureOut">
              <a:rPr lang="pt-BR"/>
              <a:pPr>
                <a:defRPr/>
              </a:pPr>
              <a:t>01/10/2019</a:t>
            </a:fld>
            <a:endParaRPr dirty="0"/>
          </a:p>
        </p:txBody>
      </p:sp>
      <p:sp>
        <p:nvSpPr>
          <p:cNvPr id="4" name="Espaço reservado do rodapé 4">
            <a:extLst>
              <a:ext uri="{FF2B5EF4-FFF2-40B4-BE49-F238E27FC236}">
                <a16:creationId xmlns:a16="http://schemas.microsoft.com/office/drawing/2014/main" id="{58CB2493-F2C5-499C-BAA1-C82D15538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5">
            <a:extLst>
              <a:ext uri="{FF2B5EF4-FFF2-40B4-BE49-F238E27FC236}">
                <a16:creationId xmlns:a16="http://schemas.microsoft.com/office/drawing/2014/main" id="{EFD1F817-B35B-40AB-955F-AD03C0B1E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346D-594D-4B10-B59C-AD26CF19DA0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809896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/>
          <a:lstStyle>
            <a:lvl1pPr latinLnBrk="0">
              <a:defRPr lang="pt-BR" sz="2000"/>
            </a:lvl1pPr>
            <a:lvl2pPr latinLnBrk="0">
              <a:defRPr lang="pt-BR" sz="16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D444500C-86C8-46F7-A9C4-A294D4234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C6F9F-D457-4D43-98E9-92E8127095B2}" type="datetimeFigureOut">
              <a:rPr lang="pt-BR"/>
              <a:pPr>
                <a:defRPr/>
              </a:pPr>
              <a:t>01/10/2019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90BECB72-0A3A-440E-981B-83D56B05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A58D3E23-FA35-47E1-B841-F38FF3C79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CB3ED-EF13-4839-B223-D6E238C5F98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517095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imagem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/>
          <a:lstStyle>
            <a:lvl1pPr marL="0" indent="0" algn="ctr" latinLnBrk="0">
              <a:buNone/>
              <a:defRPr lang="pt-BR" sz="20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7A225D7B-957D-4CBB-83A6-BE84670B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86C2E-2F27-44B6-8BF9-8748E273380E}" type="datetimeFigureOut">
              <a:rPr lang="pt-BR"/>
              <a:pPr>
                <a:defRPr/>
              </a:pPr>
              <a:t>01/10/2019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59186294-04A0-4769-8BA7-7E5A13292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5E4BBCAA-9A92-4638-94F2-230D6D51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8E95-A151-46F5-A6CD-C7F3F6EB2B0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174097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9772B1F2-F2FB-40C2-B712-673AB396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3C77-C2A1-490E-AF04-3E21EE790001}" type="datetimeFigureOut">
              <a:rPr lang="pt-BR"/>
              <a:pPr>
                <a:defRPr/>
              </a:pPr>
              <a:t>01/10/2019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261CB726-A979-41E3-9B07-5C1E5F791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360FF3AD-680C-4460-B0CF-5DF49F53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8B00-73EB-41BD-8EE0-1C19A4B6123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009154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do título 1">
            <a:extLst>
              <a:ext uri="{FF2B5EF4-FFF2-40B4-BE49-F238E27FC236}">
                <a16:creationId xmlns:a16="http://schemas.microsoft.com/office/drawing/2014/main" id="{AAA867AE-8B92-416F-A332-A9230EE818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96CACA-0CCC-4EFA-A359-2F9A46CAC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pt-BR" dirty="0"/>
              <a:t>Sexto nível</a:t>
            </a:r>
          </a:p>
          <a:p>
            <a:pPr lvl="6"/>
            <a:r>
              <a:rPr lang="pt-BR" dirty="0"/>
              <a:t>Sétimo nível</a:t>
            </a:r>
          </a:p>
          <a:p>
            <a:pPr lvl="7"/>
            <a:r>
              <a:rPr lang="pt-BR" dirty="0"/>
              <a:t>Oitavo nível</a:t>
            </a:r>
          </a:p>
          <a:p>
            <a:pPr lvl="8"/>
            <a:r>
              <a:rPr lang="pt-BR" dirty="0"/>
              <a:t>Nono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3859CC10-2CA3-44AF-870A-848728540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74AF15-F91A-40C6-9264-CCD9B502893E}" type="datetimeFigureOut">
              <a:rPr lang="pt-BR"/>
              <a:pPr>
                <a:defRPr/>
              </a:pPr>
              <a:t>01/10/2019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E2394DB0-18A0-48B5-96FA-8AE98AD15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84C823A5-F474-4248-9B2B-90707FC25E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D8F88"/>
                </a:solidFill>
                <a:latin typeface="Euphemia"/>
              </a:defRPr>
            </a:lvl1pPr>
          </a:lstStyle>
          <a:p>
            <a:pPr>
              <a:defRPr/>
            </a:pPr>
            <a:fld id="{264B51A6-451F-4A03-B3DE-5673DB68FE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grpSp>
        <p:nvGrpSpPr>
          <p:cNvPr id="1031" name="Grupo 14">
            <a:extLst>
              <a:ext uri="{FF2B5EF4-FFF2-40B4-BE49-F238E27FC236}">
                <a16:creationId xmlns:a16="http://schemas.microsoft.com/office/drawing/2014/main" id="{CF6964AB-8178-4861-97F5-9ECF95420452}"/>
              </a:ext>
            </a:extLst>
          </p:cNvPr>
          <p:cNvGrpSpPr>
            <a:grpSpLocks/>
          </p:cNvGrpSpPr>
          <p:nvPr/>
        </p:nvGrpSpPr>
        <p:grpSpPr bwMode="auto">
          <a:xfrm>
            <a:off x="1103313" y="1219200"/>
            <a:ext cx="9985375" cy="84138"/>
            <a:chOff x="1073150" y="1219201"/>
            <a:chExt cx="10058400" cy="63125"/>
          </a:xfrm>
        </p:grpSpPr>
        <p:cxnSp>
          <p:nvCxnSpPr>
            <p:cNvPr id="13" name="Conector de Linha Reta 12">
              <a:extLst>
                <a:ext uri="{FF2B5EF4-FFF2-40B4-BE49-F238E27FC236}">
                  <a16:creationId xmlns:a16="http://schemas.microsoft.com/office/drawing/2014/main" id="{D36AEC17-459C-4818-87BA-CE84FC70627B}"/>
                </a:ext>
              </a:extLst>
            </p:cNvPr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Linha Reta 13">
              <a:extLst>
                <a:ext uri="{FF2B5EF4-FFF2-40B4-BE49-F238E27FC236}">
                  <a16:creationId xmlns:a16="http://schemas.microsoft.com/office/drawing/2014/main" id="{2E1CE4DA-1A7A-4730-8BBD-FBB16EDAF65B}"/>
                </a:ext>
              </a:extLst>
            </p:cNvPr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2" r:id="rId2"/>
    <p:sldLayoutId id="214748372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23" r:id="rId10"/>
    <p:sldLayoutId id="2147483719" r:id="rId11"/>
    <p:sldLayoutId id="2147483720" r:id="rId1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pt-BR"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Wingdings" panose="05000000000000000000" pitchFamily="2" charset="2"/>
        <a:buChar char="§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D26CD9A-2054-4C37-B88F-55810426727C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41388" y="2482850"/>
            <a:ext cx="10985500" cy="2219325"/>
          </a:xfrm>
        </p:spPr>
        <p:txBody>
          <a:bodyPr/>
          <a:lstStyle/>
          <a:p>
            <a:pPr eaLnBrk="1" hangingPunct="1"/>
            <a:r>
              <a:rPr altLang="pt-BR" sz="4000" cap="none" dirty="0"/>
              <a:t>AULA </a:t>
            </a:r>
            <a:r>
              <a:rPr altLang="pt-BR" sz="4000" cap="none" dirty="0" smtClean="0"/>
              <a:t>14.  </a:t>
            </a:r>
            <a:r>
              <a:rPr altLang="pt-BR" sz="4000" cap="none" smtClean="0"/>
              <a:t>Os planos </a:t>
            </a:r>
            <a:r>
              <a:rPr altLang="pt-BR" sz="4000" cap="none" dirty="0" smtClean="0"/>
              <a:t>de estabilização do Cruzado ao Collor</a:t>
            </a:r>
            <a:endParaRPr altLang="pt-BR" sz="4000" cap="none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DA3DB6C-FD7B-44AD-9EA9-DA32336612D6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21263" y="5372100"/>
            <a:ext cx="10096500" cy="955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altLang="pt-BR"/>
              <a:t>A Gremaud  - REC2413- Economia Brasileira Contemporânea 2019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Número de Slide 5">
            <a:extLst>
              <a:ext uri="{FF2B5EF4-FFF2-40B4-BE49-F238E27FC236}">
                <a16:creationId xmlns:a16="http://schemas.microsoft.com/office/drawing/2014/main" id="{E05759FE-C100-4CE0-80BD-D08F34C5023D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B093C966-A295-4D51-BC83-799A802E09A8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B3066C76-3763-4792-A7C1-11356DEA85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92088"/>
            <a:ext cx="9512300" cy="896937"/>
          </a:xfrm>
        </p:spPr>
        <p:txBody>
          <a:bodyPr lIns="91440" rIns="91440" anchor="ctr"/>
          <a:lstStyle/>
          <a:p>
            <a:pPr algn="ctr"/>
            <a:r>
              <a:rPr altLang="pt-BR" sz="2400" b="1"/>
              <a:t>Do Plano Bresser ao Feijão com Arroz (1)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81073063-E345-4A7D-981A-62A3939B46E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27050" y="1443038"/>
            <a:ext cx="11329988" cy="5154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70000"/>
              </a:lnSpc>
            </a:pPr>
            <a:r>
              <a:rPr altLang="pt-BR" sz="2500"/>
              <a:t>Início do Bresser – queda da inflação 26 para 3 (julho) depois 6,5 (agosto)</a:t>
            </a:r>
          </a:p>
          <a:p>
            <a:pPr marL="639763" lvl="1" indent="-273050">
              <a:lnSpc>
                <a:spcPct val="70000"/>
              </a:lnSpc>
            </a:pPr>
            <a:r>
              <a:rPr altLang="pt-BR" sz="2000"/>
              <a:t>Congelamento não respeitado (remarcações preventivas e não fiscalização)</a:t>
            </a:r>
          </a:p>
          <a:p>
            <a:pPr marL="639763" lvl="1" indent="-273050">
              <a:lnSpc>
                <a:spcPct val="70000"/>
              </a:lnSpc>
            </a:pPr>
            <a:r>
              <a:rPr altLang="pt-BR" sz="2000"/>
              <a:t>Inflação volta a subir pouco a pouco: dezembro 14%</a:t>
            </a:r>
          </a:p>
          <a:p>
            <a:pPr marL="319088" indent="-319088">
              <a:lnSpc>
                <a:spcPct val="70000"/>
              </a:lnSpc>
            </a:pPr>
            <a:r>
              <a:rPr altLang="pt-BR" sz="2500"/>
              <a:t>Contas externas menos problemas</a:t>
            </a:r>
          </a:p>
          <a:p>
            <a:pPr marL="639763" lvl="1" indent="-273050">
              <a:lnSpc>
                <a:spcPct val="70000"/>
              </a:lnSpc>
            </a:pPr>
            <a:r>
              <a:rPr altLang="pt-BR" sz="2000"/>
              <a:t>Exportações e agricultura mantém crescimento </a:t>
            </a:r>
          </a:p>
          <a:p>
            <a:pPr marL="319088" indent="-319088">
              <a:lnSpc>
                <a:spcPct val="70000"/>
              </a:lnSpc>
            </a:pPr>
            <a:r>
              <a:rPr altLang="pt-BR" sz="2500"/>
              <a:t>Funcionalismo – não contenção do déficit</a:t>
            </a:r>
          </a:p>
          <a:p>
            <a:pPr marL="319088" indent="-319088">
              <a:lnSpc>
                <a:spcPct val="70000"/>
              </a:lnSpc>
            </a:pPr>
            <a:r>
              <a:rPr altLang="pt-BR" sz="2500"/>
              <a:t>Não aprovação reforma fiscal (tributária) </a:t>
            </a:r>
          </a:p>
          <a:p>
            <a:pPr marL="639763" lvl="1" indent="-273050">
              <a:lnSpc>
                <a:spcPct val="70000"/>
              </a:lnSpc>
            </a:pPr>
            <a:r>
              <a:rPr altLang="pt-BR" sz="2000"/>
              <a:t>pede para Sair</a:t>
            </a:r>
          </a:p>
          <a:p>
            <a:pPr marL="319088" indent="-319088"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altLang="pt-BR" sz="2500"/>
              <a:t>Problemas do Plano Bresser</a:t>
            </a:r>
          </a:p>
          <a:p>
            <a:pPr marL="319088" indent="-319088" algn="r">
              <a:lnSpc>
                <a:spcPct val="80000"/>
              </a:lnSpc>
              <a:buFont typeface="Wingdings" panose="05000000000000000000" pitchFamily="2" charset="2"/>
              <a:buNone/>
            </a:pPr>
            <a:endParaRPr altLang="pt-BR" sz="2500"/>
          </a:p>
          <a:p>
            <a:pPr marL="639763" lvl="1" indent="-273050"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altLang="pt-BR" sz="1900"/>
              <a:t>no descongelamento: reposições salariais, reindexação</a:t>
            </a:r>
          </a:p>
          <a:p>
            <a:pPr marL="639763" lvl="1" indent="-273050"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altLang="pt-BR" sz="1900"/>
              <a:t>Fragilidade da contenção monetária e fiscal</a:t>
            </a:r>
          </a:p>
          <a:p>
            <a:pPr marL="639763" lvl="1" indent="-273050"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altLang="pt-BR" sz="1900"/>
              <a:t>Fragilidade política: passagem de 4 para 5 anos de mandato</a:t>
            </a:r>
          </a:p>
          <a:p>
            <a:pPr marL="639763" lvl="1" indent="-273050">
              <a:lnSpc>
                <a:spcPct val="70000"/>
              </a:lnSpc>
            </a:pPr>
            <a:endParaRPr altLang="pt-BR" sz="200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1.bp.blogspot.com/_GxFTtwPPBLI/TSIpG2boHpI/AAAAAAAAG8Q/bzlO5p8Wu_U/s400/mailson_da_nobrega_economia_265_398.jpg">
            <a:extLst>
              <a:ext uri="{FF2B5EF4-FFF2-40B4-BE49-F238E27FC236}">
                <a16:creationId xmlns:a16="http://schemas.microsoft.com/office/drawing/2014/main" id="{C8F44747-4458-4B5F-9432-C9CEC72BB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1844675"/>
            <a:ext cx="537845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 descr="http://1.bp.blogspot.com/__uSf-Idtz0k/TTt8f-ey9HI/AAAAAAAAAb8/V9i4m5lJTLg/s1600/Bresser_Pereira.jpg">
            <a:extLst>
              <a:ext uri="{FF2B5EF4-FFF2-40B4-BE49-F238E27FC236}">
                <a16:creationId xmlns:a16="http://schemas.microsoft.com/office/drawing/2014/main" id="{1375E7F3-D834-4A95-A68B-D83D49995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844675"/>
            <a:ext cx="5664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CaixaDeTexto 5">
            <a:extLst>
              <a:ext uri="{FF2B5EF4-FFF2-40B4-BE49-F238E27FC236}">
                <a16:creationId xmlns:a16="http://schemas.microsoft.com/office/drawing/2014/main" id="{EEDD48A9-3227-4F26-8431-A6879576F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119618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Troca de Bresser Pereira por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Mailson da Nóbrega em janeiro de 1988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Número de Slide 5">
            <a:extLst>
              <a:ext uri="{FF2B5EF4-FFF2-40B4-BE49-F238E27FC236}">
                <a16:creationId xmlns:a16="http://schemas.microsoft.com/office/drawing/2014/main" id="{DF8F2617-4C27-4EE2-AF5B-0AC7A70FF2B0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0596C482-B128-401E-BC13-9E6F1FC16809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A60D787-7188-4005-AA27-7FED8D33CAA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92088"/>
            <a:ext cx="9512300" cy="896937"/>
          </a:xfrm>
        </p:spPr>
        <p:txBody>
          <a:bodyPr lIns="91440" rIns="91440" anchor="ctr"/>
          <a:lstStyle/>
          <a:p>
            <a:pPr algn="ctr"/>
            <a:r>
              <a:rPr altLang="pt-BR" sz="2400" b="1"/>
              <a:t>Do Plano Bresser ao Feijão com Arroz (2)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19FF2D34-A535-433B-9BEE-AE3F4E9F0F7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4963" y="1557338"/>
            <a:ext cx="11522075" cy="530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100000"/>
              </a:lnSpc>
            </a:pPr>
            <a:r>
              <a:rPr altLang="pt-BR" sz="3700"/>
              <a:t>Maílson: início </a:t>
            </a:r>
            <a:r>
              <a:rPr altLang="pt-BR" sz="3700">
                <a:solidFill>
                  <a:srgbClr val="FF0000"/>
                </a:solidFill>
              </a:rPr>
              <a:t>arroz com feijão </a:t>
            </a:r>
          </a:p>
          <a:p>
            <a:pPr marL="639763" lvl="1" indent="-273050">
              <a:lnSpc>
                <a:spcPct val="100000"/>
              </a:lnSpc>
            </a:pPr>
            <a:r>
              <a:rPr altLang="pt-BR" sz="3200"/>
              <a:t>Nenhuma mágica: contenção da aceleração inflacionária de modo ortodoxo (gradualista) – segurar em 15%</a:t>
            </a:r>
          </a:p>
          <a:p>
            <a:pPr marL="639763" lvl="1" indent="-273050">
              <a:lnSpc>
                <a:spcPct val="100000"/>
              </a:lnSpc>
            </a:pPr>
            <a:r>
              <a:rPr altLang="pt-BR" sz="3200"/>
              <a:t>Segurar monetário, conter funcionalismo </a:t>
            </a:r>
          </a:p>
          <a:p>
            <a:pPr marL="914400" lvl="2">
              <a:lnSpc>
                <a:spcPct val="100000"/>
              </a:lnSpc>
            </a:pPr>
            <a:r>
              <a:rPr altLang="pt-BR" sz="2900">
                <a:sym typeface="Wingdings" panose="05000000000000000000" pitchFamily="2" charset="2"/>
              </a:rPr>
              <a:t>Inicio OK, d</a:t>
            </a:r>
            <a:r>
              <a:rPr altLang="pt-BR" sz="2900"/>
              <a:t>epois dificuldades</a:t>
            </a:r>
            <a:r>
              <a:rPr altLang="pt-BR" sz="2500"/>
              <a:t> </a:t>
            </a:r>
          </a:p>
          <a:p>
            <a:pPr marL="914400" lvl="2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altLang="pt-BR" sz="2800"/>
              <a:t>setor publico (perspectiva com Constituição), </a:t>
            </a:r>
          </a:p>
          <a:p>
            <a:pPr marL="914400" lvl="2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altLang="pt-BR" sz="2800"/>
              <a:t>choque agrícola</a:t>
            </a:r>
          </a:p>
          <a:p>
            <a:pPr marL="914400" lvl="2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altLang="pt-BR" sz="2800"/>
              <a:t>Dificuldade com monetário devido a Balança comercial, apesar do fim da moratória (fevereiro)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Número de Slide 3">
            <a:extLst>
              <a:ext uri="{FF2B5EF4-FFF2-40B4-BE49-F238E27FC236}">
                <a16:creationId xmlns:a16="http://schemas.microsoft.com/office/drawing/2014/main" id="{DE94A8A9-5023-4073-A494-5BB17E8DD5DC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035F0DA-5DF8-4480-A8AB-C6B11871E719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891" name="Object 3">
            <a:extLst>
              <a:ext uri="{FF2B5EF4-FFF2-40B4-BE49-F238E27FC236}">
                <a16:creationId xmlns:a16="http://schemas.microsoft.com/office/drawing/2014/main" id="{8644379D-9FF8-42C6-A4B3-35E1487C1B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192000" cy="702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Planilha" r:id="rId4" imgW="6239113" imgH="3934063" progId="Excel.Sheet.8">
                  <p:embed/>
                </p:oleObj>
              </mc:Choice>
              <mc:Fallback>
                <p:oleObj name="Planilha" r:id="rId4" imgW="6239113" imgH="3934063" progId="Excel.Sheet.8">
                  <p:embed/>
                  <p:pic>
                    <p:nvPicPr>
                      <p:cNvPr id="37891" name="Object 3">
                        <a:extLst>
                          <a:ext uri="{FF2B5EF4-FFF2-40B4-BE49-F238E27FC236}">
                            <a16:creationId xmlns:a16="http://schemas.microsoft.com/office/drawing/2014/main" id="{8644379D-9FF8-42C6-A4B3-35E1487C1B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702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050967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C5151BA-0538-406D-871B-3DF15E017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rIns="91440" anchor="ctr"/>
          <a:lstStyle/>
          <a:p>
            <a:r>
              <a:rPr altLang="pt-BR"/>
              <a:t>Plano Verão – </a:t>
            </a:r>
            <a:r>
              <a:rPr altLang="pt-BR" sz="2500"/>
              <a:t>Novamente um  plano hibrido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7F1D710-F175-4427-BCD6-85BE3C08A46C}"/>
              </a:ext>
            </a:extLst>
          </p:cNvPr>
          <p:cNvSpPr>
            <a:spLocks noGrp="1"/>
          </p:cNvSpPr>
          <p:nvPr>
            <p:ph type="body" idx="4294967295"/>
          </p:nvPr>
        </p:nvSpPr>
        <p:spPr bwMode="auto">
          <a:xfrm>
            <a:off x="222250" y="1600200"/>
            <a:ext cx="5372100" cy="4905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70000"/>
              </a:lnSpc>
            </a:pPr>
            <a:endParaRPr altLang="pt-BR" sz="1700"/>
          </a:p>
          <a:p>
            <a:pPr marL="639763" lvl="1" indent="-273050">
              <a:lnSpc>
                <a:spcPct val="70000"/>
              </a:lnSpc>
            </a:pPr>
            <a:r>
              <a:rPr altLang="pt-BR" sz="3200"/>
              <a:t>Ortodoxia: controle DA</a:t>
            </a:r>
          </a:p>
          <a:p>
            <a:pPr marL="639763" lvl="1" indent="-273050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altLang="pt-BR" sz="3200"/>
              <a:t> </a:t>
            </a:r>
          </a:p>
          <a:p>
            <a:pPr marL="914400" lvl="2">
              <a:lnSpc>
                <a:spcPct val="70000"/>
              </a:lnSpc>
              <a:buFont typeface="Wingdings" panose="05000000000000000000" pitchFamily="2" charset="2"/>
              <a:buChar char="à"/>
            </a:pPr>
            <a:r>
              <a:rPr altLang="pt-BR" sz="2900"/>
              <a:t> Juros altos e queda no déficit público</a:t>
            </a:r>
          </a:p>
          <a:p>
            <a:pPr marL="1371600" lvl="3">
              <a:lnSpc>
                <a:spcPct val="70000"/>
              </a:lnSpc>
              <a:buClr>
                <a:schemeClr val="tx1"/>
              </a:buClr>
              <a:buFontTx/>
              <a:buChar char="•"/>
            </a:pPr>
            <a:r>
              <a:rPr altLang="pt-BR" sz="2500"/>
              <a:t>Redução de custeio, reforma administrativa</a:t>
            </a:r>
          </a:p>
          <a:p>
            <a:pPr marL="1371600" lvl="3">
              <a:lnSpc>
                <a:spcPct val="70000"/>
              </a:lnSpc>
              <a:buClr>
                <a:schemeClr val="tx1"/>
              </a:buClr>
              <a:buFontTx/>
              <a:buChar char="•"/>
            </a:pPr>
            <a:r>
              <a:rPr altLang="pt-BR" sz="2500"/>
              <a:t>Limitação na emissão de títulos </a:t>
            </a:r>
          </a:p>
          <a:p>
            <a:pPr marL="1371600" lvl="3">
              <a:lnSpc>
                <a:spcPct val="70000"/>
              </a:lnSpc>
              <a:buClr>
                <a:schemeClr val="tx1"/>
              </a:buClr>
              <a:buFontTx/>
              <a:buChar char="•"/>
            </a:pPr>
            <a:r>
              <a:rPr altLang="pt-BR" sz="2500"/>
              <a:t>Restrição de crédito</a:t>
            </a:r>
          </a:p>
          <a:p>
            <a:pPr marL="1371600" lvl="3">
              <a:lnSpc>
                <a:spcPct val="70000"/>
              </a:lnSpc>
              <a:buClr>
                <a:schemeClr val="tx1"/>
              </a:buClr>
              <a:buFontTx/>
              <a:buChar char="•"/>
            </a:pPr>
            <a:endParaRPr altLang="pt-BR" sz="2500"/>
          </a:p>
          <a:p>
            <a:pPr marL="639763" lvl="1" indent="-273050">
              <a:lnSpc>
                <a:spcPct val="70000"/>
              </a:lnSpc>
            </a:pPr>
            <a:r>
              <a:rPr altLang="pt-BR" sz="3200"/>
              <a:t>Desvalorização e fixação da taxa de cambio</a:t>
            </a:r>
          </a:p>
        </p:txBody>
      </p:sp>
      <p:sp>
        <p:nvSpPr>
          <p:cNvPr id="46084" name="Rectangle 5">
            <a:extLst>
              <a:ext uri="{FF2B5EF4-FFF2-40B4-BE49-F238E27FC236}">
                <a16:creationId xmlns:a16="http://schemas.microsoft.com/office/drawing/2014/main" id="{E7FF232C-A2A4-4F25-AE4E-DBFEA85992D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592763" y="1600200"/>
            <a:ext cx="6073775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altLang="pt-BR" sz="2800"/>
              <a:t>Heterodoxia: </a:t>
            </a:r>
          </a:p>
          <a:p>
            <a:pPr lvl="2"/>
            <a:r>
              <a:rPr altLang="pt-BR" sz="2400"/>
              <a:t>nova moeda o Cruzado Novo, </a:t>
            </a:r>
          </a:p>
          <a:p>
            <a:pPr lvl="2"/>
            <a:r>
              <a:rPr altLang="pt-BR" sz="2400"/>
              <a:t>congelamento preços e salários 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7" name="Picture 11" descr="20130114-Segunda_16011989">
            <a:extLst>
              <a:ext uri="{FF2B5EF4-FFF2-40B4-BE49-F238E27FC236}">
                <a16:creationId xmlns:a16="http://schemas.microsoft.com/office/drawing/2014/main" id="{A3927125-CB18-438A-99CE-79BAD463E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1204913"/>
            <a:ext cx="7065962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5" descr="1989_cruzadonovo_5">
            <a:extLst>
              <a:ext uri="{FF2B5EF4-FFF2-40B4-BE49-F238E27FC236}">
                <a16:creationId xmlns:a16="http://schemas.microsoft.com/office/drawing/2014/main" id="{67505FDA-F945-4D0C-8893-04A0EBFEC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325"/>
            <a:ext cx="53879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3" name="Picture 7" descr="cruzado-novo2">
            <a:extLst>
              <a:ext uri="{FF2B5EF4-FFF2-40B4-BE49-F238E27FC236}">
                <a16:creationId xmlns:a16="http://schemas.microsoft.com/office/drawing/2014/main" id="{6C401E38-C7F9-4DAC-8D87-F8856F848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540250"/>
            <a:ext cx="523716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5" name="Picture 9" descr="100-cruzados-novos">
            <a:extLst>
              <a:ext uri="{FF2B5EF4-FFF2-40B4-BE49-F238E27FC236}">
                <a16:creationId xmlns:a16="http://schemas.microsoft.com/office/drawing/2014/main" id="{C803716E-46B5-4601-93F2-335475B56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2298700"/>
            <a:ext cx="5262562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11D11A4-051B-4D92-997D-54CDA5363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rIns="91440" anchor="ctr"/>
          <a:lstStyle/>
          <a:p>
            <a:r>
              <a:rPr altLang="pt-BR"/>
              <a:t>Plano Verão – </a:t>
            </a:r>
            <a:r>
              <a:rPr altLang="pt-BR" sz="2500"/>
              <a:t>Novamente um  plano hibrido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AFC1377-EC04-4D06-94E9-847E1BF50A0A}"/>
              </a:ext>
            </a:extLst>
          </p:cNvPr>
          <p:cNvSpPr>
            <a:spLocks noGrp="1"/>
          </p:cNvSpPr>
          <p:nvPr>
            <p:ph type="body" idx="4294967295"/>
          </p:nvPr>
        </p:nvSpPr>
        <p:spPr bwMode="auto">
          <a:xfrm>
            <a:off x="222250" y="1600200"/>
            <a:ext cx="5372100" cy="4905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70000"/>
              </a:lnSpc>
            </a:pPr>
            <a:endParaRPr altLang="pt-BR" sz="1700"/>
          </a:p>
          <a:p>
            <a:pPr marL="639763" lvl="1" indent="-273050">
              <a:lnSpc>
                <a:spcPct val="70000"/>
              </a:lnSpc>
            </a:pPr>
            <a:r>
              <a:rPr altLang="pt-BR" sz="3200"/>
              <a:t>Ortodoxia: controle DA</a:t>
            </a:r>
          </a:p>
          <a:p>
            <a:pPr marL="639763" lvl="1" indent="-273050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altLang="pt-BR" sz="3200"/>
              <a:t> </a:t>
            </a:r>
          </a:p>
          <a:p>
            <a:pPr marL="914400" lvl="2">
              <a:lnSpc>
                <a:spcPct val="70000"/>
              </a:lnSpc>
              <a:buFont typeface="Wingdings" panose="05000000000000000000" pitchFamily="2" charset="2"/>
              <a:buChar char="à"/>
            </a:pPr>
            <a:r>
              <a:rPr altLang="pt-BR" sz="2900"/>
              <a:t> Juros altos e queda no déficit público</a:t>
            </a:r>
          </a:p>
          <a:p>
            <a:pPr marL="1371600" lvl="3">
              <a:lnSpc>
                <a:spcPct val="70000"/>
              </a:lnSpc>
              <a:buClr>
                <a:schemeClr val="tx1"/>
              </a:buClr>
              <a:buFontTx/>
              <a:buChar char="•"/>
            </a:pPr>
            <a:r>
              <a:rPr altLang="pt-BR" sz="2500"/>
              <a:t>Redução de custeio, reforma administrativa</a:t>
            </a:r>
          </a:p>
          <a:p>
            <a:pPr marL="1371600" lvl="3">
              <a:lnSpc>
                <a:spcPct val="70000"/>
              </a:lnSpc>
              <a:buClr>
                <a:schemeClr val="tx1"/>
              </a:buClr>
              <a:buFontTx/>
              <a:buChar char="•"/>
            </a:pPr>
            <a:r>
              <a:rPr altLang="pt-BR" sz="2500"/>
              <a:t>Limitação na emissão de títulos </a:t>
            </a:r>
          </a:p>
          <a:p>
            <a:pPr marL="1371600" lvl="3">
              <a:lnSpc>
                <a:spcPct val="70000"/>
              </a:lnSpc>
              <a:buClr>
                <a:schemeClr val="tx1"/>
              </a:buClr>
              <a:buFontTx/>
              <a:buChar char="•"/>
            </a:pPr>
            <a:r>
              <a:rPr altLang="pt-BR" sz="2500"/>
              <a:t>Restrição de crédito</a:t>
            </a:r>
          </a:p>
          <a:p>
            <a:pPr marL="1371600" lvl="3">
              <a:lnSpc>
                <a:spcPct val="70000"/>
              </a:lnSpc>
              <a:buClr>
                <a:schemeClr val="tx1"/>
              </a:buClr>
              <a:buFontTx/>
              <a:buChar char="•"/>
            </a:pPr>
            <a:endParaRPr altLang="pt-BR" sz="2500"/>
          </a:p>
          <a:p>
            <a:pPr marL="639763" lvl="1" indent="-273050">
              <a:lnSpc>
                <a:spcPct val="70000"/>
              </a:lnSpc>
            </a:pPr>
            <a:r>
              <a:rPr altLang="pt-BR" sz="3200"/>
              <a:t>Desvalorização e fixação da taxa de cambio</a:t>
            </a:r>
          </a:p>
        </p:txBody>
      </p:sp>
      <p:sp>
        <p:nvSpPr>
          <p:cNvPr id="133124" name="Rectangle 4">
            <a:extLst>
              <a:ext uri="{FF2B5EF4-FFF2-40B4-BE49-F238E27FC236}">
                <a16:creationId xmlns:a16="http://schemas.microsoft.com/office/drawing/2014/main" id="{B272F1C5-CF97-49A5-B01E-907970B4429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592763" y="1600200"/>
            <a:ext cx="6073775" cy="457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lvl="1">
              <a:defRPr/>
            </a:pPr>
            <a:r>
              <a:rPr altLang="pt-BR" sz="2800"/>
              <a:t>Heterodoxia: </a:t>
            </a:r>
          </a:p>
          <a:p>
            <a:pPr lvl="2">
              <a:defRPr/>
            </a:pPr>
            <a:r>
              <a:rPr altLang="pt-BR" sz="2400"/>
              <a:t>nova moeda o Cruzado Novo, </a:t>
            </a:r>
          </a:p>
          <a:p>
            <a:pPr lvl="2">
              <a:defRPr/>
            </a:pPr>
            <a:r>
              <a:rPr altLang="pt-BR" sz="2400"/>
              <a:t>congelamento preços e salários </a:t>
            </a:r>
          </a:p>
          <a:p>
            <a:pPr lvl="3">
              <a:defRPr/>
            </a:pPr>
            <a:r>
              <a:rPr altLang="pt-BR" sz="2100"/>
              <a:t>Indeterminado</a:t>
            </a:r>
          </a:p>
          <a:p>
            <a:pPr lvl="3">
              <a:defRPr/>
            </a:pPr>
            <a:r>
              <a:rPr altLang="pt-BR" sz="2100"/>
              <a:t>Reajuste prévio de preços públicos</a:t>
            </a:r>
          </a:p>
          <a:p>
            <a:pPr lvl="3">
              <a:defRPr/>
            </a:pPr>
            <a:r>
              <a:rPr altLang="pt-BR" sz="2100"/>
              <a:t>Salários: Media 12 meses e aplicação URP janeiro</a:t>
            </a:r>
          </a:p>
          <a:p>
            <a:pPr lvl="3">
              <a:defRPr/>
            </a:pPr>
            <a:r>
              <a:rPr altLang="pt-BR" sz="2100"/>
              <a:t>Nova troca de índice</a:t>
            </a:r>
          </a:p>
          <a:p>
            <a:pPr lvl="1">
              <a:defRPr/>
            </a:pPr>
            <a:r>
              <a:rPr altLang="pt-BR" sz="2400"/>
              <a:t>Radicalização da desindexação</a:t>
            </a:r>
          </a:p>
          <a:p>
            <a:pPr lvl="2">
              <a:defRPr/>
            </a:pPr>
            <a:r>
              <a:rPr altLang="pt-BR" sz="1800"/>
              <a:t>Reforma monetária – Cruzado Novo (1000 cruzados)</a:t>
            </a:r>
          </a:p>
          <a:p>
            <a:pPr lvl="3">
              <a:defRPr/>
            </a:pPr>
            <a:r>
              <a:rPr altLang="pt-BR" sz="2000"/>
              <a:t>Paridade com dólar</a:t>
            </a:r>
          </a:p>
          <a:p>
            <a:pPr lvl="2">
              <a:defRPr/>
            </a:pPr>
            <a:r>
              <a:rPr altLang="pt-BR" sz="1800"/>
              <a:t>Fim URP, OTN, gatilho etc.</a:t>
            </a:r>
            <a:endParaRPr altLang="pt-BR" sz="2400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FDA9E57C-7A77-46A4-B2AD-5E4CAEE8B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rIns="91440" anchor="ctr"/>
          <a:lstStyle/>
          <a:p>
            <a:r>
              <a:rPr altLang="pt-BR" b="1"/>
              <a:t>O Fim do Governo Sarney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19CCC6F-AE93-4443-B499-F64C9F9B452B}"/>
              </a:ext>
            </a:extLst>
          </p:cNvPr>
          <p:cNvSpPr>
            <a:spLocks noGrp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100000"/>
              </a:lnSpc>
            </a:pPr>
            <a:r>
              <a:rPr altLang="pt-BR" sz="4400"/>
              <a:t>Verão: curta duração</a:t>
            </a:r>
          </a:p>
          <a:p>
            <a:pPr marL="639763" lvl="1" indent="-273050">
              <a:lnSpc>
                <a:spcPct val="100000"/>
              </a:lnSpc>
            </a:pPr>
            <a:r>
              <a:rPr altLang="pt-BR" sz="3600"/>
              <a:t>Não houve ajuste fiscal e ocorreu descontrole monetário </a:t>
            </a:r>
          </a:p>
          <a:p>
            <a:pPr marL="639763" lvl="1" indent="-273050">
              <a:lnSpc>
                <a:spcPct val="100000"/>
              </a:lnSpc>
            </a:pPr>
            <a:r>
              <a:rPr altLang="pt-BR" sz="3600"/>
              <a:t>Inflação cai em fevereiro e volta a acelerar</a:t>
            </a:r>
          </a:p>
          <a:p>
            <a:pPr marL="639763" lvl="1" indent="-273050">
              <a:lnSpc>
                <a:spcPct val="100000"/>
              </a:lnSpc>
            </a:pPr>
            <a:r>
              <a:rPr altLang="pt-BR" sz="3600"/>
              <a:t>Reaceleração inflacionária: Rumo à Hiperinflação</a:t>
            </a:r>
          </a:p>
          <a:p>
            <a:pPr marL="914400" lvl="2">
              <a:lnSpc>
                <a:spcPct val="100000"/>
              </a:lnSpc>
            </a:pPr>
            <a:r>
              <a:rPr altLang="pt-BR" sz="3300"/>
              <a:t>Não coordenação (fim OTN s e indexadores)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C1E5AB29-9713-4406-AC8F-861EDBD74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pt-BR"/>
              <a:t>Governo Sarney</a:t>
            </a:r>
            <a:br>
              <a:rPr altLang="pt-BR"/>
            </a:br>
            <a:endParaRPr altLang="pt-BR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7647ED9-9C9B-4F6C-B05A-BAB88C25B3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altLang="pt-BR" sz="2800"/>
              <a:t>Crescimento médio 4%, inflação 470%</a:t>
            </a:r>
          </a:p>
          <a:p>
            <a:pPr lvl="2"/>
            <a:r>
              <a:rPr altLang="pt-BR" sz="2000"/>
              <a:t>Exportação na médio principal setor</a:t>
            </a:r>
          </a:p>
          <a:p>
            <a:pPr lvl="1"/>
            <a:r>
              <a:rPr altLang="pt-BR" sz="2800"/>
              <a:t>Aumento do Déficit Público (operacional) </a:t>
            </a:r>
          </a:p>
          <a:p>
            <a:pPr lvl="1"/>
            <a:r>
              <a:rPr altLang="pt-BR" sz="2800"/>
              <a:t>Endividamento interno crescente, prazos mais curtos, taxas de juros e liquidez crescentes</a:t>
            </a:r>
          </a:p>
          <a:p>
            <a:pPr lvl="2"/>
            <a:r>
              <a:rPr altLang="pt-BR" sz="2000"/>
              <a:t>Sub-indexação de contratos para reduzir valor real da dívida pública </a:t>
            </a:r>
          </a:p>
          <a:p>
            <a:pPr lvl="1"/>
            <a:r>
              <a:rPr altLang="pt-BR" sz="2800"/>
              <a:t>Política monetária: necessidade de sustentação de juros elevados, descontrole da política monetária</a:t>
            </a:r>
          </a:p>
          <a:p>
            <a:pPr lvl="1"/>
            <a:r>
              <a:rPr altLang="pt-BR" sz="2800"/>
              <a:t>BTC relativamente equilibrada </a:t>
            </a:r>
          </a:p>
          <a:p>
            <a:pPr lvl="2"/>
            <a:r>
              <a:rPr altLang="pt-BR" sz="2000"/>
              <a:t>Mas não acesso a poupança externa </a:t>
            </a:r>
          </a:p>
          <a:p>
            <a:endParaRPr altLang="pt-BR" sz="3600"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41388" y="2482850"/>
            <a:ext cx="10985500" cy="2219325"/>
          </a:xfrm>
        </p:spPr>
        <p:txBody>
          <a:bodyPr/>
          <a:lstStyle/>
          <a:p>
            <a:pPr eaLnBrk="1" hangingPunct="1"/>
            <a:r>
              <a:rPr altLang="pt-BR" sz="4000" cap="none" dirty="0" smtClean="0"/>
              <a:t>AULA 15.  O Plano Collor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21263" y="5372100"/>
            <a:ext cx="10096500" cy="955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altLang="pt-BR" smtClean="0"/>
              <a:t>A Gremaud  - REC2413- Economia Brasileira Contemporânea 2016</a:t>
            </a:r>
          </a:p>
        </p:txBody>
      </p:sp>
    </p:spTree>
    <p:extLst>
      <p:ext uri="{BB962C8B-B14F-4D97-AF65-F5344CB8AC3E}">
        <p14:creationId xmlns:p14="http://schemas.microsoft.com/office/powerpoint/2010/main" val="1000715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Número de Slide 5">
            <a:extLst>
              <a:ext uri="{FF2B5EF4-FFF2-40B4-BE49-F238E27FC236}">
                <a16:creationId xmlns:a16="http://schemas.microsoft.com/office/drawing/2014/main" id="{1F75B2F7-686A-479D-B7EC-A1705332B1F6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BB782AA-8D9B-432D-82F2-6DFEE5326688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3493ADF-A835-4837-B8F1-DF0024645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320" y="285750"/>
            <a:ext cx="10950805" cy="927100"/>
          </a:xfrm>
        </p:spPr>
        <p:txBody>
          <a:bodyPr lIns="91440" rIns="91440" anchor="t"/>
          <a:lstStyle/>
          <a:p>
            <a:r>
              <a:rPr altLang="pt-BR" sz="3600" dirty="0"/>
              <a:t>A Economia na Nova </a:t>
            </a:r>
            <a:r>
              <a:rPr altLang="pt-BR" sz="3600" dirty="0" smtClean="0"/>
              <a:t>República: </a:t>
            </a:r>
            <a:r>
              <a:rPr lang="pt-BR" altLang="pt-BR" sz="3600" dirty="0" smtClean="0"/>
              <a:t>Combate </a:t>
            </a:r>
            <a:r>
              <a:rPr lang="pt-BR" altLang="pt-BR" sz="3600" dirty="0"/>
              <a:t>à </a:t>
            </a:r>
            <a:r>
              <a:rPr lang="pt-BR" altLang="pt-BR" sz="3600" dirty="0" smtClean="0"/>
              <a:t>inflação</a:t>
            </a:r>
            <a:endParaRPr altLang="pt-BR" sz="3600" dirty="0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CE41B81C-8014-498F-96EB-E05BE3788FF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209320" y="1452563"/>
            <a:ext cx="11693755" cy="4979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1"/>
            <a:r>
              <a:rPr altLang="pt-BR" sz="3600" dirty="0" smtClean="0"/>
              <a:t>Diferentes planos de estabilização</a:t>
            </a:r>
          </a:p>
          <a:p>
            <a:pPr lvl="2"/>
            <a:r>
              <a:rPr altLang="pt-BR" sz="3200" u="sng" dirty="0" smtClean="0"/>
              <a:t>Cruzado </a:t>
            </a:r>
            <a:r>
              <a:rPr altLang="pt-BR" sz="3200" u="sng" dirty="0"/>
              <a:t>(1986)</a:t>
            </a:r>
            <a:r>
              <a:rPr altLang="pt-BR" sz="3200" dirty="0"/>
              <a:t> – Funaro/Sarney</a:t>
            </a:r>
          </a:p>
          <a:p>
            <a:pPr lvl="2"/>
            <a:r>
              <a:rPr altLang="pt-BR" sz="3200" u="sng" dirty="0"/>
              <a:t>Bresser(1987)</a:t>
            </a:r>
            <a:r>
              <a:rPr altLang="pt-BR" sz="3200" dirty="0"/>
              <a:t> – Bresser/Sarney </a:t>
            </a:r>
          </a:p>
          <a:p>
            <a:pPr lvl="3"/>
            <a:r>
              <a:rPr altLang="pt-BR" sz="3200" dirty="0"/>
              <a:t>1988 – Feijão com Arroz – </a:t>
            </a:r>
            <a:r>
              <a:rPr altLang="pt-BR" sz="3200" dirty="0" err="1"/>
              <a:t>Mailson</a:t>
            </a:r>
            <a:r>
              <a:rPr altLang="pt-BR" sz="3200" dirty="0"/>
              <a:t>/Sarney</a:t>
            </a:r>
          </a:p>
          <a:p>
            <a:pPr lvl="2"/>
            <a:r>
              <a:rPr altLang="pt-BR" sz="3200" u="sng" dirty="0"/>
              <a:t>Verão (1989)</a:t>
            </a:r>
            <a:r>
              <a:rPr altLang="pt-BR" sz="3200" dirty="0"/>
              <a:t> – </a:t>
            </a:r>
            <a:r>
              <a:rPr altLang="pt-BR" sz="3200" dirty="0" err="1"/>
              <a:t>Mailson</a:t>
            </a:r>
            <a:r>
              <a:rPr altLang="pt-BR" sz="3200" dirty="0"/>
              <a:t>/Sarney</a:t>
            </a:r>
          </a:p>
          <a:p>
            <a:pPr lvl="2"/>
            <a:r>
              <a:rPr altLang="pt-BR" sz="3200" u="sng" dirty="0"/>
              <a:t>Collor I (1990)</a:t>
            </a:r>
            <a:r>
              <a:rPr altLang="pt-BR" sz="3200" dirty="0"/>
              <a:t> – Zélia/Collor</a:t>
            </a:r>
          </a:p>
          <a:p>
            <a:pPr lvl="2"/>
            <a:r>
              <a:rPr altLang="pt-BR" sz="3200" u="sng" dirty="0"/>
              <a:t>Collor II (1991)</a:t>
            </a:r>
            <a:r>
              <a:rPr altLang="pt-BR" sz="3200" dirty="0"/>
              <a:t> – Zélia/Collor</a:t>
            </a:r>
          </a:p>
          <a:p>
            <a:pPr lvl="3"/>
            <a:r>
              <a:rPr altLang="pt-BR" sz="3200" dirty="0"/>
              <a:t>1992-1993 – “Plano Nada” – Marcilio. M. Moreira</a:t>
            </a:r>
          </a:p>
          <a:p>
            <a:pPr lvl="2"/>
            <a:r>
              <a:rPr altLang="pt-BR" sz="3200" u="sng" dirty="0"/>
              <a:t>Real (1994) </a:t>
            </a:r>
            <a:r>
              <a:rPr altLang="pt-BR" sz="3200" dirty="0"/>
              <a:t>– FHC-Ricupero/Itamar</a:t>
            </a:r>
          </a:p>
          <a:p>
            <a:endParaRPr altLang="pt-BR" sz="4800" u="sng" dirty="0"/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455C8B0-A924-494F-9A80-2DDA73F0DECE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/>
              <a:t>20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0" y="0"/>
          <a:ext cx="12192000" cy="702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Planilha" r:id="rId4" imgW="6239113" imgH="3934063" progId="Excel.Sheet.8">
                  <p:embed/>
                </p:oleObj>
              </mc:Choice>
              <mc:Fallback>
                <p:oleObj name="Planilha" r:id="rId4" imgW="6239113" imgH="3934063" progId="Excel.Sheet.8">
                  <p:embed/>
                  <p:pic>
                    <p:nvPicPr>
                      <p:cNvPr id="1003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702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55350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collor_impeach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497013"/>
            <a:ext cx="6858000" cy="49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pt-BR" smtClean="0"/>
              <a:t>Collor: eleito diretamente</a:t>
            </a:r>
          </a:p>
        </p:txBody>
      </p:sp>
    </p:spTree>
    <p:extLst>
      <p:ext uri="{BB962C8B-B14F-4D97-AF65-F5344CB8AC3E}">
        <p14:creationId xmlns:p14="http://schemas.microsoft.com/office/powerpoint/2010/main" val="4388110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Espaço Reservado para Número de Slide 5"/>
          <p:cNvSpPr txBox="1">
            <a:spLocks noGrp="1"/>
          </p:cNvSpPr>
          <p:nvPr/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8795C82-0EA7-43E9-A035-F6F0925AD7D1}" type="slidenum">
              <a:rPr lang="pt-BR" altLang="en-US" sz="1400">
                <a:cs typeface="Arial" panose="020B0604020202020204" pitchFamily="34" charset="0"/>
              </a:rPr>
              <a:pPr algn="r" eaLnBrk="1" hangingPunct="1"/>
              <a:t>22</a:t>
            </a:fld>
            <a:endParaRPr lang="pt-BR" altLang="en-US" sz="1400">
              <a:cs typeface="Arial" panose="020B0604020202020204" pitchFamily="34" charset="0"/>
            </a:endParaRPr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4063" y="333375"/>
            <a:ext cx="11437937" cy="719138"/>
          </a:xfrm>
        </p:spPr>
        <p:txBody>
          <a:bodyPr lIns="91440" rIns="91440" anchor="ctr"/>
          <a:lstStyle/>
          <a:p>
            <a:pPr eaLnBrk="1" hangingPunct="1"/>
            <a:r>
              <a:rPr altLang="pt-BR" sz="2900" b="1" smtClean="0"/>
              <a:t>O Governo Collor: Problemas Iniciais</a:t>
            </a:r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4963" y="1557338"/>
            <a:ext cx="9591675" cy="5040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/>
            <a:r>
              <a:rPr altLang="pt-BR" sz="2800" smtClean="0"/>
              <a:t>Insucesso dos Planos Heterodoxos </a:t>
            </a:r>
          </a:p>
          <a:p>
            <a:pPr marL="319088" indent="-319088" eaLnBrk="1" hangingPunct="1"/>
            <a:r>
              <a:rPr altLang="pt-BR" sz="2800" smtClean="0"/>
              <a:t>Condições externas frágeis</a:t>
            </a:r>
          </a:p>
          <a:p>
            <a:pPr marL="319088" indent="-319088" eaLnBrk="1" hangingPunct="1"/>
            <a:r>
              <a:rPr altLang="pt-BR" sz="2800" smtClean="0"/>
              <a:t>Fragilidade financeira do Estado </a:t>
            </a:r>
            <a:endParaRPr altLang="pt-BR" smtClean="0"/>
          </a:p>
          <a:p>
            <a:pPr marL="639763" lvl="1" indent="-273050" eaLnBrk="1" hangingPunct="1"/>
            <a:r>
              <a:rPr altLang="pt-BR" sz="2000" smtClean="0"/>
              <a:t>condições de financiamento da elevada divida publica</a:t>
            </a:r>
          </a:p>
          <a:p>
            <a:pPr marL="319088" indent="-319088" eaLnBrk="1" hangingPunct="1"/>
            <a:r>
              <a:rPr altLang="pt-BR" sz="2800" smtClean="0"/>
              <a:t>Elevação da liquidez dos haveres não-monetários </a:t>
            </a:r>
          </a:p>
          <a:p>
            <a:pPr marL="639763" lvl="1" indent="-273050" eaLnBrk="1" hangingPunct="1"/>
            <a:r>
              <a:rPr altLang="pt-BR" sz="2000" smtClean="0"/>
              <a:t>Possibilidade de monetização com pressão inflacionária</a:t>
            </a:r>
          </a:p>
          <a:p>
            <a:pPr marL="639763" lvl="1" indent="-273050" eaLnBrk="1" hangingPunct="1"/>
            <a:r>
              <a:rPr altLang="pt-BR" sz="2000" smtClean="0"/>
              <a:t>Política monetária ineficaz</a:t>
            </a:r>
          </a:p>
          <a:p>
            <a:pPr marL="914400" lvl="2" eaLnBrk="1" hangingPunct="1"/>
            <a:r>
              <a:rPr altLang="pt-BR" sz="1900" smtClean="0"/>
              <a:t>Moeda Indexada – liquidez absoluta e remuneração</a:t>
            </a:r>
          </a:p>
          <a:p>
            <a:pPr marL="1371600" lvl="3" eaLnBrk="1" hangingPunct="1"/>
            <a:r>
              <a:rPr altLang="pt-BR" sz="1800" smtClean="0"/>
              <a:t>contas remuneradas: depósitos bancários aplicados em títulos no overnight)</a:t>
            </a:r>
          </a:p>
          <a:p>
            <a:pPr marL="914400" lvl="2" eaLnBrk="1" hangingPunct="1"/>
            <a:r>
              <a:rPr altLang="pt-BR" sz="1900" smtClean="0"/>
              <a:t>Recompra (Zeragem) automática – </a:t>
            </a:r>
            <a:r>
              <a:rPr altLang="pt-BR" sz="1900" i="1" smtClean="0"/>
              <a:t>go around</a:t>
            </a:r>
          </a:p>
          <a:p>
            <a:pPr marL="319088" indent="-319088" eaLnBrk="1" hangingPunct="1"/>
            <a:r>
              <a:rPr altLang="pt-BR" sz="2800" smtClean="0"/>
              <a:t>No dia da posse (15.3.90) lança “Plano Brasil Novo”</a:t>
            </a:r>
          </a:p>
        </p:txBody>
      </p:sp>
    </p:spTree>
    <p:extLst>
      <p:ext uri="{BB962C8B-B14F-4D97-AF65-F5344CB8AC3E}">
        <p14:creationId xmlns:p14="http://schemas.microsoft.com/office/powerpoint/2010/main" val="845740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 txBox="1">
            <a:spLocks noGrp="1"/>
          </p:cNvSpPr>
          <p:nvPr/>
        </p:nvSpPr>
        <p:spPr>
          <a:xfrm>
            <a:off x="0" y="1271588"/>
            <a:ext cx="711200" cy="24447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fld id="{B3BB7A38-F2FB-46D8-83D0-AA55AA813BD9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</a:pPr>
              <a:t>23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142339" name="Picture 2" descr="presidente-col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938"/>
            <a:ext cx="121920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6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85C695B-EECB-48B2-B18A-F120D5B9BD4A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/>
              <a:t>24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7699" name="Object 3"/>
          <p:cNvGraphicFramePr>
            <a:graphicFrameLocks noChangeAspect="1"/>
          </p:cNvGraphicFramePr>
          <p:nvPr/>
        </p:nvGraphicFramePr>
        <p:xfrm>
          <a:off x="0" y="0"/>
          <a:ext cx="12192000" cy="702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Planilha" r:id="rId4" imgW="6239113" imgH="3934063" progId="Excel.Sheet.8">
                  <p:embed/>
                </p:oleObj>
              </mc:Choice>
              <mc:Fallback>
                <p:oleObj name="Planilha" r:id="rId4" imgW="6239113" imgH="3934063" progId="Excel.Sheet.8">
                  <p:embed/>
                  <p:pic>
                    <p:nvPicPr>
                      <p:cNvPr id="1576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702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44646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pPr eaLnBrk="1" hangingPunct="1"/>
            <a:r>
              <a:rPr altLang="pt-BR" smtClean="0"/>
              <a:t>Cinco conjunto de medidas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7050" y="1600200"/>
            <a:ext cx="11329988" cy="5068888"/>
          </a:xfrm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140000"/>
              </a:lnSpc>
              <a:buFontTx/>
              <a:buAutoNum type="arabicPeriod"/>
            </a:pPr>
            <a:r>
              <a:rPr altLang="pt-BR" sz="2400" smtClean="0"/>
              <a:t>Políticas de renda</a:t>
            </a:r>
          </a:p>
          <a:p>
            <a:pPr marL="609600" indent="-609600" eaLnBrk="1" hangingPunct="1">
              <a:lnSpc>
                <a:spcPct val="140000"/>
              </a:lnSpc>
              <a:buFontTx/>
              <a:buAutoNum type="arabicPeriod"/>
            </a:pPr>
            <a:r>
              <a:rPr altLang="pt-BR" sz="2400" smtClean="0"/>
              <a:t>Reforma administrativa e privatização</a:t>
            </a:r>
          </a:p>
          <a:p>
            <a:pPr marL="609600" indent="-609600" eaLnBrk="1" hangingPunct="1">
              <a:lnSpc>
                <a:spcPct val="140000"/>
              </a:lnSpc>
              <a:buFontTx/>
              <a:buAutoNum type="arabicPeriod"/>
            </a:pPr>
            <a:r>
              <a:rPr altLang="pt-BR" sz="2400" smtClean="0"/>
              <a:t>Reforma fiscal</a:t>
            </a:r>
          </a:p>
          <a:p>
            <a:pPr marL="609600" indent="-609600" eaLnBrk="1" hangingPunct="1">
              <a:lnSpc>
                <a:spcPct val="140000"/>
              </a:lnSpc>
              <a:buFontTx/>
              <a:buAutoNum type="arabicPeriod"/>
            </a:pPr>
            <a:r>
              <a:rPr altLang="pt-BR" sz="2400" smtClean="0"/>
              <a:t>Reforma do comércio exterior</a:t>
            </a:r>
          </a:p>
          <a:p>
            <a:pPr marL="609600" indent="-609600" eaLnBrk="1" hangingPunct="1">
              <a:lnSpc>
                <a:spcPct val="140000"/>
              </a:lnSpc>
              <a:buFontTx/>
              <a:buAutoNum type="arabicPeriod"/>
            </a:pPr>
            <a:r>
              <a:rPr altLang="pt-BR" sz="2400" smtClean="0"/>
              <a:t>Reforma monetária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2400" smtClean="0"/>
              <a:t>Ponto central:</a:t>
            </a:r>
          </a:p>
          <a:p>
            <a:pPr lvl="2">
              <a:lnSpc>
                <a:spcPct val="80000"/>
              </a:lnSpc>
            </a:pPr>
            <a:r>
              <a:rPr altLang="pt-BR" sz="1900" smtClean="0"/>
              <a:t>Eliminar déficit público e retomada de controle sobre a oferta de moeda derrotariam a inflação</a:t>
            </a:r>
          </a:p>
          <a:p>
            <a:pPr lvl="2">
              <a:lnSpc>
                <a:spcPct val="80000"/>
              </a:lnSpc>
            </a:pPr>
            <a:r>
              <a:rPr altLang="pt-BR" sz="1900" smtClean="0"/>
              <a:t>Reformas estruturais recolocam economia em novo padrão de desenvolvimento</a:t>
            </a:r>
            <a:endParaRPr altLang="pt-BR" sz="2000" smtClean="0"/>
          </a:p>
        </p:txBody>
      </p:sp>
      <p:pic>
        <p:nvPicPr>
          <p:cNvPr id="143364" name="Picture 4" descr="plano+col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8" y="355600"/>
            <a:ext cx="36195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844309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 txBox="1">
            <a:spLocks noGrp="1"/>
          </p:cNvSpPr>
          <p:nvPr/>
        </p:nvSpPr>
        <p:spPr>
          <a:xfrm>
            <a:off x="0" y="1271588"/>
            <a:ext cx="711200" cy="24447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fld id="{862C5159-88DF-4880-89B3-A1F2B22E2324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</a:pPr>
              <a:t>26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 smtClean="0"/>
              <a:t>Política de renda</a:t>
            </a:r>
          </a:p>
        </p:txBody>
      </p:sp>
      <p:sp>
        <p:nvSpPr>
          <p:cNvPr id="14541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39713" y="1484313"/>
            <a:ext cx="11764962" cy="5113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80000"/>
              </a:lnSpc>
            </a:pPr>
            <a:r>
              <a:rPr altLang="pt-BR" sz="2400" dirty="0" smtClean="0"/>
              <a:t>16/03/90: Congelamento de preços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900" dirty="0" smtClean="0"/>
              <a:t>Vários preços </a:t>
            </a:r>
            <a:r>
              <a:rPr altLang="pt-BR" sz="1900" dirty="0" err="1" smtClean="0"/>
              <a:t>re-escalonados</a:t>
            </a:r>
            <a:r>
              <a:rPr altLang="pt-BR" sz="1900" dirty="0" smtClean="0"/>
              <a:t> no nível do dia 10 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900" dirty="0" smtClean="0"/>
              <a:t>Preços dos serviços públicos (ficaram defasados em 1989) aumentados dias antes e congelados por 4 meses 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900" dirty="0" smtClean="0"/>
              <a:t>MP 154: Salários de março (pagos em abril) – sofrem reajuste da inflação de março e devem ser acrescidos com base em reajustes com prefixação com base na inflação esperada </a:t>
            </a:r>
          </a:p>
          <a:p>
            <a:pPr marL="914400" lvl="2">
              <a:lnSpc>
                <a:spcPct val="80000"/>
              </a:lnSpc>
            </a:pPr>
            <a:r>
              <a:rPr altLang="pt-BR" sz="1600" dirty="0" smtClean="0"/>
              <a:t>Trabalhadores podem negociar livremente</a:t>
            </a:r>
          </a:p>
          <a:p>
            <a:pPr marL="914400" lvl="2">
              <a:lnSpc>
                <a:spcPct val="80000"/>
              </a:lnSpc>
            </a:pPr>
            <a:r>
              <a:rPr altLang="pt-BR" sz="1600" dirty="0" smtClean="0"/>
              <a:t>Servidores públicos salários congelados por 6 meses</a:t>
            </a:r>
          </a:p>
          <a:p>
            <a:pPr marL="914400" lvl="2">
              <a:lnSpc>
                <a:spcPct val="80000"/>
              </a:lnSpc>
            </a:pPr>
            <a:r>
              <a:rPr altLang="pt-BR" sz="1600" dirty="0" smtClean="0"/>
              <a:t>Problema quando prefixa em 0% (abril)</a:t>
            </a:r>
          </a:p>
          <a:p>
            <a:pPr marL="1371600" lvl="3">
              <a:lnSpc>
                <a:spcPct val="80000"/>
              </a:lnSpc>
            </a:pPr>
            <a:r>
              <a:rPr altLang="pt-BR" sz="1600" dirty="0" smtClean="0"/>
              <a:t>Necessidade de que inflação esperada seja constantemente </a:t>
            </a:r>
            <a:r>
              <a:rPr altLang="pt-BR" sz="1600" dirty="0" err="1" smtClean="0"/>
              <a:t>viesada</a:t>
            </a:r>
            <a:r>
              <a:rPr altLang="pt-BR" sz="1600" dirty="0" smtClean="0"/>
              <a:t> para baixo x apoio de sindicatos</a:t>
            </a:r>
          </a:p>
          <a:p>
            <a:pPr marL="1371600" lvl="3">
              <a:lnSpc>
                <a:spcPct val="80000"/>
              </a:lnSpc>
            </a:pPr>
            <a:r>
              <a:rPr altLang="pt-BR" sz="1600" dirty="0" smtClean="0"/>
              <a:t>Esquema passa a ser </a:t>
            </a:r>
            <a:r>
              <a:rPr altLang="pt-BR" sz="1600" dirty="0" err="1" smtClean="0"/>
              <a:t>desenfatizado</a:t>
            </a:r>
            <a:endParaRPr altLang="pt-BR" sz="1600" dirty="0" smtClean="0"/>
          </a:p>
          <a:p>
            <a:pPr marL="1371600" lvl="3">
              <a:lnSpc>
                <a:spcPct val="80000"/>
              </a:lnSpc>
            </a:pPr>
            <a:r>
              <a:rPr altLang="pt-BR" sz="1600" dirty="0" smtClean="0"/>
              <a:t>Substitui regra por outra em setembro: recuperar poder de compra médio </a:t>
            </a:r>
          </a:p>
          <a:p>
            <a:pPr marL="319088" indent="-319088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altLang="pt-BR" sz="2400" dirty="0" smtClean="0"/>
              <a:t>Congelamento não é elemento central</a:t>
            </a:r>
          </a:p>
          <a:p>
            <a:pPr marL="639763" lvl="1" indent="-273050">
              <a:lnSpc>
                <a:spcPct val="80000"/>
              </a:lnSpc>
              <a:buClr>
                <a:schemeClr val="tx1"/>
              </a:buClr>
            </a:pPr>
            <a:r>
              <a:rPr altLang="pt-BR" sz="1900" dirty="0" smtClean="0"/>
              <a:t>Não </a:t>
            </a:r>
            <a:r>
              <a:rPr altLang="pt-BR" sz="1900" dirty="0" smtClean="0"/>
              <a:t>fiscalizado</a:t>
            </a:r>
            <a:endParaRPr altLang="pt-BR" sz="1900" dirty="0" smtClean="0"/>
          </a:p>
          <a:p>
            <a:pPr marL="319088" indent="-319088">
              <a:lnSpc>
                <a:spcPct val="80000"/>
              </a:lnSpc>
              <a:buClr>
                <a:schemeClr val="tx1"/>
              </a:buClr>
            </a:pPr>
            <a:r>
              <a:rPr altLang="pt-BR" sz="2400" dirty="0" smtClean="0"/>
              <a:t>Inflação 11,3% em abril e 9,1% em maio</a:t>
            </a:r>
          </a:p>
        </p:txBody>
      </p:sp>
    </p:spTree>
    <p:extLst>
      <p:ext uri="{BB962C8B-B14F-4D97-AF65-F5344CB8AC3E}">
        <p14:creationId xmlns:p14="http://schemas.microsoft.com/office/powerpoint/2010/main" val="3075322506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 txBox="1">
            <a:spLocks noGrp="1"/>
          </p:cNvSpPr>
          <p:nvPr/>
        </p:nvSpPr>
        <p:spPr>
          <a:xfrm>
            <a:off x="0" y="1271588"/>
            <a:ext cx="711200" cy="24447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fld id="{69C05E12-C8BF-4D7E-B8D2-246ADDC7D469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</a:pPr>
              <a:t>27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47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 smtClean="0"/>
              <a:t>Reforma Administrativa e Privatização</a:t>
            </a:r>
          </a:p>
        </p:txBody>
      </p:sp>
      <p:sp>
        <p:nvSpPr>
          <p:cNvPr id="14746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3888" y="1484313"/>
            <a:ext cx="11393487" cy="4681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/>
            <a:r>
              <a:rPr altLang="pt-BR" sz="2400" smtClean="0"/>
              <a:t>Encolher tamanho do Governo federal</a:t>
            </a:r>
          </a:p>
          <a:p>
            <a:pPr marL="639763" lvl="1" indent="-273050"/>
            <a:r>
              <a:rPr altLang="pt-BR" sz="1900" smtClean="0"/>
              <a:t>Reduz Ministérios para 9 e fecha vários órgãos federais</a:t>
            </a:r>
          </a:p>
          <a:p>
            <a:pPr marL="914400" lvl="2"/>
            <a:r>
              <a:rPr altLang="pt-BR" sz="1600" smtClean="0"/>
              <a:t>Funcionários: lista de disponibilidade</a:t>
            </a:r>
          </a:p>
          <a:p>
            <a:pPr marL="914400" lvl="2"/>
            <a:r>
              <a:rPr altLang="pt-BR" sz="1600" smtClean="0"/>
              <a:t>Pretensão de demissão de 400 mil funcionários (20% feito)</a:t>
            </a:r>
          </a:p>
          <a:p>
            <a:pPr marL="639763" lvl="1" indent="-273050"/>
            <a:r>
              <a:rPr altLang="pt-BR" sz="1900" smtClean="0"/>
              <a:t>Plano de privatização anunciado - PND</a:t>
            </a:r>
          </a:p>
          <a:p>
            <a:pPr marL="914400" lvl="2"/>
            <a:r>
              <a:rPr altLang="pt-BR" sz="1600" smtClean="0"/>
              <a:t>Aprovado no Congresso - começa lentamente</a:t>
            </a:r>
          </a:p>
          <a:p>
            <a:pPr marL="914400" lvl="2"/>
            <a:r>
              <a:rPr altLang="pt-BR" sz="1600" smtClean="0"/>
              <a:t>Subscrição obrigatória de Certificados de Privatização pelo sistema bancário e fundos de pensão (resistência)</a:t>
            </a:r>
          </a:p>
          <a:p>
            <a:pPr marL="914400" lvl="2"/>
            <a:r>
              <a:rPr altLang="pt-BR" sz="1600" smtClean="0"/>
              <a:t>Leilão importante só final de 1991 – Usiminas  </a:t>
            </a:r>
          </a:p>
          <a:p>
            <a:pPr marL="639763" lvl="1" indent="-273050"/>
            <a:r>
              <a:rPr altLang="pt-BR" sz="1900" smtClean="0"/>
              <a:t>Desregulamentações setoriais e redução de procedimentos burocráticos</a:t>
            </a:r>
          </a:p>
          <a:p>
            <a:pPr marL="914400" lvl="2"/>
            <a:r>
              <a:rPr altLang="pt-BR" sz="1600" smtClean="0"/>
              <a:t>Fecha IAA e IBC </a:t>
            </a:r>
          </a:p>
          <a:p>
            <a:pPr marL="319088" indent="-319088">
              <a:buFont typeface="Wingdings" panose="05000000000000000000" pitchFamily="2" charset="2"/>
              <a:buChar char="Ø"/>
            </a:pPr>
            <a:r>
              <a:rPr altLang="pt-BR" sz="2400" smtClean="0"/>
              <a:t>Problemas:</a:t>
            </a:r>
          </a:p>
          <a:p>
            <a:pPr marL="639763" lvl="1" indent="-273050">
              <a:buFont typeface="Wingdings" panose="05000000000000000000" pitchFamily="2" charset="2"/>
              <a:buChar char="Ø"/>
            </a:pPr>
            <a:r>
              <a:rPr altLang="pt-BR" sz="1900" smtClean="0"/>
              <a:t>Estados e municípios incham com regras da nova Constituição (transferências)</a:t>
            </a:r>
          </a:p>
          <a:p>
            <a:pPr marL="639763" lvl="1" indent="-273050">
              <a:buFont typeface="Wingdings" panose="05000000000000000000" pitchFamily="2" charset="2"/>
              <a:buChar char="Ø"/>
            </a:pPr>
            <a:r>
              <a:rPr altLang="pt-BR" sz="1900" smtClean="0"/>
              <a:t>Anúncios x fatos</a:t>
            </a:r>
          </a:p>
        </p:txBody>
      </p:sp>
    </p:spTree>
    <p:extLst>
      <p:ext uri="{BB962C8B-B14F-4D97-AF65-F5344CB8AC3E}">
        <p14:creationId xmlns:p14="http://schemas.microsoft.com/office/powerpoint/2010/main" val="3618190378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 txBox="1">
            <a:spLocks noGrp="1"/>
          </p:cNvSpPr>
          <p:nvPr/>
        </p:nvSpPr>
        <p:spPr>
          <a:xfrm>
            <a:off x="0" y="1271588"/>
            <a:ext cx="711200" cy="24447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fld id="{B9BB2BF0-4295-4B9F-A625-9879C2FFFFC2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</a:pPr>
              <a:t>28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3888" y="188913"/>
            <a:ext cx="10972800" cy="1139825"/>
          </a:xfrm>
        </p:spPr>
        <p:txBody>
          <a:bodyPr lIns="91440" rIns="91440" anchor="ctr"/>
          <a:lstStyle/>
          <a:p>
            <a:pPr algn="ctr"/>
            <a:r>
              <a:rPr altLang="pt-BR" smtClean="0"/>
              <a:t>Reforma fiscal</a:t>
            </a:r>
          </a:p>
        </p:txBody>
      </p:sp>
      <p:sp>
        <p:nvSpPr>
          <p:cNvPr id="14848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3888" y="1557338"/>
            <a:ext cx="1123315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80000"/>
              </a:lnSpc>
            </a:pPr>
            <a:r>
              <a:rPr altLang="pt-BR" smtClean="0"/>
              <a:t>Aumento de receitas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 smtClean="0"/>
              <a:t>“Fim” do anonimato fiscal – não mais cheques ao portador acima de US$100 – e eliminação de brechas que favorecem evasão fiscal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 smtClean="0"/>
              <a:t>Fim de várias isenções fiscais, </a:t>
            </a:r>
          </a:p>
          <a:p>
            <a:pPr marL="914400" lvl="2">
              <a:lnSpc>
                <a:spcPct val="80000"/>
              </a:lnSpc>
            </a:pPr>
            <a:r>
              <a:rPr altLang="pt-BR" smtClean="0"/>
              <a:t>dentre elas temporariamente as de investimento no N-NE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 smtClean="0"/>
              <a:t>Aumentos de alíquotas no IR e IPI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 smtClean="0"/>
              <a:t>IR sobre atividade agrícola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 smtClean="0"/>
              <a:t>Correção dos tributos em atraso com indexador diário (BTNF)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 smtClean="0"/>
              <a:t>Introdução de imposto temporário sobre capital (depósitos acima de U$ 9000) </a:t>
            </a:r>
          </a:p>
          <a:p>
            <a:pPr marL="914400" lvl="2">
              <a:lnSpc>
                <a:spcPct val="80000"/>
              </a:lnSpc>
            </a:pPr>
            <a:r>
              <a:rPr altLang="pt-BR" smtClean="0"/>
              <a:t>Alíquotas variam de 8 a 25% (ausência de titularidade) no resgate das aplicações ou na transferência de ações </a:t>
            </a:r>
          </a:p>
          <a:p>
            <a:pPr marL="319088" indent="-319088">
              <a:lnSpc>
                <a:spcPct val="80000"/>
              </a:lnSpc>
            </a:pPr>
            <a:r>
              <a:rPr altLang="pt-BR" smtClean="0"/>
              <a:t>Diminuição das despesas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 smtClean="0"/>
              <a:t>Redução nos pagamentos de juros sobre divida pública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 smtClean="0"/>
              <a:t>Congelamento de salários dos funcionários públicos</a:t>
            </a:r>
          </a:p>
          <a:p>
            <a:pPr marL="319088" indent="-319088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altLang="pt-BR" smtClean="0"/>
              <a:t>Meta sair de déficit primário de 8% para superávit de 2%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 smtClean="0"/>
              <a:t>Cumprido, especialmente com aumento da arrecadação</a:t>
            </a:r>
          </a:p>
          <a:p>
            <a:pPr marL="639763" lvl="1" indent="-273050">
              <a:lnSpc>
                <a:spcPct val="80000"/>
              </a:lnSpc>
            </a:pPr>
            <a:endParaRPr altLang="pt-BR" sz="1700" smtClean="0"/>
          </a:p>
        </p:txBody>
      </p:sp>
    </p:spTree>
    <p:extLst>
      <p:ext uri="{BB962C8B-B14F-4D97-AF65-F5344CB8AC3E}">
        <p14:creationId xmlns:p14="http://schemas.microsoft.com/office/powerpoint/2010/main" val="4051448176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 txBox="1">
            <a:spLocks noGrp="1"/>
          </p:cNvSpPr>
          <p:nvPr/>
        </p:nvSpPr>
        <p:spPr>
          <a:xfrm>
            <a:off x="0" y="1271588"/>
            <a:ext cx="711200" cy="24447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fld id="{3395ABDB-F69A-4B98-B661-026E16B58483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</a:pPr>
              <a:t>29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49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 smtClean="0"/>
              <a:t>Reforma do comércio exterior</a:t>
            </a:r>
          </a:p>
        </p:txBody>
      </p:sp>
      <p:sp>
        <p:nvSpPr>
          <p:cNvPr id="14950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557338"/>
            <a:ext cx="10972800" cy="4751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/>
            <a:r>
              <a:rPr altLang="pt-BR" sz="2400" smtClean="0"/>
              <a:t>Taxa de cambio flutuante em substituição à minidesvalorizações diárias</a:t>
            </a:r>
          </a:p>
          <a:p>
            <a:pPr marL="639763" lvl="1" indent="-273050"/>
            <a:r>
              <a:rPr altLang="pt-BR" sz="1900" smtClean="0"/>
              <a:t>Bancos e dealers autorizados podem negociar valor do cambio com clientes, BC supervisiona e intervém</a:t>
            </a:r>
          </a:p>
          <a:p>
            <a:pPr marL="639763" lvl="1" indent="-273050"/>
            <a:r>
              <a:rPr altLang="pt-BR" sz="1900" smtClean="0"/>
              <a:t>Com plano cambio ficou sobrevalorizado, mas depois desvaloriza</a:t>
            </a:r>
          </a:p>
          <a:p>
            <a:pPr marL="319088" indent="-319088"/>
            <a:r>
              <a:rPr altLang="pt-BR" sz="2400" smtClean="0"/>
              <a:t>Mantém controles sobre conta de capital</a:t>
            </a:r>
          </a:p>
          <a:p>
            <a:pPr marL="319088" indent="-319088"/>
            <a:r>
              <a:rPr altLang="pt-BR" sz="2400" smtClean="0"/>
              <a:t>Anuncia nova política comercial (detalhada em junho)</a:t>
            </a:r>
          </a:p>
          <a:p>
            <a:pPr marL="639763" lvl="1" indent="-273050"/>
            <a:r>
              <a:rPr altLang="pt-BR" sz="1900" smtClean="0"/>
              <a:t>Elimina controles quantitativos sobre importações</a:t>
            </a:r>
          </a:p>
          <a:p>
            <a:pPr marL="639763" lvl="1" indent="-273050"/>
            <a:r>
              <a:rPr altLang="pt-BR" sz="1900" smtClean="0"/>
              <a:t>Elimina tarifas para alguns insumos industriais sem similar nacional</a:t>
            </a:r>
          </a:p>
          <a:p>
            <a:pPr marL="639763" lvl="1" indent="-273050"/>
            <a:r>
              <a:rPr altLang="pt-BR" sz="1900" smtClean="0"/>
              <a:t>Reduz tarifas e estabelece cronograma de continuidade</a:t>
            </a:r>
          </a:p>
          <a:p>
            <a:pPr marL="639763" lvl="1" indent="-273050"/>
            <a:r>
              <a:rPr altLang="pt-BR" sz="1900" smtClean="0"/>
              <a:t>Reduz variância das tarifas</a:t>
            </a:r>
          </a:p>
          <a:p>
            <a:pPr marL="319088" indent="-319088">
              <a:buFont typeface="Wingdings" panose="05000000000000000000" pitchFamily="2" charset="2"/>
              <a:buChar char="Ø"/>
            </a:pPr>
            <a:r>
              <a:rPr altLang="pt-BR" sz="2400" smtClean="0"/>
              <a:t>Reformas vão lentamente mas continuamente </a:t>
            </a:r>
          </a:p>
          <a:p>
            <a:pPr marL="639763" lvl="1" indent="-273050"/>
            <a:endParaRPr altLang="pt-BR" sz="1900" smtClean="0"/>
          </a:p>
          <a:p>
            <a:pPr marL="319088" indent="-319088"/>
            <a:endParaRPr altLang="pt-BR" sz="2400" smtClean="0"/>
          </a:p>
        </p:txBody>
      </p:sp>
    </p:spTree>
    <p:extLst>
      <p:ext uri="{BB962C8B-B14F-4D97-AF65-F5344CB8AC3E}">
        <p14:creationId xmlns:p14="http://schemas.microsoft.com/office/powerpoint/2010/main" val="171723938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5">
            <a:extLst>
              <a:ext uri="{FF2B5EF4-FFF2-40B4-BE49-F238E27FC236}">
                <a16:creationId xmlns:a16="http://schemas.microsoft.com/office/drawing/2014/main" id="{2AA2E684-7C31-4F1E-8910-B51982EFF6E9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980EBED-F3FA-4F9A-B32B-9F0F91FE9588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2106433-13A6-4BDD-AA52-C7F49B7FF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0288" y="76200"/>
            <a:ext cx="10055225" cy="1096963"/>
          </a:xfrm>
        </p:spPr>
        <p:txBody>
          <a:bodyPr lIns="91440" rIns="91440" anchor="t"/>
          <a:lstStyle/>
          <a:p>
            <a:pPr algn="ctr"/>
            <a:r>
              <a:rPr altLang="pt-BR" sz="3200" b="1"/>
              <a:t>Plano Cruzado</a:t>
            </a:r>
            <a:r>
              <a:rPr altLang="pt-BR" sz="900" b="1"/>
              <a:t> </a:t>
            </a:r>
            <a:r>
              <a:rPr altLang="pt-BR" sz="1600" b="1"/>
              <a:t>(28.02.86)</a:t>
            </a:r>
            <a:r>
              <a:rPr altLang="pt-BR" sz="3200" b="1"/>
              <a:t>:</a:t>
            </a:r>
            <a:br>
              <a:rPr altLang="pt-BR" sz="3200" b="1"/>
            </a:br>
            <a:r>
              <a:rPr altLang="pt-BR" sz="3200" b="1"/>
              <a:t> medidas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CA386BEE-A2AE-42E8-905A-AF8E62B40A2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01638" y="1600200"/>
            <a:ext cx="5618162" cy="5041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</a:pPr>
            <a:r>
              <a:rPr altLang="pt-BR"/>
              <a:t>Substituição da moeda: cruzeiro (1000) por cruzado (1) </a:t>
            </a:r>
          </a:p>
          <a:p>
            <a:pPr marL="342900" indent="-342900">
              <a:lnSpc>
                <a:spcPct val="80000"/>
              </a:lnSpc>
            </a:pPr>
            <a:r>
              <a:rPr altLang="pt-BR"/>
              <a:t>Congelamento preços </a:t>
            </a:r>
          </a:p>
          <a:p>
            <a:pPr marL="669925" lvl="1" indent="-325438">
              <a:lnSpc>
                <a:spcPct val="80000"/>
              </a:lnSpc>
            </a:pPr>
            <a:r>
              <a:rPr altLang="pt-BR"/>
              <a:t>Energia elétrica – realinhamento justo antes</a:t>
            </a:r>
          </a:p>
          <a:p>
            <a:pPr marL="669925" lvl="1" indent="-325438">
              <a:lnSpc>
                <a:spcPct val="80000"/>
              </a:lnSpc>
            </a:pPr>
            <a:r>
              <a:rPr altLang="pt-BR"/>
              <a:t>Lista SUNAB – fiscais do Sarney</a:t>
            </a:r>
          </a:p>
          <a:p>
            <a:pPr marL="342900" indent="-342900">
              <a:lnSpc>
                <a:spcPct val="80000"/>
              </a:lnSpc>
            </a:pPr>
            <a:r>
              <a:rPr altLang="pt-BR"/>
              <a:t>Conversão salários: </a:t>
            </a:r>
          </a:p>
          <a:p>
            <a:pPr marL="669925" lvl="1" indent="-325438">
              <a:lnSpc>
                <a:spcPct val="80000"/>
              </a:lnSpc>
            </a:pPr>
            <a:r>
              <a:rPr altLang="pt-BR"/>
              <a:t>poder de compra últimos 6 meses + abono 8% + gatilho (20% no IPC-IBGE)</a:t>
            </a:r>
          </a:p>
          <a:p>
            <a:pPr lvl="2">
              <a:lnSpc>
                <a:spcPct val="80000"/>
              </a:lnSpc>
            </a:pPr>
            <a:r>
              <a:rPr altLang="pt-BR"/>
              <a:t>Salário mínimo abono de 16% (CZ$ 804)</a:t>
            </a:r>
          </a:p>
          <a:p>
            <a:pPr lvl="2">
              <a:lnSpc>
                <a:spcPct val="80000"/>
              </a:lnSpc>
            </a:pPr>
            <a:r>
              <a:rPr altLang="pt-BR"/>
              <a:t>Dissídios anuais: 60% da CM </a:t>
            </a:r>
          </a:p>
          <a:p>
            <a:pPr lvl="2">
              <a:lnSpc>
                <a:spcPct val="80000"/>
              </a:lnSpc>
            </a:pPr>
            <a:r>
              <a:rPr altLang="pt-BR"/>
              <a:t>Cria seguro desemprego</a:t>
            </a:r>
          </a:p>
          <a:p>
            <a:pPr marL="342900" indent="-342900">
              <a:lnSpc>
                <a:spcPct val="80000"/>
              </a:lnSpc>
            </a:pPr>
            <a:r>
              <a:rPr altLang="pt-BR"/>
              <a:t>Fixação da taxa de câmbio </a:t>
            </a:r>
          </a:p>
          <a:p>
            <a:pPr marL="669925" lvl="1" indent="-325438">
              <a:lnSpc>
                <a:spcPct val="80000"/>
              </a:lnSpc>
            </a:pPr>
            <a:r>
              <a:rPr altLang="pt-BR"/>
              <a:t>sem desvalorização prévia (1US$ = CZ$ 13,77)</a:t>
            </a:r>
          </a:p>
          <a:p>
            <a:pPr marL="342900" indent="-342900">
              <a:lnSpc>
                <a:spcPct val="80000"/>
              </a:lnSpc>
            </a:pPr>
            <a:r>
              <a:rPr altLang="pt-BR"/>
              <a:t>Aluguéis – recomposição pelo valor real médio</a:t>
            </a:r>
            <a:endParaRPr altLang="pt-BR" sz="1600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83107A22-3E78-42AB-BEAD-0BA1D8EF9B6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172200" y="1600200"/>
            <a:ext cx="5730875" cy="457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defRPr/>
            </a:pPr>
            <a:r>
              <a:rPr altLang="pt-BR" sz="2400"/>
              <a:t>Diferentes regras para ativos financeiros  </a:t>
            </a:r>
          </a:p>
          <a:p>
            <a:pPr lvl="1">
              <a:defRPr/>
            </a:pPr>
            <a:r>
              <a:rPr altLang="pt-BR" sz="1800"/>
              <a:t>ORTN transformada em OTN</a:t>
            </a:r>
          </a:p>
          <a:p>
            <a:pPr lvl="2">
              <a:defRPr/>
            </a:pPr>
            <a:r>
              <a:rPr altLang="pt-BR" sz="1600"/>
              <a:t>CM - anual</a:t>
            </a:r>
          </a:p>
          <a:p>
            <a:pPr lvl="1">
              <a:defRPr/>
            </a:pPr>
            <a:r>
              <a:rPr altLang="pt-BR" sz="1800"/>
              <a:t>Proibida indexação para contratos inferior a 1 ano </a:t>
            </a:r>
          </a:p>
          <a:p>
            <a:pPr lvl="1">
              <a:defRPr/>
            </a:pPr>
            <a:r>
              <a:rPr altLang="pt-BR" sz="1800"/>
              <a:t>Tablita para contratos prefixados </a:t>
            </a:r>
          </a:p>
          <a:p>
            <a:pPr lvl="2">
              <a:defRPr/>
            </a:pPr>
            <a:r>
              <a:rPr altLang="pt-BR" sz="1600"/>
              <a:t>Caderneta de poupança, FGTS e PIS rendimento trimestral</a:t>
            </a:r>
          </a:p>
          <a:p>
            <a:pPr>
              <a:defRPr/>
            </a:pPr>
            <a:r>
              <a:rPr altLang="pt-BR" sz="2400"/>
              <a:t>Deslocamento do índice de preços </a:t>
            </a:r>
          </a:p>
          <a:p>
            <a:pPr>
              <a:defRPr/>
            </a:pPr>
            <a:r>
              <a:rPr altLang="pt-BR" sz="2400"/>
              <a:t> </a:t>
            </a:r>
            <a:r>
              <a:rPr altLang="pt-BR" sz="2400">
                <a:solidFill>
                  <a:srgbClr val="FB2C09"/>
                </a:solidFill>
              </a:rPr>
              <a:t>Não existência de metas monetárias e fiscais: política expansionista</a:t>
            </a:r>
          </a:p>
          <a:p>
            <a:pPr lvl="1">
              <a:lnSpc>
                <a:spcPct val="80000"/>
              </a:lnSpc>
              <a:defRPr/>
            </a:pPr>
            <a:r>
              <a:rPr altLang="pt-BR" sz="1900"/>
              <a:t>Expansão monetária – excesso na remonetização</a:t>
            </a:r>
          </a:p>
          <a:p>
            <a:pPr lvl="1">
              <a:lnSpc>
                <a:spcPct val="80000"/>
              </a:lnSpc>
              <a:defRPr/>
            </a:pPr>
            <a:r>
              <a:rPr altLang="pt-BR" sz="1900"/>
              <a:t>Não problemas fiscais (debate)</a:t>
            </a:r>
            <a:r>
              <a:rPr altLang="pt-BR" sz="800"/>
              <a:t>)</a:t>
            </a:r>
          </a:p>
          <a:p>
            <a:pPr>
              <a:defRPr/>
            </a:pPr>
            <a:endParaRPr altLang="pt-BR" sz="1400">
              <a:solidFill>
                <a:srgbClr val="FB2C0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1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1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1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1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1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 txBox="1">
            <a:spLocks noGrp="1"/>
          </p:cNvSpPr>
          <p:nvPr/>
        </p:nvSpPr>
        <p:spPr>
          <a:xfrm>
            <a:off x="0" y="1271588"/>
            <a:ext cx="711200" cy="24447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fld id="{5CDAEA72-0515-4325-85AE-3ABF9BA7B50C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</a:pPr>
              <a:t>30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50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algn="ctr"/>
            <a:r>
              <a:rPr altLang="pt-BR" smtClean="0"/>
              <a:t>Reforma Monetária</a:t>
            </a:r>
          </a:p>
        </p:txBody>
      </p:sp>
      <p:sp>
        <p:nvSpPr>
          <p:cNvPr id="15053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1800" y="1373188"/>
            <a:ext cx="11520488" cy="523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/>
            <a:r>
              <a:rPr altLang="pt-BR" sz="3700" smtClean="0"/>
              <a:t>Restaura o cruzeiro, </a:t>
            </a:r>
          </a:p>
        </p:txBody>
      </p:sp>
    </p:spTree>
    <p:extLst>
      <p:ext uri="{BB962C8B-B14F-4D97-AF65-F5344CB8AC3E}">
        <p14:creationId xmlns:p14="http://schemas.microsoft.com/office/powerpoint/2010/main" val="3080024445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47638"/>
            <a:ext cx="9064625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568667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 txBox="1">
            <a:spLocks noGrp="1"/>
          </p:cNvSpPr>
          <p:nvPr/>
        </p:nvSpPr>
        <p:spPr>
          <a:xfrm>
            <a:off x="0" y="1271588"/>
            <a:ext cx="711200" cy="24447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fld id="{1C243743-2573-4342-BF5A-693097C2A2B5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</a:pPr>
              <a:t>32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52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algn="ctr"/>
            <a:r>
              <a:rPr altLang="pt-BR" smtClean="0"/>
              <a:t>Reforma Monetária</a:t>
            </a:r>
          </a:p>
        </p:txBody>
      </p:sp>
      <p:sp>
        <p:nvSpPr>
          <p:cNvPr id="15258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1800" y="1373188"/>
            <a:ext cx="11520488" cy="523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/>
            <a:r>
              <a:rPr altLang="pt-BR" sz="3700" smtClean="0"/>
              <a:t>Restaura o cruzeiro, </a:t>
            </a:r>
          </a:p>
          <a:p>
            <a:pPr marL="319088" indent="-319088"/>
            <a:r>
              <a:rPr altLang="pt-BR" sz="3700" smtClean="0"/>
              <a:t>feriado bancário</a:t>
            </a:r>
          </a:p>
          <a:p>
            <a:pPr marL="319088" indent="-319088"/>
            <a:r>
              <a:rPr altLang="pt-BR" sz="3700" smtClean="0"/>
              <a:t>Bloqueio de depósitos (MP 168)</a:t>
            </a:r>
          </a:p>
        </p:txBody>
      </p:sp>
    </p:spTree>
    <p:extLst>
      <p:ext uri="{BB962C8B-B14F-4D97-AF65-F5344CB8AC3E}">
        <p14:creationId xmlns:p14="http://schemas.microsoft.com/office/powerpoint/2010/main" val="2412469690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 txBox="1">
            <a:spLocks noGrp="1"/>
          </p:cNvSpPr>
          <p:nvPr/>
        </p:nvSpPr>
        <p:spPr>
          <a:xfrm>
            <a:off x="0" y="1271588"/>
            <a:ext cx="711200" cy="24447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fld id="{3A52FB5D-4ED0-4E2B-9053-264BE752D0B3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</a:pPr>
              <a:t>33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54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algn="ctr"/>
            <a:r>
              <a:rPr altLang="pt-BR" smtClean="0"/>
              <a:t>Reforma Monetária</a:t>
            </a:r>
          </a:p>
        </p:txBody>
      </p:sp>
      <p:sp>
        <p:nvSpPr>
          <p:cNvPr id="15462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1800" y="1373188"/>
            <a:ext cx="11520488" cy="523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/>
            <a:r>
              <a:rPr altLang="pt-BR" sz="2900" smtClean="0"/>
              <a:t>Restaura o cruzeiro, </a:t>
            </a:r>
          </a:p>
          <a:p>
            <a:pPr marL="319088" indent="-319088"/>
            <a:r>
              <a:rPr altLang="pt-BR" sz="2900" smtClean="0"/>
              <a:t>Bloqueio de depósitos (MP 168)</a:t>
            </a:r>
          </a:p>
          <a:p>
            <a:pPr marL="639763" lvl="1" indent="-273050"/>
            <a:r>
              <a:rPr altLang="pt-BR" sz="2000" smtClean="0"/>
              <a:t>Depósitos à vista e poupança o que for acima de nCz50 mil (US$1200 oficial, 700 US$ paralelo)</a:t>
            </a:r>
          </a:p>
          <a:p>
            <a:pPr marL="639763" lvl="1" indent="-273050"/>
            <a:r>
              <a:rPr altLang="pt-BR" sz="2000" smtClean="0"/>
              <a:t>Depósitos à prazo, letras de cambio, debêntures, fundos de renda fixa e aplicações de curto prazo (20% ou nCz 25 mil)</a:t>
            </a:r>
          </a:p>
          <a:p>
            <a:pPr marL="639763" lvl="1" indent="-273050"/>
            <a:r>
              <a:rPr altLang="pt-BR" sz="2000" smtClean="0"/>
              <a:t> Bloqueados por 18 meses e transferidos para BC em conta especial (VOB- Valores à ordem do banco Central) </a:t>
            </a:r>
          </a:p>
          <a:p>
            <a:pPr marL="914400" lvl="2"/>
            <a:r>
              <a:rPr altLang="pt-BR" sz="1800" smtClean="0"/>
              <a:t>valores indexados à BTN e recebem 6% de juro anual. Resgatados depois em 12 parcelas mensais</a:t>
            </a:r>
          </a:p>
          <a:p>
            <a:pPr marL="914400" lvl="2"/>
            <a:r>
              <a:rPr altLang="pt-BR" sz="1800" smtClean="0"/>
              <a:t>Por dois meses pode usar para pagar impostos</a:t>
            </a:r>
          </a:p>
          <a:p>
            <a:pPr marL="914400" lvl="2"/>
            <a:r>
              <a:rPr altLang="pt-BR" sz="1800" smtClean="0"/>
              <a:t>Ministério pode liberar em condições relevantes</a:t>
            </a:r>
          </a:p>
          <a:p>
            <a:pPr marL="914400" lvl="2"/>
            <a:r>
              <a:rPr altLang="pt-BR" sz="1800" smtClean="0"/>
              <a:t>Pode usar para pagar dividas contraídas anteriormente – transferência de titulariedade</a:t>
            </a:r>
          </a:p>
        </p:txBody>
      </p:sp>
    </p:spTree>
    <p:extLst>
      <p:ext uri="{BB962C8B-B14F-4D97-AF65-F5344CB8AC3E}">
        <p14:creationId xmlns:p14="http://schemas.microsoft.com/office/powerpoint/2010/main" val="504809789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393825"/>
            <a:ext cx="91059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564732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770" name="Object 2"/>
          <p:cNvGraphicFramePr>
            <a:graphicFrameLocks noChangeAspect="1"/>
          </p:cNvGraphicFramePr>
          <p:nvPr/>
        </p:nvGraphicFramePr>
        <p:xfrm>
          <a:off x="0" y="1052513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Gráfico" r:id="rId3" imgW="9715643" imgH="5819870" progId="Excel.Chart.8">
                  <p:embed/>
                </p:oleObj>
              </mc:Choice>
              <mc:Fallback>
                <p:oleObj name="Gráfico" r:id="rId3" imgW="9715643" imgH="5819870" progId="Excel.Chart.8">
                  <p:embed/>
                  <p:pic>
                    <p:nvPicPr>
                      <p:cNvPr id="1607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52513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1" name="Rectangle 3"/>
          <p:cNvSpPr>
            <a:spLocks noGrp="1"/>
          </p:cNvSpPr>
          <p:nvPr>
            <p:ph type="title"/>
          </p:nvPr>
        </p:nvSpPr>
        <p:spPr>
          <a:xfrm>
            <a:off x="814388" y="115888"/>
            <a:ext cx="10620375" cy="140493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altLang="pt-BR" sz="2000" smtClean="0"/>
              <a:t>Taxas de crescimento do PIB durante os Planos de Estabilização </a:t>
            </a:r>
            <a:br>
              <a:rPr altLang="pt-BR" sz="2000" smtClean="0"/>
            </a:br>
            <a:r>
              <a:rPr altLang="pt-BR" sz="2000" smtClean="0"/>
              <a:t>Brasil 1985 - 1996</a:t>
            </a:r>
          </a:p>
        </p:txBody>
      </p:sp>
    </p:spTree>
    <p:extLst>
      <p:ext uri="{BB962C8B-B14F-4D97-AF65-F5344CB8AC3E}">
        <p14:creationId xmlns:p14="http://schemas.microsoft.com/office/powerpoint/2010/main" val="314755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ítulo 3"/>
          <p:cNvSpPr>
            <a:spLocks noGrp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r>
              <a:rPr altLang="pt-BR" smtClean="0"/>
              <a:t>Plano Collor problemas</a:t>
            </a:r>
          </a:p>
        </p:txBody>
      </p:sp>
      <p:sp>
        <p:nvSpPr>
          <p:cNvPr id="14338" name="Espaço Reservado para Número de Slide 5"/>
          <p:cNvSpPr txBox="1">
            <a:spLocks noGrp="1"/>
          </p:cNvSpPr>
          <p:nvPr/>
        </p:nvSpPr>
        <p:spPr>
          <a:xfrm>
            <a:off x="0" y="1271588"/>
            <a:ext cx="711200" cy="24447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fld id="{7D151430-3BF5-4380-859A-F41836FBD7B8}" type="slidenum">
              <a:rPr lang="pt-BR" altLang="en-US" sz="1200" b="1">
                <a:solidFill>
                  <a:srgbClr val="FFFFFF"/>
                </a:solidFill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</a:pPr>
              <a:t>36</a:t>
            </a:fld>
            <a:endParaRPr lang="pt-BR" altLang="en-US" sz="12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5565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1800" y="1284288"/>
            <a:ext cx="11369675" cy="544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/>
            <a:r>
              <a:rPr altLang="pt-BR" sz="2100" smtClean="0"/>
              <a:t>Impacto inicial:</a:t>
            </a:r>
          </a:p>
          <a:p>
            <a:pPr marL="639763" lvl="1" indent="-273050" eaLnBrk="1" hangingPunct="1"/>
            <a:r>
              <a:rPr altLang="pt-BR" sz="1900" smtClean="0"/>
              <a:t>Redução de 80% do M4</a:t>
            </a:r>
          </a:p>
          <a:p>
            <a:pPr marL="639763" lvl="1" indent="-273050" eaLnBrk="1" hangingPunct="1"/>
            <a:r>
              <a:rPr altLang="pt-BR" sz="1900" smtClean="0"/>
              <a:t>Desestruturação do sistema produtivo – Retração do PIB</a:t>
            </a:r>
          </a:p>
          <a:p>
            <a:pPr marL="914400" lvl="2" eaLnBrk="1" hangingPunct="1"/>
            <a:r>
              <a:rPr altLang="pt-BR" sz="1700" smtClean="0"/>
              <a:t>Queda da inflação (90 para 9%) mas retorno para casa dos 20% a.m. </a:t>
            </a:r>
          </a:p>
          <a:p>
            <a:pPr marL="319088" indent="-319088" eaLnBrk="1" hangingPunct="1"/>
            <a:r>
              <a:rPr altLang="pt-BR" sz="2100" smtClean="0"/>
              <a:t>Problemas: </a:t>
            </a:r>
          </a:p>
          <a:p>
            <a:pPr marL="639763" lvl="1" indent="-273050" eaLnBrk="1" hangingPunct="1"/>
            <a:r>
              <a:rPr altLang="pt-BR" sz="1900" smtClean="0"/>
              <a:t>Expansão da liquidez posterior :</a:t>
            </a:r>
          </a:p>
          <a:p>
            <a:pPr marL="914400" lvl="2" eaLnBrk="1" hangingPunct="1"/>
            <a:r>
              <a:rPr altLang="pt-BR" sz="1800" smtClean="0"/>
              <a:t>Acerto no estoque comprometido com expansão posterior: </a:t>
            </a:r>
          </a:p>
          <a:p>
            <a:pPr marL="1371600" lvl="3" eaLnBrk="1" hangingPunct="1"/>
            <a:r>
              <a:rPr altLang="pt-BR" sz="1800" smtClean="0"/>
              <a:t>“Torneirinhas”, pressões políticas erros de gerenciamento</a:t>
            </a:r>
          </a:p>
          <a:p>
            <a:pPr marL="1371600" lvl="3" eaLnBrk="1" hangingPunct="1"/>
            <a:r>
              <a:rPr altLang="pt-BR" sz="1800" smtClean="0"/>
              <a:t>“arrependimento”  – até onde era possível ? Risco de enorme crise bancária</a:t>
            </a:r>
          </a:p>
          <a:p>
            <a:pPr marL="639763" lvl="1" indent="-273050" eaLnBrk="1" hangingPunct="1"/>
            <a:r>
              <a:rPr altLang="pt-BR" sz="2000" smtClean="0"/>
              <a:t>Não se viabilizaram mecanismos para controle dos novos fluxos monetários e não existe alteração sobre regras</a:t>
            </a:r>
          </a:p>
          <a:p>
            <a:pPr marL="1371600" lvl="3" eaLnBrk="1" hangingPunct="1"/>
            <a:r>
              <a:rPr altLang="pt-BR" sz="1800" smtClean="0"/>
              <a:t>Pastore: Acerta o estoque mas não o fluxo </a:t>
            </a:r>
          </a:p>
          <a:p>
            <a:pPr marL="319088" indent="-319088" eaLnBrk="1" hangingPunct="1"/>
            <a:r>
              <a:rPr altLang="pt-BR" sz="2800" smtClean="0"/>
              <a:t>Outros problemas</a:t>
            </a:r>
          </a:p>
          <a:p>
            <a:pPr marL="639763" lvl="1" indent="-273050" eaLnBrk="1" hangingPunct="1"/>
            <a:r>
              <a:rPr altLang="pt-BR" sz="2000" smtClean="0"/>
              <a:t> </a:t>
            </a:r>
            <a:r>
              <a:rPr altLang="pt-BR" sz="1900" smtClean="0"/>
              <a:t>Deterioração da balança comercial sem financiamento na Balança de capitais</a:t>
            </a:r>
          </a:p>
          <a:p>
            <a:pPr marL="914400" lvl="2" eaLnBrk="1" hangingPunct="1"/>
            <a:r>
              <a:rPr altLang="pt-BR" sz="1800" smtClean="0"/>
              <a:t>Forte valorização cambial </a:t>
            </a:r>
          </a:p>
        </p:txBody>
      </p:sp>
    </p:spTree>
    <p:extLst>
      <p:ext uri="{BB962C8B-B14F-4D97-AF65-F5344CB8AC3E}">
        <p14:creationId xmlns:p14="http://schemas.microsoft.com/office/powerpoint/2010/main" val="2417979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 txBox="1">
            <a:spLocks noGrp="1"/>
          </p:cNvSpPr>
          <p:nvPr/>
        </p:nvSpPr>
        <p:spPr>
          <a:xfrm>
            <a:off x="0" y="1271588"/>
            <a:ext cx="711200" cy="24447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fld id="{A249E84B-7119-4F42-AEBD-BA405088D304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</a:pPr>
              <a:t>37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56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2700" y="111125"/>
            <a:ext cx="9513888" cy="977900"/>
          </a:xfrm>
        </p:spPr>
        <p:txBody>
          <a:bodyPr lIns="91440" rIns="91440" anchor="ctr"/>
          <a:lstStyle/>
          <a:p>
            <a:pPr algn="ctr"/>
            <a:r>
              <a:rPr altLang="pt-BR" b="1" smtClean="0"/>
              <a:t>A Transição Collor - Itamar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1800" y="1484313"/>
            <a:ext cx="11233150" cy="4681537"/>
          </a:xfrm>
        </p:spPr>
        <p:txBody>
          <a:bodyPr wrap="square" lIns="91440" rIns="9144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19088" indent="-319088"/>
            <a:r>
              <a:rPr altLang="pt-BR" sz="3300" b="1" smtClean="0">
                <a:solidFill>
                  <a:schemeClr val="tx2"/>
                </a:solidFill>
              </a:rPr>
              <a:t>Collor II:</a:t>
            </a:r>
          </a:p>
          <a:p>
            <a:pPr marL="639763" lvl="1" indent="-273050"/>
            <a:r>
              <a:rPr altLang="pt-BR" sz="2100" smtClean="0"/>
              <a:t>Reforma financeira que visava eliminar o </a:t>
            </a:r>
            <a:r>
              <a:rPr altLang="pt-BR" sz="2100" i="1" smtClean="0"/>
              <a:t>Overnight</a:t>
            </a:r>
            <a:r>
              <a:rPr altLang="pt-BR" sz="2100" smtClean="0"/>
              <a:t> </a:t>
            </a:r>
          </a:p>
          <a:p>
            <a:pPr marL="639763" lvl="1" indent="-273050">
              <a:buFont typeface="Wingdings" panose="05000000000000000000" pitchFamily="2" charset="2"/>
              <a:buNone/>
            </a:pPr>
            <a:r>
              <a:rPr altLang="pt-BR" sz="2100" smtClean="0"/>
              <a:t>(substituído pelo FAF) e outras formas de indexação (criação da TR)</a:t>
            </a:r>
          </a:p>
          <a:p>
            <a:pPr marL="639763" lvl="1" indent="-273050"/>
            <a:r>
              <a:rPr altLang="pt-BR" sz="2100" smtClean="0"/>
              <a:t> Congelamento de preços e salários </a:t>
            </a:r>
          </a:p>
          <a:p>
            <a:pPr marL="319088" indent="-319088"/>
            <a:r>
              <a:rPr altLang="pt-BR" sz="3300" b="1" smtClean="0">
                <a:solidFill>
                  <a:schemeClr val="tx2"/>
                </a:solidFill>
              </a:rPr>
              <a:t>Marcílio – “Plano Nada”</a:t>
            </a:r>
          </a:p>
          <a:p>
            <a:pPr marL="639763" lvl="1" indent="-273050"/>
            <a:r>
              <a:rPr altLang="pt-BR" sz="2100" smtClean="0"/>
              <a:t>Não tratamento de choque ou heterodoxia</a:t>
            </a:r>
          </a:p>
          <a:p>
            <a:pPr marL="639763" lvl="1" indent="-273050"/>
            <a:r>
              <a:rPr altLang="pt-BR" sz="2100" smtClean="0"/>
              <a:t>Controle de fluxo de caixa e meios de pagamento</a:t>
            </a:r>
          </a:p>
          <a:p>
            <a:pPr marL="639763" lvl="1" indent="-273050"/>
            <a:r>
              <a:rPr altLang="pt-BR" sz="2100" smtClean="0"/>
              <a:t>Descongelamento e preparo para desbloqueio</a:t>
            </a:r>
          </a:p>
          <a:p>
            <a:pPr marL="639763" lvl="1" indent="-273050"/>
            <a:r>
              <a:rPr altLang="pt-BR" sz="2100" smtClean="0"/>
              <a:t>Reaproximação do Brasil com mercado financeiro internacional </a:t>
            </a:r>
          </a:p>
          <a:p>
            <a:pPr marL="639763" lvl="1" indent="-273050"/>
            <a:r>
              <a:rPr altLang="pt-BR" sz="2100" smtClean="0"/>
              <a:t>Elevação das taxas de juros: Forte ingresso de capitais e ampliação das reservas</a:t>
            </a:r>
          </a:p>
          <a:p>
            <a:pPr marL="914400" lvl="2"/>
            <a:r>
              <a:rPr altLang="pt-BR" sz="1900" smtClean="0"/>
              <a:t>esterilização – aumento da dívida interna</a:t>
            </a:r>
          </a:p>
          <a:p>
            <a:pPr marL="639763" lvl="1" indent="-273050"/>
            <a:r>
              <a:rPr altLang="pt-BR" sz="2100" smtClean="0"/>
              <a:t>Inflação mantida em patamares elevados</a:t>
            </a:r>
          </a:p>
        </p:txBody>
      </p:sp>
      <p:pic>
        <p:nvPicPr>
          <p:cNvPr id="156677" name="Picture 5" descr="plano+collor+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381000"/>
            <a:ext cx="23050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705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Número de Slide 5">
            <a:extLst>
              <a:ext uri="{FF2B5EF4-FFF2-40B4-BE49-F238E27FC236}">
                <a16:creationId xmlns:a16="http://schemas.microsoft.com/office/drawing/2014/main" id="{AA996F59-97EB-4D3C-B267-E5F095D2B3C1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2AFBB67-52F7-4E9C-BE64-B219DD7101E6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3A2981D-670C-40A6-AEF4-33C024364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0300" y="385763"/>
            <a:ext cx="9980613" cy="1096962"/>
          </a:xfrm>
        </p:spPr>
        <p:txBody>
          <a:bodyPr lIns="91440" rIns="91440" anchor="t"/>
          <a:lstStyle/>
          <a:p>
            <a:pPr algn="ctr"/>
            <a:r>
              <a:rPr altLang="pt-BR" sz="2400" b="1"/>
              <a:t>Plano Cruzado: evolução e dificuldades</a:t>
            </a:r>
            <a:r>
              <a:rPr altLang="pt-BR" sz="2400"/>
              <a:t> 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B43BFC0-ACDD-4378-99F6-39126F3CD8C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12763" y="1600200"/>
            <a:ext cx="5507037" cy="4843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</a:pPr>
            <a:r>
              <a:rPr altLang="pt-BR" sz="2800"/>
              <a:t>Grande sucesso inicial:</a:t>
            </a:r>
          </a:p>
          <a:p>
            <a:pPr marL="663575" lvl="1" indent="-342900">
              <a:lnSpc>
                <a:spcPct val="80000"/>
              </a:lnSpc>
            </a:pPr>
            <a:r>
              <a:rPr altLang="pt-BR" sz="2100"/>
              <a:t>Congelamento: queda imediata da inflação</a:t>
            </a:r>
          </a:p>
          <a:p>
            <a:pPr marL="663575" lvl="1" indent="-342900">
              <a:lnSpc>
                <a:spcPct val="80000"/>
              </a:lnSpc>
            </a:pPr>
            <a:r>
              <a:rPr altLang="pt-BR" sz="2100"/>
              <a:t>Crescimento econômico em função</a:t>
            </a:r>
          </a:p>
          <a:p>
            <a:pPr marL="942975" lvl="2" indent="-325438">
              <a:lnSpc>
                <a:spcPct val="80000"/>
              </a:lnSpc>
            </a:pPr>
            <a:r>
              <a:rPr altLang="pt-BR" sz="1600"/>
              <a:t>Crescimento já vinha antes (demanda já aquecida)</a:t>
            </a:r>
          </a:p>
          <a:p>
            <a:pPr marL="942975" lvl="2" indent="-325438">
              <a:lnSpc>
                <a:spcPct val="80000"/>
              </a:lnSpc>
            </a:pPr>
            <a:r>
              <a:rPr altLang="pt-BR" sz="1600"/>
              <a:t>Aumento da renda real </a:t>
            </a:r>
          </a:p>
          <a:p>
            <a:pPr marL="942975" lvl="2" indent="-325438">
              <a:lnSpc>
                <a:spcPct val="80000"/>
              </a:lnSpc>
            </a:pPr>
            <a:r>
              <a:rPr altLang="pt-BR" sz="1600"/>
              <a:t>Ilusão monetária </a:t>
            </a:r>
          </a:p>
          <a:p>
            <a:pPr marL="942975" lvl="2" indent="-325438">
              <a:lnSpc>
                <a:spcPct val="80000"/>
              </a:lnSpc>
            </a:pPr>
            <a:r>
              <a:rPr altLang="pt-BR" sz="1600"/>
              <a:t>taxas de juros baixas</a:t>
            </a:r>
          </a:p>
          <a:p>
            <a:pPr marL="342900" indent="-342900">
              <a:lnSpc>
                <a:spcPct val="80000"/>
              </a:lnSpc>
            </a:pPr>
            <a:r>
              <a:rPr altLang="pt-BR" sz="2900"/>
              <a:t>Expansão monetária – excesso na remonetização</a:t>
            </a:r>
          </a:p>
          <a:p>
            <a:pPr marL="342900" indent="-342900">
              <a:lnSpc>
                <a:spcPct val="80000"/>
              </a:lnSpc>
            </a:pPr>
            <a:r>
              <a:rPr altLang="pt-BR" sz="2900"/>
              <a:t>Problemas fiscais</a:t>
            </a:r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FA395B79-5B41-41E0-99D7-A640F483D5E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135688" y="1439863"/>
            <a:ext cx="5619750" cy="500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altLang="pt-BR" sz="2800"/>
              <a:t>Crescimento: pressão sobre vários mercados:</a:t>
            </a:r>
          </a:p>
          <a:p>
            <a:pPr lvl="1">
              <a:lnSpc>
                <a:spcPct val="80000"/>
              </a:lnSpc>
            </a:pPr>
            <a:r>
              <a:rPr altLang="pt-BR" sz="2000"/>
              <a:t>Pressiona alguns setores de bens de consumo</a:t>
            </a:r>
          </a:p>
          <a:p>
            <a:pPr lvl="2">
              <a:lnSpc>
                <a:spcPct val="80000"/>
              </a:lnSpc>
            </a:pPr>
            <a:r>
              <a:rPr altLang="pt-BR" sz="1600"/>
              <a:t>Problema do congelamento com preços variando assincronicamente</a:t>
            </a:r>
          </a:p>
          <a:p>
            <a:pPr lvl="2">
              <a:lnSpc>
                <a:spcPct val="80000"/>
              </a:lnSpc>
            </a:pPr>
            <a:r>
              <a:rPr altLang="pt-BR" sz="1600"/>
              <a:t>Escassez, filas, ágios e maquiagens</a:t>
            </a:r>
          </a:p>
          <a:p>
            <a:pPr lvl="2">
              <a:lnSpc>
                <a:spcPct val="80000"/>
              </a:lnSpc>
            </a:pPr>
            <a:r>
              <a:rPr altLang="pt-BR" sz="1600"/>
              <a:t>Diminuição das margens de comercialização e perda de margens onde custo se elevaram</a:t>
            </a:r>
          </a:p>
          <a:p>
            <a:pPr lvl="1">
              <a:lnSpc>
                <a:spcPct val="80000"/>
              </a:lnSpc>
            </a:pPr>
            <a:r>
              <a:rPr altLang="pt-BR" sz="2000"/>
              <a:t>Fuga de ativos financeiros para ativos reais e dólar (ágio do paralelo)</a:t>
            </a:r>
          </a:p>
          <a:p>
            <a:pPr lvl="1">
              <a:lnSpc>
                <a:spcPct val="80000"/>
              </a:lnSpc>
            </a:pPr>
            <a:r>
              <a:rPr altLang="pt-BR" sz="2000"/>
              <a:t>Problemas na Balança Comercial e nas contas externas</a:t>
            </a:r>
          </a:p>
          <a:p>
            <a:pPr lvl="2">
              <a:lnSpc>
                <a:spcPct val="80000"/>
              </a:lnSpc>
            </a:pPr>
            <a:r>
              <a:rPr altLang="pt-BR" sz="1600"/>
              <a:t>Outubro – pequena desvalorização e introdução de minidesvalorizações </a:t>
            </a:r>
          </a:p>
          <a:p>
            <a:pPr lvl="2">
              <a:lnSpc>
                <a:spcPct val="80000"/>
              </a:lnSpc>
            </a:pPr>
            <a:r>
              <a:rPr altLang="pt-BR" sz="1600"/>
              <a:t>Inicio de 87 - moratória</a:t>
            </a:r>
          </a:p>
          <a:p>
            <a:pPr>
              <a:lnSpc>
                <a:spcPct val="80000"/>
              </a:lnSpc>
            </a:pPr>
            <a:endParaRPr altLang="pt-BR" sz="2800"/>
          </a:p>
          <a:p>
            <a:pPr>
              <a:lnSpc>
                <a:spcPct val="70000"/>
              </a:lnSpc>
            </a:pPr>
            <a:endParaRPr altLang="pt-BR" sz="12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7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7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Número de Slide 5">
            <a:extLst>
              <a:ext uri="{FF2B5EF4-FFF2-40B4-BE49-F238E27FC236}">
                <a16:creationId xmlns:a16="http://schemas.microsoft.com/office/drawing/2014/main" id="{2D579DCC-50B2-4E2D-976D-9E895249B185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1D93EEB4-6C09-4382-ABC8-C95472033D52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178778B6-6733-4120-9E81-B37397534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40" rIns="91440" anchor="ctr"/>
          <a:lstStyle/>
          <a:p>
            <a:pPr algn="ctr"/>
            <a:r>
              <a:rPr altLang="pt-BR" b="1"/>
              <a:t>Do Cruzado à Moratória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1E0AE141-8AD4-4031-BD60-45801135296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47700" y="1600200"/>
            <a:ext cx="4878388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85000"/>
              </a:lnSpc>
            </a:pPr>
            <a:r>
              <a:rPr altLang="pt-BR" sz="2800"/>
              <a:t>Problemas como descongelar ? </a:t>
            </a:r>
          </a:p>
          <a:p>
            <a:pPr marL="639763" lvl="1" indent="-273050">
              <a:lnSpc>
                <a:spcPct val="85000"/>
              </a:lnSpc>
            </a:pPr>
            <a:r>
              <a:rPr altLang="pt-BR" sz="2000"/>
              <a:t>Técnica e politicamente</a:t>
            </a:r>
          </a:p>
          <a:p>
            <a:pPr marL="319088" indent="-319088">
              <a:lnSpc>
                <a:spcPct val="85000"/>
              </a:lnSpc>
            </a:pPr>
            <a:r>
              <a:rPr altLang="pt-BR" sz="2800"/>
              <a:t>Cruzadinho (julho): </a:t>
            </a:r>
          </a:p>
          <a:p>
            <a:pPr marL="639763" lvl="1" indent="-273050">
              <a:lnSpc>
                <a:spcPct val="85000"/>
              </a:lnSpc>
            </a:pPr>
            <a:r>
              <a:rPr altLang="pt-BR" sz="2000"/>
              <a:t>Primeira tentativa tímida de conter a demanda</a:t>
            </a:r>
          </a:p>
          <a:p>
            <a:pPr marL="914400" lvl="2">
              <a:lnSpc>
                <a:spcPct val="85000"/>
              </a:lnSpc>
            </a:pPr>
            <a:r>
              <a:rPr altLang="pt-BR" sz="1900"/>
              <a:t>Pacote fiscal – Fundo de Desenvolvimento</a:t>
            </a:r>
          </a:p>
          <a:p>
            <a:pPr marL="914400" lvl="2">
              <a:lnSpc>
                <a:spcPct val="85000"/>
              </a:lnSpc>
            </a:pPr>
            <a:r>
              <a:rPr altLang="pt-BR" sz="1900"/>
              <a:t>Expurgado – perda de apoio político</a:t>
            </a:r>
          </a:p>
          <a:p>
            <a:pPr marL="319088" indent="-319088">
              <a:lnSpc>
                <a:spcPct val="85000"/>
              </a:lnSpc>
            </a:pPr>
            <a:r>
              <a:rPr altLang="pt-BR" sz="2800"/>
              <a:t>Imobilismo </a:t>
            </a:r>
            <a:r>
              <a:rPr altLang="pt-BR" sz="2800">
                <a:sym typeface="Wingdings" panose="05000000000000000000" pitchFamily="2" charset="2"/>
              </a:rPr>
              <a:t> Q</a:t>
            </a:r>
            <a:r>
              <a:rPr altLang="pt-BR" sz="2800"/>
              <a:t>uestões Políticas – eleições</a:t>
            </a:r>
          </a:p>
          <a:p>
            <a:pPr marL="319088" indent="-319088">
              <a:lnSpc>
                <a:spcPct val="7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altLang="pt-BR" sz="2800"/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4D64587B-B19C-49B4-8AC0-48E28744488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764213" y="1463675"/>
            <a:ext cx="6427787" cy="457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defRPr/>
            </a:pPr>
            <a:r>
              <a:rPr altLang="pt-BR"/>
              <a:t>Cruzado II (novembro) – depois das eleições (oportunismo)</a:t>
            </a:r>
          </a:p>
          <a:p>
            <a:pPr lvl="1">
              <a:defRPr/>
            </a:pPr>
            <a:r>
              <a:rPr altLang="pt-BR" sz="1700"/>
              <a:t>Novo pacote fiscal – aumentar a arrecadação - conter déficit público</a:t>
            </a:r>
          </a:p>
          <a:p>
            <a:pPr lvl="1">
              <a:defRPr/>
            </a:pPr>
            <a:r>
              <a:rPr altLang="pt-BR" sz="1700"/>
              <a:t>Realinhamento de preços – 5 bens finais e preços públicos </a:t>
            </a:r>
          </a:p>
          <a:p>
            <a:pPr lvl="2">
              <a:defRPr/>
            </a:pPr>
            <a:r>
              <a:rPr altLang="pt-BR" sz="1200"/>
              <a:t>Impostos indiretos sobre automóveis, bebidas e cigarros</a:t>
            </a:r>
          </a:p>
          <a:p>
            <a:pPr lvl="2">
              <a:defRPr/>
            </a:pPr>
            <a:r>
              <a:rPr altLang="pt-BR" sz="1200"/>
              <a:t>Aumento de tarifas de energia elétrica, telefones, correios</a:t>
            </a:r>
          </a:p>
          <a:p>
            <a:pPr>
              <a:defRPr/>
            </a:pPr>
            <a:r>
              <a:rPr altLang="pt-BR"/>
              <a:t>Saída descoordenada do congelamento </a:t>
            </a:r>
          </a:p>
          <a:p>
            <a:pPr lvl="1">
              <a:defRPr/>
            </a:pPr>
            <a:r>
              <a:rPr altLang="pt-BR" sz="1700"/>
              <a:t>Preços se elevam (16% jan 87) – dispara gatilho </a:t>
            </a:r>
          </a:p>
          <a:p>
            <a:pPr>
              <a:defRPr/>
            </a:pPr>
            <a:r>
              <a:rPr altLang="pt-BR" sz="2400"/>
              <a:t>Fim Cruzado – fevereiro (fim do congelamento)</a:t>
            </a:r>
          </a:p>
          <a:p>
            <a:pPr>
              <a:defRPr/>
            </a:pPr>
            <a:r>
              <a:rPr altLang="pt-BR"/>
              <a:t>Moratória dos juros da dívida externa</a:t>
            </a:r>
          </a:p>
          <a:p>
            <a:pPr>
              <a:defRPr/>
            </a:pPr>
            <a:r>
              <a:rPr altLang="pt-BR"/>
              <a:t>Elevação da taxa de juros real</a:t>
            </a:r>
          </a:p>
          <a:p>
            <a:pPr lvl="1">
              <a:defRPr/>
            </a:pPr>
            <a:r>
              <a:rPr altLang="pt-BR" sz="1700"/>
              <a:t>Reintrodução de mecanismos de indexação</a:t>
            </a:r>
          </a:p>
          <a:p>
            <a:pPr>
              <a:defRPr/>
            </a:pPr>
            <a:endParaRPr alt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7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75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75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75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75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75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Número de Slide 3">
            <a:extLst>
              <a:ext uri="{FF2B5EF4-FFF2-40B4-BE49-F238E27FC236}">
                <a16:creationId xmlns:a16="http://schemas.microsoft.com/office/drawing/2014/main" id="{475F3FB6-DC39-484F-B5CE-1A9A1B53FFC0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2DDD86B5-7E19-4A8F-BAD6-FD481735ABFD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35843" name="Picture 4">
            <a:extLst>
              <a:ext uri="{FF2B5EF4-FFF2-40B4-BE49-F238E27FC236}">
                <a16:creationId xmlns:a16="http://schemas.microsoft.com/office/drawing/2014/main" id="{55865872-C8E1-486C-B205-BB5B9DFA1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121920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Número de Slide 5">
            <a:extLst>
              <a:ext uri="{FF2B5EF4-FFF2-40B4-BE49-F238E27FC236}">
                <a16:creationId xmlns:a16="http://schemas.microsoft.com/office/drawing/2014/main" id="{2918386A-AAE9-447A-ACAD-7B15873BE57A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E1CE5F8-2CF4-45A9-8FC8-6BE1F82CCE12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D464312-48AD-4E53-806F-FFC991D4A0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28838" y="344488"/>
            <a:ext cx="9429750" cy="831850"/>
          </a:xfrm>
        </p:spPr>
        <p:txBody>
          <a:bodyPr lIns="91440" rIns="91440" anchor="t"/>
          <a:lstStyle/>
          <a:p>
            <a:r>
              <a:rPr altLang="pt-BR" sz="3000"/>
              <a:t>Problemas do Cruzado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1468A31-9435-4EFD-87B8-5951A6F6538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4963" y="1443038"/>
            <a:ext cx="11857037" cy="5154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669925" lvl="1" indent="-325438">
              <a:lnSpc>
                <a:spcPct val="70000"/>
              </a:lnSpc>
            </a:pPr>
            <a:r>
              <a:rPr altLang="pt-BR" sz="2900" dirty="0"/>
              <a:t>Inflação não puramente inercial</a:t>
            </a:r>
          </a:p>
          <a:p>
            <a:pPr marL="669925" lvl="1" indent="-325438">
              <a:lnSpc>
                <a:spcPct val="70000"/>
              </a:lnSpc>
            </a:pPr>
            <a:r>
              <a:rPr altLang="pt-BR" sz="2900" dirty="0"/>
              <a:t>Debate em torno da política salarial (média, abono e gatilho)</a:t>
            </a:r>
          </a:p>
          <a:p>
            <a:pPr marL="669925" lvl="1" indent="-325438">
              <a:lnSpc>
                <a:spcPct val="70000"/>
              </a:lnSpc>
            </a:pPr>
            <a:r>
              <a:rPr altLang="pt-BR" sz="2900" dirty="0"/>
              <a:t>Ensinamentos: </a:t>
            </a:r>
          </a:p>
          <a:p>
            <a:pPr marL="1022350" lvl="2" indent="-350838">
              <a:lnSpc>
                <a:spcPct val="70000"/>
              </a:lnSpc>
            </a:pPr>
            <a:r>
              <a:rPr altLang="pt-BR" sz="2500" dirty="0">
                <a:solidFill>
                  <a:srgbClr val="FB2C09"/>
                </a:solidFill>
              </a:rPr>
              <a:t>Problemas de desequilíbrio com congelamento</a:t>
            </a:r>
          </a:p>
          <a:p>
            <a:pPr lvl="3">
              <a:lnSpc>
                <a:spcPct val="70000"/>
              </a:lnSpc>
            </a:pPr>
            <a:r>
              <a:rPr altLang="pt-BR" sz="2800" dirty="0"/>
              <a:t>cuidado com problemas distributivos</a:t>
            </a:r>
          </a:p>
          <a:p>
            <a:pPr lvl="3">
              <a:lnSpc>
                <a:spcPct val="70000"/>
              </a:lnSpc>
            </a:pPr>
            <a:r>
              <a:rPr altLang="pt-BR" sz="2800" dirty="0"/>
              <a:t>Nem tudo é congelável</a:t>
            </a:r>
          </a:p>
          <a:p>
            <a:pPr lvl="3">
              <a:lnSpc>
                <a:spcPct val="70000"/>
              </a:lnSpc>
            </a:pPr>
            <a:r>
              <a:rPr altLang="pt-BR" sz="2800" dirty="0"/>
              <a:t>Tempo de congelamento (processo de descongelamento)</a:t>
            </a:r>
          </a:p>
          <a:p>
            <a:pPr marL="1022350" lvl="2" indent="-350838">
              <a:lnSpc>
                <a:spcPct val="70000"/>
              </a:lnSpc>
            </a:pPr>
            <a:r>
              <a:rPr altLang="pt-BR" sz="2500" dirty="0">
                <a:solidFill>
                  <a:srgbClr val="FB2C09"/>
                </a:solidFill>
              </a:rPr>
              <a:t>necessidade controlar demanda agregada</a:t>
            </a:r>
          </a:p>
          <a:p>
            <a:pPr lvl="3">
              <a:lnSpc>
                <a:spcPct val="70000"/>
              </a:lnSpc>
            </a:pPr>
            <a:r>
              <a:rPr altLang="pt-BR" sz="2800" dirty="0"/>
              <a:t>Políticas monetárias e fiscais não podem ser passivas </a:t>
            </a:r>
          </a:p>
          <a:p>
            <a:pPr marL="1022350" lvl="2" indent="-350838">
              <a:lnSpc>
                <a:spcPct val="70000"/>
              </a:lnSpc>
            </a:pPr>
            <a:r>
              <a:rPr altLang="pt-BR" sz="2500" dirty="0">
                <a:solidFill>
                  <a:srgbClr val="FB2C09"/>
                </a:solidFill>
              </a:rPr>
              <a:t>atenção com as contas externas</a:t>
            </a:r>
          </a:p>
          <a:p>
            <a:pPr lvl="3">
              <a:lnSpc>
                <a:spcPct val="70000"/>
              </a:lnSpc>
            </a:pPr>
            <a:r>
              <a:rPr altLang="pt-BR" sz="2500" dirty="0"/>
              <a:t>Espaço para “encaixar” crescimento (importações e financiamento)  </a:t>
            </a:r>
          </a:p>
          <a:p>
            <a:pPr marL="669925" lvl="1" indent="-325438">
              <a:lnSpc>
                <a:spcPct val="70000"/>
              </a:lnSpc>
            </a:pPr>
            <a:r>
              <a:rPr altLang="pt-BR" sz="2900" dirty="0"/>
              <a:t>Heranças</a:t>
            </a:r>
          </a:p>
          <a:p>
            <a:pPr marL="1022350" lvl="2" indent="-350838">
              <a:lnSpc>
                <a:spcPct val="70000"/>
              </a:lnSpc>
            </a:pPr>
            <a:r>
              <a:rPr altLang="pt-BR" sz="2500" dirty="0"/>
              <a:t>Expectativa de congelamento e ampliação dos processo de fuga de ativos </a:t>
            </a:r>
          </a:p>
          <a:p>
            <a:pPr marL="1022350" lvl="2" indent="-350838">
              <a:lnSpc>
                <a:spcPct val="70000"/>
              </a:lnSpc>
            </a:pPr>
            <a:r>
              <a:rPr altLang="pt-BR" sz="2500" dirty="0"/>
              <a:t>perda de apoio político</a:t>
            </a:r>
          </a:p>
          <a:p>
            <a:pPr marL="1022350" lvl="2" indent="-350838">
              <a:lnSpc>
                <a:spcPct val="70000"/>
              </a:lnSpc>
              <a:buFont typeface="Wingdings" panose="05000000000000000000" pitchFamily="2" charset="2"/>
              <a:buNone/>
            </a:pPr>
            <a:endParaRPr altLang="pt-BR" sz="2500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conomia7">
            <a:extLst>
              <a:ext uri="{FF2B5EF4-FFF2-40B4-BE49-F238E27FC236}">
                <a16:creationId xmlns:a16="http://schemas.microsoft.com/office/drawing/2014/main" id="{51EA503F-52EF-4D88-A927-5BAFC3E71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76475"/>
            <a:ext cx="2743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ANd9GcQU5GBmcbsL2L3QErdnWZS_fS5rUCZYt_X-1XahV8nYqM61IXk&amp;t=1&amp;usg=__oYN3iA6jv5EObMnK6mSEcxHPF1c=">
            <a:extLst>
              <a:ext uri="{FF2B5EF4-FFF2-40B4-BE49-F238E27FC236}">
                <a16:creationId xmlns:a16="http://schemas.microsoft.com/office/drawing/2014/main" id="{037CAA1F-44EA-4AE0-A869-E92123CA3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2205038"/>
            <a:ext cx="4205287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>
            <a:extLst>
              <a:ext uri="{FF2B5EF4-FFF2-40B4-BE49-F238E27FC236}">
                <a16:creationId xmlns:a16="http://schemas.microsoft.com/office/drawing/2014/main" id="{5F9F0266-2A02-42A9-A6A2-E6F267CCD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738" y="404813"/>
            <a:ext cx="9601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29 de abril de 1987 – troca de Dílson Funaro por Bresser Pereira no Ministério da Fazenda </a:t>
            </a: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2F5D746E-5F19-4400-AF34-862113ABF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0" y="5445125"/>
            <a:ext cx="6577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12 de junho de 1987 – lançado Plano Bresser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5A1FB72-44BB-4E9F-9170-22743237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rIns="91440" anchor="ctr"/>
          <a:lstStyle/>
          <a:p>
            <a:r>
              <a:rPr altLang="pt-BR" sz="3600"/>
              <a:t>Plano Bresser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4751A4E-1C67-4D60-B892-22728A877768}"/>
              </a:ext>
            </a:extLst>
          </p:cNvPr>
          <p:cNvSpPr>
            <a:spLocks noGrp="1"/>
          </p:cNvSpPr>
          <p:nvPr>
            <p:ph type="body" sz="half" idx="1"/>
          </p:nvPr>
        </p:nvSpPr>
        <p:spPr bwMode="auto">
          <a:xfrm>
            <a:off x="457200" y="1714500"/>
            <a:ext cx="332105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80000"/>
              </a:lnSpc>
            </a:pPr>
            <a:r>
              <a:rPr altLang="pt-BR" sz="3200"/>
              <a:t>Plano hibrido e de emergência</a:t>
            </a:r>
          </a:p>
          <a:p>
            <a:pPr marL="319088" indent="-319088">
              <a:lnSpc>
                <a:spcPct val="80000"/>
              </a:lnSpc>
            </a:pPr>
            <a:endParaRPr altLang="pt-BR" sz="3200"/>
          </a:p>
          <a:p>
            <a:pPr marL="639763" lvl="1" indent="-273050">
              <a:lnSpc>
                <a:spcPct val="80000"/>
              </a:lnSpc>
            </a:pPr>
            <a:r>
              <a:rPr altLang="pt-BR" sz="2400"/>
              <a:t>Conter aceleração inflacionária 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2400"/>
              <a:t>inflação inercial e de demanda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2400"/>
              <a:t>Combinação de políticas heterodoxas e ortodoxas</a:t>
            </a:r>
          </a:p>
        </p:txBody>
      </p:sp>
      <p:sp>
        <p:nvSpPr>
          <p:cNvPr id="41988" name="Rectangle 8">
            <a:extLst>
              <a:ext uri="{FF2B5EF4-FFF2-40B4-BE49-F238E27FC236}">
                <a16:creationId xmlns:a16="http://schemas.microsoft.com/office/drawing/2014/main" id="{E2EE88E1-E0DB-4A54-9EF5-0AECDDE251B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443538" y="1600200"/>
            <a:ext cx="6594475" cy="5133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altLang="pt-BR"/>
              <a:t>medidas:</a:t>
            </a:r>
          </a:p>
          <a:p>
            <a:pPr lvl="1">
              <a:lnSpc>
                <a:spcPct val="80000"/>
              </a:lnSpc>
            </a:pPr>
            <a:r>
              <a:rPr altLang="pt-BR" sz="1800"/>
              <a:t>Congelamento salários e preços por 3 meses</a:t>
            </a:r>
          </a:p>
          <a:p>
            <a:pPr lvl="2">
              <a:lnSpc>
                <a:spcPct val="80000"/>
              </a:lnSpc>
            </a:pPr>
            <a:r>
              <a:rPr altLang="pt-BR" sz="1600"/>
              <a:t>Realinhamento anterior de Preços públicos (EE, gasolina, telefone, aço)</a:t>
            </a:r>
          </a:p>
          <a:p>
            <a:pPr lvl="2">
              <a:lnSpc>
                <a:spcPct val="80000"/>
              </a:lnSpc>
            </a:pPr>
            <a:r>
              <a:rPr altLang="pt-BR" sz="1600"/>
              <a:t>Seguido de uma fase de flexibilização e depois descongelamento </a:t>
            </a:r>
          </a:p>
          <a:p>
            <a:pPr lvl="1">
              <a:lnSpc>
                <a:spcPct val="80000"/>
              </a:lnSpc>
            </a:pPr>
            <a:r>
              <a:rPr altLang="pt-BR" sz="1800"/>
              <a:t>Fim do gatilho e cria URP para reajuste de salários pós congelamento</a:t>
            </a:r>
          </a:p>
          <a:p>
            <a:pPr lvl="2">
              <a:lnSpc>
                <a:spcPct val="80000"/>
              </a:lnSpc>
            </a:pPr>
            <a:r>
              <a:rPr altLang="pt-BR" sz="1600"/>
              <a:t>URP – media de três últimos meses da inflação </a:t>
            </a:r>
          </a:p>
          <a:p>
            <a:pPr lvl="2">
              <a:lnSpc>
                <a:spcPct val="80000"/>
              </a:lnSpc>
            </a:pPr>
            <a:r>
              <a:rPr altLang="pt-BR" sz="1600"/>
              <a:t>Repassado para os três meses seguintes (reajuste mensal com defasagem )</a:t>
            </a:r>
          </a:p>
          <a:p>
            <a:pPr lvl="1">
              <a:lnSpc>
                <a:spcPct val="80000"/>
              </a:lnSpc>
            </a:pPr>
            <a:r>
              <a:rPr altLang="pt-BR" sz="1800"/>
              <a:t>Tablita (sem troca de moeda) </a:t>
            </a:r>
          </a:p>
          <a:p>
            <a:pPr lvl="1">
              <a:lnSpc>
                <a:spcPct val="80000"/>
              </a:lnSpc>
              <a:spcAft>
                <a:spcPct val="35000"/>
              </a:spcAft>
            </a:pPr>
            <a:r>
              <a:rPr altLang="pt-BR" sz="1800"/>
              <a:t>Desvalorização cambial (não congelamento – não fixa)</a:t>
            </a:r>
          </a:p>
          <a:p>
            <a:pPr lvl="1">
              <a:lnSpc>
                <a:spcPct val="80000"/>
              </a:lnSpc>
            </a:pPr>
            <a:r>
              <a:rPr altLang="pt-BR" sz="1800"/>
              <a:t>Política monetária ortodoxa </a:t>
            </a:r>
          </a:p>
          <a:p>
            <a:pPr lvl="2">
              <a:lnSpc>
                <a:spcPct val="80000"/>
              </a:lnSpc>
            </a:pPr>
            <a:r>
              <a:rPr altLang="pt-BR" sz="1600"/>
              <a:t>Juros positivos – controle de demanda e especulação com estoques</a:t>
            </a:r>
          </a:p>
          <a:p>
            <a:pPr lvl="1">
              <a:lnSpc>
                <a:spcPct val="80000"/>
              </a:lnSpc>
            </a:pPr>
            <a:r>
              <a:rPr altLang="pt-BR" sz="1800"/>
              <a:t> tentativa de controle fiscal</a:t>
            </a:r>
          </a:p>
          <a:p>
            <a:pPr lvl="2">
              <a:lnSpc>
                <a:spcPct val="80000"/>
              </a:lnSpc>
            </a:pPr>
            <a:r>
              <a:rPr altLang="pt-BR" sz="1600"/>
              <a:t>Aumento de tarifas, eliminação de subsídios, corte de gastos (investimentos públicos) </a:t>
            </a:r>
          </a:p>
          <a:p>
            <a:endParaRPr altLang="pt-BR" sz="2800"/>
          </a:p>
        </p:txBody>
      </p:sp>
      <p:sp>
        <p:nvSpPr>
          <p:cNvPr id="41989" name="AutoShape 4">
            <a:extLst>
              <a:ext uri="{FF2B5EF4-FFF2-40B4-BE49-F238E27FC236}">
                <a16:creationId xmlns:a16="http://schemas.microsoft.com/office/drawing/2014/main" id="{2FD2B1A0-1B5D-499D-BCA3-C68270F48A6E}"/>
              </a:ext>
            </a:extLst>
          </p:cNvPr>
          <p:cNvSpPr>
            <a:spLocks/>
          </p:cNvSpPr>
          <p:nvPr/>
        </p:nvSpPr>
        <p:spPr bwMode="auto">
          <a:xfrm>
            <a:off x="5572125" y="1970088"/>
            <a:ext cx="352425" cy="2625725"/>
          </a:xfrm>
          <a:prstGeom prst="leftBrace">
            <a:avLst>
              <a:gd name="adj1" fmla="val 651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0" name="Text Box 5">
            <a:extLst>
              <a:ext uri="{FF2B5EF4-FFF2-40B4-BE49-F238E27FC236}">
                <a16:creationId xmlns:a16="http://schemas.microsoft.com/office/drawing/2014/main" id="{B5DCF222-218E-4FF6-BC68-7BDBFECE9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150" y="2192338"/>
            <a:ext cx="347663" cy="2362200"/>
          </a:xfrm>
          <a:prstGeom prst="rect">
            <a:avLst/>
          </a:prstGeom>
          <a:solidFill>
            <a:srgbClr val="B24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t eredoxas</a:t>
            </a:r>
          </a:p>
        </p:txBody>
      </p:sp>
      <p:sp>
        <p:nvSpPr>
          <p:cNvPr id="41991" name="AutoShape 6">
            <a:extLst>
              <a:ext uri="{FF2B5EF4-FFF2-40B4-BE49-F238E27FC236}">
                <a16:creationId xmlns:a16="http://schemas.microsoft.com/office/drawing/2014/main" id="{9DD1E21F-1E7C-402A-8604-5A906B7680D9}"/>
              </a:ext>
            </a:extLst>
          </p:cNvPr>
          <p:cNvSpPr>
            <a:spLocks/>
          </p:cNvSpPr>
          <p:nvPr/>
        </p:nvSpPr>
        <p:spPr bwMode="auto">
          <a:xfrm>
            <a:off x="5748338" y="4994275"/>
            <a:ext cx="95250" cy="1481138"/>
          </a:xfrm>
          <a:prstGeom prst="leftBrace">
            <a:avLst>
              <a:gd name="adj1" fmla="val 1295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2" name="Text Box 7">
            <a:extLst>
              <a:ext uri="{FF2B5EF4-FFF2-40B4-BE49-F238E27FC236}">
                <a16:creationId xmlns:a16="http://schemas.microsoft.com/office/drawing/2014/main" id="{17C297BB-CEFB-49D0-9F1E-6D8CEA927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450" y="4994275"/>
            <a:ext cx="330200" cy="17399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 t od.</a:t>
            </a:r>
          </a:p>
        </p:txBody>
      </p:sp>
      <p:pic>
        <p:nvPicPr>
          <p:cNvPr id="41993" name="Picture 10" descr="FJ3CA1M3OUMCAGRFHVUCALEG25YCAYSXXM3CAUN77ZYCA9ZW36YCAROGFPLCANUAJRJCA3PMNVQCAMVBS1KCAHEVVX4CAUSAPBZCAJZ8MHPCAG1WHKLCAPERYFZCA42Z2KYCA23XKZ7CAI2CAS6">
            <a:extLst>
              <a:ext uri="{FF2B5EF4-FFF2-40B4-BE49-F238E27FC236}">
                <a16:creationId xmlns:a16="http://schemas.microsoft.com/office/drawing/2014/main" id="{CE8397AB-CF61-4853-8267-5704550DE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368300"/>
            <a:ext cx="18637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Literatura acadêmica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</TotalTime>
  <Words>2124</Words>
  <Application>Microsoft Office PowerPoint</Application>
  <PresentationFormat>Widescreen</PresentationFormat>
  <Paragraphs>331</Paragraphs>
  <Slides>37</Slides>
  <Notes>6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37</vt:i4>
      </vt:variant>
    </vt:vector>
  </HeadingPairs>
  <TitlesOfParts>
    <vt:vector size="46" baseType="lpstr">
      <vt:lpstr>Arial</vt:lpstr>
      <vt:lpstr>Calibri</vt:lpstr>
      <vt:lpstr>Euphemia</vt:lpstr>
      <vt:lpstr>Plantagenet Cherokee</vt:lpstr>
      <vt:lpstr>Tw Cen MT</vt:lpstr>
      <vt:lpstr>Wingdings</vt:lpstr>
      <vt:lpstr>Literatura acadêmica 16x9</vt:lpstr>
      <vt:lpstr>Planilha do Microsoft Excel 97-2003</vt:lpstr>
      <vt:lpstr>Gráfico do Microsoft Excel</vt:lpstr>
      <vt:lpstr>AULA 14.  Os planos de estabilização do Cruzado ao Collor</vt:lpstr>
      <vt:lpstr>A Economia na Nova República: Combate à inflação</vt:lpstr>
      <vt:lpstr>Plano Cruzado (28.02.86):  medidas</vt:lpstr>
      <vt:lpstr>Plano Cruzado: evolução e dificuldades </vt:lpstr>
      <vt:lpstr>Do Cruzado à Moratória</vt:lpstr>
      <vt:lpstr>Apresentação do PowerPoint</vt:lpstr>
      <vt:lpstr>Problemas do Cruzado</vt:lpstr>
      <vt:lpstr>Apresentação do PowerPoint</vt:lpstr>
      <vt:lpstr>Plano Bresser</vt:lpstr>
      <vt:lpstr>Do Plano Bresser ao Feijão com Arroz (1)</vt:lpstr>
      <vt:lpstr>Apresentação do PowerPoint</vt:lpstr>
      <vt:lpstr>Do Plano Bresser ao Feijão com Arroz (2)</vt:lpstr>
      <vt:lpstr>Apresentação do PowerPoint</vt:lpstr>
      <vt:lpstr>Plano Verão – Novamente um  plano hibrido</vt:lpstr>
      <vt:lpstr>Apresentação do PowerPoint</vt:lpstr>
      <vt:lpstr>Plano Verão – Novamente um  plano hibrido</vt:lpstr>
      <vt:lpstr>O Fim do Governo Sarney</vt:lpstr>
      <vt:lpstr>Governo Sarney </vt:lpstr>
      <vt:lpstr>AULA 15.  O Plano Collor </vt:lpstr>
      <vt:lpstr>Apresentação do PowerPoint</vt:lpstr>
      <vt:lpstr>Collor: eleito diretamente</vt:lpstr>
      <vt:lpstr>O Governo Collor: Problemas Iniciais</vt:lpstr>
      <vt:lpstr>Apresentação do PowerPoint</vt:lpstr>
      <vt:lpstr>Apresentação do PowerPoint</vt:lpstr>
      <vt:lpstr>Cinco conjunto de medidas</vt:lpstr>
      <vt:lpstr>Política de renda</vt:lpstr>
      <vt:lpstr>Reforma Administrativa e Privatização</vt:lpstr>
      <vt:lpstr>Reforma fiscal</vt:lpstr>
      <vt:lpstr>Reforma do comércio exterior</vt:lpstr>
      <vt:lpstr>Reforma Monetária</vt:lpstr>
      <vt:lpstr>Apresentação do PowerPoint</vt:lpstr>
      <vt:lpstr>Reforma Monetária</vt:lpstr>
      <vt:lpstr>Reforma Monetária</vt:lpstr>
      <vt:lpstr>Apresentação do PowerPoint</vt:lpstr>
      <vt:lpstr>Taxas de crescimento do PIB durante os Planos de Estabilização  Brasil 1985 - 1996</vt:lpstr>
      <vt:lpstr>Plano Collor problemas</vt:lpstr>
      <vt:lpstr>A Transição Collor - Itamar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de título com imagem</dc:title>
  <dc:creator>Amaury Gremaud</dc:creator>
  <cp:lastModifiedBy>Amaury Gremaud</cp:lastModifiedBy>
  <cp:revision>50</cp:revision>
  <dcterms:created xsi:type="dcterms:W3CDTF">2013-04-05T19:49:59Z</dcterms:created>
  <dcterms:modified xsi:type="dcterms:W3CDTF">2019-10-01T22:03:56Z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