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2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3D207A-5E8F-4A49-9C16-5DF7B48587E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VPJVU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atracalivre.com.br/geral/cidadania/indicacao/mariell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Ujq7Qj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Perspectivas teóricas em RP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Disciplina</a:t>
            </a:r>
            <a:r>
              <a:rPr lang="pt-BR" dirty="0"/>
              <a:t>: Introdução ao Campo da Comunicação – CCA 0321 </a:t>
            </a:r>
            <a:endParaRPr lang="pt-BR" dirty="0" smtClean="0"/>
          </a:p>
          <a:p>
            <a:r>
              <a:rPr lang="pt-BR" dirty="0" smtClean="0"/>
              <a:t>Prof. Dr. Richard </a:t>
            </a:r>
            <a:r>
              <a:rPr lang="pt-BR" dirty="0" err="1" smtClean="0"/>
              <a:t>Romancini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6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600200"/>
            <a:ext cx="3898776" cy="51411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/>
              <a:t>Recepção das críticas: </a:t>
            </a:r>
            <a:r>
              <a:rPr lang="pt-BR" sz="2800" dirty="0" smtClean="0"/>
              <a:t>1) situar a prática num modelo de mão-dupla (opção vista como ingênua pelo autor); 2) incorporar as críticas e pensar as questões éticas e políticas que envolvem a atuação de RP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18339" r="38969" b="33020"/>
          <a:stretch/>
        </p:blipFill>
        <p:spPr bwMode="auto">
          <a:xfrm>
            <a:off x="4458816" y="1728455"/>
            <a:ext cx="4063256" cy="244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518472" y="4283804"/>
            <a:ext cx="3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goo.gl/VPJVUy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7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600200"/>
            <a:ext cx="7715200" cy="312494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 smtClean="0"/>
              <a:t>Tarefas da segunda vertente:</a:t>
            </a:r>
          </a:p>
          <a:p>
            <a:pPr lvl="1"/>
            <a:r>
              <a:rPr lang="pt-BR" sz="2800" dirty="0" smtClean="0"/>
              <a:t>Situar as atividades nos contextos históricos e sociais em que se desenvolvem</a:t>
            </a:r>
          </a:p>
          <a:p>
            <a:pPr lvl="1"/>
            <a:r>
              <a:rPr lang="pt-BR" sz="2800" dirty="0" smtClean="0"/>
              <a:t>Recuperar experiências valorosas para reestruturar a prática profissional em termos mais éticos e iluministas (mais esclarecimento em vez de manipulação)</a:t>
            </a:r>
          </a:p>
        </p:txBody>
      </p:sp>
    </p:spTree>
    <p:extLst>
      <p:ext uri="{BB962C8B-B14F-4D97-AF65-F5344CB8AC3E}">
        <p14:creationId xmlns:p14="http://schemas.microsoft.com/office/powerpoint/2010/main" val="23662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Hohlfeldt</a:t>
            </a:r>
            <a:r>
              <a:rPr lang="pt-BR" dirty="0" smtClean="0"/>
              <a:t> </a:t>
            </a:r>
            <a:r>
              <a:rPr lang="pt-BR" dirty="0"/>
              <a:t>(2011)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0" y="1916832"/>
            <a:ext cx="7056784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Ciências Sociais Aplicas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04504" y="3060249"/>
            <a:ext cx="5688632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Ciências da Comunicação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11760" y="4077072"/>
            <a:ext cx="4392488" cy="1384995"/>
          </a:xfrm>
          <a:prstGeom prst="rect">
            <a:avLst/>
          </a:prstGeom>
          <a:solidFill>
            <a:schemeClr val="accent1">
              <a:lumMod val="20000"/>
              <a:lumOff val="8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Comunicação Organizacional e Relações Públicas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422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Hohlfeldt</a:t>
            </a:r>
            <a:r>
              <a:rPr lang="pt-BR" dirty="0" smtClean="0"/>
              <a:t> </a:t>
            </a:r>
            <a:r>
              <a:rPr lang="pt-BR" dirty="0"/>
              <a:t>(2011)</a:t>
            </a:r>
          </a:p>
        </p:txBody>
      </p:sp>
      <p:sp>
        <p:nvSpPr>
          <p:cNvPr id="3" name="Elipse 2"/>
          <p:cNvSpPr/>
          <p:nvPr/>
        </p:nvSpPr>
        <p:spPr>
          <a:xfrm>
            <a:off x="2119536" y="2277482"/>
            <a:ext cx="4248472" cy="42484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879811" y="3184814"/>
            <a:ext cx="2727920" cy="27279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054660" y="2700928"/>
            <a:ext cx="26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Comunicação Humana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84259" y="3948610"/>
            <a:ext cx="211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Comunicação de Massa ou Comunicação Midiática</a:t>
            </a:r>
            <a:endParaRPr lang="pt-BR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600200"/>
            <a:ext cx="7715200" cy="312494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 smtClean="0"/>
              <a:t>Nota, a partir de Denis </a:t>
            </a:r>
            <a:r>
              <a:rPr lang="pt-BR" sz="3200" dirty="0" err="1" smtClean="0"/>
              <a:t>McQuail</a:t>
            </a:r>
            <a:r>
              <a:rPr lang="pt-BR" sz="3200" dirty="0" smtClean="0"/>
              <a:t>, que:</a:t>
            </a:r>
          </a:p>
        </p:txBody>
      </p:sp>
    </p:spTree>
    <p:extLst>
      <p:ext uri="{BB962C8B-B14F-4D97-AF65-F5344CB8AC3E}">
        <p14:creationId xmlns:p14="http://schemas.microsoft.com/office/powerpoint/2010/main" val="42822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Hohlfeldt</a:t>
            </a:r>
            <a:r>
              <a:rPr lang="pt-BR" dirty="0" smtClean="0"/>
              <a:t> </a:t>
            </a:r>
            <a:r>
              <a:rPr lang="pt-BR" dirty="0"/>
              <a:t>(2011)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556792"/>
            <a:ext cx="4978896" cy="51125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 Ao mesmo tempo, o estudo do processo comunicacional se desdobra em:</a:t>
            </a:r>
          </a:p>
          <a:p>
            <a:pPr lvl="1"/>
            <a:r>
              <a:rPr lang="pt-BR" sz="2400" dirty="0" smtClean="0"/>
              <a:t>Quem comunica a quem? (emissores/fontes e receptores);</a:t>
            </a:r>
          </a:p>
          <a:p>
            <a:pPr lvl="1"/>
            <a:r>
              <a:rPr lang="pt-BR" sz="2400" dirty="0" smtClean="0"/>
              <a:t>Por quê? (funções)</a:t>
            </a:r>
          </a:p>
          <a:p>
            <a:pPr lvl="1"/>
            <a:r>
              <a:rPr lang="pt-BR" sz="2400" dirty="0" smtClean="0"/>
              <a:t>Como? (canais, linguagens)</a:t>
            </a:r>
          </a:p>
          <a:p>
            <a:pPr lvl="1"/>
            <a:r>
              <a:rPr lang="pt-BR" sz="2400" dirty="0" smtClean="0"/>
              <a:t>Sobre o quê? (conteúdos)</a:t>
            </a:r>
          </a:p>
          <a:p>
            <a:pPr lvl="1"/>
            <a:r>
              <a:rPr lang="pt-BR" sz="2400" dirty="0" smtClean="0"/>
              <a:t>Com que efeitos?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60132" y="3284984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E</a:t>
            </a:r>
            <a:endParaRPr lang="pt-BR" sz="6600" dirty="0"/>
          </a:p>
        </p:txBody>
      </p:sp>
      <p:sp>
        <p:nvSpPr>
          <p:cNvPr id="10" name="Seta para a direita 9"/>
          <p:cNvSpPr/>
          <p:nvPr/>
        </p:nvSpPr>
        <p:spPr>
          <a:xfrm>
            <a:off x="6516216" y="3647929"/>
            <a:ext cx="864096" cy="382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403504" y="3335784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R</a:t>
            </a:r>
            <a:endParaRPr lang="pt-BR" sz="6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60132" y="4653136"/>
            <a:ext cx="284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Comunicação?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7705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Hohlfeldt</a:t>
            </a:r>
            <a:r>
              <a:rPr lang="pt-BR" dirty="0" smtClean="0"/>
              <a:t> </a:t>
            </a:r>
            <a:r>
              <a:rPr lang="pt-BR" dirty="0"/>
              <a:t>(2011)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556792"/>
            <a:ext cx="7715200" cy="51125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 Qual especificidade da Comunicação Organizacional e das Relações Públicas?</a:t>
            </a:r>
            <a:endParaRPr lang="pt-BR" sz="24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3140968"/>
            <a:ext cx="595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Centralidade das...</a:t>
            </a:r>
            <a:endParaRPr lang="pt-BR" sz="4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170436" y="4126549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Organizações</a:t>
            </a:r>
            <a:endParaRPr lang="pt-B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Hohlfeldt</a:t>
            </a:r>
            <a:r>
              <a:rPr lang="pt-BR" dirty="0" smtClean="0"/>
              <a:t> </a:t>
            </a:r>
            <a:r>
              <a:rPr lang="pt-BR" dirty="0"/>
              <a:t>(2011)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556792"/>
            <a:ext cx="4186808" cy="51125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A partir de </a:t>
            </a:r>
            <a:r>
              <a:rPr lang="pt-BR" sz="2800" dirty="0" err="1" smtClean="0"/>
              <a:t>Niklas</a:t>
            </a:r>
            <a:r>
              <a:rPr lang="pt-BR" sz="2800" dirty="0" smtClean="0"/>
              <a:t> </a:t>
            </a:r>
            <a:r>
              <a:rPr lang="pt-BR" sz="2800" dirty="0" err="1" smtClean="0"/>
              <a:t>Luhmann</a:t>
            </a:r>
            <a:r>
              <a:rPr lang="pt-BR" sz="2800" dirty="0" smtClean="0"/>
              <a:t>, o autor enfatiza a importância das </a:t>
            </a:r>
            <a:r>
              <a:rPr lang="pt-BR" sz="2800" b="1" dirty="0" smtClean="0">
                <a:solidFill>
                  <a:srgbClr val="FF0000"/>
                </a:solidFill>
              </a:rPr>
              <a:t>seleções</a:t>
            </a:r>
            <a:r>
              <a:rPr lang="pt-BR" sz="2800" dirty="0" smtClean="0"/>
              <a:t> de </a:t>
            </a:r>
            <a:r>
              <a:rPr lang="pt-BR" sz="2800" b="1" dirty="0" smtClean="0"/>
              <a:t>informação</a:t>
            </a:r>
            <a:r>
              <a:rPr lang="pt-BR" sz="2800" dirty="0" smtClean="0"/>
              <a:t> e </a:t>
            </a:r>
            <a:r>
              <a:rPr lang="pt-BR" sz="2800" b="1" dirty="0" smtClean="0"/>
              <a:t>formas de expressão </a:t>
            </a:r>
            <a:r>
              <a:rPr lang="pt-BR" sz="2800" dirty="0" smtClean="0"/>
              <a:t>feitas pelas organizações para desenvolver seu processo de comunicação</a:t>
            </a:r>
            <a:endParaRPr lang="pt-BR" sz="2400" dirty="0" smtClean="0"/>
          </a:p>
        </p:txBody>
      </p:sp>
      <p:pic>
        <p:nvPicPr>
          <p:cNvPr id="7170" name="Imagem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0" t="26274" r="46492" b="15338"/>
          <a:stretch/>
        </p:blipFill>
        <p:spPr bwMode="auto">
          <a:xfrm>
            <a:off x="4546471" y="535732"/>
            <a:ext cx="2604615" cy="339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26358" r="46114" b="22133"/>
          <a:stretch>
            <a:fillRect/>
          </a:stretch>
        </p:blipFill>
        <p:spPr bwMode="auto">
          <a:xfrm>
            <a:off x="5652120" y="2996952"/>
            <a:ext cx="2820126" cy="309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11960" y="6237313"/>
            <a:ext cx="426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Fonte: </a:t>
            </a:r>
            <a:r>
              <a:rPr lang="pt-BR" sz="1200" dirty="0">
                <a:hlinkClick r:id="rId4"/>
              </a:rPr>
              <a:t>https://</a:t>
            </a:r>
            <a:r>
              <a:rPr lang="pt-BR" sz="1200" dirty="0" smtClean="0">
                <a:hlinkClick r:id="rId4"/>
              </a:rPr>
              <a:t>catracalivre.com.br/geral/cidadania/indicacao/marielle</a:t>
            </a:r>
            <a:r>
              <a:rPr lang="pt-BR" sz="1200" dirty="0" smtClean="0"/>
              <a:t> /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441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Hohlfeldt</a:t>
            </a:r>
            <a:r>
              <a:rPr lang="pt-BR" dirty="0"/>
              <a:t> (2011)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autor termina concluindo, com a observação sobre a importância das teorias da comunicação ajudarem a esclarecer diferentes fenômenos relacionados com a comunicação, num diálogo que pratica a </a:t>
            </a:r>
            <a:r>
              <a:rPr lang="pt-BR" sz="2800" dirty="0" err="1" smtClean="0"/>
              <a:t>inter</a:t>
            </a:r>
            <a:r>
              <a:rPr lang="pt-BR" sz="2800" dirty="0" smtClean="0"/>
              <a:t> e a </a:t>
            </a:r>
            <a:r>
              <a:rPr lang="pt-BR" sz="2800" dirty="0" err="1" smtClean="0"/>
              <a:t>transdisciplinaridade</a:t>
            </a:r>
            <a:endParaRPr lang="pt-BR" sz="2800" dirty="0" smtClean="0"/>
          </a:p>
          <a:p>
            <a:r>
              <a:rPr lang="pt-BR" sz="2800" dirty="0" smtClean="0"/>
              <a:t>Isso parece mais importante no atual panorama da comunicação digital, onde novas teorias tentam dar conta de novas práticas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412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Textos para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5069160"/>
          </a:xfrm>
        </p:spPr>
        <p:txBody>
          <a:bodyPr>
            <a:normAutofit/>
          </a:bodyPr>
          <a:lstStyle/>
          <a:p>
            <a:r>
              <a:rPr lang="pt-BR" b="1" dirty="0" smtClean="0"/>
              <a:t>Relações Públicas e pesquisa crítica em Comunicação</a:t>
            </a:r>
            <a:r>
              <a:rPr lang="pt-BR" dirty="0" smtClean="0"/>
              <a:t> – Francisco </a:t>
            </a:r>
            <a:r>
              <a:rPr lang="pt-BR" dirty="0" err="1" smtClean="0"/>
              <a:t>Rüdiger</a:t>
            </a:r>
            <a:endParaRPr lang="pt-BR" dirty="0" smtClean="0"/>
          </a:p>
          <a:p>
            <a:pPr lvl="1"/>
            <a:r>
              <a:rPr lang="pt-BR" dirty="0" smtClean="0"/>
              <a:t>Recapitulação histórica do surgimento das Relações Públicas, das críticas a essa atividade e do desenvolvimento da pesquisa crítica sobre ela e possíveis reconfigurações profissionais</a:t>
            </a:r>
          </a:p>
          <a:p>
            <a:pPr lvl="1"/>
            <a:endParaRPr lang="pt-BR" dirty="0" smtClean="0"/>
          </a:p>
          <a:p>
            <a:r>
              <a:rPr lang="pt-BR" b="1" dirty="0" smtClean="0"/>
              <a:t>O campo das Relações Públicas e as Teorias da Comunicação</a:t>
            </a:r>
            <a:r>
              <a:rPr lang="pt-BR" dirty="0" smtClean="0"/>
              <a:t> – </a:t>
            </a:r>
            <a:r>
              <a:rPr lang="pt-BR" dirty="0" err="1" smtClean="0"/>
              <a:t>Antonio</a:t>
            </a:r>
            <a:r>
              <a:rPr lang="pt-BR" dirty="0" smtClean="0"/>
              <a:t> Carlos </a:t>
            </a:r>
            <a:r>
              <a:rPr lang="pt-BR" dirty="0" err="1" smtClean="0"/>
              <a:t>Hohlfeldt</a:t>
            </a:r>
            <a:endParaRPr lang="pt-BR" dirty="0" smtClean="0"/>
          </a:p>
          <a:p>
            <a:pPr lvl="1"/>
            <a:r>
              <a:rPr lang="pt-BR" dirty="0" smtClean="0"/>
              <a:t>Descreve aspectos das teorias da comunicação que se associam ao estudo das Relações Públicas</a:t>
            </a:r>
          </a:p>
        </p:txBody>
      </p:sp>
    </p:spTree>
    <p:extLst>
      <p:ext uri="{BB962C8B-B14F-4D97-AF65-F5344CB8AC3E}">
        <p14:creationId xmlns:p14="http://schemas.microsoft.com/office/powerpoint/2010/main" val="27526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600200"/>
            <a:ext cx="7571184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Surgimento das RP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095692" y="63000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Século XIX</a:t>
            </a:r>
            <a:endParaRPr lang="pt-BR" dirty="0"/>
          </a:p>
        </p:txBody>
      </p:sp>
      <p:pic>
        <p:nvPicPr>
          <p:cNvPr id="1026" name="Picture 2" descr="ive 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5308"/>
            <a:ext cx="18059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6449970" y="467380"/>
            <a:ext cx="2298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Ivy</a:t>
            </a:r>
            <a:r>
              <a:rPr lang="pt-BR" dirty="0" smtClean="0"/>
              <a:t> Lee (1877-1934)</a:t>
            </a:r>
          </a:p>
          <a:p>
            <a:r>
              <a:rPr lang="pt-BR" dirty="0" smtClean="0"/>
              <a:t>RP como atividade “às claras”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5933728" y="2276872"/>
            <a:ext cx="2491184" cy="2355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5370318" y="2979400"/>
            <a:ext cx="939647" cy="8352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3088928" y="2225667"/>
            <a:ext cx="2491184" cy="2355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563888" y="2492896"/>
            <a:ext cx="2022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Relações Públicas: </a:t>
            </a:r>
            <a:r>
              <a:rPr lang="pt-BR" sz="1600" dirty="0" smtClean="0"/>
              <a:t>“campo surgido do contato entre o público e as novas organizações” (p. 45)</a:t>
            </a:r>
            <a:endParaRPr lang="pt-BR" sz="1600" dirty="0"/>
          </a:p>
        </p:txBody>
      </p:sp>
      <p:sp>
        <p:nvSpPr>
          <p:cNvPr id="5" name="Seta para a direita 4"/>
          <p:cNvSpPr/>
          <p:nvPr/>
        </p:nvSpPr>
        <p:spPr>
          <a:xfrm>
            <a:off x="2436925" y="3008191"/>
            <a:ext cx="939647" cy="8352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251520" y="2276872"/>
            <a:ext cx="2430286" cy="2297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46583" y="307070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Propaganda comercial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483151" y="4965639"/>
            <a:ext cx="241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Meados do século XX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256148" y="2708920"/>
            <a:ext cx="223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Relações Públicas: </a:t>
            </a:r>
            <a:r>
              <a:rPr lang="pt-BR" sz="1600" dirty="0" smtClean="0"/>
              <a:t>“atividade profissional possuidora de um conjunto de processos, métodos e técnicas” (p. 45)</a:t>
            </a:r>
            <a:endParaRPr lang="pt-BR" sz="1600" dirty="0"/>
          </a:p>
        </p:txBody>
      </p:sp>
      <p:pic>
        <p:nvPicPr>
          <p:cNvPr id="1028" name="Picture 4" descr="https://upload.wikimedia.org/wikipedia/commons/thumb/a/a7/Collier%27s-Ad-December-1905.jpg/800px-Collier%27s-Ad-December-1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44" y="3895784"/>
            <a:ext cx="1640244" cy="24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95536" y="5589240"/>
            <a:ext cx="146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Jornalismo</a:t>
            </a:r>
          </a:p>
          <a:p>
            <a:r>
              <a:rPr lang="pt-BR" i="1" dirty="0" err="1"/>
              <a:t>muckraking</a:t>
            </a:r>
            <a:endParaRPr lang="pt-BR" i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067944" y="5558412"/>
            <a:ext cx="330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Públicos: </a:t>
            </a:r>
            <a:r>
              <a:rPr lang="pt-BR" dirty="0" smtClean="0"/>
              <a:t>cidadãos, contribuintes, usuários de serviços e consumidores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7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600200"/>
            <a:ext cx="7571184" cy="67667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Pré-história das RP: </a:t>
            </a:r>
            <a:r>
              <a:rPr lang="pt-BR" dirty="0" smtClean="0"/>
              <a:t>Edward Bernays (1889-1995)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17921" r="39020" b="32874"/>
          <a:stretch/>
        </p:blipFill>
        <p:spPr bwMode="auto">
          <a:xfrm>
            <a:off x="755576" y="2636912"/>
            <a:ext cx="4752528" cy="29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561422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goo.gl/Ujq7Qj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96136" y="2636912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“[...] adotou a ideia [...] de que o público se converteu em massa e, assim, precisa ser persuadido, senão manipulado por elas [as RP], através da propaganda” (p. 50)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05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600200"/>
            <a:ext cx="7571184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“[...] as relações públicas lograram se organizar profissionalmente, mas ainda estão longe de poder dizer que se legitimaram socialmente” (p. 42)</a:t>
            </a:r>
          </a:p>
        </p:txBody>
      </p:sp>
      <p:pic>
        <p:nvPicPr>
          <p:cNvPr id="2050" name="Picture 2" descr="Resultado de imagem para spin doctor mea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70" y="2996952"/>
            <a:ext cx="6163444" cy="32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74712" y="1587500"/>
            <a:ext cx="4313312" cy="532859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Tensão entre atividade de propaganda e RP, para muitos segmentos sociais, o conselheiro de relações proposto por Bernays, na prática, fazia – segundo a crítica – o mesmo que o antigos assessores de imprensa </a:t>
            </a:r>
          </a:p>
        </p:txBody>
      </p:sp>
      <p:pic>
        <p:nvPicPr>
          <p:cNvPr id="4098" name="Picture 2" descr="Resultado de imagem para spin doctor mea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12" y="1556792"/>
            <a:ext cx="3528392" cy="30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74712" y="1772816"/>
            <a:ext cx="7265640" cy="446449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No período pós-Segunda Guerra há uma diminuição da crítica ao poder empresarial e, de maneira paralela, uma institucionalização profissional e acadêmica das Relações Públicas</a:t>
            </a:r>
          </a:p>
          <a:p>
            <a:r>
              <a:rPr lang="pt-BR" sz="2800" dirty="0" smtClean="0"/>
              <a:t>Entretanto casos controversos de ação de companhias continuem a ocorrer (por exemplo, o da propaganda das indústria das estradas de ferro)</a:t>
            </a:r>
          </a:p>
        </p:txBody>
      </p:sp>
    </p:spTree>
    <p:extLst>
      <p:ext uri="{BB962C8B-B14F-4D97-AF65-F5344CB8AC3E}">
        <p14:creationId xmlns:p14="http://schemas.microsoft.com/office/powerpoint/2010/main" val="34459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74712" y="1587500"/>
            <a:ext cx="7913712" cy="532859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Trabalhos de inspiração liberal notam que as empresas precisam “intervir junto à cidadania e, por essa via, junto aos poderes públicos” e que as RP seriam uma face da profissionalização das atividades empresariais</a:t>
            </a:r>
          </a:p>
          <a:p>
            <a:r>
              <a:rPr lang="pt-BR" sz="2800" dirty="0" smtClean="0"/>
              <a:t>“As relações públicas se converteram em profissão na medida em que ajudaram as corporações a tomar o lugar do governo como instituições promotoras do bem-estar social numa era de crise” (p, 62)</a:t>
            </a:r>
          </a:p>
          <a:p>
            <a:r>
              <a:rPr lang="pt-BR" sz="2800" dirty="0" smtClean="0"/>
              <a:t>Empresas como </a:t>
            </a:r>
            <a:r>
              <a:rPr lang="pt-BR" sz="2800" b="1" dirty="0" smtClean="0"/>
              <a:t>“bons vizinhos”</a:t>
            </a:r>
          </a:p>
        </p:txBody>
      </p:sp>
    </p:spTree>
    <p:extLst>
      <p:ext uri="{BB962C8B-B14F-4D97-AF65-F5344CB8AC3E}">
        <p14:creationId xmlns:p14="http://schemas.microsoft.com/office/powerpoint/2010/main" val="26680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600200"/>
            <a:ext cx="4618856" cy="463711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/>
              <a:t>Panorama contemporâneo: </a:t>
            </a:r>
            <a:r>
              <a:rPr lang="pt-BR" sz="2800" dirty="0" smtClean="0"/>
              <a:t>crítica ressurge, inclusive no âmbito de práticas, fortalecidas pelas mídias sociais” de “</a:t>
            </a:r>
            <a:r>
              <a:rPr lang="pt-BR" sz="2800" dirty="0" err="1" smtClean="0"/>
              <a:t>contrarrelações</a:t>
            </a:r>
            <a:r>
              <a:rPr lang="pt-BR" sz="2800" dirty="0" smtClean="0"/>
              <a:t> públicas” (p. 64) </a:t>
            </a:r>
          </a:p>
          <a:p>
            <a:r>
              <a:rPr lang="pt-BR" sz="2800" b="1" dirty="0" smtClean="0"/>
              <a:t>Exemplo brasileiro: </a:t>
            </a:r>
            <a:r>
              <a:rPr lang="pt-BR" sz="2800" dirty="0" smtClean="0"/>
              <a:t>Caso Samarco; estrangeiro: spinwach.org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9" t="10600" r="24648" b="4478"/>
          <a:stretch/>
        </p:blipFill>
        <p:spPr bwMode="auto">
          <a:xfrm>
            <a:off x="5106888" y="1772816"/>
            <a:ext cx="3384350" cy="316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6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685</TotalTime>
  <Words>774</Words>
  <Application>Microsoft Office PowerPoint</Application>
  <PresentationFormat>Apresentação na tela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Balcão Envidraçado</vt:lpstr>
      <vt:lpstr>Perspectivas teóricas em RP</vt:lpstr>
      <vt:lpstr>Textos para discussão</vt:lpstr>
      <vt:lpstr>Rüdiger (2011)</vt:lpstr>
      <vt:lpstr>Rüdiger (2011)</vt:lpstr>
      <vt:lpstr>Rüdiger (2011)</vt:lpstr>
      <vt:lpstr>Rüdiger (2011)</vt:lpstr>
      <vt:lpstr>Rüdiger (2011)</vt:lpstr>
      <vt:lpstr>Rüdiger (2011)</vt:lpstr>
      <vt:lpstr>Rüdiger (2011)</vt:lpstr>
      <vt:lpstr>Rüdiger (2011)</vt:lpstr>
      <vt:lpstr>Rüdiger (2011)</vt:lpstr>
      <vt:lpstr>Hohlfeldt (2011)</vt:lpstr>
      <vt:lpstr>Hohlfeldt (2011)</vt:lpstr>
      <vt:lpstr>Hohlfeldt (2011)</vt:lpstr>
      <vt:lpstr>Hohlfeldt (2011)</vt:lpstr>
      <vt:lpstr>Hohlfeldt (2011)</vt:lpstr>
      <vt:lpstr>Hohlfeldt (2011)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Richard</dc:creator>
  <cp:lastModifiedBy>Richard</cp:lastModifiedBy>
  <cp:revision>72</cp:revision>
  <dcterms:created xsi:type="dcterms:W3CDTF">2018-03-13T13:38:56Z</dcterms:created>
  <dcterms:modified xsi:type="dcterms:W3CDTF">2018-04-03T15:54:40Z</dcterms:modified>
</cp:coreProperties>
</file>