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8" r:id="rId4"/>
    <p:sldId id="325" r:id="rId5"/>
    <p:sldId id="270" r:id="rId6"/>
    <p:sldId id="326" r:id="rId7"/>
    <p:sldId id="321" r:id="rId8"/>
    <p:sldId id="259" r:id="rId9"/>
    <p:sldId id="279" r:id="rId10"/>
    <p:sldId id="327" r:id="rId11"/>
    <p:sldId id="260" r:id="rId12"/>
    <p:sldId id="261" r:id="rId13"/>
    <p:sldId id="262" r:id="rId14"/>
    <p:sldId id="266" r:id="rId15"/>
    <p:sldId id="322" r:id="rId16"/>
    <p:sldId id="323" r:id="rId17"/>
    <p:sldId id="317" r:id="rId18"/>
    <p:sldId id="324" r:id="rId19"/>
    <p:sldId id="263" r:id="rId20"/>
    <p:sldId id="283" r:id="rId21"/>
    <p:sldId id="302" r:id="rId22"/>
    <p:sldId id="301" r:id="rId23"/>
    <p:sldId id="304" r:id="rId24"/>
    <p:sldId id="264" r:id="rId25"/>
    <p:sldId id="265" r:id="rId26"/>
    <p:sldId id="318" r:id="rId27"/>
    <p:sldId id="269" r:id="rId28"/>
    <p:sldId id="271" r:id="rId29"/>
    <p:sldId id="308" r:id="rId30"/>
    <p:sldId id="309" r:id="rId31"/>
    <p:sldId id="310" r:id="rId32"/>
    <p:sldId id="311" r:id="rId33"/>
    <p:sldId id="320" r:id="rId34"/>
    <p:sldId id="314" r:id="rId35"/>
    <p:sldId id="312" r:id="rId36"/>
    <p:sldId id="313" r:id="rId37"/>
    <p:sldId id="315" r:id="rId38"/>
    <p:sldId id="319" r:id="rId39"/>
    <p:sldId id="306" r:id="rId4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7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nCSupport\Desktop\Files\ADENILSON\POLI-USP%20-%20A.M\Printabilit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50" baseline="0">
                <a:solidFill>
                  <a:schemeClr val="lt1">
                    <a:lumMod val="85000"/>
                  </a:schemeClr>
                </a:solidFill>
                <a:latin typeface="+mn-lt"/>
                <a:ea typeface="+mn-ea"/>
                <a:cs typeface="+mn-cs"/>
              </a:defRPr>
            </a:pPr>
            <a:r>
              <a:rPr lang="pt-BR" dirty="0"/>
              <a:t>Exemplo</a:t>
            </a:r>
            <a:r>
              <a:rPr lang="pt-BR" baseline="0" dirty="0"/>
              <a:t> de diagrama de </a:t>
            </a:r>
            <a:r>
              <a:rPr lang="pt-BR" baseline="0" dirty="0" err="1"/>
              <a:t>Imprimabilidade</a:t>
            </a:r>
            <a:endParaRPr lang="pt-BR" dirty="0"/>
          </a:p>
        </c:rich>
      </c:tx>
      <c:overlay val="0"/>
      <c:spPr>
        <a:noFill/>
        <a:ln>
          <a:noFill/>
        </a:ln>
        <a:effectLst/>
      </c:spPr>
      <c:txPr>
        <a:bodyPr rot="0" spcFirstLastPara="1" vertOverflow="ellipsis" vert="horz" wrap="square" anchor="ctr" anchorCtr="1"/>
        <a:lstStyle/>
        <a:p>
          <a:pPr>
            <a:defRPr sz="1400" b="0" i="0" u="none" strike="noStrike" kern="1200" cap="none" spc="50" baseline="0">
              <a:solidFill>
                <a:schemeClr val="lt1">
                  <a:lumMod val="85000"/>
                </a:schemeClr>
              </a:solidFill>
              <a:latin typeface="+mn-lt"/>
              <a:ea typeface="+mn-ea"/>
              <a:cs typeface="+mn-cs"/>
            </a:defRPr>
          </a:pPr>
          <a:endParaRPr lang="en-US"/>
        </a:p>
      </c:txPr>
    </c:title>
    <c:autoTitleDeleted val="0"/>
    <c:plotArea>
      <c:layout>
        <c:manualLayout>
          <c:layoutTarget val="inner"/>
          <c:xMode val="edge"/>
          <c:yMode val="edge"/>
          <c:x val="0.3024822968076924"/>
          <c:y val="0.19883757327836857"/>
          <c:w val="0.46943882073012227"/>
          <c:h val="0.74003821541341819"/>
        </c:manualLayout>
      </c:layout>
      <c:radarChart>
        <c:radarStyle val="marker"/>
        <c:varyColors val="0"/>
        <c:ser>
          <c:idx val="0"/>
          <c:order val="0"/>
          <c:tx>
            <c:strRef>
              <c:f>Planilha1!$B$2</c:f>
              <c:strCache>
                <c:ptCount val="1"/>
                <c:pt idx="0">
                  <c:v>Liga A</c:v>
                </c:pt>
              </c:strCache>
            </c:strRef>
          </c:tx>
          <c:spPr>
            <a:ln w="28575" cap="rnd">
              <a:solidFill>
                <a:schemeClr val="accent1"/>
              </a:solidFill>
            </a:ln>
            <a:effectLst>
              <a:glow rad="76200">
                <a:schemeClr val="accent1">
                  <a:satMod val="175000"/>
                  <a:alpha val="34000"/>
                </a:schemeClr>
              </a:glow>
            </a:effectLst>
          </c:spPr>
          <c:marker>
            <c:symbol val="none"/>
          </c:marker>
          <c:cat>
            <c:strRef>
              <c:f>Planilha1!$A$3:$A$8</c:f>
              <c:strCache>
                <c:ptCount val="6"/>
                <c:pt idx="0">
                  <c:v>Power</c:v>
                </c:pt>
                <c:pt idx="1">
                  <c:v>Speed Scan</c:v>
                </c:pt>
                <c:pt idx="2">
                  <c:v>Heat Input</c:v>
                </c:pt>
                <c:pt idx="3">
                  <c:v>Deposition Rate</c:v>
                </c:pt>
                <c:pt idx="4">
                  <c:v>Porosity</c:v>
                </c:pt>
                <c:pt idx="5">
                  <c:v>Pressure Gas</c:v>
                </c:pt>
              </c:strCache>
            </c:strRef>
          </c:cat>
          <c:val>
            <c:numRef>
              <c:f>Planilha1!$B$3:$B$8</c:f>
              <c:numCache>
                <c:formatCode>General</c:formatCode>
                <c:ptCount val="6"/>
                <c:pt idx="0">
                  <c:v>300</c:v>
                </c:pt>
                <c:pt idx="1">
                  <c:v>300</c:v>
                </c:pt>
                <c:pt idx="2">
                  <c:v>300</c:v>
                </c:pt>
                <c:pt idx="3">
                  <c:v>300</c:v>
                </c:pt>
                <c:pt idx="4">
                  <c:v>250</c:v>
                </c:pt>
                <c:pt idx="5">
                  <c:v>350</c:v>
                </c:pt>
              </c:numCache>
            </c:numRef>
          </c:val>
          <c:extLst>
            <c:ext xmlns:c16="http://schemas.microsoft.com/office/drawing/2014/chart" uri="{C3380CC4-5D6E-409C-BE32-E72D297353CC}">
              <c16:uniqueId val="{00000000-FADC-44C1-A742-17DA5314C1CD}"/>
            </c:ext>
          </c:extLst>
        </c:ser>
        <c:ser>
          <c:idx val="1"/>
          <c:order val="1"/>
          <c:tx>
            <c:strRef>
              <c:f>Planilha1!$C$2</c:f>
              <c:strCache>
                <c:ptCount val="1"/>
                <c:pt idx="0">
                  <c:v>Liga B</c:v>
                </c:pt>
              </c:strCache>
            </c:strRef>
          </c:tx>
          <c:spPr>
            <a:ln w="28575" cap="rnd">
              <a:solidFill>
                <a:schemeClr val="accent2"/>
              </a:solidFill>
            </a:ln>
            <a:effectLst>
              <a:glow rad="76200">
                <a:schemeClr val="accent2">
                  <a:satMod val="175000"/>
                  <a:alpha val="34000"/>
                </a:schemeClr>
              </a:glow>
            </a:effectLst>
          </c:spPr>
          <c:marker>
            <c:symbol val="none"/>
          </c:marker>
          <c:cat>
            <c:strRef>
              <c:f>Planilha1!$A$3:$A$8</c:f>
              <c:strCache>
                <c:ptCount val="6"/>
                <c:pt idx="0">
                  <c:v>Power</c:v>
                </c:pt>
                <c:pt idx="1">
                  <c:v>Speed Scan</c:v>
                </c:pt>
                <c:pt idx="2">
                  <c:v>Heat Input</c:v>
                </c:pt>
                <c:pt idx="3">
                  <c:v>Deposition Rate</c:v>
                </c:pt>
                <c:pt idx="4">
                  <c:v>Porosity</c:v>
                </c:pt>
                <c:pt idx="5">
                  <c:v>Pressure Gas</c:v>
                </c:pt>
              </c:strCache>
            </c:strRef>
          </c:cat>
          <c:val>
            <c:numRef>
              <c:f>Planilha1!$C$3:$C$8</c:f>
              <c:numCache>
                <c:formatCode>General</c:formatCode>
                <c:ptCount val="6"/>
                <c:pt idx="0">
                  <c:v>380</c:v>
                </c:pt>
                <c:pt idx="1">
                  <c:v>420</c:v>
                </c:pt>
                <c:pt idx="2">
                  <c:v>280</c:v>
                </c:pt>
                <c:pt idx="3">
                  <c:v>420</c:v>
                </c:pt>
                <c:pt idx="4">
                  <c:v>210</c:v>
                </c:pt>
                <c:pt idx="5">
                  <c:v>480</c:v>
                </c:pt>
              </c:numCache>
            </c:numRef>
          </c:val>
          <c:extLst>
            <c:ext xmlns:c16="http://schemas.microsoft.com/office/drawing/2014/chart" uri="{C3380CC4-5D6E-409C-BE32-E72D297353CC}">
              <c16:uniqueId val="{00000001-FADC-44C1-A742-17DA5314C1CD}"/>
            </c:ext>
          </c:extLst>
        </c:ser>
        <c:dLbls>
          <c:showLegendKey val="0"/>
          <c:showVal val="0"/>
          <c:showCatName val="0"/>
          <c:showSerName val="0"/>
          <c:showPercent val="0"/>
          <c:showBubbleSize val="0"/>
        </c:dLbls>
        <c:axId val="481055208"/>
        <c:axId val="481056192"/>
      </c:radarChart>
      <c:catAx>
        <c:axId val="481055208"/>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lumMod val="75000"/>
                  </a:schemeClr>
                </a:solidFill>
                <a:latin typeface="+mn-lt"/>
                <a:ea typeface="+mn-ea"/>
                <a:cs typeface="+mn-cs"/>
              </a:defRPr>
            </a:pPr>
            <a:endParaRPr lang="en-US"/>
          </a:p>
        </c:txPr>
        <c:crossAx val="481056192"/>
        <c:crosses val="autoZero"/>
        <c:auto val="1"/>
        <c:lblAlgn val="ctr"/>
        <c:lblOffset val="100"/>
        <c:noMultiLvlLbl val="0"/>
      </c:catAx>
      <c:valAx>
        <c:axId val="481056192"/>
        <c:scaling>
          <c:orientation val="minMax"/>
        </c:scaling>
        <c:delete val="1"/>
        <c:axPos val="l"/>
        <c:majorGridlines>
          <c:spPr>
            <a:ln w="9525" cap="flat" cmpd="sng" algn="ctr">
              <a:solidFill>
                <a:schemeClr val="lt1">
                  <a:alpha val="20000"/>
                </a:schemeClr>
              </a:solidFill>
              <a:round/>
            </a:ln>
            <a:effectLst/>
          </c:spPr>
        </c:majorGridlines>
        <c:numFmt formatCode="General" sourceLinked="1"/>
        <c:majorTickMark val="none"/>
        <c:minorTickMark val="none"/>
        <c:tickLblPos val="nextTo"/>
        <c:crossAx val="4810552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124F6-F443-405E-BE30-E3162D245D3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3A4C946-97CD-4E6E-9221-B1775B55FD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32D6E25-3347-4B98-B477-66111F0D3CB5}"/>
              </a:ext>
            </a:extLst>
          </p:cNvPr>
          <p:cNvSpPr>
            <a:spLocks noGrp="1"/>
          </p:cNvSpPr>
          <p:nvPr>
            <p:ph type="dt" sz="half" idx="10"/>
          </p:nvPr>
        </p:nvSpPr>
        <p:spPr/>
        <p:txBody>
          <a:bodyPr/>
          <a:lstStyle/>
          <a:p>
            <a:fld id="{2F3B41FC-42CC-46C1-9975-CF181051FD2B}" type="datetimeFigureOut">
              <a:rPr lang="pt-BR" smtClean="0"/>
              <a:t>17/11/2021</a:t>
            </a:fld>
            <a:endParaRPr lang="pt-BR"/>
          </a:p>
        </p:txBody>
      </p:sp>
      <p:sp>
        <p:nvSpPr>
          <p:cNvPr id="5" name="Espaço Reservado para Rodapé 4">
            <a:extLst>
              <a:ext uri="{FF2B5EF4-FFF2-40B4-BE49-F238E27FC236}">
                <a16:creationId xmlns:a16="http://schemas.microsoft.com/office/drawing/2014/main" id="{F0758FD7-64C1-4875-B6D2-C8BC8301A0D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5922C2-33C9-42C4-91AB-81AA6210DAB9}"/>
              </a:ext>
            </a:extLst>
          </p:cNvPr>
          <p:cNvSpPr>
            <a:spLocks noGrp="1"/>
          </p:cNvSpPr>
          <p:nvPr>
            <p:ph type="sldNum" sz="quarter" idx="12"/>
          </p:nvPr>
        </p:nvSpPr>
        <p:spPr/>
        <p:txBody>
          <a:bodyPr/>
          <a:lstStyle/>
          <a:p>
            <a:fld id="{43CF7C3C-AC65-4E4E-8EE3-65ED18BC5C74}" type="slidenum">
              <a:rPr lang="pt-BR" smtClean="0"/>
              <a:t>‹nº›</a:t>
            </a:fld>
            <a:endParaRPr lang="pt-BR"/>
          </a:p>
        </p:txBody>
      </p:sp>
    </p:spTree>
    <p:extLst>
      <p:ext uri="{BB962C8B-B14F-4D97-AF65-F5344CB8AC3E}">
        <p14:creationId xmlns:p14="http://schemas.microsoft.com/office/powerpoint/2010/main" val="25616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25795-85AD-4DF4-BF1F-CD7549F62C1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0DF6096-AC27-43FD-9141-C7884302EF2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9D15AFD-0F38-49A2-8F32-6EF108C7DE76}"/>
              </a:ext>
            </a:extLst>
          </p:cNvPr>
          <p:cNvSpPr>
            <a:spLocks noGrp="1"/>
          </p:cNvSpPr>
          <p:nvPr>
            <p:ph type="dt" sz="half" idx="10"/>
          </p:nvPr>
        </p:nvSpPr>
        <p:spPr/>
        <p:txBody>
          <a:bodyPr/>
          <a:lstStyle/>
          <a:p>
            <a:fld id="{2F3B41FC-42CC-46C1-9975-CF181051FD2B}" type="datetimeFigureOut">
              <a:rPr lang="pt-BR" smtClean="0"/>
              <a:t>17/11/2021</a:t>
            </a:fld>
            <a:endParaRPr lang="pt-BR"/>
          </a:p>
        </p:txBody>
      </p:sp>
      <p:sp>
        <p:nvSpPr>
          <p:cNvPr id="5" name="Espaço Reservado para Rodapé 4">
            <a:extLst>
              <a:ext uri="{FF2B5EF4-FFF2-40B4-BE49-F238E27FC236}">
                <a16:creationId xmlns:a16="http://schemas.microsoft.com/office/drawing/2014/main" id="{8C95E140-9AE2-4D31-8450-DF919FEFF58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9CFAADD-F012-43C2-B1AE-ACF486DBF6F2}"/>
              </a:ext>
            </a:extLst>
          </p:cNvPr>
          <p:cNvSpPr>
            <a:spLocks noGrp="1"/>
          </p:cNvSpPr>
          <p:nvPr>
            <p:ph type="sldNum" sz="quarter" idx="12"/>
          </p:nvPr>
        </p:nvSpPr>
        <p:spPr/>
        <p:txBody>
          <a:bodyPr/>
          <a:lstStyle/>
          <a:p>
            <a:fld id="{43CF7C3C-AC65-4E4E-8EE3-65ED18BC5C74}" type="slidenum">
              <a:rPr lang="pt-BR" smtClean="0"/>
              <a:t>‹nº›</a:t>
            </a:fld>
            <a:endParaRPr lang="pt-BR"/>
          </a:p>
        </p:txBody>
      </p:sp>
    </p:spTree>
    <p:extLst>
      <p:ext uri="{BB962C8B-B14F-4D97-AF65-F5344CB8AC3E}">
        <p14:creationId xmlns:p14="http://schemas.microsoft.com/office/powerpoint/2010/main" val="217682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C35017-ECF6-487E-BF08-6ABA213CEB5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E07DA18-B340-4F3C-AD42-6790A7A3B03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1EAF280-1768-4C4A-921E-3BFBDC164A36}"/>
              </a:ext>
            </a:extLst>
          </p:cNvPr>
          <p:cNvSpPr>
            <a:spLocks noGrp="1"/>
          </p:cNvSpPr>
          <p:nvPr>
            <p:ph type="dt" sz="half" idx="10"/>
          </p:nvPr>
        </p:nvSpPr>
        <p:spPr/>
        <p:txBody>
          <a:bodyPr/>
          <a:lstStyle/>
          <a:p>
            <a:fld id="{2F3B41FC-42CC-46C1-9975-CF181051FD2B}" type="datetimeFigureOut">
              <a:rPr lang="pt-BR" smtClean="0"/>
              <a:t>17/11/2021</a:t>
            </a:fld>
            <a:endParaRPr lang="pt-BR"/>
          </a:p>
        </p:txBody>
      </p:sp>
      <p:sp>
        <p:nvSpPr>
          <p:cNvPr id="5" name="Espaço Reservado para Rodapé 4">
            <a:extLst>
              <a:ext uri="{FF2B5EF4-FFF2-40B4-BE49-F238E27FC236}">
                <a16:creationId xmlns:a16="http://schemas.microsoft.com/office/drawing/2014/main" id="{79E752DA-5E54-42C7-9F6E-315F449855A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A516F04-B9AC-4CC3-A4A8-A61138213BF8}"/>
              </a:ext>
            </a:extLst>
          </p:cNvPr>
          <p:cNvSpPr>
            <a:spLocks noGrp="1"/>
          </p:cNvSpPr>
          <p:nvPr>
            <p:ph type="sldNum" sz="quarter" idx="12"/>
          </p:nvPr>
        </p:nvSpPr>
        <p:spPr/>
        <p:txBody>
          <a:bodyPr/>
          <a:lstStyle/>
          <a:p>
            <a:fld id="{43CF7C3C-AC65-4E4E-8EE3-65ED18BC5C74}" type="slidenum">
              <a:rPr lang="pt-BR" smtClean="0"/>
              <a:t>‹nº›</a:t>
            </a:fld>
            <a:endParaRPr lang="pt-BR"/>
          </a:p>
        </p:txBody>
      </p:sp>
    </p:spTree>
    <p:extLst>
      <p:ext uri="{BB962C8B-B14F-4D97-AF65-F5344CB8AC3E}">
        <p14:creationId xmlns:p14="http://schemas.microsoft.com/office/powerpoint/2010/main" val="387746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FCCE4-FFCC-4D4D-AB54-B80BCDE3A11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DF09F83-F64E-4CC7-8B00-1C1A74B4A8B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CC0FE3-DBC8-4807-91AE-ACF7B2F0A131}"/>
              </a:ext>
            </a:extLst>
          </p:cNvPr>
          <p:cNvSpPr>
            <a:spLocks noGrp="1"/>
          </p:cNvSpPr>
          <p:nvPr>
            <p:ph type="dt" sz="half" idx="10"/>
          </p:nvPr>
        </p:nvSpPr>
        <p:spPr/>
        <p:txBody>
          <a:bodyPr/>
          <a:lstStyle/>
          <a:p>
            <a:fld id="{2F3B41FC-42CC-46C1-9975-CF181051FD2B}" type="datetimeFigureOut">
              <a:rPr lang="pt-BR" smtClean="0"/>
              <a:t>17/11/2021</a:t>
            </a:fld>
            <a:endParaRPr lang="pt-BR"/>
          </a:p>
        </p:txBody>
      </p:sp>
      <p:sp>
        <p:nvSpPr>
          <p:cNvPr id="5" name="Espaço Reservado para Rodapé 4">
            <a:extLst>
              <a:ext uri="{FF2B5EF4-FFF2-40B4-BE49-F238E27FC236}">
                <a16:creationId xmlns:a16="http://schemas.microsoft.com/office/drawing/2014/main" id="{CC6D7FA9-A41E-46E0-B1E5-18412CF4F0E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4D3644B-676E-41CB-8EC8-752AA59C49A1}"/>
              </a:ext>
            </a:extLst>
          </p:cNvPr>
          <p:cNvSpPr>
            <a:spLocks noGrp="1"/>
          </p:cNvSpPr>
          <p:nvPr>
            <p:ph type="sldNum" sz="quarter" idx="12"/>
          </p:nvPr>
        </p:nvSpPr>
        <p:spPr/>
        <p:txBody>
          <a:bodyPr/>
          <a:lstStyle/>
          <a:p>
            <a:fld id="{43CF7C3C-AC65-4E4E-8EE3-65ED18BC5C74}" type="slidenum">
              <a:rPr lang="pt-BR" smtClean="0"/>
              <a:t>‹nº›</a:t>
            </a:fld>
            <a:endParaRPr lang="pt-BR"/>
          </a:p>
        </p:txBody>
      </p:sp>
    </p:spTree>
    <p:extLst>
      <p:ext uri="{BB962C8B-B14F-4D97-AF65-F5344CB8AC3E}">
        <p14:creationId xmlns:p14="http://schemas.microsoft.com/office/powerpoint/2010/main" val="174951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1EF2D-48AB-40CD-A914-8443590FE11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A3E2EAF-D050-4758-ACA8-41316DA46B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DA83835-947D-4250-A943-21E99E352153}"/>
              </a:ext>
            </a:extLst>
          </p:cNvPr>
          <p:cNvSpPr>
            <a:spLocks noGrp="1"/>
          </p:cNvSpPr>
          <p:nvPr>
            <p:ph type="dt" sz="half" idx="10"/>
          </p:nvPr>
        </p:nvSpPr>
        <p:spPr/>
        <p:txBody>
          <a:bodyPr/>
          <a:lstStyle/>
          <a:p>
            <a:fld id="{2F3B41FC-42CC-46C1-9975-CF181051FD2B}" type="datetimeFigureOut">
              <a:rPr lang="pt-BR" smtClean="0"/>
              <a:t>17/11/2021</a:t>
            </a:fld>
            <a:endParaRPr lang="pt-BR"/>
          </a:p>
        </p:txBody>
      </p:sp>
      <p:sp>
        <p:nvSpPr>
          <p:cNvPr id="5" name="Espaço Reservado para Rodapé 4">
            <a:extLst>
              <a:ext uri="{FF2B5EF4-FFF2-40B4-BE49-F238E27FC236}">
                <a16:creationId xmlns:a16="http://schemas.microsoft.com/office/drawing/2014/main" id="{E3382690-6216-4228-B9E0-84D17CAFF8C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DC51F93-6A2A-4535-B178-2ABE1D8C5D58}"/>
              </a:ext>
            </a:extLst>
          </p:cNvPr>
          <p:cNvSpPr>
            <a:spLocks noGrp="1"/>
          </p:cNvSpPr>
          <p:nvPr>
            <p:ph type="sldNum" sz="quarter" idx="12"/>
          </p:nvPr>
        </p:nvSpPr>
        <p:spPr/>
        <p:txBody>
          <a:bodyPr/>
          <a:lstStyle/>
          <a:p>
            <a:fld id="{43CF7C3C-AC65-4E4E-8EE3-65ED18BC5C74}" type="slidenum">
              <a:rPr lang="pt-BR" smtClean="0"/>
              <a:t>‹nº›</a:t>
            </a:fld>
            <a:endParaRPr lang="pt-BR"/>
          </a:p>
        </p:txBody>
      </p:sp>
    </p:spTree>
    <p:extLst>
      <p:ext uri="{BB962C8B-B14F-4D97-AF65-F5344CB8AC3E}">
        <p14:creationId xmlns:p14="http://schemas.microsoft.com/office/powerpoint/2010/main" val="74159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20B9A-205F-4520-9CFE-7795C6BB3FC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4C40C6E-78AF-4EFC-A721-494038B4AF5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1DE3854-0CE5-43F0-8647-E274C88E9EF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3751E50-21CD-4B6D-A477-B99FACC8766F}"/>
              </a:ext>
            </a:extLst>
          </p:cNvPr>
          <p:cNvSpPr>
            <a:spLocks noGrp="1"/>
          </p:cNvSpPr>
          <p:nvPr>
            <p:ph type="dt" sz="half" idx="10"/>
          </p:nvPr>
        </p:nvSpPr>
        <p:spPr/>
        <p:txBody>
          <a:bodyPr/>
          <a:lstStyle/>
          <a:p>
            <a:fld id="{2F3B41FC-42CC-46C1-9975-CF181051FD2B}" type="datetimeFigureOut">
              <a:rPr lang="pt-BR" smtClean="0"/>
              <a:t>17/11/2021</a:t>
            </a:fld>
            <a:endParaRPr lang="pt-BR"/>
          </a:p>
        </p:txBody>
      </p:sp>
      <p:sp>
        <p:nvSpPr>
          <p:cNvPr id="6" name="Espaço Reservado para Rodapé 5">
            <a:extLst>
              <a:ext uri="{FF2B5EF4-FFF2-40B4-BE49-F238E27FC236}">
                <a16:creationId xmlns:a16="http://schemas.microsoft.com/office/drawing/2014/main" id="{48980B54-C8DE-4D39-B2CC-82ACC39D686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8AE834-3BBC-465F-8F9C-79A8CB0187F9}"/>
              </a:ext>
            </a:extLst>
          </p:cNvPr>
          <p:cNvSpPr>
            <a:spLocks noGrp="1"/>
          </p:cNvSpPr>
          <p:nvPr>
            <p:ph type="sldNum" sz="quarter" idx="12"/>
          </p:nvPr>
        </p:nvSpPr>
        <p:spPr/>
        <p:txBody>
          <a:bodyPr/>
          <a:lstStyle/>
          <a:p>
            <a:fld id="{43CF7C3C-AC65-4E4E-8EE3-65ED18BC5C74}" type="slidenum">
              <a:rPr lang="pt-BR" smtClean="0"/>
              <a:t>‹nº›</a:t>
            </a:fld>
            <a:endParaRPr lang="pt-BR"/>
          </a:p>
        </p:txBody>
      </p:sp>
    </p:spTree>
    <p:extLst>
      <p:ext uri="{BB962C8B-B14F-4D97-AF65-F5344CB8AC3E}">
        <p14:creationId xmlns:p14="http://schemas.microsoft.com/office/powerpoint/2010/main" val="295637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79BC4-C498-461D-8B23-C23E52B0AEB0}"/>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0F128F0-E482-4DE9-ABE0-C50B1E07F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BB537BA-4D95-4940-8325-FEE7B0290A7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C5AC177-19AE-4E15-884A-91C49EC140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836BB37-14A0-4E56-88D5-E1C35ECF127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6147CAB-C3A8-4674-A529-8DA9DDD06350}"/>
              </a:ext>
            </a:extLst>
          </p:cNvPr>
          <p:cNvSpPr>
            <a:spLocks noGrp="1"/>
          </p:cNvSpPr>
          <p:nvPr>
            <p:ph type="dt" sz="half" idx="10"/>
          </p:nvPr>
        </p:nvSpPr>
        <p:spPr/>
        <p:txBody>
          <a:bodyPr/>
          <a:lstStyle/>
          <a:p>
            <a:fld id="{2F3B41FC-42CC-46C1-9975-CF181051FD2B}" type="datetimeFigureOut">
              <a:rPr lang="pt-BR" smtClean="0"/>
              <a:t>17/11/2021</a:t>
            </a:fld>
            <a:endParaRPr lang="pt-BR"/>
          </a:p>
        </p:txBody>
      </p:sp>
      <p:sp>
        <p:nvSpPr>
          <p:cNvPr id="8" name="Espaço Reservado para Rodapé 7">
            <a:extLst>
              <a:ext uri="{FF2B5EF4-FFF2-40B4-BE49-F238E27FC236}">
                <a16:creationId xmlns:a16="http://schemas.microsoft.com/office/drawing/2014/main" id="{87BF4DFB-BFEB-4873-8EE5-92F3ED135E3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C1BE565-CCD8-4871-9B00-2C6478CA3A2A}"/>
              </a:ext>
            </a:extLst>
          </p:cNvPr>
          <p:cNvSpPr>
            <a:spLocks noGrp="1"/>
          </p:cNvSpPr>
          <p:nvPr>
            <p:ph type="sldNum" sz="quarter" idx="12"/>
          </p:nvPr>
        </p:nvSpPr>
        <p:spPr/>
        <p:txBody>
          <a:bodyPr/>
          <a:lstStyle/>
          <a:p>
            <a:fld id="{43CF7C3C-AC65-4E4E-8EE3-65ED18BC5C74}" type="slidenum">
              <a:rPr lang="pt-BR" smtClean="0"/>
              <a:t>‹nº›</a:t>
            </a:fld>
            <a:endParaRPr lang="pt-BR"/>
          </a:p>
        </p:txBody>
      </p:sp>
    </p:spTree>
    <p:extLst>
      <p:ext uri="{BB962C8B-B14F-4D97-AF65-F5344CB8AC3E}">
        <p14:creationId xmlns:p14="http://schemas.microsoft.com/office/powerpoint/2010/main" val="116884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A5104D-2AFE-4B94-B28C-E2D3E942FCF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71C41D0-0092-4BDF-AF94-0DAEDAAAD229}"/>
              </a:ext>
            </a:extLst>
          </p:cNvPr>
          <p:cNvSpPr>
            <a:spLocks noGrp="1"/>
          </p:cNvSpPr>
          <p:nvPr>
            <p:ph type="dt" sz="half" idx="10"/>
          </p:nvPr>
        </p:nvSpPr>
        <p:spPr/>
        <p:txBody>
          <a:bodyPr/>
          <a:lstStyle/>
          <a:p>
            <a:fld id="{2F3B41FC-42CC-46C1-9975-CF181051FD2B}" type="datetimeFigureOut">
              <a:rPr lang="pt-BR" smtClean="0"/>
              <a:t>17/11/2021</a:t>
            </a:fld>
            <a:endParaRPr lang="pt-BR"/>
          </a:p>
        </p:txBody>
      </p:sp>
      <p:sp>
        <p:nvSpPr>
          <p:cNvPr id="4" name="Espaço Reservado para Rodapé 3">
            <a:extLst>
              <a:ext uri="{FF2B5EF4-FFF2-40B4-BE49-F238E27FC236}">
                <a16:creationId xmlns:a16="http://schemas.microsoft.com/office/drawing/2014/main" id="{90302ECD-CBC2-4018-95C0-7E61A4C1F88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BCF06B4-7046-4378-8C62-8738EEB5FAE7}"/>
              </a:ext>
            </a:extLst>
          </p:cNvPr>
          <p:cNvSpPr>
            <a:spLocks noGrp="1"/>
          </p:cNvSpPr>
          <p:nvPr>
            <p:ph type="sldNum" sz="quarter" idx="12"/>
          </p:nvPr>
        </p:nvSpPr>
        <p:spPr/>
        <p:txBody>
          <a:bodyPr/>
          <a:lstStyle/>
          <a:p>
            <a:fld id="{43CF7C3C-AC65-4E4E-8EE3-65ED18BC5C74}" type="slidenum">
              <a:rPr lang="pt-BR" smtClean="0"/>
              <a:t>‹nº›</a:t>
            </a:fld>
            <a:endParaRPr lang="pt-BR"/>
          </a:p>
        </p:txBody>
      </p:sp>
    </p:spTree>
    <p:extLst>
      <p:ext uri="{BB962C8B-B14F-4D97-AF65-F5344CB8AC3E}">
        <p14:creationId xmlns:p14="http://schemas.microsoft.com/office/powerpoint/2010/main" val="181165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9C4EC54-C658-4B9A-A27C-8060C9DE60E6}"/>
              </a:ext>
            </a:extLst>
          </p:cNvPr>
          <p:cNvSpPr>
            <a:spLocks noGrp="1"/>
          </p:cNvSpPr>
          <p:nvPr>
            <p:ph type="dt" sz="half" idx="10"/>
          </p:nvPr>
        </p:nvSpPr>
        <p:spPr/>
        <p:txBody>
          <a:bodyPr/>
          <a:lstStyle/>
          <a:p>
            <a:fld id="{2F3B41FC-42CC-46C1-9975-CF181051FD2B}" type="datetimeFigureOut">
              <a:rPr lang="pt-BR" smtClean="0"/>
              <a:t>17/11/2021</a:t>
            </a:fld>
            <a:endParaRPr lang="pt-BR"/>
          </a:p>
        </p:txBody>
      </p:sp>
      <p:sp>
        <p:nvSpPr>
          <p:cNvPr id="3" name="Espaço Reservado para Rodapé 2">
            <a:extLst>
              <a:ext uri="{FF2B5EF4-FFF2-40B4-BE49-F238E27FC236}">
                <a16:creationId xmlns:a16="http://schemas.microsoft.com/office/drawing/2014/main" id="{BC792AC4-1E81-4508-9DE6-0B5BF963CE7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09D1C7A-74F9-4B45-94B9-601BDDA17470}"/>
              </a:ext>
            </a:extLst>
          </p:cNvPr>
          <p:cNvSpPr>
            <a:spLocks noGrp="1"/>
          </p:cNvSpPr>
          <p:nvPr>
            <p:ph type="sldNum" sz="quarter" idx="12"/>
          </p:nvPr>
        </p:nvSpPr>
        <p:spPr/>
        <p:txBody>
          <a:bodyPr/>
          <a:lstStyle/>
          <a:p>
            <a:fld id="{43CF7C3C-AC65-4E4E-8EE3-65ED18BC5C74}" type="slidenum">
              <a:rPr lang="pt-BR" smtClean="0"/>
              <a:t>‹nº›</a:t>
            </a:fld>
            <a:endParaRPr lang="pt-BR"/>
          </a:p>
        </p:txBody>
      </p:sp>
    </p:spTree>
    <p:extLst>
      <p:ext uri="{BB962C8B-B14F-4D97-AF65-F5344CB8AC3E}">
        <p14:creationId xmlns:p14="http://schemas.microsoft.com/office/powerpoint/2010/main" val="383951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8BEE9-8F50-4220-85CE-A65AF5C021D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ACEFE55-2FFC-4738-8B6D-A133AB1794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CF82C1FA-9627-4743-86FC-09FFDF537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5594A91-DD1A-4610-97BD-2CE39B1F1320}"/>
              </a:ext>
            </a:extLst>
          </p:cNvPr>
          <p:cNvSpPr>
            <a:spLocks noGrp="1"/>
          </p:cNvSpPr>
          <p:nvPr>
            <p:ph type="dt" sz="half" idx="10"/>
          </p:nvPr>
        </p:nvSpPr>
        <p:spPr/>
        <p:txBody>
          <a:bodyPr/>
          <a:lstStyle/>
          <a:p>
            <a:fld id="{2F3B41FC-42CC-46C1-9975-CF181051FD2B}" type="datetimeFigureOut">
              <a:rPr lang="pt-BR" smtClean="0"/>
              <a:t>17/11/2021</a:t>
            </a:fld>
            <a:endParaRPr lang="pt-BR"/>
          </a:p>
        </p:txBody>
      </p:sp>
      <p:sp>
        <p:nvSpPr>
          <p:cNvPr id="6" name="Espaço Reservado para Rodapé 5">
            <a:extLst>
              <a:ext uri="{FF2B5EF4-FFF2-40B4-BE49-F238E27FC236}">
                <a16:creationId xmlns:a16="http://schemas.microsoft.com/office/drawing/2014/main" id="{CC734ACE-C318-481C-B13E-791432D287C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0C34C1C-FCA1-4776-A9CA-87AA9265AA22}"/>
              </a:ext>
            </a:extLst>
          </p:cNvPr>
          <p:cNvSpPr>
            <a:spLocks noGrp="1"/>
          </p:cNvSpPr>
          <p:nvPr>
            <p:ph type="sldNum" sz="quarter" idx="12"/>
          </p:nvPr>
        </p:nvSpPr>
        <p:spPr/>
        <p:txBody>
          <a:bodyPr/>
          <a:lstStyle/>
          <a:p>
            <a:fld id="{43CF7C3C-AC65-4E4E-8EE3-65ED18BC5C74}" type="slidenum">
              <a:rPr lang="pt-BR" smtClean="0"/>
              <a:t>‹nº›</a:t>
            </a:fld>
            <a:endParaRPr lang="pt-BR"/>
          </a:p>
        </p:txBody>
      </p:sp>
    </p:spTree>
    <p:extLst>
      <p:ext uri="{BB962C8B-B14F-4D97-AF65-F5344CB8AC3E}">
        <p14:creationId xmlns:p14="http://schemas.microsoft.com/office/powerpoint/2010/main" val="6801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DC764-0839-43B8-A8C7-37C53D87BDD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67D7F13-59B9-4E2E-8F53-6297A2618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2E1986F-F528-40E0-8E9F-1F0DD7F22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0A7350D-43E0-4465-A6AA-AE492C7F0E2A}"/>
              </a:ext>
            </a:extLst>
          </p:cNvPr>
          <p:cNvSpPr>
            <a:spLocks noGrp="1"/>
          </p:cNvSpPr>
          <p:nvPr>
            <p:ph type="dt" sz="half" idx="10"/>
          </p:nvPr>
        </p:nvSpPr>
        <p:spPr/>
        <p:txBody>
          <a:bodyPr/>
          <a:lstStyle/>
          <a:p>
            <a:fld id="{2F3B41FC-42CC-46C1-9975-CF181051FD2B}" type="datetimeFigureOut">
              <a:rPr lang="pt-BR" smtClean="0"/>
              <a:t>17/11/2021</a:t>
            </a:fld>
            <a:endParaRPr lang="pt-BR"/>
          </a:p>
        </p:txBody>
      </p:sp>
      <p:sp>
        <p:nvSpPr>
          <p:cNvPr id="6" name="Espaço Reservado para Rodapé 5">
            <a:extLst>
              <a:ext uri="{FF2B5EF4-FFF2-40B4-BE49-F238E27FC236}">
                <a16:creationId xmlns:a16="http://schemas.microsoft.com/office/drawing/2014/main" id="{332B1E8F-D471-47D9-A190-103C6AAEFAB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3612C6C-D56B-4F36-A1CE-3661397E17E0}"/>
              </a:ext>
            </a:extLst>
          </p:cNvPr>
          <p:cNvSpPr>
            <a:spLocks noGrp="1"/>
          </p:cNvSpPr>
          <p:nvPr>
            <p:ph type="sldNum" sz="quarter" idx="12"/>
          </p:nvPr>
        </p:nvSpPr>
        <p:spPr/>
        <p:txBody>
          <a:bodyPr/>
          <a:lstStyle/>
          <a:p>
            <a:fld id="{43CF7C3C-AC65-4E4E-8EE3-65ED18BC5C74}" type="slidenum">
              <a:rPr lang="pt-BR" smtClean="0"/>
              <a:t>‹nº›</a:t>
            </a:fld>
            <a:endParaRPr lang="pt-BR"/>
          </a:p>
        </p:txBody>
      </p:sp>
    </p:spTree>
    <p:extLst>
      <p:ext uri="{BB962C8B-B14F-4D97-AF65-F5344CB8AC3E}">
        <p14:creationId xmlns:p14="http://schemas.microsoft.com/office/powerpoint/2010/main" val="291194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EC264DF-9805-45FF-9BF8-360BE4122B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5B7C1E2-A17B-4B9B-A828-6CBD84226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64B74B8-7992-40D2-8799-FAC2B1CB37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B41FC-42CC-46C1-9975-CF181051FD2B}" type="datetimeFigureOut">
              <a:rPr lang="pt-BR" smtClean="0"/>
              <a:t>17/11/2021</a:t>
            </a:fld>
            <a:endParaRPr lang="pt-BR"/>
          </a:p>
        </p:txBody>
      </p:sp>
      <p:sp>
        <p:nvSpPr>
          <p:cNvPr id="5" name="Espaço Reservado para Rodapé 4">
            <a:extLst>
              <a:ext uri="{FF2B5EF4-FFF2-40B4-BE49-F238E27FC236}">
                <a16:creationId xmlns:a16="http://schemas.microsoft.com/office/drawing/2014/main" id="{3C492B0B-6236-4EDE-BA93-0AA9F3DB5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ED9938B-9F2D-4BCB-AF0E-71AB07521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F7C3C-AC65-4E4E-8EE3-65ED18BC5C74}" type="slidenum">
              <a:rPr lang="pt-BR" smtClean="0"/>
              <a:t>‹nº›</a:t>
            </a:fld>
            <a:endParaRPr lang="pt-BR"/>
          </a:p>
        </p:txBody>
      </p:sp>
    </p:spTree>
    <p:extLst>
      <p:ext uri="{BB962C8B-B14F-4D97-AF65-F5344CB8AC3E}">
        <p14:creationId xmlns:p14="http://schemas.microsoft.com/office/powerpoint/2010/main" val="786606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doi.org/10.1016/j.jmatprotec.2010.05.010" TargetMode="Externa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doi.org/10.1088/1757-899X/711/1/01201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 PMT 5927</a:t>
            </a:r>
            <a:br>
              <a:rPr lang="pt-BR" dirty="0"/>
            </a:br>
            <a:r>
              <a:rPr lang="pt-BR" dirty="0"/>
              <a:t>aula 9</a:t>
            </a:r>
          </a:p>
        </p:txBody>
      </p:sp>
      <p:sp>
        <p:nvSpPr>
          <p:cNvPr id="3" name="Subtítulo 2"/>
          <p:cNvSpPr>
            <a:spLocks noGrp="1"/>
          </p:cNvSpPr>
          <p:nvPr>
            <p:ph type="subTitle" idx="1"/>
          </p:nvPr>
        </p:nvSpPr>
        <p:spPr/>
        <p:txBody>
          <a:bodyPr>
            <a:normAutofit/>
          </a:bodyPr>
          <a:lstStyle/>
          <a:p>
            <a:r>
              <a:rPr lang="pt-BR" dirty="0"/>
              <a:t>Capítulos   7 e 8 do review do </a:t>
            </a:r>
            <a:r>
              <a:rPr lang="pt-BR" dirty="0" err="1"/>
              <a:t>DebRoy</a:t>
            </a:r>
            <a:endParaRPr lang="pt-BR" dirty="0"/>
          </a:p>
          <a:p>
            <a:r>
              <a:rPr lang="pt-BR" dirty="0" err="1"/>
              <a:t>Printability</a:t>
            </a:r>
            <a:r>
              <a:rPr lang="pt-BR" dirty="0"/>
              <a:t> e Comentários Finais</a:t>
            </a:r>
          </a:p>
          <a:p>
            <a:r>
              <a:rPr lang="pt-BR" dirty="0"/>
              <a:t>2020</a:t>
            </a:r>
          </a:p>
        </p:txBody>
      </p:sp>
      <p:sp>
        <p:nvSpPr>
          <p:cNvPr id="4" name="Espaço Reservado para Número de Slide 3"/>
          <p:cNvSpPr>
            <a:spLocks noGrp="1"/>
          </p:cNvSpPr>
          <p:nvPr>
            <p:ph type="sldNum" sz="quarter" idx="12"/>
          </p:nvPr>
        </p:nvSpPr>
        <p:spPr/>
        <p:txBody>
          <a:bodyPr/>
          <a:lstStyle/>
          <a:p>
            <a:fld id="{A474DDC1-61B4-4F90-8F87-176D58F64EB0}" type="slidenum">
              <a:rPr lang="pt-BR" smtClean="0"/>
              <a:t>1</a:t>
            </a:fld>
            <a:endParaRPr lang="pt-BR"/>
          </a:p>
        </p:txBody>
      </p:sp>
      <p:pic>
        <p:nvPicPr>
          <p:cNvPr id="5" name="Áudio 4">
            <a:hlinkClick r:id="" action="ppaction://media"/>
            <a:extLst>
              <a:ext uri="{FF2B5EF4-FFF2-40B4-BE49-F238E27FC236}">
                <a16:creationId xmlns:a16="http://schemas.microsoft.com/office/drawing/2014/main" id="{B7B4452E-6599-4690-B848-A2E4FA79476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01726209"/>
      </p:ext>
    </p:extLst>
  </p:cSld>
  <p:clrMapOvr>
    <a:masterClrMapping/>
  </p:clrMapOvr>
  <mc:AlternateContent xmlns:mc="http://schemas.openxmlformats.org/markup-compatibility/2006" xmlns:p14="http://schemas.microsoft.com/office/powerpoint/2010/main">
    <mc:Choice Requires="p14">
      <p:transition spd="slow" p14:dur="2000" advTm="11201"/>
    </mc:Choice>
    <mc:Fallback xmlns="">
      <p:transition spd="slow" advTm="11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A5CE1-AB33-41CD-A814-C25B54457761}"/>
              </a:ext>
            </a:extLst>
          </p:cNvPr>
          <p:cNvSpPr>
            <a:spLocks noGrp="1"/>
          </p:cNvSpPr>
          <p:nvPr>
            <p:ph type="title"/>
          </p:nvPr>
        </p:nvSpPr>
        <p:spPr/>
        <p:txBody>
          <a:bodyPr/>
          <a:lstStyle/>
          <a:p>
            <a:endParaRPr lang="en-US"/>
          </a:p>
        </p:txBody>
      </p:sp>
      <p:sp>
        <p:nvSpPr>
          <p:cNvPr id="3" name="Espaço Reservado para Conteúdo 2">
            <a:extLst>
              <a:ext uri="{FF2B5EF4-FFF2-40B4-BE49-F238E27FC236}">
                <a16:creationId xmlns:a16="http://schemas.microsoft.com/office/drawing/2014/main" id="{8C7F3F79-CE87-435A-9876-6637531F3297}"/>
              </a:ext>
            </a:extLst>
          </p:cNvPr>
          <p:cNvSpPr>
            <a:spLocks noGrp="1"/>
          </p:cNvSpPr>
          <p:nvPr>
            <p:ph idx="1"/>
          </p:nvPr>
        </p:nvSpPr>
        <p:spPr/>
        <p:txBody>
          <a:bodyPr/>
          <a:lstStyle/>
          <a:p>
            <a:endParaRPr lang="en-US"/>
          </a:p>
        </p:txBody>
      </p:sp>
      <p:pic>
        <p:nvPicPr>
          <p:cNvPr id="5" name="Imagem 4">
            <a:extLst>
              <a:ext uri="{FF2B5EF4-FFF2-40B4-BE49-F238E27FC236}">
                <a16:creationId xmlns:a16="http://schemas.microsoft.com/office/drawing/2014/main" id="{71FE64B1-391E-4B79-909C-F7C25FF33B29}"/>
              </a:ext>
            </a:extLst>
          </p:cNvPr>
          <p:cNvPicPr>
            <a:picLocks noChangeAspect="1"/>
          </p:cNvPicPr>
          <p:nvPr/>
        </p:nvPicPr>
        <p:blipFill>
          <a:blip r:embed="rId2"/>
          <a:stretch>
            <a:fillRect/>
          </a:stretch>
        </p:blipFill>
        <p:spPr>
          <a:xfrm>
            <a:off x="503969" y="182880"/>
            <a:ext cx="11295283" cy="6428935"/>
          </a:xfrm>
          <a:prstGeom prst="rect">
            <a:avLst/>
          </a:prstGeom>
        </p:spPr>
      </p:pic>
    </p:spTree>
    <p:extLst>
      <p:ext uri="{BB962C8B-B14F-4D97-AF65-F5344CB8AC3E}">
        <p14:creationId xmlns:p14="http://schemas.microsoft.com/office/powerpoint/2010/main" val="2799469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E6812E-FA5C-4CDC-80B1-C0EFF044EA90}"/>
              </a:ext>
            </a:extLst>
          </p:cNvPr>
          <p:cNvSpPr>
            <a:spLocks noGrp="1"/>
          </p:cNvSpPr>
          <p:nvPr>
            <p:ph type="title"/>
          </p:nvPr>
        </p:nvSpPr>
        <p:spPr/>
        <p:txBody>
          <a:bodyPr/>
          <a:lstStyle/>
          <a:p>
            <a:r>
              <a:rPr lang="pt-BR" dirty="0"/>
              <a:t>Abordagem alternativa: usar modelamento</a:t>
            </a:r>
          </a:p>
        </p:txBody>
      </p:sp>
      <p:sp>
        <p:nvSpPr>
          <p:cNvPr id="3" name="Espaço Reservado para Conteúdo 2">
            <a:extLst>
              <a:ext uri="{FF2B5EF4-FFF2-40B4-BE49-F238E27FC236}">
                <a16:creationId xmlns:a16="http://schemas.microsoft.com/office/drawing/2014/main" id="{95D6640F-1737-424B-86C5-01CB5C2149D7}"/>
              </a:ext>
            </a:extLst>
          </p:cNvPr>
          <p:cNvSpPr>
            <a:spLocks noGrp="1"/>
          </p:cNvSpPr>
          <p:nvPr>
            <p:ph idx="1"/>
          </p:nvPr>
        </p:nvSpPr>
        <p:spPr/>
        <p:txBody>
          <a:bodyPr>
            <a:normAutofit lnSpcReduction="10000"/>
          </a:bodyPr>
          <a:lstStyle/>
          <a:p>
            <a:r>
              <a:rPr lang="en-US" dirty="0"/>
              <a:t>An alternative approach is to use </a:t>
            </a:r>
            <a:r>
              <a:rPr lang="en-US" u="sng" dirty="0"/>
              <a:t>phenomenological modeling </a:t>
            </a:r>
            <a:r>
              <a:rPr lang="en-US" dirty="0"/>
              <a:t>of AM calibrated and validated by experimental data. Here the goal is to theoretically examine the sensitivity of the process variables to the formation of several common defects.</a:t>
            </a:r>
          </a:p>
          <a:p>
            <a:r>
              <a:rPr lang="en-US" dirty="0" err="1"/>
              <a:t>Cuidado</a:t>
            </a:r>
            <a:r>
              <a:rPr lang="en-US" dirty="0"/>
              <a:t> com o </a:t>
            </a:r>
            <a:r>
              <a:rPr lang="en-US" dirty="0" err="1"/>
              <a:t>uso</a:t>
            </a:r>
            <a:r>
              <a:rPr lang="en-US" dirty="0"/>
              <a:t> da </a:t>
            </a:r>
            <a:r>
              <a:rPr lang="en-US" dirty="0" err="1"/>
              <a:t>palavra</a:t>
            </a:r>
            <a:r>
              <a:rPr lang="en-US" dirty="0"/>
              <a:t> “</a:t>
            </a:r>
            <a:r>
              <a:rPr lang="en-US" dirty="0" err="1"/>
              <a:t>fenomenológico</a:t>
            </a:r>
            <a:r>
              <a:rPr lang="en-US" dirty="0"/>
              <a:t>” </a:t>
            </a:r>
          </a:p>
          <a:p>
            <a:r>
              <a:rPr lang="pt-BR" dirty="0"/>
              <a:t>A abordagem predominante é a de Husserl, que  descreve o método fenomenológico como um “retorno às coisas mesmas”, a suspensão de todos os postulados e </a:t>
            </a:r>
            <a:r>
              <a:rPr lang="pt-BR" dirty="0" err="1"/>
              <a:t>idéias</a:t>
            </a:r>
            <a:r>
              <a:rPr lang="pt-BR" dirty="0"/>
              <a:t> concebidas a priori visando à reconstrução do pensamento, fundadas no contato entre pesquisador e objeto. Ou seja, não usar teorias, “mecanismos”, usar apenas a descrição dos fenômenos.</a:t>
            </a:r>
          </a:p>
        </p:txBody>
      </p:sp>
    </p:spTree>
    <p:extLst>
      <p:ext uri="{BB962C8B-B14F-4D97-AF65-F5344CB8AC3E}">
        <p14:creationId xmlns:p14="http://schemas.microsoft.com/office/powerpoint/2010/main" val="4231292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B276C-5208-49BB-8BB8-AAADC688B570}"/>
              </a:ext>
            </a:extLst>
          </p:cNvPr>
          <p:cNvSpPr>
            <a:spLocks noGrp="1"/>
          </p:cNvSpPr>
          <p:nvPr>
            <p:ph type="title"/>
          </p:nvPr>
        </p:nvSpPr>
        <p:spPr/>
        <p:txBody>
          <a:bodyPr/>
          <a:lstStyle/>
          <a:p>
            <a:r>
              <a:rPr lang="pt-BR" dirty="0"/>
              <a:t>O sonho do modelamento</a:t>
            </a:r>
          </a:p>
        </p:txBody>
      </p:sp>
      <p:sp>
        <p:nvSpPr>
          <p:cNvPr id="3" name="Espaço Reservado para Conteúdo 2">
            <a:extLst>
              <a:ext uri="{FF2B5EF4-FFF2-40B4-BE49-F238E27FC236}">
                <a16:creationId xmlns:a16="http://schemas.microsoft.com/office/drawing/2014/main" id="{941F42C0-0054-4BA1-B33E-6AAE2B6EB866}"/>
              </a:ext>
            </a:extLst>
          </p:cNvPr>
          <p:cNvSpPr>
            <a:spLocks noGrp="1"/>
          </p:cNvSpPr>
          <p:nvPr>
            <p:ph idx="1"/>
          </p:nvPr>
        </p:nvSpPr>
        <p:spPr/>
        <p:txBody>
          <a:bodyPr/>
          <a:lstStyle/>
          <a:p>
            <a:r>
              <a:rPr lang="en-US" dirty="0"/>
              <a:t>To reveal conditions needed to achieve an acceptable deposit by preventing defect formation.</a:t>
            </a:r>
          </a:p>
          <a:p>
            <a:pPr marL="0" indent="0">
              <a:buNone/>
            </a:pPr>
            <a:endParaRPr lang="en-US" dirty="0"/>
          </a:p>
          <a:p>
            <a:r>
              <a:rPr lang="pt-BR" dirty="0"/>
              <a:t>T</a:t>
            </a:r>
            <a:r>
              <a:rPr lang="en-US" dirty="0"/>
              <a:t>he goal is to theoretically examine the sensitivity of the process variables to the formation of several common defects </a:t>
            </a:r>
            <a:r>
              <a:rPr lang="en-US" b="1" dirty="0"/>
              <a:t>para </a:t>
            </a:r>
            <a:r>
              <a:rPr lang="en-US" b="1" dirty="0" err="1"/>
              <a:t>cada</a:t>
            </a:r>
            <a:r>
              <a:rPr lang="en-US" b="1" dirty="0"/>
              <a:t> </a:t>
            </a:r>
            <a:r>
              <a:rPr lang="en-US" b="1" dirty="0" err="1"/>
              <a:t>liga</a:t>
            </a:r>
            <a:r>
              <a:rPr lang="en-US" b="1" dirty="0"/>
              <a:t>.</a:t>
            </a:r>
            <a:endParaRPr lang="pt-BR" b="1" dirty="0"/>
          </a:p>
        </p:txBody>
      </p:sp>
      <p:cxnSp>
        <p:nvCxnSpPr>
          <p:cNvPr id="5" name="Conector reto 4">
            <a:extLst>
              <a:ext uri="{FF2B5EF4-FFF2-40B4-BE49-F238E27FC236}">
                <a16:creationId xmlns:a16="http://schemas.microsoft.com/office/drawing/2014/main" id="{CD2D384B-30C6-4904-A8E5-45C1489966B3}"/>
              </a:ext>
            </a:extLst>
          </p:cNvPr>
          <p:cNvCxnSpPr/>
          <p:nvPr/>
        </p:nvCxnSpPr>
        <p:spPr>
          <a:xfrm>
            <a:off x="1730326" y="4346917"/>
            <a:ext cx="2658794" cy="1505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E86DDBC1-6864-4AD2-BFDC-30EE15148C17}"/>
              </a:ext>
            </a:extLst>
          </p:cNvPr>
          <p:cNvCxnSpPr/>
          <p:nvPr/>
        </p:nvCxnSpPr>
        <p:spPr>
          <a:xfrm flipV="1">
            <a:off x="4389120" y="4346917"/>
            <a:ext cx="2194560" cy="1505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A5B19CA3-BD67-450D-AAFD-5539EDED8F67}"/>
              </a:ext>
            </a:extLst>
          </p:cNvPr>
          <p:cNvCxnSpPr>
            <a:cxnSpLocks/>
          </p:cNvCxnSpPr>
          <p:nvPr/>
        </p:nvCxnSpPr>
        <p:spPr>
          <a:xfrm flipV="1">
            <a:off x="1730326" y="4001294"/>
            <a:ext cx="0" cy="2680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52B7671C-21DD-4E4C-BE48-B9A7DE55E558}"/>
              </a:ext>
            </a:extLst>
          </p:cNvPr>
          <p:cNvCxnSpPr>
            <a:cxnSpLocks/>
          </p:cNvCxnSpPr>
          <p:nvPr/>
        </p:nvCxnSpPr>
        <p:spPr>
          <a:xfrm>
            <a:off x="2461846" y="5852160"/>
            <a:ext cx="4023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F14195D-C1D3-4D8D-87EA-B1DAB0D02724}"/>
              </a:ext>
            </a:extLst>
          </p:cNvPr>
          <p:cNvCxnSpPr>
            <a:cxnSpLocks/>
          </p:cNvCxnSpPr>
          <p:nvPr/>
        </p:nvCxnSpPr>
        <p:spPr>
          <a:xfrm flipH="1" flipV="1">
            <a:off x="1728861" y="4346916"/>
            <a:ext cx="732985" cy="1505244"/>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ixaDeTexto 17">
            <a:extLst>
              <a:ext uri="{FF2B5EF4-FFF2-40B4-BE49-F238E27FC236}">
                <a16:creationId xmlns:a16="http://schemas.microsoft.com/office/drawing/2014/main" id="{DCC99746-2502-42FE-AD17-2444058E5D89}"/>
              </a:ext>
            </a:extLst>
          </p:cNvPr>
          <p:cNvSpPr txBox="1"/>
          <p:nvPr/>
        </p:nvSpPr>
        <p:spPr>
          <a:xfrm>
            <a:off x="6583680" y="5852160"/>
            <a:ext cx="535724" cy="369332"/>
          </a:xfrm>
          <a:prstGeom prst="rect">
            <a:avLst/>
          </a:prstGeom>
          <a:noFill/>
        </p:spPr>
        <p:txBody>
          <a:bodyPr wrap="none" rtlCol="0">
            <a:spAutoFit/>
          </a:bodyPr>
          <a:lstStyle/>
          <a:p>
            <a:r>
              <a:rPr lang="pt-BR" dirty="0"/>
              <a:t>577</a:t>
            </a:r>
            <a:endParaRPr lang="en-US" dirty="0"/>
          </a:p>
        </p:txBody>
      </p:sp>
      <p:sp>
        <p:nvSpPr>
          <p:cNvPr id="19" name="CaixaDeTexto 18">
            <a:extLst>
              <a:ext uri="{FF2B5EF4-FFF2-40B4-BE49-F238E27FC236}">
                <a16:creationId xmlns:a16="http://schemas.microsoft.com/office/drawing/2014/main" id="{0575AD91-D3E3-413A-AEAF-442EEB1C2914}"/>
              </a:ext>
            </a:extLst>
          </p:cNvPr>
          <p:cNvSpPr txBox="1"/>
          <p:nvPr/>
        </p:nvSpPr>
        <p:spPr>
          <a:xfrm>
            <a:off x="1148160" y="4162250"/>
            <a:ext cx="535724" cy="369332"/>
          </a:xfrm>
          <a:prstGeom prst="rect">
            <a:avLst/>
          </a:prstGeom>
          <a:noFill/>
        </p:spPr>
        <p:txBody>
          <a:bodyPr wrap="none" rtlCol="0">
            <a:spAutoFit/>
          </a:bodyPr>
          <a:lstStyle/>
          <a:p>
            <a:r>
              <a:rPr lang="pt-BR" dirty="0"/>
              <a:t>660</a:t>
            </a:r>
            <a:endParaRPr lang="en-US" dirty="0"/>
          </a:p>
        </p:txBody>
      </p:sp>
      <p:cxnSp>
        <p:nvCxnSpPr>
          <p:cNvPr id="21" name="Conector reto 20">
            <a:extLst>
              <a:ext uri="{FF2B5EF4-FFF2-40B4-BE49-F238E27FC236}">
                <a16:creationId xmlns:a16="http://schemas.microsoft.com/office/drawing/2014/main" id="{F5368B1E-20C1-49AF-A3F2-BBBB903C0C42}"/>
              </a:ext>
            </a:extLst>
          </p:cNvPr>
          <p:cNvCxnSpPr/>
          <p:nvPr/>
        </p:nvCxnSpPr>
        <p:spPr>
          <a:xfrm>
            <a:off x="2700997" y="4346916"/>
            <a:ext cx="0" cy="2067952"/>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5FF9FFC3-4E36-43CB-A241-6FBA4B0947D8}"/>
              </a:ext>
            </a:extLst>
          </p:cNvPr>
          <p:cNvSpPr txBox="1"/>
          <p:nvPr/>
        </p:nvSpPr>
        <p:spPr>
          <a:xfrm>
            <a:off x="7871791" y="4770783"/>
            <a:ext cx="3140766" cy="646331"/>
          </a:xfrm>
          <a:prstGeom prst="rect">
            <a:avLst/>
          </a:prstGeom>
          <a:noFill/>
        </p:spPr>
        <p:txBody>
          <a:bodyPr wrap="square" rtlCol="0">
            <a:spAutoFit/>
          </a:bodyPr>
          <a:lstStyle/>
          <a:p>
            <a:r>
              <a:rPr lang="pt-BR" dirty="0"/>
              <a:t>Por exemplo, o efeito do intervalo de solidificação</a:t>
            </a:r>
            <a:endParaRPr lang="en-US" dirty="0"/>
          </a:p>
        </p:txBody>
      </p:sp>
    </p:spTree>
    <p:extLst>
      <p:ext uri="{BB962C8B-B14F-4D97-AF65-F5344CB8AC3E}">
        <p14:creationId xmlns:p14="http://schemas.microsoft.com/office/powerpoint/2010/main" val="2399284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98B669-6F07-45BC-AD0E-15A4211C06F9}"/>
              </a:ext>
            </a:extLst>
          </p:cNvPr>
          <p:cNvSpPr>
            <a:spLocks noGrp="1"/>
          </p:cNvSpPr>
          <p:nvPr>
            <p:ph type="title"/>
          </p:nvPr>
        </p:nvSpPr>
        <p:spPr/>
        <p:txBody>
          <a:bodyPr/>
          <a:lstStyle/>
          <a:p>
            <a:r>
              <a:rPr lang="pt-BR" dirty="0"/>
              <a:t>3. Ainda outra alternativa</a:t>
            </a:r>
          </a:p>
        </p:txBody>
      </p:sp>
      <p:sp>
        <p:nvSpPr>
          <p:cNvPr id="3" name="Espaço Reservado para Conteúdo 2">
            <a:extLst>
              <a:ext uri="{FF2B5EF4-FFF2-40B4-BE49-F238E27FC236}">
                <a16:creationId xmlns:a16="http://schemas.microsoft.com/office/drawing/2014/main" id="{80FDA7A1-0C0A-42DF-B3E5-A90E40CA7D05}"/>
              </a:ext>
            </a:extLst>
          </p:cNvPr>
          <p:cNvSpPr>
            <a:spLocks noGrp="1"/>
          </p:cNvSpPr>
          <p:nvPr>
            <p:ph idx="1"/>
          </p:nvPr>
        </p:nvSpPr>
        <p:spPr/>
        <p:txBody>
          <a:bodyPr/>
          <a:lstStyle/>
          <a:p>
            <a:r>
              <a:rPr lang="pt-BR" dirty="0"/>
              <a:t>os processos de MA devem permitir a criação de novas ligas, otimizadas para aliar imprimabilidade e desempenho em serviço.</a:t>
            </a:r>
          </a:p>
          <a:p>
            <a:r>
              <a:rPr lang="pt-BR" dirty="0"/>
              <a:t> o problema é que é um processo demorado. Estamos acumulando dados sobre o desempenho em serviço das ligas existentes há dezenas de anos.</a:t>
            </a:r>
          </a:p>
          <a:p>
            <a:r>
              <a:rPr lang="pt-BR" dirty="0"/>
              <a:t>Aprovar uma nova liga no mercado é processo hiper demorado. A CBMM faz enorme esforço para incluir o nióbio nos aços, a adoção é lenta. Por exemplo, a inclusão do </a:t>
            </a:r>
            <a:r>
              <a:rPr lang="pt-BR" dirty="0" err="1"/>
              <a:t>Nb</a:t>
            </a:r>
            <a:r>
              <a:rPr lang="pt-BR" dirty="0"/>
              <a:t> nas expressões de “carbono equivalente” usadas em “soldabilidade”.</a:t>
            </a:r>
          </a:p>
          <a:p>
            <a:r>
              <a:rPr lang="pt-BR" dirty="0" err="1"/>
              <a:t>DebRoy</a:t>
            </a:r>
            <a:r>
              <a:rPr lang="pt-BR" dirty="0"/>
              <a:t> não fala disso . </a:t>
            </a:r>
          </a:p>
        </p:txBody>
      </p:sp>
    </p:spTree>
    <p:extLst>
      <p:ext uri="{BB962C8B-B14F-4D97-AF65-F5344CB8AC3E}">
        <p14:creationId xmlns:p14="http://schemas.microsoft.com/office/powerpoint/2010/main" val="137199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15394F-0DB4-4F92-8CB6-C82FA98C6E8F}"/>
              </a:ext>
            </a:extLst>
          </p:cNvPr>
          <p:cNvSpPr>
            <a:spLocks noGrp="1"/>
          </p:cNvSpPr>
          <p:nvPr>
            <p:ph type="title"/>
          </p:nvPr>
        </p:nvSpPr>
        <p:spPr/>
        <p:txBody>
          <a:bodyPr/>
          <a:lstStyle/>
          <a:p>
            <a:r>
              <a:rPr lang="pt-BR" dirty="0"/>
              <a:t>4. A prática industrial</a:t>
            </a:r>
          </a:p>
        </p:txBody>
      </p:sp>
      <p:sp>
        <p:nvSpPr>
          <p:cNvPr id="3" name="Espaço Reservado para Conteúdo 2">
            <a:extLst>
              <a:ext uri="{FF2B5EF4-FFF2-40B4-BE49-F238E27FC236}">
                <a16:creationId xmlns:a16="http://schemas.microsoft.com/office/drawing/2014/main" id="{5AC4253B-03F8-4EA6-9B27-A769B80C3F73}"/>
              </a:ext>
            </a:extLst>
          </p:cNvPr>
          <p:cNvSpPr>
            <a:spLocks noGrp="1"/>
          </p:cNvSpPr>
          <p:nvPr>
            <p:ph idx="1"/>
          </p:nvPr>
        </p:nvSpPr>
        <p:spPr/>
        <p:txBody>
          <a:bodyPr/>
          <a:lstStyle/>
          <a:p>
            <a:r>
              <a:rPr lang="pt-BR" dirty="0"/>
              <a:t>Fabricantes de equipamentos definem quais as ligas eles consideram adequadas para uso em suas máquinas, e não recomendam, ou não permitem o uso de outras ligas.</a:t>
            </a:r>
          </a:p>
          <a:p>
            <a:r>
              <a:rPr lang="pt-BR" dirty="0"/>
              <a:t>A Arcam, por exemplo, para cada máquina oferecida eles citam os pós que podem ser usados.</a:t>
            </a:r>
          </a:p>
          <a:p>
            <a:r>
              <a:rPr lang="pt-BR" dirty="0"/>
              <a:t>A Desktop Metal, na área de Processos indiretos, vende o cassete com barras de compósitos  e define as condições de processamento. </a:t>
            </a:r>
          </a:p>
        </p:txBody>
      </p:sp>
    </p:spTree>
    <p:extLst>
      <p:ext uri="{BB962C8B-B14F-4D97-AF65-F5344CB8AC3E}">
        <p14:creationId xmlns:p14="http://schemas.microsoft.com/office/powerpoint/2010/main" val="812883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C00BA06D-1656-4964-92CA-F993FC1DACD6}"/>
              </a:ext>
            </a:extLst>
          </p:cNvPr>
          <p:cNvPicPr>
            <a:picLocks noChangeAspect="1"/>
          </p:cNvPicPr>
          <p:nvPr/>
        </p:nvPicPr>
        <p:blipFill>
          <a:blip r:embed="rId2"/>
          <a:stretch>
            <a:fillRect/>
          </a:stretch>
        </p:blipFill>
        <p:spPr>
          <a:xfrm>
            <a:off x="256360" y="1580892"/>
            <a:ext cx="12759342" cy="4038030"/>
          </a:xfrm>
          <a:prstGeom prst="rect">
            <a:avLst/>
          </a:prstGeom>
        </p:spPr>
      </p:pic>
      <p:sp>
        <p:nvSpPr>
          <p:cNvPr id="6" name="CaixaDeTexto 5">
            <a:extLst>
              <a:ext uri="{FF2B5EF4-FFF2-40B4-BE49-F238E27FC236}">
                <a16:creationId xmlns:a16="http://schemas.microsoft.com/office/drawing/2014/main" id="{CA0C984B-8AE4-4B99-A4ED-01880BDC030F}"/>
              </a:ext>
            </a:extLst>
          </p:cNvPr>
          <p:cNvSpPr txBox="1"/>
          <p:nvPr/>
        </p:nvSpPr>
        <p:spPr>
          <a:xfrm>
            <a:off x="661182" y="253218"/>
            <a:ext cx="4219617" cy="707886"/>
          </a:xfrm>
          <a:prstGeom prst="rect">
            <a:avLst/>
          </a:prstGeom>
          <a:noFill/>
        </p:spPr>
        <p:txBody>
          <a:bodyPr wrap="none" rtlCol="0">
            <a:spAutoFit/>
          </a:bodyPr>
          <a:lstStyle/>
          <a:p>
            <a:r>
              <a:rPr lang="pt-BR" sz="4000" dirty="0"/>
              <a:t>GE Arcam </a:t>
            </a:r>
            <a:r>
              <a:rPr lang="pt-BR" sz="4000" dirty="0" err="1"/>
              <a:t>Spectra</a:t>
            </a:r>
            <a:r>
              <a:rPr lang="pt-BR" sz="4000" dirty="0"/>
              <a:t> L</a:t>
            </a:r>
            <a:endParaRPr lang="en-US" sz="4000" dirty="0"/>
          </a:p>
        </p:txBody>
      </p:sp>
      <p:sp>
        <p:nvSpPr>
          <p:cNvPr id="7" name="Retângulo 6">
            <a:extLst>
              <a:ext uri="{FF2B5EF4-FFF2-40B4-BE49-F238E27FC236}">
                <a16:creationId xmlns:a16="http://schemas.microsoft.com/office/drawing/2014/main" id="{A50C4C22-0B00-4946-B88E-6A6EC43108C4}"/>
              </a:ext>
            </a:extLst>
          </p:cNvPr>
          <p:cNvSpPr/>
          <p:nvPr/>
        </p:nvSpPr>
        <p:spPr>
          <a:xfrm>
            <a:off x="7170853" y="3429000"/>
            <a:ext cx="3319976" cy="11957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89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B504436-1679-45EE-B2EE-2193CB872887}"/>
              </a:ext>
            </a:extLst>
          </p:cNvPr>
          <p:cNvPicPr>
            <a:picLocks noChangeAspect="1"/>
          </p:cNvPicPr>
          <p:nvPr/>
        </p:nvPicPr>
        <p:blipFill>
          <a:blip r:embed="rId2"/>
          <a:stretch>
            <a:fillRect/>
          </a:stretch>
        </p:blipFill>
        <p:spPr>
          <a:xfrm>
            <a:off x="8992121" y="0"/>
            <a:ext cx="3199879" cy="3727938"/>
          </a:xfrm>
          <a:prstGeom prst="rect">
            <a:avLst/>
          </a:prstGeom>
        </p:spPr>
      </p:pic>
      <p:pic>
        <p:nvPicPr>
          <p:cNvPr id="6" name="Imagem 5">
            <a:extLst>
              <a:ext uri="{FF2B5EF4-FFF2-40B4-BE49-F238E27FC236}">
                <a16:creationId xmlns:a16="http://schemas.microsoft.com/office/drawing/2014/main" id="{6D5B7C71-E7B9-4CBF-8B1F-22EE7C729B11}"/>
              </a:ext>
            </a:extLst>
          </p:cNvPr>
          <p:cNvPicPr>
            <a:picLocks noChangeAspect="1"/>
          </p:cNvPicPr>
          <p:nvPr/>
        </p:nvPicPr>
        <p:blipFill>
          <a:blip r:embed="rId3"/>
          <a:stretch>
            <a:fillRect/>
          </a:stretch>
        </p:blipFill>
        <p:spPr>
          <a:xfrm>
            <a:off x="8992121" y="3727938"/>
            <a:ext cx="2405566" cy="1722598"/>
          </a:xfrm>
          <a:prstGeom prst="rect">
            <a:avLst/>
          </a:prstGeom>
        </p:spPr>
      </p:pic>
      <p:pic>
        <p:nvPicPr>
          <p:cNvPr id="8" name="Imagem 7">
            <a:extLst>
              <a:ext uri="{FF2B5EF4-FFF2-40B4-BE49-F238E27FC236}">
                <a16:creationId xmlns:a16="http://schemas.microsoft.com/office/drawing/2014/main" id="{C46E2917-65CE-4C04-BEFE-5127AB835DCF}"/>
              </a:ext>
            </a:extLst>
          </p:cNvPr>
          <p:cNvPicPr>
            <a:picLocks noChangeAspect="1"/>
          </p:cNvPicPr>
          <p:nvPr/>
        </p:nvPicPr>
        <p:blipFill>
          <a:blip r:embed="rId4"/>
          <a:stretch>
            <a:fillRect/>
          </a:stretch>
        </p:blipFill>
        <p:spPr>
          <a:xfrm>
            <a:off x="0" y="2735250"/>
            <a:ext cx="8765746" cy="2715286"/>
          </a:xfrm>
          <a:prstGeom prst="rect">
            <a:avLst/>
          </a:prstGeom>
        </p:spPr>
      </p:pic>
      <p:sp>
        <p:nvSpPr>
          <p:cNvPr id="10" name="CaixaDeTexto 9">
            <a:extLst>
              <a:ext uri="{FF2B5EF4-FFF2-40B4-BE49-F238E27FC236}">
                <a16:creationId xmlns:a16="http://schemas.microsoft.com/office/drawing/2014/main" id="{B3DC5883-4A96-4EF7-A70F-2947CCD3157D}"/>
              </a:ext>
            </a:extLst>
          </p:cNvPr>
          <p:cNvSpPr txBox="1"/>
          <p:nvPr/>
        </p:nvSpPr>
        <p:spPr>
          <a:xfrm>
            <a:off x="678392" y="435707"/>
            <a:ext cx="6098344" cy="646331"/>
          </a:xfrm>
          <a:prstGeom prst="rect">
            <a:avLst/>
          </a:prstGeom>
          <a:noFill/>
        </p:spPr>
        <p:txBody>
          <a:bodyPr wrap="square">
            <a:spAutoFit/>
          </a:bodyPr>
          <a:lstStyle/>
          <a:p>
            <a:r>
              <a:rPr lang="pt-BR" sz="3600" dirty="0"/>
              <a:t>Desktop metal</a:t>
            </a:r>
            <a:endParaRPr lang="en-US" sz="3600" dirty="0"/>
          </a:p>
        </p:txBody>
      </p:sp>
      <p:sp>
        <p:nvSpPr>
          <p:cNvPr id="11" name="CaixaDeTexto 10">
            <a:extLst>
              <a:ext uri="{FF2B5EF4-FFF2-40B4-BE49-F238E27FC236}">
                <a16:creationId xmlns:a16="http://schemas.microsoft.com/office/drawing/2014/main" id="{D55D89C6-46CD-4A34-BC23-7489C2B09BEF}"/>
              </a:ext>
            </a:extLst>
          </p:cNvPr>
          <p:cNvSpPr txBox="1"/>
          <p:nvPr/>
        </p:nvSpPr>
        <p:spPr>
          <a:xfrm>
            <a:off x="548640" y="1407464"/>
            <a:ext cx="1921745" cy="369332"/>
          </a:xfrm>
          <a:prstGeom prst="rect">
            <a:avLst/>
          </a:prstGeom>
          <a:noFill/>
        </p:spPr>
        <p:txBody>
          <a:bodyPr wrap="none" rtlCol="0">
            <a:spAutoFit/>
          </a:bodyPr>
          <a:lstStyle/>
          <a:p>
            <a:r>
              <a:rPr lang="pt-BR" dirty="0"/>
              <a:t>Processo indireto: </a:t>
            </a:r>
            <a:endParaRPr lang="en-US" dirty="0"/>
          </a:p>
        </p:txBody>
      </p:sp>
    </p:spTree>
    <p:extLst>
      <p:ext uri="{BB962C8B-B14F-4D97-AF65-F5344CB8AC3E}">
        <p14:creationId xmlns:p14="http://schemas.microsoft.com/office/powerpoint/2010/main" val="367499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AA4FA8C0-D3EA-441A-B153-F676CE633363}"/>
              </a:ext>
            </a:extLst>
          </p:cNvPr>
          <p:cNvSpPr txBox="1">
            <a:spLocks/>
          </p:cNvSpPr>
          <p:nvPr/>
        </p:nvSpPr>
        <p:spPr>
          <a:xfrm>
            <a:off x="279010" y="795130"/>
            <a:ext cx="11786382" cy="60628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000" dirty="0"/>
              <a:t>A matéria-prima “ Pó” aplicada nos processos DED é um fator de </a:t>
            </a:r>
            <a:r>
              <a:rPr lang="pt-BR" sz="3000" dirty="0" err="1"/>
              <a:t>imprimabilidade</a:t>
            </a:r>
            <a:r>
              <a:rPr lang="pt-BR" sz="3000" dirty="0"/>
              <a:t>  onde se depende muito dos fornecedores que em geral vendem a máquina e os matérias que previamente foram testados nesses equipamentos.</a:t>
            </a:r>
          </a:p>
          <a:p>
            <a:pPr marL="0" indent="0">
              <a:buFont typeface="Arial" panose="020B0604020202020204" pitchFamily="34" charset="0"/>
              <a:buNone/>
            </a:pPr>
            <a:r>
              <a:rPr lang="pt-BR" sz="3000" dirty="0"/>
              <a:t>As  fichas técnicas dos materiais em geral trazem apenas os parâmetros recomendados pelos fornecedores mas não com as características da liga em termos metalúrgicos que assim poderiam mitigar os erros operacionais e ainda possibilitar otimizações de processos.</a:t>
            </a:r>
          </a:p>
          <a:p>
            <a:pPr marL="0" indent="0">
              <a:buFont typeface="Arial" panose="020B0604020202020204" pitchFamily="34" charset="0"/>
              <a:buNone/>
            </a:pPr>
            <a:r>
              <a:rPr lang="pt-BR" sz="3000" dirty="0" err="1"/>
              <a:t>Ná</a:t>
            </a:r>
            <a:r>
              <a:rPr lang="pt-BR" sz="3000" dirty="0"/>
              <a:t> há nenhuma classificação de </a:t>
            </a:r>
            <a:r>
              <a:rPr lang="pt-BR" sz="3000" dirty="0" err="1"/>
              <a:t>imprimabilidade</a:t>
            </a:r>
            <a:r>
              <a:rPr lang="pt-BR" sz="3000" dirty="0"/>
              <a:t> nessas fichas técnicas, mas o que os fornecedores </a:t>
            </a:r>
            <a:r>
              <a:rPr lang="pt-BR" sz="3000" b="1" dirty="0"/>
              <a:t>poderiam oferecer </a:t>
            </a:r>
            <a:r>
              <a:rPr lang="pt-BR" sz="3000" dirty="0"/>
              <a:t>seria os </a:t>
            </a:r>
            <a:r>
              <a:rPr lang="pt-BR" sz="3000" b="1" dirty="0">
                <a:solidFill>
                  <a:schemeClr val="accent1"/>
                </a:solidFill>
              </a:rPr>
              <a:t>diagramas polares, </a:t>
            </a:r>
            <a:r>
              <a:rPr lang="pt-BR" sz="3000" dirty="0"/>
              <a:t>resultado de testes consolidados, sendo que a </a:t>
            </a:r>
            <a:r>
              <a:rPr lang="pt-BR" sz="3000" b="1" dirty="0"/>
              <a:t>Liga A </a:t>
            </a:r>
            <a:r>
              <a:rPr lang="pt-BR" sz="3000" dirty="0"/>
              <a:t>poderia ser usada como material de referência:</a:t>
            </a:r>
          </a:p>
          <a:p>
            <a:pPr marL="0" indent="0">
              <a:buFont typeface="Arial" panose="020B0604020202020204" pitchFamily="34" charset="0"/>
              <a:buNone/>
            </a:pPr>
            <a:endParaRPr lang="pt-BR" dirty="0"/>
          </a:p>
          <a:p>
            <a:pPr marL="0" indent="0">
              <a:buFont typeface="Arial" panose="020B0604020202020204" pitchFamily="34" charset="0"/>
              <a:buNone/>
            </a:pPr>
            <a:endParaRPr lang="pt-BR" dirty="0"/>
          </a:p>
        </p:txBody>
      </p:sp>
    </p:spTree>
    <p:extLst>
      <p:ext uri="{BB962C8B-B14F-4D97-AF65-F5344CB8AC3E}">
        <p14:creationId xmlns:p14="http://schemas.microsoft.com/office/powerpoint/2010/main" val="217227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71C8A8EA-DEC2-44F8-B8B7-64370A231B36}"/>
              </a:ext>
            </a:extLst>
          </p:cNvPr>
          <p:cNvGraphicFramePr>
            <a:graphicFrameLocks/>
          </p:cNvGraphicFramePr>
          <p:nvPr>
            <p:extLst>
              <p:ext uri="{D42A27DB-BD31-4B8C-83A1-F6EECF244321}">
                <p14:modId xmlns:p14="http://schemas.microsoft.com/office/powerpoint/2010/main" val="1530420841"/>
              </p:ext>
            </p:extLst>
          </p:nvPr>
        </p:nvGraphicFramePr>
        <p:xfrm>
          <a:off x="3872948" y="114300"/>
          <a:ext cx="7696199" cy="662940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a:extLst>
              <a:ext uri="{FF2B5EF4-FFF2-40B4-BE49-F238E27FC236}">
                <a16:creationId xmlns:a16="http://schemas.microsoft.com/office/drawing/2014/main" id="{16949171-3C7B-44A0-9AD3-74B1D27E3947}"/>
              </a:ext>
            </a:extLst>
          </p:cNvPr>
          <p:cNvSpPr txBox="1"/>
          <p:nvPr/>
        </p:nvSpPr>
        <p:spPr>
          <a:xfrm>
            <a:off x="225083" y="1252025"/>
            <a:ext cx="3647865" cy="2246769"/>
          </a:xfrm>
          <a:prstGeom prst="rect">
            <a:avLst/>
          </a:prstGeom>
          <a:noFill/>
        </p:spPr>
        <p:txBody>
          <a:bodyPr wrap="square" rtlCol="0">
            <a:spAutoFit/>
          </a:bodyPr>
          <a:lstStyle/>
          <a:p>
            <a:r>
              <a:rPr lang="pt-BR" sz="2800" dirty="0"/>
              <a:t>Exemplo de </a:t>
            </a:r>
          </a:p>
          <a:p>
            <a:r>
              <a:rPr lang="pt-BR" sz="2800" dirty="0"/>
              <a:t>Diagrama Polar</a:t>
            </a:r>
          </a:p>
          <a:p>
            <a:r>
              <a:rPr lang="pt-BR" sz="2800" dirty="0"/>
              <a:t>Para comparar a </a:t>
            </a:r>
            <a:r>
              <a:rPr lang="pt-BR" sz="2800" dirty="0" err="1"/>
              <a:t>imprimabilidade</a:t>
            </a:r>
            <a:endParaRPr lang="pt-BR" sz="2800" dirty="0"/>
          </a:p>
          <a:p>
            <a:r>
              <a:rPr lang="pt-BR" sz="2800" dirty="0"/>
              <a:t>De duas ligas</a:t>
            </a:r>
            <a:endParaRPr lang="en-US" sz="2800" dirty="0"/>
          </a:p>
        </p:txBody>
      </p:sp>
    </p:spTree>
    <p:extLst>
      <p:ext uri="{BB962C8B-B14F-4D97-AF65-F5344CB8AC3E}">
        <p14:creationId xmlns:p14="http://schemas.microsoft.com/office/powerpoint/2010/main" val="302265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02278-2C66-4B03-BCB1-A357B3BFC1D0}"/>
              </a:ext>
            </a:extLst>
          </p:cNvPr>
          <p:cNvSpPr>
            <a:spLocks noGrp="1"/>
          </p:cNvSpPr>
          <p:nvPr>
            <p:ph type="title"/>
          </p:nvPr>
        </p:nvSpPr>
        <p:spPr>
          <a:xfrm>
            <a:off x="450165" y="632411"/>
            <a:ext cx="4557933" cy="1325563"/>
          </a:xfrm>
        </p:spPr>
        <p:txBody>
          <a:bodyPr>
            <a:normAutofit fontScale="90000"/>
          </a:bodyPr>
          <a:lstStyle/>
          <a:p>
            <a:r>
              <a:rPr lang="pt-BR" dirty="0"/>
              <a:t>abordagem experimental.</a:t>
            </a:r>
            <a:br>
              <a:rPr lang="pt-BR" dirty="0"/>
            </a:br>
            <a:r>
              <a:rPr lang="pt-BR" dirty="0"/>
              <a:t>Um exemplo para PBF</a:t>
            </a:r>
          </a:p>
        </p:txBody>
      </p:sp>
      <p:sp>
        <p:nvSpPr>
          <p:cNvPr id="3" name="Espaço Reservado para Conteúdo 2">
            <a:extLst>
              <a:ext uri="{FF2B5EF4-FFF2-40B4-BE49-F238E27FC236}">
                <a16:creationId xmlns:a16="http://schemas.microsoft.com/office/drawing/2014/main" id="{92D38EE2-3BA3-4F06-932E-6E8E7E66734E}"/>
              </a:ext>
            </a:extLst>
          </p:cNvPr>
          <p:cNvSpPr>
            <a:spLocks noGrp="1"/>
          </p:cNvSpPr>
          <p:nvPr>
            <p:ph idx="1"/>
          </p:nvPr>
        </p:nvSpPr>
        <p:spPr>
          <a:xfrm>
            <a:off x="450165" y="3089758"/>
            <a:ext cx="3902612" cy="4351338"/>
          </a:xfrm>
        </p:spPr>
        <p:txBody>
          <a:bodyPr/>
          <a:lstStyle/>
          <a:p>
            <a:r>
              <a:rPr lang="pt-BR" dirty="0"/>
              <a:t>Um bom </a:t>
            </a:r>
            <a:r>
              <a:rPr lang="pt-BR" dirty="0" err="1"/>
              <a:t>DoE</a:t>
            </a:r>
            <a:r>
              <a:rPr lang="pt-BR" dirty="0"/>
              <a:t> permite identificar as janelas de boa imprimabilidade (em termos de porosidade &lt;1%).</a:t>
            </a:r>
          </a:p>
          <a:p>
            <a:endParaRPr lang="pt-BR" dirty="0"/>
          </a:p>
        </p:txBody>
      </p:sp>
      <p:pic>
        <p:nvPicPr>
          <p:cNvPr id="5" name="Imagem 4">
            <a:extLst>
              <a:ext uri="{FF2B5EF4-FFF2-40B4-BE49-F238E27FC236}">
                <a16:creationId xmlns:a16="http://schemas.microsoft.com/office/drawing/2014/main" id="{BCE6838A-998A-43B4-B99C-CCDB3F7C900C}"/>
              </a:ext>
            </a:extLst>
          </p:cNvPr>
          <p:cNvPicPr>
            <a:picLocks noChangeAspect="1"/>
          </p:cNvPicPr>
          <p:nvPr/>
        </p:nvPicPr>
        <p:blipFill>
          <a:blip r:embed="rId2"/>
          <a:stretch>
            <a:fillRect/>
          </a:stretch>
        </p:blipFill>
        <p:spPr>
          <a:xfrm>
            <a:off x="4367624" y="844061"/>
            <a:ext cx="7486306" cy="5509673"/>
          </a:xfrm>
          <a:prstGeom prst="rect">
            <a:avLst/>
          </a:prstGeom>
        </p:spPr>
      </p:pic>
    </p:spTree>
    <p:extLst>
      <p:ext uri="{BB962C8B-B14F-4D97-AF65-F5344CB8AC3E}">
        <p14:creationId xmlns:p14="http://schemas.microsoft.com/office/powerpoint/2010/main" val="180895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9D7FF-4EF2-4357-A4A9-3B33374F5ED3}"/>
              </a:ext>
            </a:extLst>
          </p:cNvPr>
          <p:cNvSpPr>
            <a:spLocks noGrp="1"/>
          </p:cNvSpPr>
          <p:nvPr>
            <p:ph type="title"/>
          </p:nvPr>
        </p:nvSpPr>
        <p:spPr/>
        <p:txBody>
          <a:bodyPr/>
          <a:lstStyle/>
          <a:p>
            <a:r>
              <a:rPr lang="pt-BR" dirty="0"/>
              <a:t>Imprimabilidade</a:t>
            </a:r>
          </a:p>
        </p:txBody>
      </p:sp>
      <p:sp>
        <p:nvSpPr>
          <p:cNvPr id="3" name="Espaço Reservado para Conteúdo 2">
            <a:extLst>
              <a:ext uri="{FF2B5EF4-FFF2-40B4-BE49-F238E27FC236}">
                <a16:creationId xmlns:a16="http://schemas.microsoft.com/office/drawing/2014/main" id="{9AECC541-E9D0-4A15-8AD3-6CD3660B7A6F}"/>
              </a:ext>
            </a:extLst>
          </p:cNvPr>
          <p:cNvSpPr>
            <a:spLocks noGrp="1"/>
          </p:cNvSpPr>
          <p:nvPr>
            <p:ph idx="1"/>
          </p:nvPr>
        </p:nvSpPr>
        <p:spPr/>
        <p:txBody>
          <a:bodyPr/>
          <a:lstStyle/>
          <a:p>
            <a:r>
              <a:rPr lang="pt-BR" dirty="0"/>
              <a:t>A indústria do papel usa a expressão Imprimabilidade: É  o termo que descreve a interação entre papel, tinta e prensa.</a:t>
            </a:r>
          </a:p>
          <a:p>
            <a:r>
              <a:rPr lang="pt-BR" dirty="0"/>
              <a:t>Definição de </a:t>
            </a:r>
            <a:r>
              <a:rPr lang="pt-BR" b="1" dirty="0" err="1"/>
              <a:t>printability</a:t>
            </a:r>
            <a:r>
              <a:rPr lang="pt-BR" dirty="0"/>
              <a:t>, para </a:t>
            </a:r>
            <a:r>
              <a:rPr lang="pt-BR" dirty="0" err="1"/>
              <a:t>Debroy</a:t>
            </a:r>
            <a:r>
              <a:rPr lang="pt-BR" dirty="0"/>
              <a:t>: </a:t>
            </a:r>
            <a:r>
              <a:rPr lang="en-US" dirty="0"/>
              <a:t>ability of a feedstock material to be successfully deposited as bulk material meeting the mechanical, metallurgical, and functional performance requirements of a specific </a:t>
            </a:r>
            <a:r>
              <a:rPr lang="pt-BR" dirty="0" err="1"/>
              <a:t>aplication</a:t>
            </a:r>
            <a:r>
              <a:rPr lang="pt-BR" dirty="0"/>
              <a:t>.</a:t>
            </a:r>
          </a:p>
          <a:p>
            <a:r>
              <a:rPr lang="pt-BR" dirty="0"/>
              <a:t>A definição trata da habilidade de uma matéria prima, ou seja, de uma </a:t>
            </a:r>
            <a:r>
              <a:rPr lang="pt-BR" b="1" dirty="0"/>
              <a:t>determinada liga</a:t>
            </a:r>
            <a:r>
              <a:rPr lang="pt-BR" dirty="0"/>
              <a:t>, na forma de pó, fio ou compósito. </a:t>
            </a:r>
          </a:p>
          <a:p>
            <a:r>
              <a:rPr lang="pt-BR" dirty="0"/>
              <a:t>Essa habilidade será diferente para cada processo.</a:t>
            </a:r>
          </a:p>
          <a:p>
            <a:endParaRPr lang="pt-BR" dirty="0"/>
          </a:p>
        </p:txBody>
      </p:sp>
    </p:spTree>
    <p:extLst>
      <p:ext uri="{BB962C8B-B14F-4D97-AF65-F5344CB8AC3E}">
        <p14:creationId xmlns:p14="http://schemas.microsoft.com/office/powerpoint/2010/main" val="4131744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55E83C-1733-4C8E-9BF3-F6D292B408F3}"/>
              </a:ext>
            </a:extLst>
          </p:cNvPr>
          <p:cNvSpPr>
            <a:spLocks noGrp="1"/>
          </p:cNvSpPr>
          <p:nvPr>
            <p:ph type="title"/>
          </p:nvPr>
        </p:nvSpPr>
        <p:spPr>
          <a:xfrm>
            <a:off x="194388" y="-9822"/>
            <a:ext cx="10515600" cy="914892"/>
          </a:xfrm>
        </p:spPr>
        <p:txBody>
          <a:bodyPr>
            <a:normAutofit/>
          </a:bodyPr>
          <a:lstStyle/>
          <a:p>
            <a:r>
              <a:rPr lang="pt-BR" sz="3600" dirty="0"/>
              <a:t>7. Uso da Simulação para prever falhas  </a:t>
            </a:r>
          </a:p>
        </p:txBody>
      </p:sp>
      <p:sp>
        <p:nvSpPr>
          <p:cNvPr id="6" name="Espaço Reservado para Conteúdo 2">
            <a:extLst>
              <a:ext uri="{FF2B5EF4-FFF2-40B4-BE49-F238E27FC236}">
                <a16:creationId xmlns:a16="http://schemas.microsoft.com/office/drawing/2014/main" id="{AFD58642-EC1D-46CC-9D5E-A37175A485E3}"/>
              </a:ext>
            </a:extLst>
          </p:cNvPr>
          <p:cNvSpPr>
            <a:spLocks noGrp="1"/>
          </p:cNvSpPr>
          <p:nvPr>
            <p:ph idx="1"/>
          </p:nvPr>
        </p:nvSpPr>
        <p:spPr>
          <a:xfrm>
            <a:off x="642341" y="679508"/>
            <a:ext cx="10515600" cy="1617286"/>
          </a:xfrm>
        </p:spPr>
        <p:txBody>
          <a:bodyPr>
            <a:normAutofit fontScale="77500" lnSpcReduction="20000"/>
          </a:bodyPr>
          <a:lstStyle/>
          <a:p>
            <a:pPr marL="0" indent="0">
              <a:buNone/>
            </a:pPr>
            <a:r>
              <a:rPr lang="pt-BR" sz="2900" dirty="0"/>
              <a:t>A simulação de processos de M.A.  usando modelos físicos pode ser usada para entender melhor a resposta térmica, mecânica e química e definir regiões de processamento que provavelmente produzirão resultados de qualidade de impressão. </a:t>
            </a:r>
            <a:r>
              <a:rPr lang="pt-BR" sz="2900" dirty="0">
                <a:solidFill>
                  <a:srgbClr val="FF0000"/>
                </a:solidFill>
              </a:rPr>
              <a:t>Exemplos de falha de impressão que podem ser previstos são: falta de fusão, instabilidade </a:t>
            </a:r>
            <a:r>
              <a:rPr lang="pt-BR" sz="2900" dirty="0" err="1">
                <a:solidFill>
                  <a:srgbClr val="FF0000"/>
                </a:solidFill>
              </a:rPr>
              <a:t>keyhole</a:t>
            </a:r>
            <a:r>
              <a:rPr lang="pt-BR" sz="2900" dirty="0">
                <a:solidFill>
                  <a:srgbClr val="FF0000"/>
                </a:solidFill>
              </a:rPr>
              <a:t>, </a:t>
            </a:r>
            <a:r>
              <a:rPr lang="pt-BR" sz="2900" dirty="0" err="1">
                <a:solidFill>
                  <a:srgbClr val="FF0000"/>
                </a:solidFill>
              </a:rPr>
              <a:t>balling</a:t>
            </a:r>
            <a:r>
              <a:rPr lang="pt-BR" sz="2900" dirty="0">
                <a:solidFill>
                  <a:srgbClr val="FF0000"/>
                </a:solidFill>
              </a:rPr>
              <a:t>,  trincas, acúmulo de tensão residual e evaporação de um elemento de liga volátil.</a:t>
            </a:r>
            <a:endParaRPr lang="pt-BR" sz="2900" dirty="0"/>
          </a:p>
        </p:txBody>
      </p:sp>
      <p:sp>
        <p:nvSpPr>
          <p:cNvPr id="11" name="Retângulo 10">
            <a:extLst>
              <a:ext uri="{FF2B5EF4-FFF2-40B4-BE49-F238E27FC236}">
                <a16:creationId xmlns:a16="http://schemas.microsoft.com/office/drawing/2014/main" id="{44DBF384-EE83-4C92-A1C8-EBB8E73E08A2}"/>
              </a:ext>
            </a:extLst>
          </p:cNvPr>
          <p:cNvSpPr/>
          <p:nvPr/>
        </p:nvSpPr>
        <p:spPr>
          <a:xfrm>
            <a:off x="11660613" y="6426146"/>
            <a:ext cx="442750" cy="369332"/>
          </a:xfrm>
          <a:prstGeom prst="rect">
            <a:avLst/>
          </a:prstGeom>
        </p:spPr>
        <p:txBody>
          <a:bodyPr wrap="none">
            <a:spAutoFit/>
          </a:bodyPr>
          <a:lstStyle/>
          <a:p>
            <a:r>
              <a:rPr lang="en-US" dirty="0"/>
              <a:t>[4]</a:t>
            </a:r>
            <a:endParaRPr lang="pt-BR" dirty="0"/>
          </a:p>
        </p:txBody>
      </p:sp>
      <p:pic>
        <p:nvPicPr>
          <p:cNvPr id="5" name="Imagem 4">
            <a:extLst>
              <a:ext uri="{FF2B5EF4-FFF2-40B4-BE49-F238E27FC236}">
                <a16:creationId xmlns:a16="http://schemas.microsoft.com/office/drawing/2014/main" id="{742A4BAF-637A-4614-8EEF-672D68777CC6}"/>
              </a:ext>
            </a:extLst>
          </p:cNvPr>
          <p:cNvPicPr>
            <a:picLocks noChangeAspect="1"/>
          </p:cNvPicPr>
          <p:nvPr/>
        </p:nvPicPr>
        <p:blipFill>
          <a:blip r:embed="rId2"/>
          <a:stretch>
            <a:fillRect/>
          </a:stretch>
        </p:blipFill>
        <p:spPr>
          <a:xfrm>
            <a:off x="273225" y="2144653"/>
            <a:ext cx="5559105" cy="2416554"/>
          </a:xfrm>
          <a:prstGeom prst="rect">
            <a:avLst/>
          </a:prstGeom>
        </p:spPr>
      </p:pic>
      <p:sp>
        <p:nvSpPr>
          <p:cNvPr id="7" name="Retângulo 6">
            <a:extLst>
              <a:ext uri="{FF2B5EF4-FFF2-40B4-BE49-F238E27FC236}">
                <a16:creationId xmlns:a16="http://schemas.microsoft.com/office/drawing/2014/main" id="{7719294D-6E73-49E6-B0C0-19D881F7B2B5}"/>
              </a:ext>
            </a:extLst>
          </p:cNvPr>
          <p:cNvSpPr/>
          <p:nvPr/>
        </p:nvSpPr>
        <p:spPr>
          <a:xfrm>
            <a:off x="273224" y="4714792"/>
            <a:ext cx="5559105" cy="1815882"/>
          </a:xfrm>
          <a:prstGeom prst="rect">
            <a:avLst/>
          </a:prstGeom>
        </p:spPr>
        <p:txBody>
          <a:bodyPr wrap="square">
            <a:spAutoFit/>
          </a:bodyPr>
          <a:lstStyle/>
          <a:p>
            <a:r>
              <a:rPr lang="en-US" sz="1400" dirty="0"/>
              <a:t>A general workflow for the printability framework described in this paper. Processing parameters and phase-dependent material properties such as specific heat (Cp), density (</a:t>
            </a:r>
            <a:r>
              <a:rPr lang="el-GR" sz="1400" dirty="0"/>
              <a:t>ρ</a:t>
            </a:r>
            <a:r>
              <a:rPr lang="en-US" sz="1400" dirty="0"/>
              <a:t>), and thermal conductivity (k) are provided to the thermal model. Melt pool dimensions calculated from the thermal model (L,W,D) and user prescribed powder layer thickness (t) are then used in the determination of defect formation using the ratios seen in the orange, purple, and green arrows. Any process parameters that do not belong to a defect are considered to be in a region of good quality.</a:t>
            </a:r>
            <a:endParaRPr lang="pt-BR" sz="1400" dirty="0"/>
          </a:p>
        </p:txBody>
      </p:sp>
      <p:pic>
        <p:nvPicPr>
          <p:cNvPr id="13" name="Imagem 12">
            <a:extLst>
              <a:ext uri="{FF2B5EF4-FFF2-40B4-BE49-F238E27FC236}">
                <a16:creationId xmlns:a16="http://schemas.microsoft.com/office/drawing/2014/main" id="{92ADC97E-BD55-475C-8B4B-6D328887722D}"/>
              </a:ext>
            </a:extLst>
          </p:cNvPr>
          <p:cNvPicPr>
            <a:picLocks noChangeAspect="1"/>
          </p:cNvPicPr>
          <p:nvPr/>
        </p:nvPicPr>
        <p:blipFill>
          <a:blip r:embed="rId3"/>
          <a:stretch>
            <a:fillRect/>
          </a:stretch>
        </p:blipFill>
        <p:spPr>
          <a:xfrm>
            <a:off x="5900141" y="2015783"/>
            <a:ext cx="5365857" cy="2826434"/>
          </a:xfrm>
          <a:prstGeom prst="rect">
            <a:avLst/>
          </a:prstGeom>
        </p:spPr>
      </p:pic>
      <p:sp>
        <p:nvSpPr>
          <p:cNvPr id="14" name="Retângulo 13">
            <a:extLst>
              <a:ext uri="{FF2B5EF4-FFF2-40B4-BE49-F238E27FC236}">
                <a16:creationId xmlns:a16="http://schemas.microsoft.com/office/drawing/2014/main" id="{B2519884-7889-4A6E-8371-8DC4542E928D}"/>
              </a:ext>
            </a:extLst>
          </p:cNvPr>
          <p:cNvSpPr/>
          <p:nvPr/>
        </p:nvSpPr>
        <p:spPr>
          <a:xfrm>
            <a:off x="5900141" y="4993126"/>
            <a:ext cx="5365857" cy="738664"/>
          </a:xfrm>
          <a:prstGeom prst="rect">
            <a:avLst/>
          </a:prstGeom>
        </p:spPr>
        <p:txBody>
          <a:bodyPr wrap="square">
            <a:spAutoFit/>
          </a:bodyPr>
          <a:lstStyle/>
          <a:p>
            <a:r>
              <a:rPr lang="en-US" sz="1400" dirty="0"/>
              <a:t>Schematic showing the Finite Element model's a) domain size, meshing technique, boundary conditions and b) isotherms from a representative melt pool simulation with the laser traveling in the positive x-direction.</a:t>
            </a:r>
            <a:endParaRPr lang="pt-BR" sz="1400" dirty="0"/>
          </a:p>
        </p:txBody>
      </p:sp>
    </p:spTree>
    <p:extLst>
      <p:ext uri="{BB962C8B-B14F-4D97-AF65-F5344CB8AC3E}">
        <p14:creationId xmlns:p14="http://schemas.microsoft.com/office/powerpoint/2010/main" val="3859319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0"/>
            <a:ext cx="12192000" cy="82973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indent="0">
              <a:lnSpc>
                <a:spcPct val="100000"/>
              </a:lnSpc>
              <a:spcAft>
                <a:spcPts val="600"/>
              </a:spcAft>
              <a:buNone/>
              <a:defRPr/>
            </a:pPr>
            <a:r>
              <a:rPr lang="en-US" altLang="pt-BR" sz="3200" i="1" dirty="0"/>
              <a:t>7. Printability of alloys </a:t>
            </a:r>
          </a:p>
        </p:txBody>
      </p:sp>
      <p:sp>
        <p:nvSpPr>
          <p:cNvPr id="5" name="Retângulo 4"/>
          <p:cNvSpPr/>
          <p:nvPr/>
        </p:nvSpPr>
        <p:spPr>
          <a:xfrm>
            <a:off x="0" y="3783903"/>
            <a:ext cx="3214008" cy="523220"/>
          </a:xfrm>
          <a:prstGeom prst="rect">
            <a:avLst/>
          </a:prstGeom>
        </p:spPr>
        <p:txBody>
          <a:bodyPr wrap="square">
            <a:spAutoFit/>
          </a:bodyPr>
          <a:lstStyle/>
          <a:p>
            <a:pPr algn="ctr"/>
            <a:r>
              <a:rPr lang="pt-BR" sz="1400" dirty="0"/>
              <a:t>Representação esquemática da janela do processo do pó de Mg – 9% Al [1]</a:t>
            </a:r>
          </a:p>
        </p:txBody>
      </p:sp>
      <p:pic>
        <p:nvPicPr>
          <p:cNvPr id="12" name="Imagem 11"/>
          <p:cNvPicPr>
            <a:picLocks noChangeAspect="1"/>
          </p:cNvPicPr>
          <p:nvPr/>
        </p:nvPicPr>
        <p:blipFill rotWithShape="1">
          <a:blip r:embed="rId2" cstate="print">
            <a:extLst>
              <a:ext uri="{28A0092B-C50C-407E-A947-70E740481C1C}">
                <a14:useLocalDpi xmlns:a14="http://schemas.microsoft.com/office/drawing/2010/main" val="0"/>
              </a:ext>
            </a:extLst>
          </a:blip>
          <a:srcRect r="15756"/>
          <a:stretch/>
        </p:blipFill>
        <p:spPr>
          <a:xfrm>
            <a:off x="5984086" y="-2150"/>
            <a:ext cx="6028700" cy="3346826"/>
          </a:xfrm>
          <a:prstGeom prst="rect">
            <a:avLst/>
          </a:prstGeom>
        </p:spPr>
      </p:pic>
      <p:sp>
        <p:nvSpPr>
          <p:cNvPr id="13" name="Retângulo 12"/>
          <p:cNvSpPr/>
          <p:nvPr/>
        </p:nvSpPr>
        <p:spPr>
          <a:xfrm>
            <a:off x="6409267" y="6131917"/>
            <a:ext cx="5782733" cy="738664"/>
          </a:xfrm>
          <a:prstGeom prst="rect">
            <a:avLst/>
          </a:prstGeom>
        </p:spPr>
        <p:txBody>
          <a:bodyPr wrap="square">
            <a:spAutoFit/>
          </a:bodyPr>
          <a:lstStyle/>
          <a:p>
            <a:pPr algn="ctr"/>
            <a:r>
              <a:rPr lang="pt-BR" sz="1400" spc="-30" dirty="0"/>
              <a:t>Mapa para </a:t>
            </a:r>
            <a:r>
              <a:rPr lang="pt-BR" sz="1400" spc="-30" dirty="0" err="1"/>
              <a:t>Inconel</a:t>
            </a:r>
            <a:r>
              <a:rPr lang="pt-BR" sz="1400" spc="-30" dirty="0"/>
              <a:t> 718: '</a:t>
            </a:r>
            <a:r>
              <a:rPr lang="pt-BR" sz="1400" spc="-30" dirty="0" err="1"/>
              <a:t>keyhole</a:t>
            </a:r>
            <a:r>
              <a:rPr lang="pt-BR" sz="1400" spc="-30" dirty="0"/>
              <a:t>', falta de fusão e '</a:t>
            </a:r>
            <a:r>
              <a:rPr lang="pt-BR" sz="1400" spc="-30" dirty="0" err="1"/>
              <a:t>balling</a:t>
            </a:r>
            <a:r>
              <a:rPr lang="pt-BR" sz="1400" spc="-30" dirty="0"/>
              <a:t>', a região azul indica impressões "bem-sucedidas". Os autores [3] perceberam que a mesma topologia de região foi obtida para equipamentos diferentes</a:t>
            </a:r>
            <a:r>
              <a:rPr lang="pt-BR" sz="1400" dirty="0"/>
              <a:t>.</a:t>
            </a:r>
          </a:p>
        </p:txBody>
      </p:sp>
      <p:pic>
        <p:nvPicPr>
          <p:cNvPr id="16" name="Imagem 15"/>
          <p:cNvPicPr>
            <a:picLocks noChangeAspect="1"/>
          </p:cNvPicPr>
          <p:nvPr/>
        </p:nvPicPr>
        <p:blipFill rotWithShape="1">
          <a:blip r:embed="rId2" cstate="print">
            <a:extLst>
              <a:ext uri="{28A0092B-C50C-407E-A947-70E740481C1C}">
                <a14:useLocalDpi xmlns:a14="http://schemas.microsoft.com/office/drawing/2010/main" val="0"/>
              </a:ext>
            </a:extLst>
          </a:blip>
          <a:srcRect l="84593" t="22682" b="32192"/>
          <a:stretch/>
        </p:blipFill>
        <p:spPr>
          <a:xfrm>
            <a:off x="10995481" y="1625465"/>
            <a:ext cx="929628" cy="1273416"/>
          </a:xfrm>
          <a:prstGeom prst="rect">
            <a:avLst/>
          </a:prstGeom>
        </p:spPr>
      </p:pic>
      <p:sp>
        <p:nvSpPr>
          <p:cNvPr id="18" name="Retângulo 17"/>
          <p:cNvSpPr/>
          <p:nvPr/>
        </p:nvSpPr>
        <p:spPr>
          <a:xfrm>
            <a:off x="0" y="5790350"/>
            <a:ext cx="6409266" cy="1118255"/>
          </a:xfrm>
          <a:prstGeom prst="rect">
            <a:avLst/>
          </a:prstGeom>
        </p:spPr>
        <p:txBody>
          <a:bodyPr wrap="square">
            <a:spAutoFit/>
          </a:bodyPr>
          <a:lstStyle/>
          <a:p>
            <a:pPr marL="177800" indent="-177800">
              <a:spcBef>
                <a:spcPts val="200"/>
              </a:spcBef>
              <a:spcAft>
                <a:spcPts val="200"/>
              </a:spcAft>
            </a:pPr>
            <a:r>
              <a:rPr lang="pt-BR" sz="1000" dirty="0"/>
              <a:t>[1] </a:t>
            </a:r>
            <a:r>
              <a:rPr lang="pt-BR" sz="1000" dirty="0" err="1"/>
              <a:t>Rakeshkumar</a:t>
            </a:r>
            <a:r>
              <a:rPr lang="pt-BR" sz="1000" dirty="0"/>
              <a:t> </a:t>
            </a:r>
            <a:r>
              <a:rPr lang="pt-BR" sz="1000" dirty="0" err="1"/>
              <a:t>Karunakaran</a:t>
            </a:r>
            <a:r>
              <a:rPr lang="pt-BR" sz="1000" dirty="0"/>
              <a:t>, Sam </a:t>
            </a:r>
            <a:r>
              <a:rPr lang="pt-BR" sz="1000" dirty="0" err="1"/>
              <a:t>Ortgies</a:t>
            </a:r>
            <a:r>
              <a:rPr lang="pt-BR" sz="1000" dirty="0"/>
              <a:t>, Ali </a:t>
            </a:r>
            <a:r>
              <a:rPr lang="pt-BR" sz="1000" dirty="0" err="1"/>
              <a:t>Tamayol</a:t>
            </a:r>
            <a:r>
              <a:rPr lang="pt-BR" sz="1000" dirty="0"/>
              <a:t>, </a:t>
            </a:r>
            <a:r>
              <a:rPr lang="pt-BR" sz="1000" dirty="0" err="1"/>
              <a:t>Florin</a:t>
            </a:r>
            <a:r>
              <a:rPr lang="pt-BR" sz="1000" dirty="0"/>
              <a:t> </a:t>
            </a:r>
            <a:r>
              <a:rPr lang="pt-BR" sz="1000" dirty="0" err="1"/>
              <a:t>Bobaru</a:t>
            </a:r>
            <a:r>
              <a:rPr lang="pt-BR" sz="1000" dirty="0"/>
              <a:t>, Michael P. </a:t>
            </a:r>
            <a:r>
              <a:rPr lang="pt-BR" sz="1000" dirty="0" err="1"/>
              <a:t>Sealy</a:t>
            </a:r>
            <a:r>
              <a:rPr lang="pt-BR" sz="1000" dirty="0"/>
              <a:t>. </a:t>
            </a:r>
            <a:r>
              <a:rPr lang="pt-BR" sz="1000" dirty="0" err="1"/>
              <a:t>Additive</a:t>
            </a:r>
            <a:r>
              <a:rPr lang="pt-BR" sz="1000" dirty="0"/>
              <a:t> </a:t>
            </a:r>
            <a:r>
              <a:rPr lang="pt-BR" sz="1000" dirty="0" err="1"/>
              <a:t>manufacturing</a:t>
            </a:r>
            <a:r>
              <a:rPr lang="pt-BR" sz="1000" dirty="0"/>
              <a:t> </a:t>
            </a:r>
            <a:r>
              <a:rPr lang="pt-BR" sz="1000" dirty="0" err="1"/>
              <a:t>of</a:t>
            </a:r>
            <a:r>
              <a:rPr lang="pt-BR" sz="1000" dirty="0"/>
              <a:t> </a:t>
            </a:r>
            <a:r>
              <a:rPr lang="pt-BR" sz="1000" dirty="0" err="1"/>
              <a:t>magnesium</a:t>
            </a:r>
            <a:r>
              <a:rPr lang="pt-BR" sz="1000" dirty="0"/>
              <a:t> </a:t>
            </a:r>
            <a:r>
              <a:rPr lang="pt-BR" sz="1000" dirty="0" err="1"/>
              <a:t>alloys</a:t>
            </a:r>
            <a:r>
              <a:rPr lang="pt-BR" sz="1000" dirty="0"/>
              <a:t>. </a:t>
            </a:r>
            <a:r>
              <a:rPr lang="pt-BR" sz="1000" dirty="0" err="1"/>
              <a:t>Bioactive</a:t>
            </a:r>
            <a:r>
              <a:rPr lang="pt-BR" sz="1000" dirty="0"/>
              <a:t> </a:t>
            </a:r>
            <a:r>
              <a:rPr lang="pt-BR" sz="1000" dirty="0" err="1"/>
              <a:t>Materials</a:t>
            </a:r>
            <a:r>
              <a:rPr lang="pt-BR" sz="1000" dirty="0"/>
              <a:t> 5 (2020) 44–54.</a:t>
            </a:r>
          </a:p>
          <a:p>
            <a:pPr marL="177800" indent="-177800">
              <a:spcBef>
                <a:spcPts val="200"/>
              </a:spcBef>
              <a:spcAft>
                <a:spcPts val="200"/>
              </a:spcAft>
            </a:pPr>
            <a:r>
              <a:rPr lang="pt-BR" sz="1000" dirty="0"/>
              <a:t>[2] </a:t>
            </a:r>
            <a:r>
              <a:rPr lang="pt-BR" sz="1000" dirty="0" err="1"/>
              <a:t>Bey</a:t>
            </a:r>
            <a:r>
              <a:rPr lang="pt-BR" sz="1000" dirty="0"/>
              <a:t> </a:t>
            </a:r>
            <a:r>
              <a:rPr lang="pt-BR" sz="1000" dirty="0" err="1"/>
              <a:t>Vrancken</a:t>
            </a:r>
            <a:r>
              <a:rPr lang="pt-BR" sz="1000" dirty="0"/>
              <a:t>. </a:t>
            </a:r>
            <a:r>
              <a:rPr lang="pt-BR" sz="1000" dirty="0" err="1"/>
              <a:t>Study</a:t>
            </a:r>
            <a:r>
              <a:rPr lang="pt-BR" sz="1000" dirty="0"/>
              <a:t> </a:t>
            </a:r>
            <a:r>
              <a:rPr lang="pt-BR" sz="1000" dirty="0" err="1"/>
              <a:t>of</a:t>
            </a:r>
            <a:r>
              <a:rPr lang="pt-BR" sz="1000" dirty="0"/>
              <a:t> Residual </a:t>
            </a:r>
            <a:r>
              <a:rPr lang="pt-BR" sz="1000" dirty="0" err="1"/>
              <a:t>Stresses</a:t>
            </a:r>
            <a:r>
              <a:rPr lang="pt-BR" sz="1000" dirty="0"/>
              <a:t> in </a:t>
            </a:r>
            <a:r>
              <a:rPr lang="pt-BR" sz="1000" dirty="0" err="1"/>
              <a:t>Selective</a:t>
            </a:r>
            <a:r>
              <a:rPr lang="pt-BR" sz="1000" dirty="0"/>
              <a:t> Laser </a:t>
            </a:r>
            <a:r>
              <a:rPr lang="pt-BR" sz="1000" dirty="0" err="1"/>
              <a:t>Melting</a:t>
            </a:r>
            <a:r>
              <a:rPr lang="pt-BR" sz="1000" dirty="0"/>
              <a:t>. </a:t>
            </a:r>
            <a:r>
              <a:rPr lang="pt-BR" sz="1000" dirty="0" err="1"/>
              <a:t>Doctoral</a:t>
            </a:r>
            <a:r>
              <a:rPr lang="pt-BR" sz="1000" dirty="0"/>
              <a:t> </a:t>
            </a:r>
            <a:r>
              <a:rPr lang="pt-BR" sz="1000" dirty="0" err="1"/>
              <a:t>Thesis</a:t>
            </a:r>
            <a:r>
              <a:rPr lang="pt-BR" sz="1000" dirty="0"/>
              <a:t>. KU </a:t>
            </a:r>
            <a:r>
              <a:rPr lang="pt-BR" sz="1000" dirty="0" err="1"/>
              <a:t>Leuven</a:t>
            </a:r>
            <a:r>
              <a:rPr lang="pt-BR" sz="1000" dirty="0"/>
              <a:t> – </a:t>
            </a:r>
            <a:r>
              <a:rPr lang="pt-BR" sz="1000" dirty="0" err="1"/>
              <a:t>Faculty</a:t>
            </a:r>
            <a:r>
              <a:rPr lang="pt-BR" sz="1000" dirty="0"/>
              <a:t> </a:t>
            </a:r>
            <a:r>
              <a:rPr lang="pt-BR" sz="1000" dirty="0" err="1"/>
              <a:t>of</a:t>
            </a:r>
            <a:r>
              <a:rPr lang="pt-BR" sz="1000" dirty="0"/>
              <a:t> </a:t>
            </a:r>
            <a:r>
              <a:rPr lang="pt-BR" sz="1000" dirty="0" err="1"/>
              <a:t>Engineering</a:t>
            </a:r>
            <a:r>
              <a:rPr lang="pt-BR" sz="1000" dirty="0"/>
              <a:t> Science. 2016. (apud p. )</a:t>
            </a:r>
          </a:p>
          <a:p>
            <a:pPr marL="177800" indent="-177800">
              <a:spcBef>
                <a:spcPts val="200"/>
              </a:spcBef>
              <a:spcAft>
                <a:spcPts val="200"/>
              </a:spcAft>
            </a:pPr>
            <a:r>
              <a:rPr lang="pt-BR" sz="1000" dirty="0"/>
              <a:t>[3] </a:t>
            </a:r>
            <a:r>
              <a:rPr lang="pt-BR" sz="1000" dirty="0">
                <a:solidFill>
                  <a:srgbClr val="000000"/>
                </a:solidFill>
              </a:rPr>
              <a:t>L. Johnson, M. </a:t>
            </a:r>
            <a:r>
              <a:rPr lang="pt-BR" sz="1000" dirty="0" err="1">
                <a:solidFill>
                  <a:srgbClr val="000000"/>
                </a:solidFill>
              </a:rPr>
              <a:t>Mahmoudi</a:t>
            </a:r>
            <a:r>
              <a:rPr lang="pt-BR" sz="1000" dirty="0">
                <a:solidFill>
                  <a:srgbClr val="000000"/>
                </a:solidFill>
              </a:rPr>
              <a:t>, B. Zhang, R. </a:t>
            </a:r>
            <a:r>
              <a:rPr lang="pt-BR" sz="1000" dirty="0" err="1">
                <a:solidFill>
                  <a:srgbClr val="000000"/>
                </a:solidFill>
              </a:rPr>
              <a:t>Seede</a:t>
            </a:r>
            <a:r>
              <a:rPr lang="pt-BR" sz="1000" dirty="0">
                <a:solidFill>
                  <a:srgbClr val="000000"/>
                </a:solidFill>
              </a:rPr>
              <a:t>, X. Huang, J.T. Maier, H.J. </a:t>
            </a:r>
            <a:r>
              <a:rPr lang="en-US" sz="1000" dirty="0">
                <a:solidFill>
                  <a:srgbClr val="000000"/>
                </a:solidFill>
              </a:rPr>
              <a:t>Maier, I. </a:t>
            </a:r>
            <a:r>
              <a:rPr lang="en-US" sz="1000" dirty="0" err="1">
                <a:solidFill>
                  <a:srgbClr val="000000"/>
                </a:solidFill>
              </a:rPr>
              <a:t>Karaman</a:t>
            </a:r>
            <a:r>
              <a:rPr lang="en-US" sz="1000" dirty="0">
                <a:solidFill>
                  <a:srgbClr val="000000"/>
                </a:solidFill>
              </a:rPr>
              <a:t>, A. </a:t>
            </a:r>
            <a:r>
              <a:rPr lang="en-US" sz="1000" dirty="0" err="1">
                <a:solidFill>
                  <a:srgbClr val="000000"/>
                </a:solidFill>
              </a:rPr>
              <a:t>Elwany</a:t>
            </a:r>
            <a:r>
              <a:rPr lang="en-US" sz="1000" dirty="0">
                <a:solidFill>
                  <a:srgbClr val="000000"/>
                </a:solidFill>
              </a:rPr>
              <a:t>, R. </a:t>
            </a:r>
            <a:r>
              <a:rPr lang="en-US" sz="1000" dirty="0" err="1">
                <a:solidFill>
                  <a:srgbClr val="000000"/>
                </a:solidFill>
              </a:rPr>
              <a:t>Arróyave</a:t>
            </a:r>
            <a:r>
              <a:rPr lang="en-US" sz="1000" dirty="0">
                <a:solidFill>
                  <a:srgbClr val="000000"/>
                </a:solidFill>
              </a:rPr>
              <a:t>, Assessing Printability Maps in Additive Manufacturing of </a:t>
            </a:r>
            <a:r>
              <a:rPr lang="pt-BR" sz="1000" dirty="0">
                <a:solidFill>
                  <a:srgbClr val="000000"/>
                </a:solidFill>
              </a:rPr>
              <a:t>Metal </a:t>
            </a:r>
            <a:r>
              <a:rPr lang="pt-BR" sz="1000" dirty="0" err="1">
                <a:solidFill>
                  <a:srgbClr val="000000"/>
                </a:solidFill>
              </a:rPr>
              <a:t>Alloys</a:t>
            </a:r>
            <a:r>
              <a:rPr lang="pt-BR" sz="1000" dirty="0">
                <a:solidFill>
                  <a:srgbClr val="000000"/>
                </a:solidFill>
              </a:rPr>
              <a:t>, </a:t>
            </a:r>
            <a:r>
              <a:rPr lang="pt-BR" sz="1000" i="1" dirty="0">
                <a:solidFill>
                  <a:srgbClr val="000000"/>
                </a:solidFill>
              </a:rPr>
              <a:t>Acta </a:t>
            </a:r>
            <a:r>
              <a:rPr lang="pt-BR" sz="1000" i="1" dirty="0" err="1">
                <a:solidFill>
                  <a:srgbClr val="000000"/>
                </a:solidFill>
              </a:rPr>
              <a:t>Materialia</a:t>
            </a:r>
            <a:r>
              <a:rPr lang="pt-BR" sz="1000" dirty="0"/>
              <a:t>.</a:t>
            </a: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92" y="1131870"/>
            <a:ext cx="3169223" cy="2627475"/>
          </a:xfrm>
          <a:prstGeom prst="rect">
            <a:avLst/>
          </a:prstGeom>
        </p:spPr>
      </p:pic>
      <p:sp>
        <p:nvSpPr>
          <p:cNvPr id="21" name="Retângulo 20"/>
          <p:cNvSpPr/>
          <p:nvPr/>
        </p:nvSpPr>
        <p:spPr>
          <a:xfrm>
            <a:off x="0" y="4331681"/>
            <a:ext cx="5192519" cy="1384995"/>
          </a:xfrm>
          <a:prstGeom prst="rect">
            <a:avLst/>
          </a:prstGeom>
        </p:spPr>
        <p:txBody>
          <a:bodyPr wrap="square">
            <a:spAutoFit/>
          </a:bodyPr>
          <a:lstStyle/>
          <a:p>
            <a:pPr algn="just"/>
            <a:r>
              <a:rPr lang="pt-BR" sz="1400" dirty="0"/>
              <a:t>A liga Mg – 9% Al foi completamente fundida a uma potência de laser de 15 W e velocidade de varredura de 20 mm/s (densidade de energia 187,5 J/mm</a:t>
            </a:r>
            <a:r>
              <a:rPr lang="pt-BR" sz="1400" baseline="30000" dirty="0"/>
              <a:t>3</a:t>
            </a:r>
            <a:r>
              <a:rPr lang="pt-BR" sz="1400" dirty="0"/>
              <a:t>). Em outro estudo obteve-se bons resultados com 155,6 J/mm</a:t>
            </a:r>
            <a:r>
              <a:rPr lang="pt-BR" sz="1400" baseline="30000" dirty="0"/>
              <a:t>3</a:t>
            </a:r>
            <a:r>
              <a:rPr lang="pt-BR" sz="1400" dirty="0"/>
              <a:t>, sendo importante observar a </a:t>
            </a:r>
            <a:r>
              <a:rPr lang="pt-BR" sz="1400" b="1" dirty="0">
                <a:solidFill>
                  <a:srgbClr val="FF0000"/>
                </a:solidFill>
              </a:rPr>
              <a:t>faixa ótima</a:t>
            </a:r>
            <a:r>
              <a:rPr lang="pt-BR" sz="1400" dirty="0"/>
              <a:t> de densidade de energia é </a:t>
            </a:r>
            <a:r>
              <a:rPr lang="pt-BR" sz="1400" b="1" dirty="0">
                <a:solidFill>
                  <a:srgbClr val="FF0000"/>
                </a:solidFill>
              </a:rPr>
              <a:t>influenciada por vários parâmetros</a:t>
            </a:r>
            <a:r>
              <a:rPr lang="pt-BR" sz="1400" dirty="0"/>
              <a:t>, incluindo a qualidade do pó e a espessura da camada [1].</a:t>
            </a:r>
          </a:p>
        </p:txBody>
      </p:sp>
      <p:pic>
        <p:nvPicPr>
          <p:cNvPr id="22" name="Image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7801" y="3437467"/>
            <a:ext cx="5664200" cy="2694450"/>
          </a:xfrm>
          <a:prstGeom prst="rect">
            <a:avLst/>
          </a:prstGeom>
        </p:spPr>
      </p:pic>
      <p:sp>
        <p:nvSpPr>
          <p:cNvPr id="15" name="Retângulo 14"/>
          <p:cNvSpPr/>
          <p:nvPr/>
        </p:nvSpPr>
        <p:spPr>
          <a:xfrm>
            <a:off x="0" y="650567"/>
            <a:ext cx="6079067" cy="369332"/>
          </a:xfrm>
          <a:prstGeom prst="rect">
            <a:avLst/>
          </a:prstGeom>
        </p:spPr>
        <p:txBody>
          <a:bodyPr wrap="square">
            <a:spAutoFit/>
          </a:bodyPr>
          <a:lstStyle/>
          <a:p>
            <a:pPr>
              <a:spcAft>
                <a:spcPts val="600"/>
              </a:spcAft>
            </a:pPr>
            <a:r>
              <a:rPr lang="pt-BR" dirty="0"/>
              <a:t>“</a:t>
            </a:r>
            <a:r>
              <a:rPr lang="pt-BR" dirty="0" err="1"/>
              <a:t>Imprimibilidade</a:t>
            </a:r>
            <a:r>
              <a:rPr lang="pt-BR" dirty="0"/>
              <a:t>” (visões além do artigo do </a:t>
            </a:r>
            <a:r>
              <a:rPr lang="pt-BR" dirty="0" err="1"/>
              <a:t>Debroy</a:t>
            </a:r>
            <a:r>
              <a:rPr lang="pt-BR" dirty="0"/>
              <a:t>):</a:t>
            </a:r>
            <a:endParaRPr lang="pt-BR" sz="1100" dirty="0"/>
          </a:p>
        </p:txBody>
      </p:sp>
      <p:sp>
        <p:nvSpPr>
          <p:cNvPr id="10" name="Retângulo 9"/>
          <p:cNvSpPr/>
          <p:nvPr/>
        </p:nvSpPr>
        <p:spPr>
          <a:xfrm>
            <a:off x="3631462" y="2099834"/>
            <a:ext cx="2478886" cy="523220"/>
          </a:xfrm>
          <a:prstGeom prst="rect">
            <a:avLst/>
          </a:prstGeom>
        </p:spPr>
        <p:txBody>
          <a:bodyPr wrap="square">
            <a:spAutoFit/>
          </a:bodyPr>
          <a:lstStyle/>
          <a:p>
            <a:pPr algn="r"/>
            <a:r>
              <a:rPr lang="pt-BR" sz="1400" dirty="0"/>
              <a:t>Regimes de fusão encontrados durante SLM de ouro [2].</a:t>
            </a:r>
          </a:p>
        </p:txBody>
      </p:sp>
      <p:sp>
        <p:nvSpPr>
          <p:cNvPr id="3" name="Retângulo 2"/>
          <p:cNvSpPr/>
          <p:nvPr/>
        </p:nvSpPr>
        <p:spPr>
          <a:xfrm>
            <a:off x="4014935" y="2678732"/>
            <a:ext cx="2095413" cy="1015663"/>
          </a:xfrm>
          <a:prstGeom prst="rect">
            <a:avLst/>
          </a:prstGeom>
        </p:spPr>
        <p:txBody>
          <a:bodyPr wrap="square">
            <a:spAutoFit/>
          </a:bodyPr>
          <a:lstStyle/>
          <a:p>
            <a:pPr algn="r"/>
            <a:r>
              <a:rPr lang="pt-BR" sz="1200" dirty="0"/>
              <a:t>(Dada a alta condutividade e refletividade do ouro, o processo janela para a qual é obtida uma boa fusão é muito estreita)</a:t>
            </a:r>
          </a:p>
        </p:txBody>
      </p:sp>
    </p:spTree>
    <p:extLst>
      <p:ext uri="{BB962C8B-B14F-4D97-AF65-F5344CB8AC3E}">
        <p14:creationId xmlns:p14="http://schemas.microsoft.com/office/powerpoint/2010/main" val="2459565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0" y="0"/>
            <a:ext cx="12192000" cy="82973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indent="0">
              <a:lnSpc>
                <a:spcPct val="100000"/>
              </a:lnSpc>
              <a:spcAft>
                <a:spcPts val="600"/>
              </a:spcAft>
              <a:buNone/>
              <a:defRPr/>
            </a:pPr>
            <a:r>
              <a:rPr lang="en-US" altLang="pt-BR" sz="3200" i="1" dirty="0"/>
              <a:t>7.1. Printability of PBF AM processes</a:t>
            </a:r>
          </a:p>
        </p:txBody>
      </p:sp>
      <p:sp>
        <p:nvSpPr>
          <p:cNvPr id="4" name="Retângulo 3"/>
          <p:cNvSpPr/>
          <p:nvPr/>
        </p:nvSpPr>
        <p:spPr>
          <a:xfrm>
            <a:off x="169333" y="898118"/>
            <a:ext cx="4089400" cy="369332"/>
          </a:xfrm>
          <a:prstGeom prst="rect">
            <a:avLst/>
          </a:prstGeom>
        </p:spPr>
        <p:txBody>
          <a:bodyPr wrap="square">
            <a:spAutoFit/>
          </a:bodyPr>
          <a:lstStyle/>
          <a:p>
            <a:pPr algn="r"/>
            <a:r>
              <a:rPr lang="pt-BR" dirty="0"/>
              <a:t>Ajuste na legenda da Fig. 82 do </a:t>
            </a:r>
            <a:r>
              <a:rPr lang="pt-BR" dirty="0" err="1"/>
              <a:t>Debroy</a:t>
            </a:r>
            <a:r>
              <a:rPr lang="pt-BR" dirty="0"/>
              <a:t>:</a:t>
            </a:r>
          </a:p>
        </p:txBody>
      </p:sp>
      <p:sp>
        <p:nvSpPr>
          <p:cNvPr id="5" name="Retângulo 4"/>
          <p:cNvSpPr/>
          <p:nvPr/>
        </p:nvSpPr>
        <p:spPr>
          <a:xfrm>
            <a:off x="3822699" y="5430926"/>
            <a:ext cx="8286750" cy="523220"/>
          </a:xfrm>
          <a:prstGeom prst="rect">
            <a:avLst/>
          </a:prstGeom>
        </p:spPr>
        <p:txBody>
          <a:bodyPr wrap="square">
            <a:spAutoFit/>
          </a:bodyPr>
          <a:lstStyle/>
          <a:p>
            <a:r>
              <a:rPr lang="en-US" sz="1400" dirty="0"/>
              <a:t>Fig. 82. Balling phenomenon in PBF-L resulting from different mechanisms due to process related variables including (a-1, a-2) differing oxygen contents (b) layer thickness (c) scanning speed and (d) laser power [631].</a:t>
            </a:r>
            <a:endParaRPr lang="pt-BR" sz="1400" dirty="0"/>
          </a:p>
        </p:txBody>
      </p:sp>
      <p:sp>
        <p:nvSpPr>
          <p:cNvPr id="6" name="Retângulo 5"/>
          <p:cNvSpPr/>
          <p:nvPr/>
        </p:nvSpPr>
        <p:spPr>
          <a:xfrm>
            <a:off x="3822700" y="6085559"/>
            <a:ext cx="8343196" cy="738664"/>
          </a:xfrm>
          <a:prstGeom prst="rect">
            <a:avLst/>
          </a:prstGeom>
        </p:spPr>
        <p:txBody>
          <a:bodyPr wrap="square">
            <a:spAutoFit/>
          </a:bodyPr>
          <a:lstStyle/>
          <a:p>
            <a:r>
              <a:rPr lang="en-US" sz="1400" dirty="0"/>
              <a:t>Fig. 82. Balling phenomenon in PBF-L resulting from different mechanisms due to process related variables including increasing oxygen content in atmosphere (a-1) 0.1%, (a-2) 10%; (b) Thickness of powder layer (increasing left to right), (c) scanning speed (from 20 to 500 mm/s) and (d) laser power (from 70 to 190 W) [631].</a:t>
            </a:r>
            <a:endParaRPr lang="pt-BR" sz="1400" dirty="0"/>
          </a:p>
        </p:txBody>
      </p:sp>
      <p:sp>
        <p:nvSpPr>
          <p:cNvPr id="7" name="Seta para a direita 6"/>
          <p:cNvSpPr/>
          <p:nvPr/>
        </p:nvSpPr>
        <p:spPr>
          <a:xfrm>
            <a:off x="2713567" y="5430926"/>
            <a:ext cx="1109133"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Atual</a:t>
            </a:r>
          </a:p>
        </p:txBody>
      </p:sp>
      <p:sp>
        <p:nvSpPr>
          <p:cNvPr id="8" name="Seta para a direita 7"/>
          <p:cNvSpPr/>
          <p:nvPr/>
        </p:nvSpPr>
        <p:spPr>
          <a:xfrm>
            <a:off x="2713566" y="6137807"/>
            <a:ext cx="1109133"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Correta</a:t>
            </a:r>
          </a:p>
        </p:txBody>
      </p:sp>
      <p:sp>
        <p:nvSpPr>
          <p:cNvPr id="9" name="Retângulo 8"/>
          <p:cNvSpPr/>
          <p:nvPr/>
        </p:nvSpPr>
        <p:spPr>
          <a:xfrm>
            <a:off x="249765" y="1571978"/>
            <a:ext cx="3754967" cy="3447098"/>
          </a:xfrm>
          <a:prstGeom prst="rect">
            <a:avLst/>
          </a:prstGeom>
        </p:spPr>
        <p:txBody>
          <a:bodyPr wrap="square">
            <a:spAutoFit/>
          </a:bodyPr>
          <a:lstStyle/>
          <a:p>
            <a:pPr>
              <a:spcAft>
                <a:spcPts val="600"/>
              </a:spcAft>
            </a:pPr>
            <a:r>
              <a:rPr lang="pt-BR" sz="1600" dirty="0"/>
              <a:t>Avaliação na formação de ‘</a:t>
            </a:r>
            <a:r>
              <a:rPr lang="pt-BR" sz="1600" i="1" dirty="0" err="1"/>
              <a:t>balling</a:t>
            </a:r>
            <a:r>
              <a:rPr lang="pt-BR" sz="1600" dirty="0"/>
              <a:t>’ PBF-L para aço inoxidável e pó de níquel puro. O fenômeno do ‘</a:t>
            </a:r>
            <a:r>
              <a:rPr lang="pt-BR" sz="1600" i="1" dirty="0" err="1"/>
              <a:t>balling</a:t>
            </a:r>
            <a:r>
              <a:rPr lang="pt-BR" sz="1600" dirty="0"/>
              <a:t>’ pode ser dividido em dois tipos geralmente: </a:t>
            </a:r>
          </a:p>
          <a:p>
            <a:pPr marL="342900" indent="-342900">
              <a:buFont typeface="+mj-lt"/>
              <a:buAutoNum type="arabicPeriod"/>
            </a:pPr>
            <a:r>
              <a:rPr lang="pt-BR" sz="1600" dirty="0"/>
              <a:t>formas elipsoidais com dimensão de cerca de 500 μm e </a:t>
            </a:r>
          </a:p>
          <a:p>
            <a:pPr marL="342900" indent="-342900">
              <a:buFont typeface="+mj-lt"/>
              <a:buAutoNum type="arabicPeriod"/>
            </a:pPr>
            <a:r>
              <a:rPr lang="pt-BR" sz="1600" dirty="0"/>
              <a:t>esferas esféricas com dimensão de cerca de 10 μm. </a:t>
            </a:r>
          </a:p>
          <a:p>
            <a:pPr>
              <a:spcBef>
                <a:spcPts val="600"/>
              </a:spcBef>
            </a:pPr>
            <a:r>
              <a:rPr lang="pt-BR" sz="1600" dirty="0"/>
              <a:t>“O primeiro é causado pela piora da capacidade de ‘molhamento’ entre as partículas e prejudica a qualidade do produto; o último não tem nenhum prejuízo óbvio para a qualidade.”</a:t>
            </a:r>
          </a:p>
        </p:txBody>
      </p:sp>
      <p:sp>
        <p:nvSpPr>
          <p:cNvPr id="10" name="Retângulo 9"/>
          <p:cNvSpPr/>
          <p:nvPr/>
        </p:nvSpPr>
        <p:spPr>
          <a:xfrm>
            <a:off x="0" y="5996226"/>
            <a:ext cx="2200275" cy="861774"/>
          </a:xfrm>
          <a:prstGeom prst="rect">
            <a:avLst/>
          </a:prstGeom>
        </p:spPr>
        <p:txBody>
          <a:bodyPr wrap="square">
            <a:spAutoFit/>
          </a:bodyPr>
          <a:lstStyle/>
          <a:p>
            <a:r>
              <a:rPr lang="pt-BR" sz="1000" dirty="0"/>
              <a:t>[631] Li R, Liu J, </a:t>
            </a:r>
            <a:r>
              <a:rPr lang="pt-BR" sz="1000" dirty="0" err="1"/>
              <a:t>Shi</a:t>
            </a:r>
            <a:r>
              <a:rPr lang="pt-BR" sz="1000" dirty="0"/>
              <a:t> Y, Wang L, Jiang W. </a:t>
            </a:r>
            <a:r>
              <a:rPr lang="pt-BR" sz="1000" dirty="0" err="1"/>
              <a:t>Balling</a:t>
            </a:r>
            <a:r>
              <a:rPr lang="pt-BR" sz="1000" dirty="0"/>
              <a:t> </a:t>
            </a:r>
            <a:r>
              <a:rPr lang="pt-BR" sz="1000" dirty="0" err="1"/>
              <a:t>behavior</a:t>
            </a:r>
            <a:r>
              <a:rPr lang="pt-BR" sz="1000" dirty="0"/>
              <a:t> </a:t>
            </a:r>
            <a:r>
              <a:rPr lang="pt-BR" sz="1000" dirty="0" err="1"/>
              <a:t>of</a:t>
            </a:r>
            <a:r>
              <a:rPr lang="pt-BR" sz="1000" dirty="0"/>
              <a:t> </a:t>
            </a:r>
            <a:r>
              <a:rPr lang="pt-BR" sz="1000" dirty="0" err="1"/>
              <a:t>stainless</a:t>
            </a:r>
            <a:r>
              <a:rPr lang="pt-BR" sz="1000" dirty="0"/>
              <a:t> </a:t>
            </a:r>
            <a:r>
              <a:rPr lang="pt-BR" sz="1000" dirty="0" err="1"/>
              <a:t>steel</a:t>
            </a:r>
            <a:r>
              <a:rPr lang="pt-BR" sz="1000" dirty="0"/>
              <a:t> </a:t>
            </a:r>
            <a:r>
              <a:rPr lang="pt-BR" sz="1000" dirty="0" err="1"/>
              <a:t>and</a:t>
            </a:r>
            <a:r>
              <a:rPr lang="pt-BR" sz="1000" dirty="0"/>
              <a:t> </a:t>
            </a:r>
            <a:r>
              <a:rPr lang="pt-BR" sz="1000" dirty="0" err="1"/>
              <a:t>nickel</a:t>
            </a:r>
            <a:r>
              <a:rPr lang="pt-BR" sz="1000" dirty="0"/>
              <a:t> </a:t>
            </a:r>
            <a:r>
              <a:rPr lang="pt-BR" sz="1000" dirty="0" err="1"/>
              <a:t>powder</a:t>
            </a:r>
            <a:r>
              <a:rPr lang="pt-BR" sz="1000" dirty="0"/>
              <a:t> </a:t>
            </a:r>
            <a:r>
              <a:rPr lang="pt-BR" sz="1000" dirty="0" err="1"/>
              <a:t>during</a:t>
            </a:r>
            <a:r>
              <a:rPr lang="pt-BR" sz="1000" dirty="0"/>
              <a:t> </a:t>
            </a:r>
            <a:r>
              <a:rPr lang="pt-BR" sz="1000" dirty="0" err="1"/>
              <a:t>selective</a:t>
            </a:r>
            <a:r>
              <a:rPr lang="pt-BR" sz="1000" dirty="0"/>
              <a:t> laser </a:t>
            </a:r>
            <a:r>
              <a:rPr lang="pt-BR" sz="1000" dirty="0" err="1"/>
              <a:t>melting</a:t>
            </a:r>
            <a:r>
              <a:rPr lang="pt-BR" sz="1000" dirty="0"/>
              <a:t> </a:t>
            </a:r>
            <a:r>
              <a:rPr lang="pt-BR" sz="1000" dirty="0" err="1"/>
              <a:t>process</a:t>
            </a:r>
            <a:r>
              <a:rPr lang="pt-BR" sz="1000" dirty="0"/>
              <a:t>. </a:t>
            </a:r>
            <a:r>
              <a:rPr lang="pt-BR" sz="1000" dirty="0" err="1"/>
              <a:t>Int</a:t>
            </a:r>
            <a:r>
              <a:rPr lang="pt-BR" sz="1000" dirty="0"/>
              <a:t> J </a:t>
            </a:r>
            <a:r>
              <a:rPr lang="pt-BR" sz="1000" dirty="0" err="1"/>
              <a:t>Adv</a:t>
            </a:r>
            <a:r>
              <a:rPr lang="pt-BR" sz="1000" dirty="0"/>
              <a:t> </a:t>
            </a:r>
            <a:r>
              <a:rPr lang="pt-BR" sz="1000" dirty="0" err="1"/>
              <a:t>Manuf</a:t>
            </a:r>
            <a:r>
              <a:rPr lang="pt-BR" sz="1000" dirty="0"/>
              <a:t> </a:t>
            </a:r>
            <a:r>
              <a:rPr lang="pt-BR" sz="1000" dirty="0" err="1"/>
              <a:t>Technol</a:t>
            </a:r>
            <a:r>
              <a:rPr lang="pt-BR" sz="1000" dirty="0"/>
              <a:t> 2012;59(9–12):1025–35.</a:t>
            </a:r>
          </a:p>
        </p:txBody>
      </p:sp>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733" y="624057"/>
            <a:ext cx="7679266" cy="4806869"/>
          </a:xfrm>
          <a:prstGeom prst="rect">
            <a:avLst/>
          </a:prstGeom>
        </p:spPr>
      </p:pic>
    </p:spTree>
    <p:extLst>
      <p:ext uri="{BB962C8B-B14F-4D97-AF65-F5344CB8AC3E}">
        <p14:creationId xmlns:p14="http://schemas.microsoft.com/office/powerpoint/2010/main" val="2871222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0" y="0"/>
            <a:ext cx="12192000" cy="82973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indent="0">
              <a:lnSpc>
                <a:spcPct val="100000"/>
              </a:lnSpc>
              <a:spcAft>
                <a:spcPts val="600"/>
              </a:spcAft>
              <a:buNone/>
              <a:defRPr/>
            </a:pPr>
            <a:r>
              <a:rPr lang="en-US" altLang="pt-BR" sz="3200" i="1" dirty="0"/>
              <a:t>7.1. Printability of PBF AM processes</a:t>
            </a:r>
          </a:p>
        </p:txBody>
      </p:sp>
      <p:sp>
        <p:nvSpPr>
          <p:cNvPr id="6" name="Retângulo 5"/>
          <p:cNvSpPr/>
          <p:nvPr/>
        </p:nvSpPr>
        <p:spPr>
          <a:xfrm>
            <a:off x="5392272" y="5903893"/>
            <a:ext cx="6773623" cy="523220"/>
          </a:xfrm>
          <a:prstGeom prst="rect">
            <a:avLst/>
          </a:prstGeom>
        </p:spPr>
        <p:txBody>
          <a:bodyPr wrap="square">
            <a:spAutoFit/>
          </a:bodyPr>
          <a:lstStyle/>
          <a:p>
            <a:pPr algn="ctr"/>
            <a:r>
              <a:rPr lang="pt-BR" sz="1400" dirty="0"/>
              <a:t>Mapa de processo para uma única faixa na primeira camada de pó par ao Inox. 316L (pós com 25 </a:t>
            </a:r>
            <a:r>
              <a:rPr lang="pt-BR" sz="1400" dirty="0">
                <a:sym typeface="Symbol" panose="05050102010706020507" pitchFamily="18" charset="2"/>
              </a:rPr>
              <a:t></a:t>
            </a:r>
            <a:r>
              <a:rPr lang="pt-BR" sz="1400" dirty="0"/>
              <a:t>m de diâmetro médio). A espessura da camada de pó foi de 50</a:t>
            </a:r>
            <a:r>
              <a:rPr lang="pt-BR" sz="1400" dirty="0">
                <a:sym typeface="Symbol" panose="05050102010706020507" pitchFamily="18" charset="2"/>
              </a:rPr>
              <a:t> </a:t>
            </a:r>
            <a:r>
              <a:rPr lang="pt-BR" sz="1400" dirty="0"/>
              <a:t>m.</a:t>
            </a:r>
          </a:p>
        </p:txBody>
      </p:sp>
      <p:sp>
        <p:nvSpPr>
          <p:cNvPr id="10" name="Retângulo 9"/>
          <p:cNvSpPr/>
          <p:nvPr/>
        </p:nvSpPr>
        <p:spPr>
          <a:xfrm>
            <a:off x="0" y="6477251"/>
            <a:ext cx="7594600" cy="400110"/>
          </a:xfrm>
          <a:prstGeom prst="rect">
            <a:avLst/>
          </a:prstGeom>
        </p:spPr>
        <p:txBody>
          <a:bodyPr wrap="square">
            <a:spAutoFit/>
          </a:bodyPr>
          <a:lstStyle/>
          <a:p>
            <a:r>
              <a:rPr lang="pt-BR" sz="1000" dirty="0"/>
              <a:t> I. </a:t>
            </a:r>
            <a:r>
              <a:rPr lang="pt-BR" sz="1000" dirty="0" err="1"/>
              <a:t>Yadroitsev</a:t>
            </a:r>
            <a:r>
              <a:rPr lang="pt-BR" sz="1000" dirty="0"/>
              <a:t>, A. </a:t>
            </a:r>
            <a:r>
              <a:rPr lang="pt-BR" sz="1000" dirty="0" err="1"/>
              <a:t>Gusarov</a:t>
            </a:r>
            <a:r>
              <a:rPr lang="pt-BR" sz="1000" dirty="0"/>
              <a:t>, I. </a:t>
            </a:r>
            <a:r>
              <a:rPr lang="pt-BR" sz="1000" dirty="0" err="1"/>
              <a:t>Yadroitsava</a:t>
            </a:r>
            <a:r>
              <a:rPr lang="pt-BR" sz="1000" dirty="0"/>
              <a:t>, I. </a:t>
            </a:r>
            <a:r>
              <a:rPr lang="pt-BR" sz="1000" dirty="0" err="1"/>
              <a:t>Smurov</a:t>
            </a:r>
            <a:r>
              <a:rPr lang="pt-BR" sz="1000" dirty="0"/>
              <a:t>. </a:t>
            </a:r>
            <a:r>
              <a:rPr lang="en-US" sz="1000" dirty="0"/>
              <a:t>Single track formation in selective laser melting of metal powders. Journal of Materials Processing Technology. Volume 210, Issue 12, 1 September.2010, Pages 1624-1631. </a:t>
            </a:r>
            <a:r>
              <a:rPr lang="pt-BR" sz="1000" u="sng" dirty="0">
                <a:hlinkClick r:id="rId2" tooltip="Persistent link using digital object identifier"/>
              </a:rPr>
              <a:t>https://doi.org/10.1016/j.jmatprotec.2010.05.010</a:t>
            </a:r>
            <a:endParaRPr lang="pt-BR" sz="1000" dirty="0"/>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800" y="1752808"/>
            <a:ext cx="6400096" cy="4083216"/>
          </a:xfrm>
          <a:prstGeom prst="rect">
            <a:avLst/>
          </a:prstGeom>
        </p:spPr>
      </p:pic>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33" y="1633009"/>
            <a:ext cx="4741333" cy="4719203"/>
          </a:xfrm>
          <a:prstGeom prst="rect">
            <a:avLst/>
          </a:prstGeom>
        </p:spPr>
      </p:pic>
      <p:sp>
        <p:nvSpPr>
          <p:cNvPr id="13" name="Retângulo 12"/>
          <p:cNvSpPr/>
          <p:nvPr/>
        </p:nvSpPr>
        <p:spPr>
          <a:xfrm>
            <a:off x="431799" y="691613"/>
            <a:ext cx="10126134" cy="646331"/>
          </a:xfrm>
          <a:prstGeom prst="rect">
            <a:avLst/>
          </a:prstGeom>
        </p:spPr>
        <p:txBody>
          <a:bodyPr wrap="square">
            <a:spAutoFit/>
          </a:bodyPr>
          <a:lstStyle/>
          <a:p>
            <a:r>
              <a:rPr lang="pt-BR" dirty="0"/>
              <a:t>Formação do ‘</a:t>
            </a:r>
            <a:r>
              <a:rPr lang="pt-BR" dirty="0" err="1"/>
              <a:t>balling</a:t>
            </a:r>
            <a:r>
              <a:rPr lang="pt-BR" dirty="0"/>
              <a:t>’ como restrição para obter uma boa qualidade. As figuras abaixo são relevantes para complementar a explicação no artigo do </a:t>
            </a:r>
            <a:r>
              <a:rPr lang="pt-BR" dirty="0" err="1"/>
              <a:t>Debroy</a:t>
            </a:r>
            <a:r>
              <a:rPr lang="pt-BR" dirty="0"/>
              <a:t> sobre a Fig. 12 (p. 133), que também deve ser ajustada. </a:t>
            </a:r>
          </a:p>
        </p:txBody>
      </p:sp>
    </p:spTree>
    <p:extLst>
      <p:ext uri="{BB962C8B-B14F-4D97-AF65-F5344CB8AC3E}">
        <p14:creationId xmlns:p14="http://schemas.microsoft.com/office/powerpoint/2010/main" val="257244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71B01-C393-4490-8DFB-DE107780F999}"/>
              </a:ext>
            </a:extLst>
          </p:cNvPr>
          <p:cNvSpPr>
            <a:spLocks noGrp="1"/>
          </p:cNvSpPr>
          <p:nvPr>
            <p:ph type="title"/>
          </p:nvPr>
        </p:nvSpPr>
        <p:spPr/>
        <p:txBody>
          <a:bodyPr/>
          <a:lstStyle/>
          <a:p>
            <a:r>
              <a:rPr lang="pt-BR" dirty="0"/>
              <a:t>efeitos de variáveis no PBF</a:t>
            </a:r>
          </a:p>
        </p:txBody>
      </p:sp>
      <p:sp>
        <p:nvSpPr>
          <p:cNvPr id="3" name="Espaço Reservado para Conteúdo 2">
            <a:extLst>
              <a:ext uri="{FF2B5EF4-FFF2-40B4-BE49-F238E27FC236}">
                <a16:creationId xmlns:a16="http://schemas.microsoft.com/office/drawing/2014/main" id="{F1E5223A-1AB2-49E1-93F2-2294F87357FB}"/>
              </a:ext>
            </a:extLst>
          </p:cNvPr>
          <p:cNvSpPr>
            <a:spLocks noGrp="1"/>
          </p:cNvSpPr>
          <p:nvPr>
            <p:ph idx="1"/>
          </p:nvPr>
        </p:nvSpPr>
        <p:spPr/>
        <p:txBody>
          <a:bodyPr/>
          <a:lstStyle/>
          <a:p>
            <a:r>
              <a:rPr lang="pt-BR" dirty="0"/>
              <a:t>O item 7.1 mostra efeito de variáveis, mas parecem distantes do conceito de imprimabilidade que ele propôs inicialmente.</a:t>
            </a:r>
          </a:p>
        </p:txBody>
      </p:sp>
    </p:spTree>
    <p:extLst>
      <p:ext uri="{BB962C8B-B14F-4D97-AF65-F5344CB8AC3E}">
        <p14:creationId xmlns:p14="http://schemas.microsoft.com/office/powerpoint/2010/main" val="285625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9DF67-1A7F-4E3D-A60D-A340F0A84528}"/>
              </a:ext>
            </a:extLst>
          </p:cNvPr>
          <p:cNvSpPr>
            <a:spLocks noGrp="1"/>
          </p:cNvSpPr>
          <p:nvPr>
            <p:ph type="title"/>
          </p:nvPr>
        </p:nvSpPr>
        <p:spPr/>
        <p:txBody>
          <a:bodyPr/>
          <a:lstStyle/>
          <a:p>
            <a:r>
              <a:rPr lang="pt-BR" dirty="0"/>
              <a:t>7.2 Imprimabilidade no DED</a:t>
            </a:r>
          </a:p>
        </p:txBody>
      </p:sp>
      <p:sp>
        <p:nvSpPr>
          <p:cNvPr id="3" name="Espaço Reservado para Conteúdo 2">
            <a:extLst>
              <a:ext uri="{FF2B5EF4-FFF2-40B4-BE49-F238E27FC236}">
                <a16:creationId xmlns:a16="http://schemas.microsoft.com/office/drawing/2014/main" id="{882CC645-649B-4CD8-BCC6-7CC3A8517AF2}"/>
              </a:ext>
            </a:extLst>
          </p:cNvPr>
          <p:cNvSpPr>
            <a:spLocks noGrp="1"/>
          </p:cNvSpPr>
          <p:nvPr>
            <p:ph idx="1"/>
          </p:nvPr>
        </p:nvSpPr>
        <p:spPr/>
        <p:txBody>
          <a:bodyPr>
            <a:normAutofit lnSpcReduction="10000"/>
          </a:bodyPr>
          <a:lstStyle/>
          <a:p>
            <a:r>
              <a:rPr lang="pt-BR" dirty="0"/>
              <a:t>A “soldabilidade” usa testes de avaliação, </a:t>
            </a:r>
            <a:r>
              <a:rPr lang="en-US" dirty="0"/>
              <a:t>circular patch test para </a:t>
            </a:r>
            <a:r>
              <a:rPr lang="en-US" dirty="0" err="1"/>
              <a:t>aços</a:t>
            </a:r>
            <a:r>
              <a:rPr lang="en-US" dirty="0"/>
              <a:t> e  </a:t>
            </a:r>
            <a:r>
              <a:rPr lang="en-US" dirty="0" err="1"/>
              <a:t>Houldcroft</a:t>
            </a:r>
            <a:r>
              <a:rPr lang="en-US" dirty="0"/>
              <a:t> fishbone test </a:t>
            </a:r>
            <a:r>
              <a:rPr lang="pt-BR" dirty="0"/>
              <a:t>para alumínio (</a:t>
            </a:r>
            <a:r>
              <a:rPr lang="pt-BR" dirty="0" err="1"/>
              <a:t>prox</a:t>
            </a:r>
            <a:r>
              <a:rPr lang="pt-BR" dirty="0"/>
              <a:t> slide), baseado numa característica, a susceptibilidade a </a:t>
            </a:r>
            <a:r>
              <a:rPr lang="pt-BR" dirty="0" err="1"/>
              <a:t>trincamento</a:t>
            </a:r>
            <a:r>
              <a:rPr lang="pt-BR" dirty="0"/>
              <a:t> a quente. Classificam as ligas como:</a:t>
            </a:r>
          </a:p>
          <a:p>
            <a:pPr lvl="1"/>
            <a:r>
              <a:rPr lang="en-US" dirty="0"/>
              <a:t>A-recommended or easily weldable,</a:t>
            </a:r>
          </a:p>
          <a:p>
            <a:pPr lvl="1"/>
            <a:r>
              <a:rPr lang="en-US" dirty="0"/>
              <a:t>B-acceptable or not best selection or weldable with precautions, </a:t>
            </a:r>
          </a:p>
          <a:p>
            <a:pPr lvl="1"/>
            <a:r>
              <a:rPr lang="en-US" dirty="0"/>
              <a:t>C-possibly usable but not popular or restricted use or difficult to weld, or</a:t>
            </a:r>
          </a:p>
          <a:p>
            <a:pPr lvl="1"/>
            <a:r>
              <a:rPr lang="en-US" dirty="0"/>
              <a:t>No-not recommended or not weldable</a:t>
            </a:r>
            <a:endParaRPr lang="pt-BR" dirty="0"/>
          </a:p>
          <a:p>
            <a:endParaRPr lang="pt-BR" dirty="0"/>
          </a:p>
          <a:p>
            <a:r>
              <a:rPr lang="pt-BR" dirty="0"/>
              <a:t>Não serve de base para imprimabilidade, pois os </a:t>
            </a:r>
            <a:r>
              <a:rPr lang="pt-BR" dirty="0" err="1"/>
              <a:t>PBFs</a:t>
            </a:r>
            <a:r>
              <a:rPr lang="pt-BR" dirty="0"/>
              <a:t> são muito diferentes</a:t>
            </a:r>
          </a:p>
        </p:txBody>
      </p:sp>
    </p:spTree>
    <p:extLst>
      <p:ext uri="{BB962C8B-B14F-4D97-AF65-F5344CB8AC3E}">
        <p14:creationId xmlns:p14="http://schemas.microsoft.com/office/powerpoint/2010/main" val="3059610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463CA26-4C24-4AB2-A76F-B339A2647A54}"/>
              </a:ext>
            </a:extLst>
          </p:cNvPr>
          <p:cNvSpPr>
            <a:spLocks noGrp="1"/>
          </p:cNvSpPr>
          <p:nvPr>
            <p:ph idx="1"/>
          </p:nvPr>
        </p:nvSpPr>
        <p:spPr>
          <a:xfrm>
            <a:off x="6889829" y="1994937"/>
            <a:ext cx="4953000" cy="4351338"/>
          </a:xfrm>
        </p:spPr>
        <p:txBody>
          <a:bodyPr>
            <a:noAutofit/>
          </a:bodyPr>
          <a:lstStyle/>
          <a:p>
            <a:pPr>
              <a:lnSpc>
                <a:spcPct val="120000"/>
              </a:lnSpc>
            </a:pPr>
            <a:r>
              <a:rPr lang="en-US" sz="1400" dirty="0"/>
              <a:t>The </a:t>
            </a:r>
            <a:r>
              <a:rPr lang="en-US" sz="1400" dirty="0" err="1"/>
              <a:t>Houldcroft</a:t>
            </a:r>
            <a:r>
              <a:rPr lang="en-US" sz="1400" dirty="0"/>
              <a:t> weldability test (Fishbone test) is suitable for evaluating of solidification cracking of thin materials (2 – 3 mm) welded by GMAW and GTAW methods. It is the most widely used </a:t>
            </a:r>
            <a:r>
              <a:rPr lang="pt-BR" sz="1400" dirty="0" err="1"/>
              <a:t>test</a:t>
            </a:r>
            <a:r>
              <a:rPr lang="pt-BR" sz="1400" dirty="0"/>
              <a:t> for </a:t>
            </a:r>
            <a:r>
              <a:rPr lang="pt-BR" sz="1400" dirty="0" err="1"/>
              <a:t>this</a:t>
            </a:r>
            <a:r>
              <a:rPr lang="pt-BR" sz="1400" dirty="0"/>
              <a:t> </a:t>
            </a:r>
            <a:r>
              <a:rPr lang="pt-BR" sz="1400" dirty="0" err="1"/>
              <a:t>purpose</a:t>
            </a:r>
            <a:r>
              <a:rPr lang="pt-BR" sz="1400" dirty="0"/>
              <a:t>. </a:t>
            </a:r>
            <a:r>
              <a:rPr lang="en-US" sz="1400" dirty="0"/>
              <a:t>This solidification crack sensitivity test uses a sample very similar to the Lehigh weldability test [Davis 2002]. In </a:t>
            </a:r>
            <a:r>
              <a:rPr lang="en-US" sz="1400" dirty="0" err="1"/>
              <a:t>Houldcroft</a:t>
            </a:r>
            <a:r>
              <a:rPr lang="en-US" sz="1400" dirty="0"/>
              <a:t> crack susceptibility test the sample has several slots of various lengths that are perpendicular to the weld. These slots reduce the </a:t>
            </a:r>
            <a:r>
              <a:rPr lang="en-US" sz="1400" dirty="0" err="1"/>
              <a:t>rigidityof</a:t>
            </a:r>
            <a:r>
              <a:rPr lang="en-US" sz="1400" dirty="0"/>
              <a:t> the sample. Then the full penetration weld is done. At the weld beginning the length of slots is minimal, rigidity maximal and the crack will occur. With the increase of the slots length the rigidity of the sample decreases and the crack created at the beginning will cease to exist at some point. The length of created crack is measured and can be used for calculation of A (1) and comparison of solidification cracking susceptibility of different materials. Dimensions of the sample, dimensions and quantity of slots depend on the sheet thickness and welding method. [2]</a:t>
            </a:r>
            <a:endParaRPr lang="pt-BR" sz="1400" dirty="0"/>
          </a:p>
        </p:txBody>
      </p:sp>
      <p:pic>
        <p:nvPicPr>
          <p:cNvPr id="4" name="Imagem 3">
            <a:extLst>
              <a:ext uri="{FF2B5EF4-FFF2-40B4-BE49-F238E27FC236}">
                <a16:creationId xmlns:a16="http://schemas.microsoft.com/office/drawing/2014/main" id="{A5DEC4D7-56C0-431E-99DB-87EA4D2984AE}"/>
              </a:ext>
            </a:extLst>
          </p:cNvPr>
          <p:cNvPicPr>
            <a:picLocks noChangeAspect="1"/>
          </p:cNvPicPr>
          <p:nvPr/>
        </p:nvPicPr>
        <p:blipFill>
          <a:blip r:embed="rId2"/>
          <a:stretch>
            <a:fillRect/>
          </a:stretch>
        </p:blipFill>
        <p:spPr>
          <a:xfrm>
            <a:off x="0" y="1834569"/>
            <a:ext cx="6889829" cy="3977255"/>
          </a:xfrm>
          <a:prstGeom prst="rect">
            <a:avLst/>
          </a:prstGeom>
        </p:spPr>
      </p:pic>
      <p:sp>
        <p:nvSpPr>
          <p:cNvPr id="5" name="Título 1">
            <a:extLst>
              <a:ext uri="{FF2B5EF4-FFF2-40B4-BE49-F238E27FC236}">
                <a16:creationId xmlns:a16="http://schemas.microsoft.com/office/drawing/2014/main" id="{393D84BB-8BFB-45AD-8352-9CF686F52D50}"/>
              </a:ext>
            </a:extLst>
          </p:cNvPr>
          <p:cNvSpPr>
            <a:spLocks noGrp="1"/>
          </p:cNvSpPr>
          <p:nvPr>
            <p:ph type="title"/>
          </p:nvPr>
        </p:nvSpPr>
        <p:spPr>
          <a:xfrm>
            <a:off x="838200" y="365125"/>
            <a:ext cx="10515600" cy="1325563"/>
          </a:xfrm>
        </p:spPr>
        <p:txBody>
          <a:bodyPr/>
          <a:lstStyle/>
          <a:p>
            <a:r>
              <a:rPr lang="pt-BR" i="1" dirty="0" err="1"/>
              <a:t>Houldcroft</a:t>
            </a:r>
            <a:r>
              <a:rPr lang="pt-BR" i="1" dirty="0"/>
              <a:t> crack </a:t>
            </a:r>
            <a:r>
              <a:rPr lang="pt-BR" i="1" dirty="0" err="1"/>
              <a:t>susceptibility</a:t>
            </a:r>
            <a:r>
              <a:rPr lang="pt-BR" i="1" dirty="0"/>
              <a:t> </a:t>
            </a:r>
            <a:r>
              <a:rPr lang="pt-BR" i="1" dirty="0" err="1"/>
              <a:t>test</a:t>
            </a:r>
            <a:r>
              <a:rPr lang="pt-BR" i="1" dirty="0"/>
              <a:t> </a:t>
            </a:r>
            <a:endParaRPr lang="pt-BR" dirty="0"/>
          </a:p>
        </p:txBody>
      </p:sp>
      <p:cxnSp>
        <p:nvCxnSpPr>
          <p:cNvPr id="6" name="Conector reto 5">
            <a:extLst>
              <a:ext uri="{FF2B5EF4-FFF2-40B4-BE49-F238E27FC236}">
                <a16:creationId xmlns:a16="http://schemas.microsoft.com/office/drawing/2014/main" id="{C7DDA12F-C6FD-46E5-8023-F59A63F7F1E1}"/>
              </a:ext>
            </a:extLst>
          </p:cNvPr>
          <p:cNvCxnSpPr/>
          <p:nvPr/>
        </p:nvCxnSpPr>
        <p:spPr>
          <a:xfrm flipH="1">
            <a:off x="5156616" y="4137285"/>
            <a:ext cx="4796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49862AB4-DF94-494F-825E-D4E6091B3A48}"/>
              </a:ext>
            </a:extLst>
          </p:cNvPr>
          <p:cNvSpPr txBox="1"/>
          <p:nvPr/>
        </p:nvSpPr>
        <p:spPr>
          <a:xfrm>
            <a:off x="5156616" y="4170606"/>
            <a:ext cx="823270" cy="369332"/>
          </a:xfrm>
          <a:prstGeom prst="rect">
            <a:avLst/>
          </a:prstGeom>
          <a:noFill/>
        </p:spPr>
        <p:txBody>
          <a:bodyPr wrap="square" rtlCol="0">
            <a:spAutoFit/>
          </a:bodyPr>
          <a:lstStyle/>
          <a:p>
            <a:r>
              <a:rPr lang="pt-BR" dirty="0">
                <a:solidFill>
                  <a:srgbClr val="FF0000"/>
                </a:solidFill>
              </a:rPr>
              <a:t>trinca</a:t>
            </a:r>
            <a:endParaRPr lang="en-US" dirty="0">
              <a:solidFill>
                <a:srgbClr val="FF0000"/>
              </a:solidFill>
            </a:endParaRPr>
          </a:p>
        </p:txBody>
      </p:sp>
    </p:spTree>
    <p:extLst>
      <p:ext uri="{BB962C8B-B14F-4D97-AF65-F5344CB8AC3E}">
        <p14:creationId xmlns:p14="http://schemas.microsoft.com/office/powerpoint/2010/main" val="712134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6FAEC-266E-4D91-A6F1-5B7E46FC6722}"/>
              </a:ext>
            </a:extLst>
          </p:cNvPr>
          <p:cNvSpPr>
            <a:spLocks noGrp="1"/>
          </p:cNvSpPr>
          <p:nvPr>
            <p:ph type="title"/>
          </p:nvPr>
        </p:nvSpPr>
        <p:spPr/>
        <p:txBody>
          <a:bodyPr/>
          <a:lstStyle/>
          <a:p>
            <a:r>
              <a:rPr lang="pt-BR" dirty="0"/>
              <a:t>7.3 cálculos teóricos de imprimabilidade</a:t>
            </a:r>
          </a:p>
        </p:txBody>
      </p:sp>
      <p:sp>
        <p:nvSpPr>
          <p:cNvPr id="3" name="Espaço Reservado para Conteúdo 2">
            <a:extLst>
              <a:ext uri="{FF2B5EF4-FFF2-40B4-BE49-F238E27FC236}">
                <a16:creationId xmlns:a16="http://schemas.microsoft.com/office/drawing/2014/main" id="{6E44A971-2D7A-42D8-8498-BFF43BD5FB23}"/>
              </a:ext>
            </a:extLst>
          </p:cNvPr>
          <p:cNvSpPr>
            <a:spLocks noGrp="1"/>
          </p:cNvSpPr>
          <p:nvPr>
            <p:ph idx="1"/>
          </p:nvPr>
        </p:nvSpPr>
        <p:spPr/>
        <p:txBody>
          <a:bodyPr/>
          <a:lstStyle/>
          <a:p>
            <a:pPr marL="0" indent="0">
              <a:buNone/>
            </a:pPr>
            <a:endParaRPr lang="pt-BR" dirty="0"/>
          </a:p>
          <a:p>
            <a:r>
              <a:rPr lang="pt-BR" dirty="0"/>
              <a:t>Seria interessante ter modelos que permitissem prever as condições de ocorrência dos principais defeitos </a:t>
            </a:r>
          </a:p>
          <a:p>
            <a:pPr lvl="1"/>
            <a:r>
              <a:rPr lang="en-US" dirty="0"/>
              <a:t>lack of fusion, keyhole instability, cracking, residual stress accumulation and depletion of a volatile alloying element</a:t>
            </a:r>
            <a:endParaRPr lang="pt-BR" dirty="0"/>
          </a:p>
          <a:p>
            <a:r>
              <a:rPr lang="pt-BR" dirty="0"/>
              <a:t>Nos casos de volatilidade, tensão residual e </a:t>
            </a:r>
            <a:r>
              <a:rPr lang="pt-BR" dirty="0" err="1"/>
              <a:t>trincamento</a:t>
            </a:r>
            <a:r>
              <a:rPr lang="pt-BR" dirty="0"/>
              <a:t>, o comportamento da liga é o fator relevante</a:t>
            </a:r>
          </a:p>
          <a:p>
            <a:r>
              <a:rPr lang="pt-BR" dirty="0"/>
              <a:t>No caso de falta de fusão, a combinação pó + parâmetros de impressão </a:t>
            </a:r>
          </a:p>
        </p:txBody>
      </p:sp>
    </p:spTree>
    <p:extLst>
      <p:ext uri="{BB962C8B-B14F-4D97-AF65-F5344CB8AC3E}">
        <p14:creationId xmlns:p14="http://schemas.microsoft.com/office/powerpoint/2010/main" val="3194452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51BAF18-1FF1-49FF-A23F-6EB2C6B02835}"/>
              </a:ext>
            </a:extLst>
          </p:cNvPr>
          <p:cNvPicPr>
            <a:picLocks noChangeAspect="1"/>
          </p:cNvPicPr>
          <p:nvPr/>
        </p:nvPicPr>
        <p:blipFill>
          <a:blip r:embed="rId2"/>
          <a:stretch>
            <a:fillRect/>
          </a:stretch>
        </p:blipFill>
        <p:spPr>
          <a:xfrm>
            <a:off x="8335773" y="1814758"/>
            <a:ext cx="3018027" cy="1598657"/>
          </a:xfrm>
          <a:prstGeom prst="rect">
            <a:avLst/>
          </a:prstGeom>
        </p:spPr>
      </p:pic>
      <p:sp>
        <p:nvSpPr>
          <p:cNvPr id="2" name="Título 1">
            <a:extLst>
              <a:ext uri="{FF2B5EF4-FFF2-40B4-BE49-F238E27FC236}">
                <a16:creationId xmlns:a16="http://schemas.microsoft.com/office/drawing/2014/main" id="{857E7D6A-0B96-4054-97FB-02D837863D4E}"/>
              </a:ext>
            </a:extLst>
          </p:cNvPr>
          <p:cNvSpPr>
            <a:spLocks noGrp="1"/>
          </p:cNvSpPr>
          <p:nvPr>
            <p:ph type="title"/>
          </p:nvPr>
        </p:nvSpPr>
        <p:spPr/>
        <p:txBody>
          <a:bodyPr/>
          <a:lstStyle/>
          <a:p>
            <a:r>
              <a:rPr lang="pt-BR" dirty="0"/>
              <a:t>Um adimensional para tensão residual</a:t>
            </a:r>
          </a:p>
        </p:txBody>
      </p:sp>
      <p:sp>
        <p:nvSpPr>
          <p:cNvPr id="3" name="Espaço Reservado para Conteúdo 2">
            <a:extLst>
              <a:ext uri="{FF2B5EF4-FFF2-40B4-BE49-F238E27FC236}">
                <a16:creationId xmlns:a16="http://schemas.microsoft.com/office/drawing/2014/main" id="{E8DCD86E-6ABB-41E8-B960-48E9DD65C656}"/>
              </a:ext>
            </a:extLst>
          </p:cNvPr>
          <p:cNvSpPr>
            <a:spLocks noGrp="1"/>
          </p:cNvSpPr>
          <p:nvPr>
            <p:ph idx="1"/>
          </p:nvPr>
        </p:nvSpPr>
        <p:spPr/>
        <p:txBody>
          <a:bodyPr>
            <a:normAutofit fontScale="85000" lnSpcReduction="20000"/>
          </a:bodyPr>
          <a:lstStyle/>
          <a:p>
            <a:r>
              <a:rPr lang="pt-BR" dirty="0"/>
              <a:t>O adimensional “parâmetro de deformação térmica” </a:t>
            </a:r>
          </a:p>
          <a:p>
            <a:endParaRPr lang="pt-BR" dirty="0"/>
          </a:p>
          <a:p>
            <a:endParaRPr lang="pt-BR" dirty="0"/>
          </a:p>
          <a:p>
            <a:r>
              <a:rPr lang="en-US" dirty="0"/>
              <a:t>where </a:t>
            </a:r>
            <a:r>
              <a:rPr lang="el-GR" dirty="0"/>
              <a:t>β</a:t>
            </a:r>
            <a:r>
              <a:rPr lang="en-US" dirty="0"/>
              <a:t> is the volumetric coefficient of thermal expansion, </a:t>
            </a:r>
          </a:p>
          <a:p>
            <a:r>
              <a:rPr lang="el-GR" dirty="0"/>
              <a:t>Δ</a:t>
            </a:r>
            <a:r>
              <a:rPr lang="en-US" dirty="0"/>
              <a:t>T is the maximum rise in temperature during the process,</a:t>
            </a:r>
          </a:p>
          <a:p>
            <a:r>
              <a:rPr lang="en-US" dirty="0"/>
              <a:t> E is the elastic modulus and I is the moment of inertia of the substrate, the product, EI, is the flexural rigidity of the structure (</a:t>
            </a:r>
            <a:r>
              <a:rPr lang="en-US" dirty="0" err="1"/>
              <a:t>rigidez</a:t>
            </a:r>
            <a:r>
              <a:rPr lang="en-US" dirty="0"/>
              <a:t> à </a:t>
            </a:r>
            <a:r>
              <a:rPr lang="en-US" dirty="0" err="1"/>
              <a:t>flexão</a:t>
            </a:r>
            <a:r>
              <a:rPr lang="en-US" dirty="0"/>
              <a:t>)</a:t>
            </a:r>
          </a:p>
          <a:p>
            <a:r>
              <a:rPr lang="en-US" dirty="0"/>
              <a:t>t is the characteristic time, </a:t>
            </a:r>
          </a:p>
          <a:p>
            <a:r>
              <a:rPr lang="en-US" dirty="0"/>
              <a:t>H is the heat input per unit length,</a:t>
            </a:r>
          </a:p>
          <a:p>
            <a:r>
              <a:rPr lang="el-GR" dirty="0"/>
              <a:t>ρ</a:t>
            </a:r>
            <a:r>
              <a:rPr lang="en-US" dirty="0"/>
              <a:t> is the density of the alloy powder.</a:t>
            </a:r>
          </a:p>
          <a:p>
            <a:r>
              <a:rPr lang="en-US" dirty="0" err="1"/>
              <a:t>Fo</a:t>
            </a:r>
            <a:r>
              <a:rPr lang="en-US" dirty="0"/>
              <a:t> is the Fourier number (</a:t>
            </a:r>
            <a:r>
              <a:rPr lang="en-US" dirty="0" err="1"/>
              <a:t>calor</a:t>
            </a:r>
            <a:r>
              <a:rPr lang="en-US" dirty="0"/>
              <a:t> </a:t>
            </a:r>
            <a:r>
              <a:rPr lang="en-US" dirty="0" err="1"/>
              <a:t>conduzido</a:t>
            </a:r>
            <a:r>
              <a:rPr lang="en-US" dirty="0"/>
              <a:t>/</a:t>
            </a:r>
            <a:r>
              <a:rPr lang="en-US" dirty="0" err="1"/>
              <a:t>calor</a:t>
            </a:r>
            <a:r>
              <a:rPr lang="en-US" dirty="0"/>
              <a:t> </a:t>
            </a:r>
            <a:r>
              <a:rPr lang="en-US" dirty="0" err="1"/>
              <a:t>armazenado</a:t>
            </a:r>
            <a:r>
              <a:rPr lang="en-US" dirty="0"/>
              <a:t>)</a:t>
            </a:r>
          </a:p>
          <a:p>
            <a:endParaRPr lang="pt-BR" dirty="0"/>
          </a:p>
        </p:txBody>
      </p:sp>
      <p:pic>
        <p:nvPicPr>
          <p:cNvPr id="5" name="Imagem 4">
            <a:extLst>
              <a:ext uri="{FF2B5EF4-FFF2-40B4-BE49-F238E27FC236}">
                <a16:creationId xmlns:a16="http://schemas.microsoft.com/office/drawing/2014/main" id="{D4DDBB6D-9000-4446-AF37-F2866D95BDC6}"/>
              </a:ext>
            </a:extLst>
          </p:cNvPr>
          <p:cNvPicPr>
            <a:picLocks noChangeAspect="1"/>
          </p:cNvPicPr>
          <p:nvPr/>
        </p:nvPicPr>
        <p:blipFill>
          <a:blip r:embed="rId3"/>
          <a:stretch>
            <a:fillRect/>
          </a:stretch>
        </p:blipFill>
        <p:spPr>
          <a:xfrm>
            <a:off x="9419091" y="5258175"/>
            <a:ext cx="1934709" cy="1053725"/>
          </a:xfrm>
          <a:prstGeom prst="rect">
            <a:avLst/>
          </a:prstGeom>
        </p:spPr>
      </p:pic>
      <p:pic>
        <p:nvPicPr>
          <p:cNvPr id="6" name="Imagem 5">
            <a:extLst>
              <a:ext uri="{FF2B5EF4-FFF2-40B4-BE49-F238E27FC236}">
                <a16:creationId xmlns:a16="http://schemas.microsoft.com/office/drawing/2014/main" id="{7C4E3108-9B4B-48E1-8AE1-BFBF8C86F171}"/>
              </a:ext>
            </a:extLst>
          </p:cNvPr>
          <p:cNvPicPr>
            <a:picLocks noChangeAspect="1"/>
          </p:cNvPicPr>
          <p:nvPr/>
        </p:nvPicPr>
        <p:blipFill>
          <a:blip r:embed="rId4"/>
          <a:stretch>
            <a:fillRect/>
          </a:stretch>
        </p:blipFill>
        <p:spPr>
          <a:xfrm>
            <a:off x="838199" y="5897850"/>
            <a:ext cx="8731617" cy="289980"/>
          </a:xfrm>
          <a:prstGeom prst="rect">
            <a:avLst/>
          </a:prstGeom>
        </p:spPr>
      </p:pic>
    </p:spTree>
    <p:extLst>
      <p:ext uri="{BB962C8B-B14F-4D97-AF65-F5344CB8AC3E}">
        <p14:creationId xmlns:p14="http://schemas.microsoft.com/office/powerpoint/2010/main" val="1249473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EA57248D-BC2F-4D4E-9B6E-DE67D44E9D4E}"/>
              </a:ext>
            </a:extLst>
          </p:cNvPr>
          <p:cNvPicPr>
            <a:picLocks noChangeAspect="1"/>
          </p:cNvPicPr>
          <p:nvPr/>
        </p:nvPicPr>
        <p:blipFill>
          <a:blip r:embed="rId2"/>
          <a:stretch>
            <a:fillRect/>
          </a:stretch>
        </p:blipFill>
        <p:spPr>
          <a:xfrm>
            <a:off x="4457445" y="1676620"/>
            <a:ext cx="7734555" cy="4351338"/>
          </a:xfrm>
          <a:prstGeom prst="rect">
            <a:avLst/>
          </a:prstGeom>
        </p:spPr>
      </p:pic>
      <p:sp>
        <p:nvSpPr>
          <p:cNvPr id="5" name="CaixaDeTexto 4">
            <a:extLst>
              <a:ext uri="{FF2B5EF4-FFF2-40B4-BE49-F238E27FC236}">
                <a16:creationId xmlns:a16="http://schemas.microsoft.com/office/drawing/2014/main" id="{25343A3F-2439-49AA-8AAB-9410CBA27467}"/>
              </a:ext>
            </a:extLst>
          </p:cNvPr>
          <p:cNvSpPr txBox="1"/>
          <p:nvPr/>
        </p:nvSpPr>
        <p:spPr>
          <a:xfrm>
            <a:off x="323556" y="830042"/>
            <a:ext cx="7392793" cy="1077218"/>
          </a:xfrm>
          <a:prstGeom prst="rect">
            <a:avLst/>
          </a:prstGeom>
          <a:noFill/>
        </p:spPr>
        <p:txBody>
          <a:bodyPr wrap="none" rtlCol="0">
            <a:spAutoFit/>
          </a:bodyPr>
          <a:lstStyle/>
          <a:p>
            <a:r>
              <a:rPr lang="pt-BR" sz="3200" dirty="0"/>
              <a:t>Deformação térmica em função da liga,</a:t>
            </a:r>
          </a:p>
          <a:p>
            <a:r>
              <a:rPr lang="pt-BR" sz="3200" dirty="0"/>
              <a:t>Calculado em três </a:t>
            </a:r>
            <a:r>
              <a:rPr lang="pt-BR" sz="3200" dirty="0" err="1"/>
              <a:t>monotrilhas</a:t>
            </a:r>
            <a:r>
              <a:rPr lang="pt-BR" sz="3200" dirty="0"/>
              <a:t> superpostas</a:t>
            </a:r>
          </a:p>
        </p:txBody>
      </p:sp>
    </p:spTree>
    <p:extLst>
      <p:ext uri="{BB962C8B-B14F-4D97-AF65-F5344CB8AC3E}">
        <p14:creationId xmlns:p14="http://schemas.microsoft.com/office/powerpoint/2010/main" val="300757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8F60B04F-6966-4B85-AEED-BBE30360D07D}"/>
              </a:ext>
            </a:extLst>
          </p:cNvPr>
          <p:cNvPicPr>
            <a:picLocks noChangeAspect="1"/>
          </p:cNvPicPr>
          <p:nvPr/>
        </p:nvPicPr>
        <p:blipFill>
          <a:blip r:embed="rId2"/>
          <a:stretch>
            <a:fillRect/>
          </a:stretch>
        </p:blipFill>
        <p:spPr>
          <a:xfrm>
            <a:off x="1533378" y="154745"/>
            <a:ext cx="9020342" cy="6625560"/>
          </a:xfrm>
          <a:prstGeom prst="rect">
            <a:avLst/>
          </a:prstGeom>
        </p:spPr>
      </p:pic>
      <p:sp>
        <p:nvSpPr>
          <p:cNvPr id="2" name="CaixaDeTexto 1">
            <a:extLst>
              <a:ext uri="{FF2B5EF4-FFF2-40B4-BE49-F238E27FC236}">
                <a16:creationId xmlns:a16="http://schemas.microsoft.com/office/drawing/2014/main" id="{5E9234B4-C64E-440C-ABC3-5EC65F245590}"/>
              </a:ext>
            </a:extLst>
          </p:cNvPr>
          <p:cNvSpPr txBox="1"/>
          <p:nvPr/>
        </p:nvSpPr>
        <p:spPr>
          <a:xfrm>
            <a:off x="3878606" y="154745"/>
            <a:ext cx="8008924" cy="646331"/>
          </a:xfrm>
          <a:prstGeom prst="rect">
            <a:avLst/>
          </a:prstGeom>
          <a:noFill/>
        </p:spPr>
        <p:txBody>
          <a:bodyPr wrap="none" rtlCol="0">
            <a:spAutoFit/>
          </a:bodyPr>
          <a:lstStyle/>
          <a:p>
            <a:r>
              <a:rPr lang="pt-BR" sz="3600" dirty="0">
                <a:solidFill>
                  <a:srgbClr val="FF0000"/>
                </a:solidFill>
              </a:rPr>
              <a:t>Fabricantes de pó já declaram </a:t>
            </a:r>
            <a:r>
              <a:rPr lang="pt-BR" sz="3600" dirty="0" err="1">
                <a:solidFill>
                  <a:srgbClr val="FF0000"/>
                </a:solidFill>
              </a:rPr>
              <a:t>printability</a:t>
            </a:r>
            <a:r>
              <a:rPr lang="pt-BR" sz="3600" dirty="0">
                <a:solidFill>
                  <a:srgbClr val="FF0000"/>
                </a:solidFill>
              </a:rPr>
              <a:t> </a:t>
            </a:r>
            <a:endParaRPr lang="en-US" sz="3600" dirty="0">
              <a:solidFill>
                <a:srgbClr val="FF0000"/>
              </a:solidFill>
            </a:endParaRPr>
          </a:p>
        </p:txBody>
      </p:sp>
    </p:spTree>
    <p:extLst>
      <p:ext uri="{BB962C8B-B14F-4D97-AF65-F5344CB8AC3E}">
        <p14:creationId xmlns:p14="http://schemas.microsoft.com/office/powerpoint/2010/main" val="4045902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AB85E-A72E-44B2-823A-D8B2D39BAC2B}"/>
              </a:ext>
            </a:extLst>
          </p:cNvPr>
          <p:cNvSpPr>
            <a:spLocks noGrp="1"/>
          </p:cNvSpPr>
          <p:nvPr>
            <p:ph type="title"/>
          </p:nvPr>
        </p:nvSpPr>
        <p:spPr/>
        <p:txBody>
          <a:bodyPr/>
          <a:lstStyle/>
          <a:p>
            <a:r>
              <a:rPr lang="pt-BR" dirty="0"/>
              <a:t>Deformação real x parâmetro de deformação </a:t>
            </a:r>
          </a:p>
        </p:txBody>
      </p:sp>
      <p:sp>
        <p:nvSpPr>
          <p:cNvPr id="3" name="Espaço Reservado para Conteúdo 2">
            <a:extLst>
              <a:ext uri="{FF2B5EF4-FFF2-40B4-BE49-F238E27FC236}">
                <a16:creationId xmlns:a16="http://schemas.microsoft.com/office/drawing/2014/main" id="{E0EC6199-DDB8-4827-AEED-AE8AB37540EA}"/>
              </a:ext>
            </a:extLst>
          </p:cNvPr>
          <p:cNvSpPr>
            <a:spLocks noGrp="1"/>
          </p:cNvSpPr>
          <p:nvPr>
            <p:ph idx="1"/>
          </p:nvPr>
        </p:nvSpPr>
        <p:spPr>
          <a:xfrm>
            <a:off x="838200" y="1825625"/>
            <a:ext cx="5257800" cy="4667250"/>
          </a:xfrm>
        </p:spPr>
        <p:txBody>
          <a:bodyPr/>
          <a:lstStyle/>
          <a:p>
            <a:r>
              <a:rPr lang="pt-BR" dirty="0"/>
              <a:t>IN 625 deforma muito</a:t>
            </a:r>
          </a:p>
          <a:p>
            <a:r>
              <a:rPr lang="pt-BR" dirty="0"/>
              <a:t>Ti64 e H13 são intermediários</a:t>
            </a:r>
          </a:p>
          <a:p>
            <a:r>
              <a:rPr lang="pt-BR" dirty="0"/>
              <a:t>Aço C e inox 304 L deformam pouco</a:t>
            </a:r>
          </a:p>
          <a:p>
            <a:endParaRPr lang="pt-BR" dirty="0"/>
          </a:p>
          <a:p>
            <a:r>
              <a:rPr lang="pt-BR" dirty="0"/>
              <a:t>Apesar do Ti64 deformar significativamente, sua alta resistência reduz riscos.</a:t>
            </a:r>
          </a:p>
        </p:txBody>
      </p:sp>
      <p:pic>
        <p:nvPicPr>
          <p:cNvPr id="4" name="Imagem 3">
            <a:extLst>
              <a:ext uri="{FF2B5EF4-FFF2-40B4-BE49-F238E27FC236}">
                <a16:creationId xmlns:a16="http://schemas.microsoft.com/office/drawing/2014/main" id="{20147F3B-1B63-45FF-B034-B5554CBF8ED6}"/>
              </a:ext>
            </a:extLst>
          </p:cNvPr>
          <p:cNvPicPr>
            <a:picLocks noChangeAspect="1"/>
          </p:cNvPicPr>
          <p:nvPr/>
        </p:nvPicPr>
        <p:blipFill>
          <a:blip r:embed="rId2"/>
          <a:stretch>
            <a:fillRect/>
          </a:stretch>
        </p:blipFill>
        <p:spPr>
          <a:xfrm>
            <a:off x="6578286" y="1431142"/>
            <a:ext cx="5719731" cy="4597906"/>
          </a:xfrm>
          <a:prstGeom prst="rect">
            <a:avLst/>
          </a:prstGeom>
        </p:spPr>
      </p:pic>
    </p:spTree>
    <p:extLst>
      <p:ext uri="{BB962C8B-B14F-4D97-AF65-F5344CB8AC3E}">
        <p14:creationId xmlns:p14="http://schemas.microsoft.com/office/powerpoint/2010/main" val="574641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E69C272C-D21E-483B-99F6-717EC8693BF8}"/>
              </a:ext>
            </a:extLst>
          </p:cNvPr>
          <p:cNvPicPr>
            <a:picLocks noChangeAspect="1"/>
          </p:cNvPicPr>
          <p:nvPr/>
        </p:nvPicPr>
        <p:blipFill>
          <a:blip r:embed="rId2"/>
          <a:stretch>
            <a:fillRect/>
          </a:stretch>
        </p:blipFill>
        <p:spPr>
          <a:xfrm>
            <a:off x="2083649" y="365125"/>
            <a:ext cx="9618020" cy="6087021"/>
          </a:xfrm>
          <a:prstGeom prst="rect">
            <a:avLst/>
          </a:prstGeom>
        </p:spPr>
      </p:pic>
      <p:sp>
        <p:nvSpPr>
          <p:cNvPr id="5" name="CaixaDeTexto 4">
            <a:extLst>
              <a:ext uri="{FF2B5EF4-FFF2-40B4-BE49-F238E27FC236}">
                <a16:creationId xmlns:a16="http://schemas.microsoft.com/office/drawing/2014/main" id="{32328EAE-419C-4BDB-8FFF-D02FD408B380}"/>
              </a:ext>
            </a:extLst>
          </p:cNvPr>
          <p:cNvSpPr txBox="1"/>
          <p:nvPr/>
        </p:nvSpPr>
        <p:spPr>
          <a:xfrm>
            <a:off x="472898" y="3840481"/>
            <a:ext cx="4591471" cy="1384995"/>
          </a:xfrm>
          <a:prstGeom prst="rect">
            <a:avLst/>
          </a:prstGeom>
          <a:noFill/>
        </p:spPr>
        <p:txBody>
          <a:bodyPr wrap="square" rtlCol="0">
            <a:spAutoFit/>
          </a:bodyPr>
          <a:lstStyle/>
          <a:p>
            <a:r>
              <a:rPr lang="pt-BR" sz="2800" dirty="0"/>
              <a:t>Efeito das variáveis de processo e das ligas</a:t>
            </a:r>
          </a:p>
          <a:p>
            <a:r>
              <a:rPr lang="pt-BR" sz="2800" dirty="0"/>
              <a:t> no parâmetro de deformação</a:t>
            </a:r>
          </a:p>
        </p:txBody>
      </p:sp>
    </p:spTree>
    <p:extLst>
      <p:ext uri="{BB962C8B-B14F-4D97-AF65-F5344CB8AC3E}">
        <p14:creationId xmlns:p14="http://schemas.microsoft.com/office/powerpoint/2010/main" val="2354252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9D3AFA-CF4F-48A4-BFC9-4BA62D59BEAE}"/>
              </a:ext>
            </a:extLst>
          </p:cNvPr>
          <p:cNvSpPr>
            <a:spLocks noGrp="1"/>
          </p:cNvSpPr>
          <p:nvPr>
            <p:ph type="title"/>
          </p:nvPr>
        </p:nvSpPr>
        <p:spPr>
          <a:xfrm>
            <a:off x="735037" y="72905"/>
            <a:ext cx="10515600" cy="1325563"/>
          </a:xfrm>
        </p:spPr>
        <p:txBody>
          <a:bodyPr/>
          <a:lstStyle/>
          <a:p>
            <a:r>
              <a:rPr lang="pt-BR" dirty="0"/>
              <a:t>Falta de fusão e imprimabilidade</a:t>
            </a:r>
          </a:p>
        </p:txBody>
      </p:sp>
      <p:pic>
        <p:nvPicPr>
          <p:cNvPr id="4" name="Imagem 3">
            <a:extLst>
              <a:ext uri="{FF2B5EF4-FFF2-40B4-BE49-F238E27FC236}">
                <a16:creationId xmlns:a16="http://schemas.microsoft.com/office/drawing/2014/main" id="{A97FEF0F-F848-41C7-8A7F-0ED1BB448B30}"/>
              </a:ext>
            </a:extLst>
          </p:cNvPr>
          <p:cNvPicPr>
            <a:picLocks noChangeAspect="1"/>
          </p:cNvPicPr>
          <p:nvPr/>
        </p:nvPicPr>
        <p:blipFill>
          <a:blip r:embed="rId2"/>
          <a:stretch>
            <a:fillRect/>
          </a:stretch>
        </p:blipFill>
        <p:spPr>
          <a:xfrm>
            <a:off x="5992837" y="1027906"/>
            <a:ext cx="6102392" cy="5475165"/>
          </a:xfrm>
          <a:prstGeom prst="rect">
            <a:avLst/>
          </a:prstGeom>
        </p:spPr>
      </p:pic>
      <p:sp>
        <p:nvSpPr>
          <p:cNvPr id="3" name="Espaço Reservado para Conteúdo 2">
            <a:extLst>
              <a:ext uri="{FF2B5EF4-FFF2-40B4-BE49-F238E27FC236}">
                <a16:creationId xmlns:a16="http://schemas.microsoft.com/office/drawing/2014/main" id="{F3F86CAC-A9C9-4F6F-B7AA-EBB9BAACF768}"/>
              </a:ext>
            </a:extLst>
          </p:cNvPr>
          <p:cNvSpPr>
            <a:spLocks noGrp="1"/>
          </p:cNvSpPr>
          <p:nvPr>
            <p:ph idx="1"/>
          </p:nvPr>
        </p:nvSpPr>
        <p:spPr>
          <a:xfrm>
            <a:off x="559292" y="1410609"/>
            <a:ext cx="5843954" cy="5092462"/>
          </a:xfrm>
        </p:spPr>
        <p:txBody>
          <a:bodyPr>
            <a:normAutofit fontScale="92500" lnSpcReduction="20000"/>
          </a:bodyPr>
          <a:lstStyle/>
          <a:p>
            <a:r>
              <a:rPr lang="pt-BR" dirty="0"/>
              <a:t>Parâmetro LF: quanto maior, menos chance de Falta de Fusão</a:t>
            </a:r>
          </a:p>
          <a:p>
            <a:r>
              <a:rPr lang="pt-BR" dirty="0"/>
              <a:t>LF = </a:t>
            </a:r>
            <a:r>
              <a:rPr lang="pt-BR" dirty="0" err="1"/>
              <a:t>prof</a:t>
            </a:r>
            <a:r>
              <a:rPr lang="pt-BR" dirty="0"/>
              <a:t> poça /  </a:t>
            </a:r>
            <a:r>
              <a:rPr lang="pt-BR" dirty="0" err="1"/>
              <a:t>espes</a:t>
            </a:r>
            <a:r>
              <a:rPr lang="pt-BR" dirty="0"/>
              <a:t>. da camada</a:t>
            </a:r>
          </a:p>
          <a:p>
            <a:r>
              <a:rPr lang="pt-BR" dirty="0"/>
              <a:t>Como calculou </a:t>
            </a:r>
            <a:r>
              <a:rPr lang="pt-BR" dirty="0" err="1"/>
              <a:t>prof</a:t>
            </a:r>
            <a:r>
              <a:rPr lang="pt-BR" dirty="0"/>
              <a:t> poça?</a:t>
            </a:r>
          </a:p>
          <a:p>
            <a:r>
              <a:rPr lang="en-US" i="1" dirty="0"/>
              <a:t>Heat transfer and fluid flow calculations for identical process parameters for various alloys indicated that </a:t>
            </a:r>
            <a:r>
              <a:rPr lang="en-US" i="1" dirty="0" err="1"/>
              <a:t>Ti</a:t>
            </a:r>
            <a:r>
              <a:rPr lang="en-US" i="1" dirty="0"/>
              <a:t>- 6Al-4V was the most printable of the alloys for avoiding lack of fusion</a:t>
            </a:r>
            <a:endParaRPr lang="pt-BR" i="1" dirty="0"/>
          </a:p>
          <a:p>
            <a:r>
              <a:rPr lang="pt-BR" dirty="0">
                <a:solidFill>
                  <a:srgbClr val="FF0000"/>
                </a:solidFill>
              </a:rPr>
              <a:t>Comparando com nossos parâmetros, nosso LHI é 300/1000=0,3! Estranho.</a:t>
            </a:r>
          </a:p>
          <a:p>
            <a:r>
              <a:rPr lang="pt-BR" dirty="0"/>
              <a:t>Não considera “espessura efetiva da camada”, que é afetada pela densidade aparente do pó</a:t>
            </a:r>
          </a:p>
        </p:txBody>
      </p:sp>
    </p:spTree>
    <p:extLst>
      <p:ext uri="{BB962C8B-B14F-4D97-AF65-F5344CB8AC3E}">
        <p14:creationId xmlns:p14="http://schemas.microsoft.com/office/powerpoint/2010/main" val="3999924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B8D27-F561-46D6-BB89-06E3F3D95693}"/>
              </a:ext>
            </a:extLst>
          </p:cNvPr>
          <p:cNvSpPr>
            <a:spLocks noGrp="1"/>
          </p:cNvSpPr>
          <p:nvPr>
            <p:ph type="title"/>
          </p:nvPr>
        </p:nvSpPr>
        <p:spPr/>
        <p:txBody>
          <a:bodyPr/>
          <a:lstStyle/>
          <a:p>
            <a:r>
              <a:rPr lang="pt-BR" dirty="0"/>
              <a:t>Espessura efetiva da camada</a:t>
            </a:r>
          </a:p>
        </p:txBody>
      </p:sp>
      <p:sp>
        <p:nvSpPr>
          <p:cNvPr id="3" name="Espaço Reservado para Conteúdo 2">
            <a:extLst>
              <a:ext uri="{FF2B5EF4-FFF2-40B4-BE49-F238E27FC236}">
                <a16:creationId xmlns:a16="http://schemas.microsoft.com/office/drawing/2014/main" id="{45F326D6-8715-4621-9C39-96957D6DDE23}"/>
              </a:ext>
            </a:extLst>
          </p:cNvPr>
          <p:cNvSpPr>
            <a:spLocks noGrp="1"/>
          </p:cNvSpPr>
          <p:nvPr>
            <p:ph idx="1"/>
          </p:nvPr>
        </p:nvSpPr>
        <p:spPr/>
        <p:txBody>
          <a:bodyPr/>
          <a:lstStyle/>
          <a:p>
            <a:r>
              <a:rPr lang="pt-BR" dirty="0"/>
              <a:t>Suponha que o passo de descida da plataforma seja de 30um.</a:t>
            </a:r>
          </a:p>
          <a:p>
            <a:r>
              <a:rPr lang="pt-BR" dirty="0"/>
              <a:t>Como o pó tem densidade aparente baixa, vamos supor 50%, após a passagem do laser a espessura da camada reduziu pela metade.</a:t>
            </a:r>
          </a:p>
          <a:p>
            <a:r>
              <a:rPr lang="pt-BR" dirty="0"/>
              <a:t>Quando a plataforma desce por 30um, o espaço vazio a ser preenchido é de 45um.</a:t>
            </a:r>
          </a:p>
          <a:p>
            <a:r>
              <a:rPr lang="pt-BR" dirty="0"/>
              <a:t>Na próxima camada, aumenta mais ainda.</a:t>
            </a:r>
          </a:p>
          <a:p>
            <a:r>
              <a:rPr lang="pt-BR" dirty="0"/>
              <a:t>Depois de 10 camadas, estabiliza em 60um. Ou seja, a espessura efetiva da camada não é o passo, mas sim maior que ele.</a:t>
            </a:r>
          </a:p>
        </p:txBody>
      </p:sp>
    </p:spTree>
    <p:extLst>
      <p:ext uri="{BB962C8B-B14F-4D97-AF65-F5344CB8AC3E}">
        <p14:creationId xmlns:p14="http://schemas.microsoft.com/office/powerpoint/2010/main" val="3616349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92CEE-017E-40DF-A0FE-ADA814469E9D}"/>
              </a:ext>
            </a:extLst>
          </p:cNvPr>
          <p:cNvSpPr>
            <a:spLocks noGrp="1"/>
          </p:cNvSpPr>
          <p:nvPr>
            <p:ph type="title"/>
          </p:nvPr>
        </p:nvSpPr>
        <p:spPr/>
        <p:txBody>
          <a:bodyPr/>
          <a:lstStyle/>
          <a:p>
            <a:r>
              <a:rPr lang="pt-BR" dirty="0"/>
              <a:t>Evaporação seletiva</a:t>
            </a:r>
          </a:p>
        </p:txBody>
      </p:sp>
      <p:sp>
        <p:nvSpPr>
          <p:cNvPr id="3" name="Espaço Reservado para Conteúdo 2">
            <a:extLst>
              <a:ext uri="{FF2B5EF4-FFF2-40B4-BE49-F238E27FC236}">
                <a16:creationId xmlns:a16="http://schemas.microsoft.com/office/drawing/2014/main" id="{8786A1E7-7398-46CA-BECA-224FC3C67B83}"/>
              </a:ext>
            </a:extLst>
          </p:cNvPr>
          <p:cNvSpPr>
            <a:spLocks noGrp="1"/>
          </p:cNvSpPr>
          <p:nvPr>
            <p:ph idx="1"/>
          </p:nvPr>
        </p:nvSpPr>
        <p:spPr>
          <a:xfrm>
            <a:off x="838200" y="1825625"/>
            <a:ext cx="2791265" cy="4351338"/>
          </a:xfrm>
        </p:spPr>
        <p:txBody>
          <a:bodyPr/>
          <a:lstStyle/>
          <a:p>
            <a:endParaRPr lang="pt-BR" dirty="0"/>
          </a:p>
        </p:txBody>
      </p:sp>
      <p:pic>
        <p:nvPicPr>
          <p:cNvPr id="4" name="Imagem 3">
            <a:extLst>
              <a:ext uri="{FF2B5EF4-FFF2-40B4-BE49-F238E27FC236}">
                <a16:creationId xmlns:a16="http://schemas.microsoft.com/office/drawing/2014/main" id="{AD66549A-7AA6-434A-95CF-1AB5CFE8195F}"/>
              </a:ext>
            </a:extLst>
          </p:cNvPr>
          <p:cNvPicPr>
            <a:picLocks noChangeAspect="1"/>
          </p:cNvPicPr>
          <p:nvPr/>
        </p:nvPicPr>
        <p:blipFill>
          <a:blip r:embed="rId2"/>
          <a:stretch>
            <a:fillRect/>
          </a:stretch>
        </p:blipFill>
        <p:spPr>
          <a:xfrm>
            <a:off x="4618927" y="1825625"/>
            <a:ext cx="8535537" cy="4753256"/>
          </a:xfrm>
          <a:prstGeom prst="rect">
            <a:avLst/>
          </a:prstGeom>
        </p:spPr>
      </p:pic>
    </p:spTree>
    <p:extLst>
      <p:ext uri="{BB962C8B-B14F-4D97-AF65-F5344CB8AC3E}">
        <p14:creationId xmlns:p14="http://schemas.microsoft.com/office/powerpoint/2010/main" val="3808487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D1EDA-4450-4835-BCE9-2DA2D0E5857B}"/>
              </a:ext>
            </a:extLst>
          </p:cNvPr>
          <p:cNvSpPr>
            <a:spLocks noGrp="1"/>
          </p:cNvSpPr>
          <p:nvPr>
            <p:ph type="title"/>
          </p:nvPr>
        </p:nvSpPr>
        <p:spPr/>
        <p:txBody>
          <a:bodyPr/>
          <a:lstStyle/>
          <a:p>
            <a:r>
              <a:rPr lang="pt-BR" dirty="0"/>
              <a:t>porosidade</a:t>
            </a:r>
          </a:p>
        </p:txBody>
      </p:sp>
      <p:sp>
        <p:nvSpPr>
          <p:cNvPr id="3" name="Espaço Reservado para Conteúdo 2">
            <a:extLst>
              <a:ext uri="{FF2B5EF4-FFF2-40B4-BE49-F238E27FC236}">
                <a16:creationId xmlns:a16="http://schemas.microsoft.com/office/drawing/2014/main" id="{8182E826-A1D7-4E1A-946D-9B740ACA6358}"/>
              </a:ext>
            </a:extLst>
          </p:cNvPr>
          <p:cNvSpPr>
            <a:spLocks noGrp="1"/>
          </p:cNvSpPr>
          <p:nvPr>
            <p:ph idx="1"/>
          </p:nvPr>
        </p:nvSpPr>
        <p:spPr/>
        <p:txBody>
          <a:bodyPr/>
          <a:lstStyle/>
          <a:p>
            <a:r>
              <a:rPr lang="pt-BR" dirty="0" err="1"/>
              <a:t>Debroy</a:t>
            </a:r>
            <a:r>
              <a:rPr lang="pt-BR" dirty="0"/>
              <a:t> não arrisca modelamento.</a:t>
            </a:r>
          </a:p>
          <a:p>
            <a:r>
              <a:rPr lang="pt-BR" dirty="0"/>
              <a:t>É o assunto mais avaliado na literatura de MA</a:t>
            </a:r>
          </a:p>
          <a:p>
            <a:r>
              <a:rPr lang="en-US" i="1" dirty="0"/>
              <a:t>porosity is often much more prevalent in aluminum alloys, making them difficult to print with AM when compared to nickel based superalloys or titanium alloys</a:t>
            </a:r>
          </a:p>
          <a:p>
            <a:r>
              <a:rPr lang="en-US" i="1" dirty="0" err="1">
                <a:solidFill>
                  <a:srgbClr val="FF0000"/>
                </a:solidFill>
              </a:rPr>
              <a:t>Números</a:t>
            </a:r>
            <a:r>
              <a:rPr lang="en-US" i="1" dirty="0">
                <a:solidFill>
                  <a:srgbClr val="FF0000"/>
                </a:solidFill>
              </a:rPr>
              <a:t>?</a:t>
            </a:r>
          </a:p>
          <a:p>
            <a:endParaRPr lang="pt-BR" i="1" dirty="0"/>
          </a:p>
        </p:txBody>
      </p:sp>
    </p:spTree>
    <p:extLst>
      <p:ext uri="{BB962C8B-B14F-4D97-AF65-F5344CB8AC3E}">
        <p14:creationId xmlns:p14="http://schemas.microsoft.com/office/powerpoint/2010/main" val="490653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E4F700-FF09-412E-B4DB-DCDBD8142F47}"/>
              </a:ext>
            </a:extLst>
          </p:cNvPr>
          <p:cNvSpPr>
            <a:spLocks noGrp="1"/>
          </p:cNvSpPr>
          <p:nvPr>
            <p:ph type="title"/>
          </p:nvPr>
        </p:nvSpPr>
        <p:spPr/>
        <p:txBody>
          <a:bodyPr/>
          <a:lstStyle/>
          <a:p>
            <a:r>
              <a:rPr lang="pt-BR" dirty="0"/>
              <a:t>Trincas a quente</a:t>
            </a:r>
          </a:p>
        </p:txBody>
      </p:sp>
      <p:sp>
        <p:nvSpPr>
          <p:cNvPr id="3" name="Espaço Reservado para Conteúdo 2">
            <a:extLst>
              <a:ext uri="{FF2B5EF4-FFF2-40B4-BE49-F238E27FC236}">
                <a16:creationId xmlns:a16="http://schemas.microsoft.com/office/drawing/2014/main" id="{DDD16896-14E4-4224-A395-31EBDB742167}"/>
              </a:ext>
            </a:extLst>
          </p:cNvPr>
          <p:cNvSpPr>
            <a:spLocks noGrp="1"/>
          </p:cNvSpPr>
          <p:nvPr>
            <p:ph idx="1"/>
          </p:nvPr>
        </p:nvSpPr>
        <p:spPr/>
        <p:txBody>
          <a:bodyPr>
            <a:normAutofit/>
          </a:bodyPr>
          <a:lstStyle/>
          <a:p>
            <a:r>
              <a:rPr lang="pt-BR" dirty="0"/>
              <a:t>No item 2.9 </a:t>
            </a:r>
            <a:r>
              <a:rPr lang="pt-BR" dirty="0" err="1"/>
              <a:t>Debroy</a:t>
            </a:r>
            <a:r>
              <a:rPr lang="pt-BR" dirty="0"/>
              <a:t> discutiu duas origens de trinca a quente</a:t>
            </a:r>
          </a:p>
          <a:p>
            <a:pPr lvl="1"/>
            <a:r>
              <a:rPr lang="pt-BR" dirty="0"/>
              <a:t>Trincas de solidificação</a:t>
            </a:r>
          </a:p>
          <a:p>
            <a:pPr lvl="1"/>
            <a:r>
              <a:rPr lang="pt-BR" dirty="0"/>
              <a:t>Trincas de </a:t>
            </a:r>
            <a:r>
              <a:rPr lang="pt-BR" dirty="0" err="1"/>
              <a:t>liquação</a:t>
            </a:r>
            <a:endParaRPr lang="pt-BR" dirty="0"/>
          </a:p>
          <a:p>
            <a:pPr lvl="2"/>
            <a:r>
              <a:rPr lang="en-US" dirty="0"/>
              <a:t>wide mushy zone (large difference between the liquidus and the solidus temperature, such as nickel base superalloys), large solidification shrinkage (large molten pool, such as Ti-6Al-4V) and large thermal contraction (high coefficient of thermal expansion, such as aluminum alloys) are the most susceptible to liquation </a:t>
            </a:r>
            <a:r>
              <a:rPr lang="pt-BR" dirty="0" err="1"/>
              <a:t>cracking</a:t>
            </a:r>
            <a:r>
              <a:rPr lang="pt-BR" dirty="0"/>
              <a:t>.</a:t>
            </a:r>
          </a:p>
          <a:p>
            <a:pPr lvl="1"/>
            <a:r>
              <a:rPr lang="pt-BR" dirty="0" err="1"/>
              <a:t>Delaminação</a:t>
            </a:r>
            <a:r>
              <a:rPr lang="pt-BR" dirty="0"/>
              <a:t>: quando tensão residual excede limite de resistência da liga</a:t>
            </a:r>
          </a:p>
          <a:p>
            <a:r>
              <a:rPr lang="pt-BR" dirty="0"/>
              <a:t>No capítulo 7 ele não discute essa questão</a:t>
            </a:r>
          </a:p>
        </p:txBody>
      </p:sp>
    </p:spTree>
    <p:extLst>
      <p:ext uri="{BB962C8B-B14F-4D97-AF65-F5344CB8AC3E}">
        <p14:creationId xmlns:p14="http://schemas.microsoft.com/office/powerpoint/2010/main" val="1199882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1DC15-1EEB-4656-B7B3-661D588E89A5}"/>
              </a:ext>
            </a:extLst>
          </p:cNvPr>
          <p:cNvSpPr>
            <a:spLocks noGrp="1"/>
          </p:cNvSpPr>
          <p:nvPr>
            <p:ph type="title"/>
          </p:nvPr>
        </p:nvSpPr>
        <p:spPr/>
        <p:txBody>
          <a:bodyPr/>
          <a:lstStyle/>
          <a:p>
            <a:r>
              <a:rPr lang="pt-BR" dirty="0"/>
              <a:t>8. Considerações finais</a:t>
            </a:r>
          </a:p>
        </p:txBody>
      </p:sp>
      <p:sp>
        <p:nvSpPr>
          <p:cNvPr id="3" name="Espaço Reservado para Conteúdo 2">
            <a:extLst>
              <a:ext uri="{FF2B5EF4-FFF2-40B4-BE49-F238E27FC236}">
                <a16:creationId xmlns:a16="http://schemas.microsoft.com/office/drawing/2014/main" id="{17C64A72-4C67-4001-B54E-8AB43216B506}"/>
              </a:ext>
            </a:extLst>
          </p:cNvPr>
          <p:cNvSpPr>
            <a:spLocks noGrp="1"/>
          </p:cNvSpPr>
          <p:nvPr>
            <p:ph idx="1"/>
          </p:nvPr>
        </p:nvSpPr>
        <p:spPr/>
        <p:txBody>
          <a:bodyPr>
            <a:normAutofit/>
          </a:bodyPr>
          <a:lstStyle/>
          <a:p>
            <a:r>
              <a:rPr lang="pt-BR" dirty="0"/>
              <a:t>Fatores que favorecem a MA</a:t>
            </a:r>
          </a:p>
          <a:p>
            <a:pPr lvl="1"/>
            <a:r>
              <a:rPr lang="en-US" dirty="0"/>
              <a:t>the continuing improvements of computational hardware and software, </a:t>
            </a:r>
          </a:p>
          <a:p>
            <a:pPr lvl="1"/>
            <a:r>
              <a:rPr lang="en-US" dirty="0"/>
              <a:t>more affordable equipment such as lasers, </a:t>
            </a:r>
          </a:p>
          <a:p>
            <a:pPr lvl="1"/>
            <a:r>
              <a:rPr lang="en-US" dirty="0"/>
              <a:t>improvements in automation, </a:t>
            </a:r>
          </a:p>
          <a:p>
            <a:pPr lvl="1"/>
            <a:r>
              <a:rPr lang="en-US" dirty="0"/>
              <a:t>the valuable knowledge base of both metallurgy and fusion welding</a:t>
            </a:r>
          </a:p>
          <a:p>
            <a:pPr lvl="1"/>
            <a:r>
              <a:rPr lang="en-US" dirty="0"/>
              <a:t>creativity of a young, technologically-skilled, global workforce.</a:t>
            </a:r>
            <a:endParaRPr lang="pt-BR" dirty="0"/>
          </a:p>
          <a:p>
            <a:r>
              <a:rPr lang="pt-BR" dirty="0"/>
              <a:t>Fatores que atrapalham</a:t>
            </a:r>
          </a:p>
          <a:p>
            <a:pPr lvl="1"/>
            <a:r>
              <a:rPr lang="en-US" dirty="0"/>
              <a:t>product quality and cost, </a:t>
            </a:r>
          </a:p>
          <a:p>
            <a:pPr lvl="1"/>
            <a:r>
              <a:rPr lang="en-US" dirty="0"/>
              <a:t>defects in parts such as porosity, lack of fusion voids, poor surface finish, distortion and residual stresses.</a:t>
            </a:r>
            <a:endParaRPr lang="pt-BR" dirty="0"/>
          </a:p>
        </p:txBody>
      </p:sp>
    </p:spTree>
    <p:extLst>
      <p:ext uri="{BB962C8B-B14F-4D97-AF65-F5344CB8AC3E}">
        <p14:creationId xmlns:p14="http://schemas.microsoft.com/office/powerpoint/2010/main" val="634255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41A0A-5FCC-4FE9-8778-68D391B8545D}"/>
              </a:ext>
            </a:extLst>
          </p:cNvPr>
          <p:cNvSpPr>
            <a:spLocks noGrp="1"/>
          </p:cNvSpPr>
          <p:nvPr>
            <p:ph type="title"/>
          </p:nvPr>
        </p:nvSpPr>
        <p:spPr/>
        <p:txBody>
          <a:bodyPr/>
          <a:lstStyle/>
          <a:p>
            <a:r>
              <a:rPr lang="pt-BR" dirty="0"/>
              <a:t>Desafios interessantes</a:t>
            </a:r>
          </a:p>
        </p:txBody>
      </p:sp>
      <p:sp>
        <p:nvSpPr>
          <p:cNvPr id="3" name="Espaço Reservado para Conteúdo 2">
            <a:extLst>
              <a:ext uri="{FF2B5EF4-FFF2-40B4-BE49-F238E27FC236}">
                <a16:creationId xmlns:a16="http://schemas.microsoft.com/office/drawing/2014/main" id="{45539C66-00F4-49C1-93C0-06F6F1F22C63}"/>
              </a:ext>
            </a:extLst>
          </p:cNvPr>
          <p:cNvSpPr>
            <a:spLocks noGrp="1"/>
          </p:cNvSpPr>
          <p:nvPr>
            <p:ph idx="1"/>
          </p:nvPr>
        </p:nvSpPr>
        <p:spPr/>
        <p:txBody>
          <a:bodyPr/>
          <a:lstStyle/>
          <a:p>
            <a:r>
              <a:rPr lang="en-US" dirty="0"/>
              <a:t>Need to tailor composition, structure and properties of AM parts based on scientific principles.</a:t>
            </a:r>
          </a:p>
          <a:p>
            <a:r>
              <a:rPr lang="en-US" dirty="0"/>
              <a:t>Improved process sensing and adaptive control would be critical to regulate the AM processes to achieve high productivity </a:t>
            </a:r>
            <a:r>
              <a:rPr lang="pt-BR" dirty="0" err="1"/>
              <a:t>and</a:t>
            </a:r>
            <a:r>
              <a:rPr lang="pt-BR" dirty="0"/>
              <a:t> </a:t>
            </a:r>
            <a:r>
              <a:rPr lang="pt-BR" dirty="0" err="1"/>
              <a:t>avoid</a:t>
            </a:r>
            <a:r>
              <a:rPr lang="pt-BR" dirty="0"/>
              <a:t> common </a:t>
            </a:r>
            <a:r>
              <a:rPr lang="pt-BR" dirty="0" err="1"/>
              <a:t>defects</a:t>
            </a:r>
            <a:endParaRPr lang="pt-BR" dirty="0"/>
          </a:p>
          <a:p>
            <a:r>
              <a:rPr lang="pt-BR" dirty="0"/>
              <a:t>Gêmeo digital de cada processo, cada máquina</a:t>
            </a:r>
          </a:p>
          <a:p>
            <a:endParaRPr lang="pt-BR" dirty="0"/>
          </a:p>
        </p:txBody>
      </p:sp>
    </p:spTree>
    <p:extLst>
      <p:ext uri="{BB962C8B-B14F-4D97-AF65-F5344CB8AC3E}">
        <p14:creationId xmlns:p14="http://schemas.microsoft.com/office/powerpoint/2010/main" val="1613902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txBox="1">
            <a:spLocks/>
          </p:cNvSpPr>
          <p:nvPr/>
        </p:nvSpPr>
        <p:spPr>
          <a:xfrm>
            <a:off x="0" y="0"/>
            <a:ext cx="12192000" cy="82973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indent="0">
              <a:lnSpc>
                <a:spcPct val="100000"/>
              </a:lnSpc>
              <a:spcAft>
                <a:spcPts val="600"/>
              </a:spcAft>
              <a:buNone/>
              <a:defRPr/>
            </a:pPr>
            <a:r>
              <a:rPr lang="pt-BR" altLang="pt-BR" sz="3200" i="1" dirty="0">
                <a:sym typeface="Symbol" panose="05050102010706020507" pitchFamily="18" charset="2"/>
              </a:rPr>
              <a:t>8. </a:t>
            </a:r>
            <a:r>
              <a:rPr lang="pt-BR" altLang="pt-BR" sz="3200" i="1" dirty="0" err="1">
                <a:sym typeface="Symbol" panose="05050102010706020507" pitchFamily="18" charset="2"/>
              </a:rPr>
              <a:t>Mètodos</a:t>
            </a:r>
            <a:r>
              <a:rPr lang="pt-BR" altLang="pt-BR" sz="3200" i="1" dirty="0">
                <a:sym typeface="Symbol" panose="05050102010706020507" pitchFamily="18" charset="2"/>
              </a:rPr>
              <a:t> de Modelamento</a:t>
            </a:r>
          </a:p>
        </p:txBody>
      </p:sp>
      <p:sp>
        <p:nvSpPr>
          <p:cNvPr id="3" name="Retângulo 2"/>
          <p:cNvSpPr/>
          <p:nvPr/>
        </p:nvSpPr>
        <p:spPr>
          <a:xfrm>
            <a:off x="345668" y="829733"/>
            <a:ext cx="7494465" cy="1785104"/>
          </a:xfrm>
          <a:prstGeom prst="rect">
            <a:avLst/>
          </a:prstGeom>
        </p:spPr>
        <p:txBody>
          <a:bodyPr wrap="square">
            <a:spAutoFit/>
          </a:bodyPr>
          <a:lstStyle/>
          <a:p>
            <a:pPr>
              <a:spcBef>
                <a:spcPts val="600"/>
              </a:spcBef>
              <a:spcAft>
                <a:spcPts val="600"/>
              </a:spcAft>
            </a:pPr>
            <a:r>
              <a:rPr lang="pt-BR" dirty="0"/>
              <a:t>Como uma nova tecnologia de fabricação, a MA se desenvolveu rapidamente nos últimos anos, com isso tornaram-se prioridades a </a:t>
            </a:r>
          </a:p>
          <a:p>
            <a:pPr marL="541338" indent="-285750">
              <a:spcBef>
                <a:spcPts val="600"/>
              </a:spcBef>
              <a:spcAft>
                <a:spcPts val="0"/>
              </a:spcAft>
              <a:buFont typeface="Arial" panose="020B0604020202020204" pitchFamily="34" charset="0"/>
              <a:buChar char="•"/>
            </a:pPr>
            <a:r>
              <a:rPr lang="pt-BR" dirty="0"/>
              <a:t>melhoria na precisão e a eficiência da fabricação, </a:t>
            </a:r>
          </a:p>
          <a:p>
            <a:pPr marL="541338" indent="-285750">
              <a:spcBef>
                <a:spcPts val="0"/>
              </a:spcBef>
              <a:spcAft>
                <a:spcPts val="600"/>
              </a:spcAft>
              <a:buFont typeface="Arial" panose="020B0604020202020204" pitchFamily="34" charset="0"/>
              <a:buChar char="•"/>
            </a:pPr>
            <a:r>
              <a:rPr lang="pt-BR" dirty="0"/>
              <a:t>Previsão, com precisão, dos efeitos das combinações </a:t>
            </a:r>
            <a:r>
              <a:rPr lang="pt-BR" altLang="pt-BR" dirty="0"/>
              <a:t>material/processo</a:t>
            </a:r>
            <a:r>
              <a:rPr lang="pt-BR" dirty="0"/>
              <a:t>.</a:t>
            </a:r>
          </a:p>
          <a:p>
            <a:pPr>
              <a:spcBef>
                <a:spcPts val="600"/>
              </a:spcBef>
              <a:spcAft>
                <a:spcPts val="600"/>
              </a:spcAft>
            </a:pPr>
            <a:r>
              <a:rPr lang="pt-BR" dirty="0"/>
              <a:t>Chen (2019) apresenta um resumo destes métodos:</a:t>
            </a:r>
          </a:p>
        </p:txBody>
      </p:sp>
      <p:sp>
        <p:nvSpPr>
          <p:cNvPr id="6" name="Retângulo 5"/>
          <p:cNvSpPr/>
          <p:nvPr/>
        </p:nvSpPr>
        <p:spPr>
          <a:xfrm>
            <a:off x="8434265" y="1785567"/>
            <a:ext cx="3656134" cy="861774"/>
          </a:xfrm>
          <a:prstGeom prst="rect">
            <a:avLst/>
          </a:prstGeom>
        </p:spPr>
        <p:txBody>
          <a:bodyPr wrap="square">
            <a:spAutoFit/>
          </a:bodyPr>
          <a:lstStyle/>
          <a:p>
            <a:r>
              <a:rPr lang="pt-BR" sz="1000" dirty="0" err="1"/>
              <a:t>Zhuojun</a:t>
            </a:r>
            <a:r>
              <a:rPr lang="pt-BR" sz="1000" dirty="0"/>
              <a:t> Chen. </a:t>
            </a:r>
            <a:r>
              <a:rPr lang="en-US" sz="1000" dirty="0"/>
              <a:t>Understanding of the Modeling Method in Additive Manufacturing. IOP Conference Series: Materials Science and Engineering, Volume 711, 2019 International Conference on Optoelectronic Science and Materials 20–22 September 2019, Hefei, China. </a:t>
            </a:r>
            <a:r>
              <a:rPr lang="en-US" sz="1000" dirty="0">
                <a:hlinkClick r:id="rId2"/>
              </a:rPr>
              <a:t>https://doi.org/10.1088/1757-899X/711/1/012017</a:t>
            </a:r>
            <a:r>
              <a:rPr lang="en-US" sz="1000" dirty="0"/>
              <a:t> </a:t>
            </a:r>
            <a:endParaRPr lang="pt-BR" sz="1000" dirty="0"/>
          </a:p>
        </p:txBody>
      </p:sp>
      <p:graphicFrame>
        <p:nvGraphicFramePr>
          <p:cNvPr id="7" name="Tabela 6"/>
          <p:cNvGraphicFramePr>
            <a:graphicFrameLocks noGrp="1"/>
          </p:cNvGraphicFramePr>
          <p:nvPr/>
        </p:nvGraphicFramePr>
        <p:xfrm>
          <a:off x="110066" y="2693715"/>
          <a:ext cx="11980333" cy="3969551"/>
        </p:xfrm>
        <a:graphic>
          <a:graphicData uri="http://schemas.openxmlformats.org/drawingml/2006/table">
            <a:tbl>
              <a:tblPr>
                <a:tableStyleId>{5C22544A-7EE6-4342-B048-85BDC9FD1C3A}</a:tableStyleId>
              </a:tblPr>
              <a:tblGrid>
                <a:gridCol w="1378731">
                  <a:extLst>
                    <a:ext uri="{9D8B030D-6E8A-4147-A177-3AD203B41FA5}">
                      <a16:colId xmlns:a16="http://schemas.microsoft.com/office/drawing/2014/main" val="20000"/>
                    </a:ext>
                  </a:extLst>
                </a:gridCol>
                <a:gridCol w="2397403">
                  <a:extLst>
                    <a:ext uri="{9D8B030D-6E8A-4147-A177-3AD203B41FA5}">
                      <a16:colId xmlns:a16="http://schemas.microsoft.com/office/drawing/2014/main" val="20001"/>
                    </a:ext>
                  </a:extLst>
                </a:gridCol>
                <a:gridCol w="2734733">
                  <a:extLst>
                    <a:ext uri="{9D8B030D-6E8A-4147-A177-3AD203B41FA5}">
                      <a16:colId xmlns:a16="http://schemas.microsoft.com/office/drawing/2014/main" val="20002"/>
                    </a:ext>
                  </a:extLst>
                </a:gridCol>
                <a:gridCol w="2954867">
                  <a:extLst>
                    <a:ext uri="{9D8B030D-6E8A-4147-A177-3AD203B41FA5}">
                      <a16:colId xmlns:a16="http://schemas.microsoft.com/office/drawing/2014/main" val="20003"/>
                    </a:ext>
                  </a:extLst>
                </a:gridCol>
                <a:gridCol w="2514599">
                  <a:extLst>
                    <a:ext uri="{9D8B030D-6E8A-4147-A177-3AD203B41FA5}">
                      <a16:colId xmlns:a16="http://schemas.microsoft.com/office/drawing/2014/main" val="20004"/>
                    </a:ext>
                  </a:extLst>
                </a:gridCol>
              </a:tblGrid>
              <a:tr h="365974">
                <a:tc>
                  <a:txBody>
                    <a:bodyPr/>
                    <a:lstStyle/>
                    <a:p>
                      <a:pPr algn="ctr" fontAlgn="ctr"/>
                      <a:r>
                        <a:rPr lang="pt-BR" sz="1000" b="1" u="none" strike="noStrike" dirty="0">
                          <a:effectLst/>
                        </a:rPr>
                        <a:t>MÉTODOS DE MODELAMENTO</a:t>
                      </a:r>
                      <a:endParaRPr lang="pt-BR" sz="1000" b="1" i="0" u="none" strike="noStrike" dirty="0">
                        <a:solidFill>
                          <a:srgbClr val="000000"/>
                        </a:solidFill>
                        <a:effectLst/>
                        <a:latin typeface="Calibri" panose="020F0502020204030204" pitchFamily="34" charset="0"/>
                      </a:endParaRPr>
                    </a:p>
                  </a:txBody>
                  <a:tcPr marL="6876" marR="6876" marT="6876" marB="0" anchor="ctr">
                    <a:solidFill>
                      <a:schemeClr val="accent1">
                        <a:lumMod val="60000"/>
                        <a:lumOff val="40000"/>
                      </a:schemeClr>
                    </a:solidFill>
                  </a:tcPr>
                </a:tc>
                <a:tc>
                  <a:txBody>
                    <a:bodyPr/>
                    <a:lstStyle/>
                    <a:p>
                      <a:pPr algn="ctr" fontAlgn="ctr"/>
                      <a:r>
                        <a:rPr lang="pt-BR" sz="1000" b="1" u="none" strike="noStrike" dirty="0">
                          <a:effectLst/>
                        </a:rPr>
                        <a:t>OBJETIVO</a:t>
                      </a:r>
                      <a:endParaRPr lang="pt-BR" sz="1000" b="1" i="0" u="none" strike="noStrike" dirty="0">
                        <a:solidFill>
                          <a:srgbClr val="000000"/>
                        </a:solidFill>
                        <a:effectLst/>
                        <a:latin typeface="Calibri" panose="020F0502020204030204" pitchFamily="34" charset="0"/>
                      </a:endParaRPr>
                    </a:p>
                  </a:txBody>
                  <a:tcPr marL="6876" marR="6876" marT="6876" marB="0" anchor="ctr">
                    <a:solidFill>
                      <a:schemeClr val="accent1">
                        <a:lumMod val="60000"/>
                        <a:lumOff val="40000"/>
                      </a:schemeClr>
                    </a:solidFill>
                  </a:tcPr>
                </a:tc>
                <a:tc>
                  <a:txBody>
                    <a:bodyPr/>
                    <a:lstStyle/>
                    <a:p>
                      <a:pPr algn="ctr" fontAlgn="ctr"/>
                      <a:r>
                        <a:rPr lang="pt-BR" sz="1000" b="1" u="none" strike="noStrike" dirty="0">
                          <a:effectLst/>
                        </a:rPr>
                        <a:t>VANTAGENS</a:t>
                      </a:r>
                      <a:endParaRPr lang="pt-BR" sz="1000" b="1" i="0" u="none" strike="noStrike" dirty="0">
                        <a:solidFill>
                          <a:srgbClr val="000000"/>
                        </a:solidFill>
                        <a:effectLst/>
                        <a:latin typeface="Calibri" panose="020F0502020204030204" pitchFamily="34" charset="0"/>
                      </a:endParaRPr>
                    </a:p>
                  </a:txBody>
                  <a:tcPr marL="6876" marR="6876" marT="6876" marB="0" anchor="ctr">
                    <a:solidFill>
                      <a:schemeClr val="accent1">
                        <a:lumMod val="60000"/>
                        <a:lumOff val="40000"/>
                      </a:schemeClr>
                    </a:solidFill>
                  </a:tcPr>
                </a:tc>
                <a:tc>
                  <a:txBody>
                    <a:bodyPr/>
                    <a:lstStyle/>
                    <a:p>
                      <a:pPr algn="ctr" fontAlgn="ctr"/>
                      <a:r>
                        <a:rPr lang="pt-BR" sz="1000" b="1" u="none" strike="noStrike" dirty="0">
                          <a:effectLst/>
                        </a:rPr>
                        <a:t>DESVANTAGENS</a:t>
                      </a:r>
                      <a:endParaRPr lang="pt-BR" sz="1000" b="1" i="0" u="none" strike="noStrike" dirty="0">
                        <a:solidFill>
                          <a:srgbClr val="000000"/>
                        </a:solidFill>
                        <a:effectLst/>
                        <a:latin typeface="Calibri" panose="020F0502020204030204" pitchFamily="34" charset="0"/>
                      </a:endParaRPr>
                    </a:p>
                  </a:txBody>
                  <a:tcPr marL="6876" marR="6876" marT="6876" marB="0" anchor="ctr">
                    <a:solidFill>
                      <a:schemeClr val="accent1">
                        <a:lumMod val="60000"/>
                        <a:lumOff val="40000"/>
                      </a:schemeClr>
                    </a:solidFill>
                  </a:tcPr>
                </a:tc>
                <a:tc>
                  <a:txBody>
                    <a:bodyPr/>
                    <a:lstStyle/>
                    <a:p>
                      <a:pPr algn="ctr" fontAlgn="ctr"/>
                      <a:r>
                        <a:rPr lang="pt-BR" sz="1000" b="1" u="none" strike="noStrike" dirty="0">
                          <a:effectLst/>
                        </a:rPr>
                        <a:t>RECOMENDAÇÃO</a:t>
                      </a:r>
                      <a:endParaRPr lang="pt-BR" sz="1000" b="1" i="0" u="none" strike="noStrike" dirty="0">
                        <a:solidFill>
                          <a:srgbClr val="000000"/>
                        </a:solidFill>
                        <a:effectLst/>
                        <a:latin typeface="Calibri" panose="020F0502020204030204" pitchFamily="34" charset="0"/>
                      </a:endParaRPr>
                    </a:p>
                  </a:txBody>
                  <a:tcPr marL="6876" marR="6876" marT="6876" marB="0" anchor="ctr">
                    <a:solidFill>
                      <a:schemeClr val="accent1">
                        <a:lumMod val="60000"/>
                        <a:lumOff val="40000"/>
                      </a:schemeClr>
                    </a:solidFill>
                  </a:tcPr>
                </a:tc>
                <a:extLst>
                  <a:ext uri="{0D108BD9-81ED-4DB2-BD59-A6C34878D82A}">
                    <a16:rowId xmlns:a16="http://schemas.microsoft.com/office/drawing/2014/main" val="10000"/>
                  </a:ext>
                </a:extLst>
              </a:tr>
              <a:tr h="704856">
                <a:tc>
                  <a:txBody>
                    <a:bodyPr/>
                    <a:lstStyle/>
                    <a:p>
                      <a:pPr algn="ctr" fontAlgn="ctr"/>
                      <a:r>
                        <a:rPr lang="pt-BR" sz="1050" b="1" u="none" strike="noStrike" dirty="0">
                          <a:effectLst/>
                        </a:rPr>
                        <a:t>Modelo Empírico</a:t>
                      </a:r>
                      <a:endParaRPr lang="pt-BR" sz="1050" b="1" i="0" u="none" strike="noStrike" dirty="0">
                        <a:solidFill>
                          <a:srgbClr val="000000"/>
                        </a:solidFill>
                        <a:effectLst/>
                        <a:latin typeface="Calibri" panose="020F0502020204030204" pitchFamily="34" charset="0"/>
                      </a:endParaRPr>
                    </a:p>
                  </a:txBody>
                  <a:tcPr marL="6876" marR="6876" marT="6876" marB="0" anchor="ctr"/>
                </a:tc>
                <a:tc>
                  <a:txBody>
                    <a:bodyPr/>
                    <a:lstStyle/>
                    <a:p>
                      <a:pPr algn="ctr" fontAlgn="ctr"/>
                      <a:r>
                        <a:rPr lang="pt-BR" sz="1000" u="none" strike="noStrike" dirty="0">
                          <a:effectLst/>
                        </a:rPr>
                        <a:t>Geralmente usados para descobrir a relação entre dois ou vários parâmetros, a fim de otimizar o processo.</a:t>
                      </a:r>
                      <a:endParaRPr lang="pt-BR" sz="1000" b="0" i="0" u="none" strike="noStrike" dirty="0">
                        <a:solidFill>
                          <a:srgbClr val="000000"/>
                        </a:solidFill>
                        <a:effectLst/>
                        <a:latin typeface="Calibri" panose="020F0502020204030204" pitchFamily="34" charset="0"/>
                      </a:endParaRPr>
                    </a:p>
                  </a:txBody>
                  <a:tcPr marL="6876" marR="6876" marT="6876" marB="0" anchor="ctr"/>
                </a:tc>
                <a:tc>
                  <a:txBody>
                    <a:bodyPr/>
                    <a:lstStyle/>
                    <a:p>
                      <a:pPr algn="ctr" fontAlgn="ctr"/>
                      <a:r>
                        <a:rPr lang="pt-BR" sz="1000" u="none" strike="noStrike" dirty="0">
                          <a:effectLst/>
                        </a:rPr>
                        <a:t>Apresenta mínimo de esforço para explorar as leis físicas no processo de fabricação aditiva.</a:t>
                      </a:r>
                      <a:endParaRPr lang="pt-BR" sz="1000" b="0" i="0" u="none" strike="noStrike" dirty="0">
                        <a:solidFill>
                          <a:srgbClr val="000000"/>
                        </a:solidFill>
                        <a:effectLst/>
                        <a:latin typeface="Calibri" panose="020F0502020204030204" pitchFamily="34" charset="0"/>
                      </a:endParaRPr>
                    </a:p>
                  </a:txBody>
                  <a:tcPr marL="6876" marR="6876" marT="6876" marB="0" anchor="ctr"/>
                </a:tc>
                <a:tc>
                  <a:txBody>
                    <a:bodyPr/>
                    <a:lstStyle/>
                    <a:p>
                      <a:pPr algn="ctr" fontAlgn="ctr"/>
                      <a:r>
                        <a:rPr lang="pt-BR" sz="1000" u="none" strike="noStrike">
                          <a:effectLst/>
                        </a:rPr>
                        <a:t>Na maioria dos casos, os resultados se aplicam apenas ao caso/processo específicos. Além disso, um grande número de experimentos são caros e consomem muito tempo.</a:t>
                      </a:r>
                      <a:endParaRPr lang="pt-BR" sz="1000" b="0" i="0" u="none" strike="noStrike">
                        <a:solidFill>
                          <a:srgbClr val="000000"/>
                        </a:solidFill>
                        <a:effectLst/>
                        <a:latin typeface="Calibri" panose="020F0502020204030204" pitchFamily="34" charset="0"/>
                      </a:endParaRPr>
                    </a:p>
                  </a:txBody>
                  <a:tcPr marL="6876" marR="6876" marT="6876" marB="0" anchor="ctr"/>
                </a:tc>
                <a:tc>
                  <a:txBody>
                    <a:bodyPr/>
                    <a:lstStyle/>
                    <a:p>
                      <a:pPr algn="ctr" fontAlgn="ctr"/>
                      <a:r>
                        <a:rPr lang="pt-BR" sz="1000" u="none" strike="noStrike" dirty="0">
                          <a:effectLst/>
                        </a:rPr>
                        <a:t>Bom método para alguns processos difíceis de explorar suas leis físicas específicas ou para aqueles cujas leis físicas são muito complexas.</a:t>
                      </a:r>
                      <a:endParaRPr lang="pt-BR" sz="1000" b="0" i="0" u="none" strike="noStrike" dirty="0">
                        <a:solidFill>
                          <a:srgbClr val="000000"/>
                        </a:solidFill>
                        <a:effectLst/>
                        <a:latin typeface="Calibri" panose="020F0502020204030204" pitchFamily="34" charset="0"/>
                      </a:endParaRPr>
                    </a:p>
                  </a:txBody>
                  <a:tcPr marL="6876" marR="6876" marT="6876" marB="0" anchor="ctr"/>
                </a:tc>
                <a:extLst>
                  <a:ext uri="{0D108BD9-81ED-4DB2-BD59-A6C34878D82A}">
                    <a16:rowId xmlns:a16="http://schemas.microsoft.com/office/drawing/2014/main" val="10001"/>
                  </a:ext>
                </a:extLst>
              </a:tr>
              <a:tr h="784153">
                <a:tc>
                  <a:txBody>
                    <a:bodyPr/>
                    <a:lstStyle/>
                    <a:p>
                      <a:pPr algn="ctr" fontAlgn="ctr"/>
                      <a:r>
                        <a:rPr lang="pt-BR" sz="1050" b="1" u="none" strike="noStrike" dirty="0">
                          <a:effectLst/>
                        </a:rPr>
                        <a:t>Método Analítico</a:t>
                      </a:r>
                      <a:endParaRPr lang="pt-BR" sz="1050" b="1" i="0" u="none" strike="noStrike" dirty="0">
                        <a:solidFill>
                          <a:srgbClr val="000000"/>
                        </a:solidFill>
                        <a:effectLst/>
                        <a:latin typeface="Calibri" panose="020F0502020204030204" pitchFamily="34" charset="0"/>
                      </a:endParaRPr>
                    </a:p>
                  </a:txBody>
                  <a:tcPr marL="6876" marR="6876" marT="6876" marB="0" anchor="ctr">
                    <a:solidFill>
                      <a:schemeClr val="tx2">
                        <a:lumMod val="20000"/>
                        <a:lumOff val="80000"/>
                      </a:schemeClr>
                    </a:solidFill>
                  </a:tcPr>
                </a:tc>
                <a:tc>
                  <a:txBody>
                    <a:bodyPr/>
                    <a:lstStyle/>
                    <a:p>
                      <a:pPr algn="ctr" fontAlgn="ctr"/>
                      <a:r>
                        <a:rPr lang="pt-BR" sz="1000" u="none" strike="noStrike" dirty="0">
                          <a:effectLst/>
                        </a:rPr>
                        <a:t>Obter uma relação exata de função ou forma um teorema a partir de teorias existentes para estabelecer um modelo matemático.</a:t>
                      </a:r>
                      <a:endParaRPr lang="pt-BR" sz="1000" b="0" i="0" u="none" strike="noStrike" dirty="0">
                        <a:solidFill>
                          <a:srgbClr val="000000"/>
                        </a:solidFill>
                        <a:effectLst/>
                        <a:latin typeface="Calibri" panose="020F0502020204030204" pitchFamily="34" charset="0"/>
                      </a:endParaRPr>
                    </a:p>
                  </a:txBody>
                  <a:tcPr marL="6876" marR="6876" marT="6876" marB="0" anchor="ctr">
                    <a:solidFill>
                      <a:schemeClr val="tx2">
                        <a:lumMod val="20000"/>
                        <a:lumOff val="80000"/>
                      </a:schemeClr>
                    </a:solidFill>
                  </a:tcPr>
                </a:tc>
                <a:tc>
                  <a:txBody>
                    <a:bodyPr/>
                    <a:lstStyle/>
                    <a:p>
                      <a:pPr algn="ctr" fontAlgn="ctr"/>
                      <a:r>
                        <a:rPr lang="pt-BR" sz="1000" u="none" strike="noStrike" dirty="0">
                          <a:effectLst/>
                        </a:rPr>
                        <a:t>A principal vantagem do método analítico é que o resultado obtido pode ser facilmente transferido para outros processos relacionados. Além disso, não é necessário gastar muito tempo e dinheiro em experimentos.</a:t>
                      </a:r>
                      <a:endParaRPr lang="pt-BR" sz="1000" b="0" i="0" u="none" strike="noStrike" dirty="0">
                        <a:solidFill>
                          <a:srgbClr val="000000"/>
                        </a:solidFill>
                        <a:effectLst/>
                        <a:latin typeface="Calibri" panose="020F0502020204030204" pitchFamily="34" charset="0"/>
                      </a:endParaRPr>
                    </a:p>
                  </a:txBody>
                  <a:tcPr marL="6876" marR="6876" marT="6876" marB="0" anchor="ctr">
                    <a:solidFill>
                      <a:schemeClr val="tx2">
                        <a:lumMod val="20000"/>
                        <a:lumOff val="80000"/>
                      </a:schemeClr>
                    </a:solidFill>
                  </a:tcPr>
                </a:tc>
                <a:tc>
                  <a:txBody>
                    <a:bodyPr/>
                    <a:lstStyle/>
                    <a:p>
                      <a:pPr algn="ctr" fontAlgn="ctr"/>
                      <a:r>
                        <a:rPr lang="pt-BR" sz="1000" u="none" strike="noStrike" dirty="0">
                          <a:effectLst/>
                        </a:rPr>
                        <a:t>Às vezes, as leis físicas de alguns processos são muito complexas ou pouco claras, o que dificulta o estabelecimento de modelos analíticos</a:t>
                      </a:r>
                      <a:endParaRPr lang="pt-BR" sz="1000" b="0" i="0" u="none" strike="noStrike" dirty="0">
                        <a:solidFill>
                          <a:srgbClr val="000000"/>
                        </a:solidFill>
                        <a:effectLst/>
                        <a:latin typeface="Calibri" panose="020F0502020204030204" pitchFamily="34" charset="0"/>
                      </a:endParaRPr>
                    </a:p>
                  </a:txBody>
                  <a:tcPr marL="6876" marR="6876" marT="6876" marB="0" anchor="ctr">
                    <a:solidFill>
                      <a:schemeClr val="tx2">
                        <a:lumMod val="20000"/>
                        <a:lumOff val="80000"/>
                      </a:schemeClr>
                    </a:solidFill>
                  </a:tcPr>
                </a:tc>
                <a:tc>
                  <a:txBody>
                    <a:bodyPr/>
                    <a:lstStyle/>
                    <a:p>
                      <a:pPr algn="ctr" fontAlgn="ctr"/>
                      <a:r>
                        <a:rPr lang="pt-BR" sz="1000" u="none" strike="noStrike" dirty="0">
                          <a:effectLst/>
                        </a:rPr>
                        <a:t>Quando estão acessíveis fórmulas e modelos derivados de cálculos teóricos para controlar e prever algum parâmetro do produto e/ou processo de fabricação.</a:t>
                      </a:r>
                      <a:endParaRPr lang="pt-BR" sz="1000" b="0" i="0" u="none" strike="noStrike" dirty="0">
                        <a:solidFill>
                          <a:srgbClr val="000000"/>
                        </a:solidFill>
                        <a:effectLst/>
                        <a:latin typeface="Calibri" panose="020F0502020204030204" pitchFamily="34" charset="0"/>
                      </a:endParaRPr>
                    </a:p>
                  </a:txBody>
                  <a:tcPr marL="6876" marR="6876" marT="6876" marB="0" anchor="ctr">
                    <a:solidFill>
                      <a:schemeClr val="tx2">
                        <a:lumMod val="20000"/>
                        <a:lumOff val="80000"/>
                      </a:schemeClr>
                    </a:solidFill>
                  </a:tcPr>
                </a:tc>
                <a:extLst>
                  <a:ext uri="{0D108BD9-81ED-4DB2-BD59-A6C34878D82A}">
                    <a16:rowId xmlns:a16="http://schemas.microsoft.com/office/drawing/2014/main" val="10002"/>
                  </a:ext>
                </a:extLst>
              </a:tr>
              <a:tr h="704856">
                <a:tc>
                  <a:txBody>
                    <a:bodyPr/>
                    <a:lstStyle/>
                    <a:p>
                      <a:pPr algn="ctr" fontAlgn="ctr"/>
                      <a:r>
                        <a:rPr lang="pt-BR" sz="1050" b="1" u="none" strike="noStrike" dirty="0">
                          <a:effectLst/>
                        </a:rPr>
                        <a:t>Método Numérico </a:t>
                      </a:r>
                      <a:r>
                        <a:rPr lang="pt-BR" sz="1050" b="1" u="none" strike="noStrike" spc="-30" baseline="0" dirty="0">
                          <a:effectLst/>
                        </a:rPr>
                        <a:t>(Exemplo: </a:t>
                      </a:r>
                      <a:r>
                        <a:rPr lang="pt-BR" sz="1050" b="1" i="1" u="none" strike="noStrike" spc="-30" baseline="0" dirty="0">
                          <a:effectLst/>
                        </a:rPr>
                        <a:t>FEM, </a:t>
                      </a:r>
                      <a:r>
                        <a:rPr lang="pt-BR" sz="1050" b="1" i="0" u="none" strike="noStrike" spc="-30" baseline="0" dirty="0" err="1">
                          <a:effectLst/>
                        </a:rPr>
                        <a:t>Autômatas</a:t>
                      </a:r>
                      <a:r>
                        <a:rPr lang="pt-BR" sz="1050" b="1" i="0" u="none" strike="noStrike" spc="-30" baseline="0" dirty="0">
                          <a:effectLst/>
                        </a:rPr>
                        <a:t> Celulares</a:t>
                      </a:r>
                      <a:r>
                        <a:rPr lang="pt-BR" sz="1050" b="1" u="none" strike="noStrike" spc="-30" baseline="0" dirty="0">
                          <a:effectLst/>
                        </a:rPr>
                        <a:t>)</a:t>
                      </a:r>
                      <a:endParaRPr lang="pt-BR" sz="1050" b="1" i="0" u="none" strike="noStrike" spc="-30" baseline="0" dirty="0">
                        <a:solidFill>
                          <a:srgbClr val="000000"/>
                        </a:solidFill>
                        <a:effectLst/>
                        <a:latin typeface="Calibri" panose="020F0502020204030204" pitchFamily="34" charset="0"/>
                      </a:endParaRPr>
                    </a:p>
                  </a:txBody>
                  <a:tcPr marL="6876" marR="6876" marT="6876" marB="0" anchor="ctr"/>
                </a:tc>
                <a:tc>
                  <a:txBody>
                    <a:bodyPr/>
                    <a:lstStyle/>
                    <a:p>
                      <a:pPr algn="ctr" fontAlgn="ctr"/>
                      <a:r>
                        <a:rPr lang="pt-BR" sz="1000" u="none" strike="noStrike">
                          <a:effectLst/>
                        </a:rPr>
                        <a:t>Projetar e analisar alguns métodos computacionais, com base em leis físicas, para obter resultados aproximados, mas precisos, para o problema.</a:t>
                      </a:r>
                      <a:endParaRPr lang="pt-BR" sz="1000" b="0" i="0" u="none" strike="noStrike">
                        <a:solidFill>
                          <a:srgbClr val="000000"/>
                        </a:solidFill>
                        <a:effectLst/>
                        <a:latin typeface="Calibri" panose="020F0502020204030204" pitchFamily="34" charset="0"/>
                      </a:endParaRPr>
                    </a:p>
                  </a:txBody>
                  <a:tcPr marL="6876" marR="6876" marT="6876" marB="0" anchor="ctr"/>
                </a:tc>
                <a:tc>
                  <a:txBody>
                    <a:bodyPr/>
                    <a:lstStyle/>
                    <a:p>
                      <a:pPr algn="ctr" fontAlgn="ctr"/>
                      <a:r>
                        <a:rPr lang="pt-BR" sz="1000" u="none" strike="noStrike" dirty="0">
                          <a:effectLst/>
                        </a:rPr>
                        <a:t>Possui uma ampla gama de aplicações, com muitos softwares analíticos baseados em métodos numéricos, que podem ser usados para resolver problemas com mais rapidez e precisão.</a:t>
                      </a:r>
                      <a:endParaRPr lang="pt-BR" sz="1000" b="0" i="0" u="none" strike="noStrike" dirty="0">
                        <a:solidFill>
                          <a:srgbClr val="000000"/>
                        </a:solidFill>
                        <a:effectLst/>
                        <a:latin typeface="Calibri" panose="020F0502020204030204" pitchFamily="34" charset="0"/>
                      </a:endParaRPr>
                    </a:p>
                  </a:txBody>
                  <a:tcPr marL="6876" marR="6876" marT="6876" marB="0" anchor="ctr"/>
                </a:tc>
                <a:tc>
                  <a:txBody>
                    <a:bodyPr/>
                    <a:lstStyle/>
                    <a:p>
                      <a:pPr algn="ctr" fontAlgn="ctr"/>
                      <a:r>
                        <a:rPr lang="pt-BR" sz="1000" u="none" strike="noStrike" dirty="0">
                          <a:effectLst/>
                        </a:rPr>
                        <a:t>Necessita do conhecimento das leis físicas para obter equações de transferência, condições de contorno e, principalmente, de poder computacional para criar modelos mais precisos.</a:t>
                      </a:r>
                      <a:endParaRPr lang="pt-BR" sz="1000" b="0" i="0" u="none" strike="noStrike" dirty="0">
                        <a:solidFill>
                          <a:srgbClr val="000000"/>
                        </a:solidFill>
                        <a:effectLst/>
                        <a:latin typeface="Calibri" panose="020F0502020204030204" pitchFamily="34" charset="0"/>
                      </a:endParaRPr>
                    </a:p>
                  </a:txBody>
                  <a:tcPr marL="6876" marR="6876" marT="6876" marB="0" anchor="ctr"/>
                </a:tc>
                <a:tc>
                  <a:txBody>
                    <a:bodyPr/>
                    <a:lstStyle/>
                    <a:p>
                      <a:pPr algn="ctr" fontAlgn="ctr"/>
                      <a:r>
                        <a:rPr lang="pt-BR" sz="1000" u="none" strike="noStrike" dirty="0">
                          <a:effectLst/>
                        </a:rPr>
                        <a:t>É frequentemente usado em situações em que o processo é complexo e difícil de obter soluções exatas.</a:t>
                      </a:r>
                      <a:endParaRPr lang="pt-BR" sz="1000" b="0" i="0" u="none" strike="noStrike" dirty="0">
                        <a:solidFill>
                          <a:srgbClr val="000000"/>
                        </a:solidFill>
                        <a:effectLst/>
                        <a:latin typeface="Calibri" panose="020F0502020204030204" pitchFamily="34" charset="0"/>
                      </a:endParaRPr>
                    </a:p>
                  </a:txBody>
                  <a:tcPr marL="6876" marR="6876" marT="6876" marB="0" anchor="ctr"/>
                </a:tc>
                <a:extLst>
                  <a:ext uri="{0D108BD9-81ED-4DB2-BD59-A6C34878D82A}">
                    <a16:rowId xmlns:a16="http://schemas.microsoft.com/office/drawing/2014/main" val="10003"/>
                  </a:ext>
                </a:extLst>
              </a:tr>
              <a:tr h="704856">
                <a:tc>
                  <a:txBody>
                    <a:bodyPr/>
                    <a:lstStyle/>
                    <a:p>
                      <a:pPr algn="ctr" fontAlgn="ctr"/>
                      <a:r>
                        <a:rPr lang="pt-BR" sz="1050" b="1" u="none" strike="noStrike" dirty="0">
                          <a:effectLst/>
                        </a:rPr>
                        <a:t>Aprendizado de Máquina</a:t>
                      </a:r>
                      <a:br>
                        <a:rPr lang="pt-BR" sz="1050" b="1" u="none" strike="noStrike" dirty="0">
                          <a:effectLst/>
                        </a:rPr>
                      </a:br>
                      <a:r>
                        <a:rPr lang="pt-BR" sz="1050" b="1" u="none" strike="noStrike" spc="-30" dirty="0">
                          <a:effectLst/>
                        </a:rPr>
                        <a:t>(Exemplo:</a:t>
                      </a:r>
                      <a:r>
                        <a:rPr lang="pt-BR" sz="1050" b="1" u="none" strike="noStrike" spc="-30" baseline="0" dirty="0">
                          <a:effectLst/>
                        </a:rPr>
                        <a:t> </a:t>
                      </a:r>
                      <a:r>
                        <a:rPr lang="pt-BR" sz="1050" b="1" u="none" strike="noStrike" spc="-30" dirty="0">
                          <a:effectLst/>
                        </a:rPr>
                        <a:t>Redes Neurais/ Algoritmos Genéticos)</a:t>
                      </a:r>
                      <a:endParaRPr lang="pt-BR" sz="1050" b="1" i="0" u="none" strike="noStrike" spc="-30" dirty="0">
                        <a:solidFill>
                          <a:srgbClr val="000000"/>
                        </a:solidFill>
                        <a:effectLst/>
                        <a:latin typeface="Calibri" panose="020F0502020204030204" pitchFamily="34" charset="0"/>
                      </a:endParaRPr>
                    </a:p>
                  </a:txBody>
                  <a:tcPr marL="6876" marR="6876" marT="6876" marB="0" anchor="ctr">
                    <a:solidFill>
                      <a:schemeClr val="tx2">
                        <a:lumMod val="20000"/>
                        <a:lumOff val="80000"/>
                      </a:schemeClr>
                    </a:solidFill>
                  </a:tcPr>
                </a:tc>
                <a:tc>
                  <a:txBody>
                    <a:bodyPr/>
                    <a:lstStyle/>
                    <a:p>
                      <a:pPr algn="ctr" fontAlgn="ctr"/>
                      <a:r>
                        <a:rPr lang="pt-BR" sz="1000" u="none" strike="noStrike" dirty="0">
                          <a:effectLst/>
                        </a:rPr>
                        <a:t>Otimizar e prever os parâmetros somente através do relacionamento entre entrada e saída sem conhecer as regras internas do sistema.</a:t>
                      </a:r>
                      <a:endParaRPr lang="pt-BR" sz="1000" b="0" i="0" u="none" strike="noStrike" dirty="0">
                        <a:solidFill>
                          <a:srgbClr val="000000"/>
                        </a:solidFill>
                        <a:effectLst/>
                        <a:latin typeface="Calibri" panose="020F0502020204030204" pitchFamily="34" charset="0"/>
                      </a:endParaRPr>
                    </a:p>
                  </a:txBody>
                  <a:tcPr marL="6876" marR="6876" marT="6876" marB="0" anchor="ctr">
                    <a:solidFill>
                      <a:schemeClr val="tx2">
                        <a:lumMod val="20000"/>
                        <a:lumOff val="80000"/>
                      </a:schemeClr>
                    </a:solidFill>
                  </a:tcPr>
                </a:tc>
                <a:tc>
                  <a:txBody>
                    <a:bodyPr/>
                    <a:lstStyle/>
                    <a:p>
                      <a:pPr algn="ctr" fontAlgn="ctr"/>
                      <a:r>
                        <a:rPr lang="pt-BR" sz="1000" u="none" strike="noStrike" dirty="0">
                          <a:effectLst/>
                        </a:rPr>
                        <a:t>Em comparação com os métodos tradicionais, a aplicação do aprendizado de máquina na fabricação aditiva é propícia a melhorar a eficiência e a precisão.</a:t>
                      </a:r>
                      <a:endParaRPr lang="pt-BR" sz="1000" b="0" i="0" u="none" strike="noStrike" dirty="0">
                        <a:solidFill>
                          <a:srgbClr val="000000"/>
                        </a:solidFill>
                        <a:effectLst/>
                        <a:latin typeface="Calibri" panose="020F0502020204030204" pitchFamily="34" charset="0"/>
                      </a:endParaRPr>
                    </a:p>
                  </a:txBody>
                  <a:tcPr marL="6876" marR="6876" marT="6876" marB="0" anchor="ctr">
                    <a:solidFill>
                      <a:schemeClr val="tx2">
                        <a:lumMod val="20000"/>
                        <a:lumOff val="80000"/>
                      </a:schemeClr>
                    </a:solidFill>
                  </a:tcPr>
                </a:tc>
                <a:tc>
                  <a:txBody>
                    <a:bodyPr/>
                    <a:lstStyle/>
                    <a:p>
                      <a:pPr algn="ctr" fontAlgn="ctr"/>
                      <a:r>
                        <a:rPr lang="pt-BR" sz="1000" u="none" strike="noStrike" dirty="0">
                          <a:effectLst/>
                        </a:rPr>
                        <a:t>É caro realizar um grande número de experimentos na MA, enquanto o aprendizado de máquina precisa de muitos dados para treinamento, assim, o tamanho da amostra para o aprendizado de máquina é insuficiente.</a:t>
                      </a:r>
                      <a:endParaRPr lang="pt-BR" sz="1000" b="0" i="0" u="none" strike="noStrike" dirty="0">
                        <a:solidFill>
                          <a:srgbClr val="000000"/>
                        </a:solidFill>
                        <a:effectLst/>
                        <a:latin typeface="Calibri" panose="020F0502020204030204" pitchFamily="34" charset="0"/>
                      </a:endParaRPr>
                    </a:p>
                  </a:txBody>
                  <a:tcPr marL="6876" marR="6876" marT="6876" marB="0" anchor="ctr">
                    <a:solidFill>
                      <a:schemeClr val="tx2">
                        <a:lumMod val="20000"/>
                        <a:lumOff val="80000"/>
                      </a:schemeClr>
                    </a:solidFill>
                  </a:tcPr>
                </a:tc>
                <a:tc>
                  <a:txBody>
                    <a:bodyPr/>
                    <a:lstStyle/>
                    <a:p>
                      <a:pPr algn="ctr" fontAlgn="ctr"/>
                      <a:r>
                        <a:rPr lang="pt-BR" sz="1000" u="none" strike="noStrike" dirty="0">
                          <a:effectLst/>
                        </a:rPr>
                        <a:t>Adequado para prever e otimizar os parâmetros do processo de fabricação aditiva em caso de difícil exploração das leis físicas internas do processo.</a:t>
                      </a:r>
                      <a:endParaRPr lang="pt-BR" sz="1000" b="0" i="0" u="none" strike="noStrike" dirty="0">
                        <a:solidFill>
                          <a:srgbClr val="000000"/>
                        </a:solidFill>
                        <a:effectLst/>
                        <a:latin typeface="Calibri" panose="020F0502020204030204" pitchFamily="34" charset="0"/>
                      </a:endParaRPr>
                    </a:p>
                  </a:txBody>
                  <a:tcPr marL="6876" marR="6876" marT="6876" marB="0" anchor="ctr">
                    <a:solidFill>
                      <a:schemeClr val="tx2">
                        <a:lumMod val="20000"/>
                        <a:lumOff val="80000"/>
                      </a:schemeClr>
                    </a:solidFill>
                  </a:tcPr>
                </a:tc>
                <a:extLst>
                  <a:ext uri="{0D108BD9-81ED-4DB2-BD59-A6C34878D82A}">
                    <a16:rowId xmlns:a16="http://schemas.microsoft.com/office/drawing/2014/main" val="10004"/>
                  </a:ext>
                </a:extLst>
              </a:tr>
              <a:tr h="704856">
                <a:tc>
                  <a:txBody>
                    <a:bodyPr/>
                    <a:lstStyle/>
                    <a:p>
                      <a:pPr algn="ctr" fontAlgn="ctr"/>
                      <a:r>
                        <a:rPr lang="pt-BR" sz="1050" b="1" u="none" strike="noStrike" dirty="0">
                          <a:effectLst/>
                        </a:rPr>
                        <a:t>Gêmeo Digital</a:t>
                      </a:r>
                      <a:endParaRPr lang="pt-BR" sz="1050" b="1" i="0" u="none" strike="noStrike" dirty="0">
                        <a:solidFill>
                          <a:srgbClr val="000000"/>
                        </a:solidFill>
                        <a:effectLst/>
                        <a:latin typeface="Calibri" panose="020F0502020204030204" pitchFamily="34" charset="0"/>
                      </a:endParaRPr>
                    </a:p>
                  </a:txBody>
                  <a:tcPr marL="6876" marR="6876" marT="6876" marB="0" anchor="ctr"/>
                </a:tc>
                <a:tc>
                  <a:txBody>
                    <a:bodyPr/>
                    <a:lstStyle/>
                    <a:p>
                      <a:pPr algn="ctr" fontAlgn="ctr"/>
                      <a:r>
                        <a:rPr lang="pt-BR" sz="1000" u="none" strike="noStrike">
                          <a:effectLst/>
                        </a:rPr>
                        <a:t>Processo de simulação que faz pleno uso do modelo físico, atualização do sensor, histórico de operações e outros dados para avaliar e prever a condição do equipamento.</a:t>
                      </a:r>
                      <a:endParaRPr lang="pt-BR" sz="1000" b="0" i="0" u="none" strike="noStrike">
                        <a:solidFill>
                          <a:srgbClr val="000000"/>
                        </a:solidFill>
                        <a:effectLst/>
                        <a:latin typeface="Calibri" panose="020F0502020204030204" pitchFamily="34" charset="0"/>
                      </a:endParaRPr>
                    </a:p>
                  </a:txBody>
                  <a:tcPr marL="6876" marR="6876" marT="6876" marB="0" anchor="ctr"/>
                </a:tc>
                <a:tc>
                  <a:txBody>
                    <a:bodyPr/>
                    <a:lstStyle/>
                    <a:p>
                      <a:pPr algn="ctr" fontAlgn="ctr"/>
                      <a:r>
                        <a:rPr lang="pt-BR" sz="1000" u="none" strike="noStrike">
                          <a:effectLst/>
                        </a:rPr>
                        <a:t>Após a verificação experimental completa, esse experimento digital eficiente e barato, com alta precisão e estabilidade, pode substituir o experimento físico caro e demorado.</a:t>
                      </a:r>
                      <a:endParaRPr lang="pt-BR" sz="1000" b="0" i="0" u="none" strike="noStrike">
                        <a:solidFill>
                          <a:srgbClr val="000000"/>
                        </a:solidFill>
                        <a:effectLst/>
                        <a:latin typeface="Calibri" panose="020F0502020204030204" pitchFamily="34" charset="0"/>
                      </a:endParaRPr>
                    </a:p>
                  </a:txBody>
                  <a:tcPr marL="6876" marR="6876" marT="6876" marB="0" anchor="ctr"/>
                </a:tc>
                <a:tc>
                  <a:txBody>
                    <a:bodyPr/>
                    <a:lstStyle/>
                    <a:p>
                      <a:pPr algn="ctr" fontAlgn="ctr"/>
                      <a:r>
                        <a:rPr lang="pt-BR" sz="1000" u="none" strike="noStrike" dirty="0">
                          <a:effectLst/>
                        </a:rPr>
                        <a:t>Embora o gêmeo digital tenha um bom desempenho em previsão e avaliação, sua aplicação ainda é limitada, porque a pesquisa atual sobre ele é insuficiente.</a:t>
                      </a:r>
                      <a:endParaRPr lang="pt-BR" sz="1000" b="0" i="0" u="none" strike="noStrike" dirty="0">
                        <a:solidFill>
                          <a:srgbClr val="000000"/>
                        </a:solidFill>
                        <a:effectLst/>
                        <a:latin typeface="Calibri" panose="020F0502020204030204" pitchFamily="34" charset="0"/>
                      </a:endParaRPr>
                    </a:p>
                  </a:txBody>
                  <a:tcPr marL="6876" marR="6876" marT="6876" marB="0" anchor="ctr"/>
                </a:tc>
                <a:tc>
                  <a:txBody>
                    <a:bodyPr/>
                    <a:lstStyle/>
                    <a:p>
                      <a:pPr algn="ctr" fontAlgn="ctr"/>
                      <a:r>
                        <a:rPr lang="pt-BR" sz="1000" u="none" strike="noStrike" dirty="0">
                          <a:effectLst/>
                        </a:rPr>
                        <a:t>A coleta automatizada de dados das máquinas AM é necessária para coletar rapidamente grandes volumes de dados para criar mapas de processos e simulações de teste</a:t>
                      </a:r>
                      <a:endParaRPr lang="pt-BR" sz="1000" b="0" i="0" u="none" strike="noStrike" dirty="0">
                        <a:solidFill>
                          <a:srgbClr val="000000"/>
                        </a:solidFill>
                        <a:effectLst/>
                        <a:latin typeface="Calibri" panose="020F0502020204030204" pitchFamily="34" charset="0"/>
                      </a:endParaRPr>
                    </a:p>
                  </a:txBody>
                  <a:tcPr marL="6876" marR="6876" marT="6876"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7265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C7F71-4DB6-4285-B5A5-5655E3AA443A}"/>
              </a:ext>
            </a:extLst>
          </p:cNvPr>
          <p:cNvSpPr>
            <a:spLocks noGrp="1"/>
          </p:cNvSpPr>
          <p:nvPr>
            <p:ph type="title"/>
          </p:nvPr>
        </p:nvSpPr>
        <p:spPr/>
        <p:txBody>
          <a:bodyPr/>
          <a:lstStyle/>
          <a:p>
            <a:r>
              <a:rPr lang="pt-BR" dirty="0"/>
              <a:t>Segue  ideia de Soldabilidade:</a:t>
            </a:r>
            <a:endParaRPr lang="en-US" dirty="0"/>
          </a:p>
        </p:txBody>
      </p:sp>
      <p:sp>
        <p:nvSpPr>
          <p:cNvPr id="3" name="Espaço Reservado para Conteúdo 2">
            <a:extLst>
              <a:ext uri="{FF2B5EF4-FFF2-40B4-BE49-F238E27FC236}">
                <a16:creationId xmlns:a16="http://schemas.microsoft.com/office/drawing/2014/main" id="{7FB60E23-DB32-4F35-8CCA-0EFFCA7BFE06}"/>
              </a:ext>
            </a:extLst>
          </p:cNvPr>
          <p:cNvSpPr>
            <a:spLocks noGrp="1"/>
          </p:cNvSpPr>
          <p:nvPr>
            <p:ph idx="1"/>
          </p:nvPr>
        </p:nvSpPr>
        <p:spPr/>
        <p:txBody>
          <a:bodyPr>
            <a:normAutofit fontScale="92500"/>
          </a:bodyPr>
          <a:lstStyle/>
          <a:p>
            <a:r>
              <a:rPr lang="en-US" b="0" i="0" dirty="0" err="1">
                <a:solidFill>
                  <a:srgbClr val="202122"/>
                </a:solidFill>
                <a:effectLst/>
                <a:latin typeface="Arial" panose="020B0604020202020204" pitchFamily="34" charset="0"/>
              </a:rPr>
              <a:t>Tende</a:t>
            </a:r>
            <a:r>
              <a:rPr lang="en-US" b="0" i="0" dirty="0">
                <a:solidFill>
                  <a:srgbClr val="202122"/>
                </a:solidFill>
                <a:effectLst/>
                <a:latin typeface="Arial" panose="020B0604020202020204" pitchFamily="34" charset="0"/>
              </a:rPr>
              <a:t> a ser </a:t>
            </a:r>
            <a:r>
              <a:rPr lang="en-US" b="0" i="0" dirty="0" err="1">
                <a:solidFill>
                  <a:srgbClr val="202122"/>
                </a:solidFill>
                <a:effectLst/>
                <a:latin typeface="Arial" panose="020B0604020202020204" pitchFamily="34" charset="0"/>
              </a:rPr>
              <a:t>uma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característica</a:t>
            </a:r>
            <a:r>
              <a:rPr lang="en-US" b="0" i="0" dirty="0">
                <a:solidFill>
                  <a:srgbClr val="202122"/>
                </a:solidFill>
                <a:effectLst/>
                <a:latin typeface="Arial" panose="020B0604020202020204" pitchFamily="34" charset="0"/>
              </a:rPr>
              <a:t> de um material, num dado </a:t>
            </a:r>
            <a:r>
              <a:rPr lang="en-US" b="0" i="0" dirty="0" err="1">
                <a:solidFill>
                  <a:srgbClr val="202122"/>
                </a:solidFill>
                <a:effectLst/>
                <a:latin typeface="Arial" panose="020B0604020202020204" pitchFamily="34" charset="0"/>
              </a:rPr>
              <a:t>processo</a:t>
            </a:r>
            <a:r>
              <a:rPr lang="en-US" b="0" i="0" dirty="0">
                <a:solidFill>
                  <a:srgbClr val="202122"/>
                </a:solidFill>
                <a:effectLst/>
                <a:latin typeface="Arial" panose="020B0604020202020204" pitchFamily="34" charset="0"/>
              </a:rPr>
              <a:t>.</a:t>
            </a:r>
          </a:p>
          <a:p>
            <a:pPr marL="0" indent="0">
              <a:buNone/>
            </a:pPr>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ISO standard 581-1980 a:</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 "</a:t>
            </a:r>
            <a:r>
              <a:rPr lang="en-US" b="0" i="0" dirty="0">
                <a:solidFill>
                  <a:schemeClr val="accent1"/>
                </a:solidFill>
                <a:effectLst/>
                <a:latin typeface="Arial" panose="020B0604020202020204" pitchFamily="34" charset="0"/>
              </a:rPr>
              <a:t>Metallic material </a:t>
            </a:r>
            <a:r>
              <a:rPr lang="en-US" b="0" i="0" dirty="0">
                <a:solidFill>
                  <a:srgbClr val="202122"/>
                </a:solidFill>
                <a:effectLst/>
                <a:latin typeface="Arial" panose="020B0604020202020204" pitchFamily="34" charset="0"/>
              </a:rPr>
              <a:t>is considered to be susceptible to welding to an established extent with given processes and for given purposes when welding provides </a:t>
            </a:r>
            <a:r>
              <a:rPr lang="en-US" b="0" i="0" dirty="0">
                <a:solidFill>
                  <a:schemeClr val="accent1"/>
                </a:solidFill>
                <a:effectLst/>
                <a:latin typeface="Arial" panose="020B0604020202020204" pitchFamily="34" charset="0"/>
              </a:rPr>
              <a:t>metal integrity </a:t>
            </a:r>
            <a:r>
              <a:rPr lang="en-US" b="0" i="0" dirty="0">
                <a:solidFill>
                  <a:srgbClr val="202122"/>
                </a:solidFill>
                <a:effectLst/>
                <a:latin typeface="Arial" panose="020B0604020202020204" pitchFamily="34" charset="0"/>
              </a:rPr>
              <a:t>by a corresponding technological process for welded parts to meet technical requirements as to their own qualities as well as to their influence on a structure they form." </a:t>
            </a:r>
            <a:endParaRPr lang="en-US" dirty="0"/>
          </a:p>
        </p:txBody>
      </p:sp>
    </p:spTree>
    <p:extLst>
      <p:ext uri="{BB962C8B-B14F-4D97-AF65-F5344CB8AC3E}">
        <p14:creationId xmlns:p14="http://schemas.microsoft.com/office/powerpoint/2010/main" val="163310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14DCF-C9F2-46F5-86E9-30F9958F4259}"/>
              </a:ext>
            </a:extLst>
          </p:cNvPr>
          <p:cNvSpPr>
            <a:spLocks noGrp="1"/>
          </p:cNvSpPr>
          <p:nvPr>
            <p:ph type="title"/>
          </p:nvPr>
        </p:nvSpPr>
        <p:spPr>
          <a:xfrm>
            <a:off x="648929" y="629266"/>
            <a:ext cx="3505495" cy="1622321"/>
          </a:xfrm>
        </p:spPr>
        <p:txBody>
          <a:bodyPr>
            <a:normAutofit fontScale="90000"/>
          </a:bodyPr>
          <a:lstStyle/>
          <a:p>
            <a:r>
              <a:rPr lang="pt-BR" sz="3700" dirty="0" err="1"/>
              <a:t>Imprimabilidade</a:t>
            </a:r>
            <a:r>
              <a:rPr lang="pt-BR" sz="3700" dirty="0"/>
              <a:t> e robustez: </a:t>
            </a:r>
            <a:br>
              <a:rPr lang="pt-BR" sz="3700" dirty="0"/>
            </a:br>
            <a:r>
              <a:rPr lang="pt-BR" sz="3700" dirty="0"/>
              <a:t>aumentar a janela</a:t>
            </a:r>
          </a:p>
        </p:txBody>
      </p:sp>
      <p:sp>
        <p:nvSpPr>
          <p:cNvPr id="3" name="Espaço Reservado para Conteúdo 2">
            <a:extLst>
              <a:ext uri="{FF2B5EF4-FFF2-40B4-BE49-F238E27FC236}">
                <a16:creationId xmlns:a16="http://schemas.microsoft.com/office/drawing/2014/main" id="{82E5471F-A23A-41A2-B33E-A41A400DA830}"/>
              </a:ext>
            </a:extLst>
          </p:cNvPr>
          <p:cNvSpPr>
            <a:spLocks noGrp="1"/>
          </p:cNvSpPr>
          <p:nvPr>
            <p:ph idx="1"/>
          </p:nvPr>
        </p:nvSpPr>
        <p:spPr>
          <a:xfrm>
            <a:off x="648931" y="2438400"/>
            <a:ext cx="3505494" cy="3785419"/>
          </a:xfrm>
        </p:spPr>
        <p:txBody>
          <a:bodyPr>
            <a:normAutofit/>
          </a:bodyPr>
          <a:lstStyle/>
          <a:p>
            <a:r>
              <a:rPr lang="pt-BR" sz="2000" dirty="0"/>
              <a:t>A boa </a:t>
            </a:r>
            <a:r>
              <a:rPr lang="pt-BR" sz="2000" dirty="0" err="1"/>
              <a:t>imprimabilidade</a:t>
            </a:r>
            <a:r>
              <a:rPr lang="pt-BR" sz="2000" dirty="0"/>
              <a:t> de uma liga está associada à possibilidade de alcançar a performance adequada numa ampla janela de parâmetros de processo, ou seja, à robustez frente ao processo.  </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278E1948-3745-4BF8-98A9-5ECBF567DBA1}"/>
              </a:ext>
            </a:extLst>
          </p:cNvPr>
          <p:cNvPicPr>
            <a:picLocks noChangeAspect="1"/>
          </p:cNvPicPr>
          <p:nvPr/>
        </p:nvPicPr>
        <p:blipFill>
          <a:blip r:embed="rId2"/>
          <a:stretch>
            <a:fillRect/>
          </a:stretch>
        </p:blipFill>
        <p:spPr>
          <a:xfrm>
            <a:off x="5405862" y="1163288"/>
            <a:ext cx="6019331" cy="4528178"/>
          </a:xfrm>
          <a:prstGeom prst="rect">
            <a:avLst/>
          </a:prstGeom>
          <a:effectLst/>
        </p:spPr>
      </p:pic>
    </p:spTree>
    <p:extLst>
      <p:ext uri="{BB962C8B-B14F-4D97-AF65-F5344CB8AC3E}">
        <p14:creationId xmlns:p14="http://schemas.microsoft.com/office/powerpoint/2010/main" val="180162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FF0C9-6996-4002-BD2A-4FC131A6B5BB}"/>
              </a:ext>
            </a:extLst>
          </p:cNvPr>
          <p:cNvSpPr>
            <a:spLocks noGrp="1"/>
          </p:cNvSpPr>
          <p:nvPr>
            <p:ph type="title"/>
          </p:nvPr>
        </p:nvSpPr>
        <p:spPr/>
        <p:txBody>
          <a:bodyPr/>
          <a:lstStyle/>
          <a:p>
            <a:r>
              <a:rPr lang="pt-BR" dirty="0"/>
              <a:t>Mais de duas variáveis</a:t>
            </a:r>
            <a:endParaRPr lang="en-US" dirty="0"/>
          </a:p>
        </p:txBody>
      </p:sp>
      <p:pic>
        <p:nvPicPr>
          <p:cNvPr id="5" name="Imagem 4">
            <a:extLst>
              <a:ext uri="{FF2B5EF4-FFF2-40B4-BE49-F238E27FC236}">
                <a16:creationId xmlns:a16="http://schemas.microsoft.com/office/drawing/2014/main" id="{11A96AC0-D8B6-454A-8F9E-6D477ACE2E13}"/>
              </a:ext>
            </a:extLst>
          </p:cNvPr>
          <p:cNvPicPr>
            <a:picLocks noChangeAspect="1"/>
          </p:cNvPicPr>
          <p:nvPr/>
        </p:nvPicPr>
        <p:blipFill>
          <a:blip r:embed="rId2"/>
          <a:stretch>
            <a:fillRect/>
          </a:stretch>
        </p:blipFill>
        <p:spPr>
          <a:xfrm>
            <a:off x="1365788" y="1463040"/>
            <a:ext cx="9237268" cy="5034193"/>
          </a:xfrm>
          <a:prstGeom prst="rect">
            <a:avLst/>
          </a:prstGeom>
        </p:spPr>
      </p:pic>
    </p:spTree>
    <p:extLst>
      <p:ext uri="{BB962C8B-B14F-4D97-AF65-F5344CB8AC3E}">
        <p14:creationId xmlns:p14="http://schemas.microsoft.com/office/powerpoint/2010/main" val="391229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EBD6E-B505-4E4A-AFBB-7EC17A40C1F9}"/>
              </a:ext>
            </a:extLst>
          </p:cNvPr>
          <p:cNvSpPr>
            <a:spLocks noGrp="1"/>
          </p:cNvSpPr>
          <p:nvPr>
            <p:ph type="title"/>
          </p:nvPr>
        </p:nvSpPr>
        <p:spPr>
          <a:xfrm>
            <a:off x="838200" y="98542"/>
            <a:ext cx="10515600" cy="1325563"/>
          </a:xfrm>
        </p:spPr>
        <p:txBody>
          <a:bodyPr>
            <a:normAutofit/>
          </a:bodyPr>
          <a:lstStyle/>
          <a:p>
            <a:r>
              <a:rPr lang="pt-BR" dirty="0"/>
              <a:t>São muitas as variáveis do processo laser</a:t>
            </a:r>
          </a:p>
        </p:txBody>
      </p:sp>
      <p:pic>
        <p:nvPicPr>
          <p:cNvPr id="4" name="Imagem 3">
            <a:extLst>
              <a:ext uri="{FF2B5EF4-FFF2-40B4-BE49-F238E27FC236}">
                <a16:creationId xmlns:a16="http://schemas.microsoft.com/office/drawing/2014/main" id="{41629B65-8558-4770-916C-8C0E4CCAB7AA}"/>
              </a:ext>
            </a:extLst>
          </p:cNvPr>
          <p:cNvPicPr>
            <a:picLocks noChangeAspect="1"/>
          </p:cNvPicPr>
          <p:nvPr/>
        </p:nvPicPr>
        <p:blipFill>
          <a:blip r:embed="rId2"/>
          <a:stretch>
            <a:fillRect/>
          </a:stretch>
        </p:blipFill>
        <p:spPr>
          <a:xfrm>
            <a:off x="2447777" y="1785823"/>
            <a:ext cx="6850967" cy="4478879"/>
          </a:xfrm>
          <a:prstGeom prst="rect">
            <a:avLst/>
          </a:prstGeom>
        </p:spPr>
      </p:pic>
      <p:sp>
        <p:nvSpPr>
          <p:cNvPr id="5" name="CaixaDeTexto 4">
            <a:extLst>
              <a:ext uri="{FF2B5EF4-FFF2-40B4-BE49-F238E27FC236}">
                <a16:creationId xmlns:a16="http://schemas.microsoft.com/office/drawing/2014/main" id="{F7127869-6A4D-4C9A-A708-FF996580F69C}"/>
              </a:ext>
            </a:extLst>
          </p:cNvPr>
          <p:cNvSpPr txBox="1"/>
          <p:nvPr/>
        </p:nvSpPr>
        <p:spPr>
          <a:xfrm>
            <a:off x="1772529" y="1491175"/>
            <a:ext cx="2064283" cy="369332"/>
          </a:xfrm>
          <a:prstGeom prst="rect">
            <a:avLst/>
          </a:prstGeom>
          <a:noFill/>
        </p:spPr>
        <p:txBody>
          <a:bodyPr wrap="none" rtlCol="0">
            <a:spAutoFit/>
          </a:bodyPr>
          <a:lstStyle/>
          <a:p>
            <a:r>
              <a:rPr lang="pt-BR" dirty="0"/>
              <a:t>1. Potência do Laser</a:t>
            </a:r>
          </a:p>
        </p:txBody>
      </p:sp>
      <p:sp>
        <p:nvSpPr>
          <p:cNvPr id="6" name="CaixaDeTexto 5">
            <a:extLst>
              <a:ext uri="{FF2B5EF4-FFF2-40B4-BE49-F238E27FC236}">
                <a16:creationId xmlns:a16="http://schemas.microsoft.com/office/drawing/2014/main" id="{A4FCFA89-AC9D-4DC2-88E0-ACF9300B9C1C}"/>
              </a:ext>
            </a:extLst>
          </p:cNvPr>
          <p:cNvSpPr txBox="1"/>
          <p:nvPr/>
        </p:nvSpPr>
        <p:spPr>
          <a:xfrm>
            <a:off x="5066634" y="1129383"/>
            <a:ext cx="5019900" cy="646331"/>
          </a:xfrm>
          <a:prstGeom prst="rect">
            <a:avLst/>
          </a:prstGeom>
          <a:noFill/>
        </p:spPr>
        <p:txBody>
          <a:bodyPr wrap="none" rtlCol="0">
            <a:spAutoFit/>
          </a:bodyPr>
          <a:lstStyle/>
          <a:p>
            <a:r>
              <a:rPr lang="pt-BR" dirty="0"/>
              <a:t>2. Velocidade do laser, 3.espaçamento entre trilhas,</a:t>
            </a:r>
          </a:p>
          <a:p>
            <a:r>
              <a:rPr lang="pt-BR" dirty="0"/>
              <a:t>4. estratégia de varredura</a:t>
            </a:r>
          </a:p>
        </p:txBody>
      </p:sp>
      <p:sp>
        <p:nvSpPr>
          <p:cNvPr id="7" name="Retângulo 6">
            <a:extLst>
              <a:ext uri="{FF2B5EF4-FFF2-40B4-BE49-F238E27FC236}">
                <a16:creationId xmlns:a16="http://schemas.microsoft.com/office/drawing/2014/main" id="{51EB8375-4E23-4BA2-AA02-784DBE1AED5A}"/>
              </a:ext>
            </a:extLst>
          </p:cNvPr>
          <p:cNvSpPr/>
          <p:nvPr/>
        </p:nvSpPr>
        <p:spPr>
          <a:xfrm>
            <a:off x="5873259" y="2827606"/>
            <a:ext cx="4213275" cy="784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5. Diâmetro do feixe de laser incidente</a:t>
            </a:r>
          </a:p>
          <a:p>
            <a:pPr algn="ctr"/>
            <a:r>
              <a:rPr lang="pt-BR" dirty="0">
                <a:solidFill>
                  <a:schemeClr val="tx1"/>
                </a:solidFill>
              </a:rPr>
              <a:t>Perfil de distribuição de potência </a:t>
            </a:r>
          </a:p>
        </p:txBody>
      </p:sp>
      <p:sp>
        <p:nvSpPr>
          <p:cNvPr id="8" name="CaixaDeTexto 7">
            <a:extLst>
              <a:ext uri="{FF2B5EF4-FFF2-40B4-BE49-F238E27FC236}">
                <a16:creationId xmlns:a16="http://schemas.microsoft.com/office/drawing/2014/main" id="{13AF9BFC-5927-4BD2-9B18-43F713594525}"/>
              </a:ext>
            </a:extLst>
          </p:cNvPr>
          <p:cNvSpPr txBox="1"/>
          <p:nvPr/>
        </p:nvSpPr>
        <p:spPr>
          <a:xfrm>
            <a:off x="4783015" y="5696321"/>
            <a:ext cx="3248518" cy="646331"/>
          </a:xfrm>
          <a:prstGeom prst="rect">
            <a:avLst/>
          </a:prstGeom>
          <a:noFill/>
        </p:spPr>
        <p:txBody>
          <a:bodyPr wrap="none" rtlCol="0">
            <a:spAutoFit/>
          </a:bodyPr>
          <a:lstStyle/>
          <a:p>
            <a:r>
              <a:rPr lang="pt-BR" b="1" dirty="0"/>
              <a:t>6. Espessura de camada</a:t>
            </a:r>
          </a:p>
          <a:p>
            <a:r>
              <a:rPr lang="pt-BR" b="1" dirty="0"/>
              <a:t>6ª. Espessura efetiva de camada</a:t>
            </a:r>
          </a:p>
        </p:txBody>
      </p:sp>
      <p:sp>
        <p:nvSpPr>
          <p:cNvPr id="9" name="CaixaDeTexto 8">
            <a:extLst>
              <a:ext uri="{FF2B5EF4-FFF2-40B4-BE49-F238E27FC236}">
                <a16:creationId xmlns:a16="http://schemas.microsoft.com/office/drawing/2014/main" id="{7C7A2728-C829-4290-9237-A4003E52CE9C}"/>
              </a:ext>
            </a:extLst>
          </p:cNvPr>
          <p:cNvSpPr txBox="1"/>
          <p:nvPr/>
        </p:nvSpPr>
        <p:spPr>
          <a:xfrm>
            <a:off x="300586" y="4025262"/>
            <a:ext cx="2428357" cy="923330"/>
          </a:xfrm>
          <a:prstGeom prst="rect">
            <a:avLst/>
          </a:prstGeom>
          <a:noFill/>
        </p:spPr>
        <p:txBody>
          <a:bodyPr wrap="none" rtlCol="0">
            <a:spAutoFit/>
          </a:bodyPr>
          <a:lstStyle/>
          <a:p>
            <a:r>
              <a:rPr lang="pt-BR" dirty="0"/>
              <a:t>7. Granulometria do pó,</a:t>
            </a:r>
          </a:p>
          <a:p>
            <a:r>
              <a:rPr lang="pt-BR" dirty="0"/>
              <a:t>8. Densidade aparente</a:t>
            </a:r>
          </a:p>
          <a:p>
            <a:r>
              <a:rPr lang="pt-BR" dirty="0"/>
              <a:t>Absorbância do laser</a:t>
            </a:r>
          </a:p>
        </p:txBody>
      </p:sp>
      <p:sp>
        <p:nvSpPr>
          <p:cNvPr id="10" name="CaixaDeTexto 9">
            <a:extLst>
              <a:ext uri="{FF2B5EF4-FFF2-40B4-BE49-F238E27FC236}">
                <a16:creationId xmlns:a16="http://schemas.microsoft.com/office/drawing/2014/main" id="{905CE057-92EE-4EE6-9167-FDF969851ADF}"/>
              </a:ext>
            </a:extLst>
          </p:cNvPr>
          <p:cNvSpPr txBox="1"/>
          <p:nvPr/>
        </p:nvSpPr>
        <p:spPr>
          <a:xfrm>
            <a:off x="3010486" y="4710891"/>
            <a:ext cx="2047676" cy="369332"/>
          </a:xfrm>
          <a:prstGeom prst="rect">
            <a:avLst/>
          </a:prstGeom>
          <a:noFill/>
        </p:spPr>
        <p:txBody>
          <a:bodyPr wrap="none" rtlCol="0">
            <a:spAutoFit/>
          </a:bodyPr>
          <a:lstStyle/>
          <a:p>
            <a:r>
              <a:rPr lang="pt-BR" b="1" dirty="0"/>
              <a:t>12. Passo de subida</a:t>
            </a:r>
          </a:p>
        </p:txBody>
      </p:sp>
      <p:sp>
        <p:nvSpPr>
          <p:cNvPr id="11" name="Retângulo 10">
            <a:extLst>
              <a:ext uri="{FF2B5EF4-FFF2-40B4-BE49-F238E27FC236}">
                <a16:creationId xmlns:a16="http://schemas.microsoft.com/office/drawing/2014/main" id="{2BFFF0B1-268E-4AE5-B580-4BBC3ED5B3BD}"/>
              </a:ext>
            </a:extLst>
          </p:cNvPr>
          <p:cNvSpPr/>
          <p:nvPr/>
        </p:nvSpPr>
        <p:spPr>
          <a:xfrm>
            <a:off x="2335237" y="1785823"/>
            <a:ext cx="6963507" cy="447887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CaixaDeTexto 11">
            <a:extLst>
              <a:ext uri="{FF2B5EF4-FFF2-40B4-BE49-F238E27FC236}">
                <a16:creationId xmlns:a16="http://schemas.microsoft.com/office/drawing/2014/main" id="{5F3465A7-82AC-44A2-BA5D-A5EFA9225871}"/>
              </a:ext>
            </a:extLst>
          </p:cNvPr>
          <p:cNvSpPr txBox="1"/>
          <p:nvPr/>
        </p:nvSpPr>
        <p:spPr>
          <a:xfrm>
            <a:off x="9312810" y="1950051"/>
            <a:ext cx="2644730" cy="923330"/>
          </a:xfrm>
          <a:prstGeom prst="rect">
            <a:avLst/>
          </a:prstGeom>
          <a:noFill/>
        </p:spPr>
        <p:txBody>
          <a:bodyPr wrap="square" rtlCol="0">
            <a:spAutoFit/>
          </a:bodyPr>
          <a:lstStyle/>
          <a:p>
            <a:r>
              <a:rPr lang="pt-BR" dirty="0"/>
              <a:t>10. Tamanho da Câmara</a:t>
            </a:r>
          </a:p>
          <a:p>
            <a:r>
              <a:rPr lang="pt-BR" dirty="0"/>
              <a:t>11. Teor de oxigênio no interior da câmara</a:t>
            </a:r>
          </a:p>
        </p:txBody>
      </p:sp>
      <p:sp>
        <p:nvSpPr>
          <p:cNvPr id="13" name="CaixaDeTexto 12">
            <a:extLst>
              <a:ext uri="{FF2B5EF4-FFF2-40B4-BE49-F238E27FC236}">
                <a16:creationId xmlns:a16="http://schemas.microsoft.com/office/drawing/2014/main" id="{669C24CB-1123-4BC1-8F52-1D037CCCDECA}"/>
              </a:ext>
            </a:extLst>
          </p:cNvPr>
          <p:cNvSpPr txBox="1"/>
          <p:nvPr/>
        </p:nvSpPr>
        <p:spPr>
          <a:xfrm>
            <a:off x="5066634" y="4931544"/>
            <a:ext cx="2535118" cy="369332"/>
          </a:xfrm>
          <a:prstGeom prst="rect">
            <a:avLst/>
          </a:prstGeom>
          <a:noFill/>
        </p:spPr>
        <p:txBody>
          <a:bodyPr wrap="none" rtlCol="0">
            <a:spAutoFit/>
          </a:bodyPr>
          <a:lstStyle/>
          <a:p>
            <a:r>
              <a:rPr lang="pt-BR" b="1" dirty="0"/>
              <a:t>9. Aquecimento da base </a:t>
            </a:r>
          </a:p>
        </p:txBody>
      </p:sp>
    </p:spTree>
    <p:extLst>
      <p:ext uri="{BB962C8B-B14F-4D97-AF65-F5344CB8AC3E}">
        <p14:creationId xmlns:p14="http://schemas.microsoft.com/office/powerpoint/2010/main" val="398130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FFE3E-E87F-488A-B7AB-E62D53B5BE71}"/>
              </a:ext>
            </a:extLst>
          </p:cNvPr>
          <p:cNvSpPr>
            <a:spLocks noGrp="1"/>
          </p:cNvSpPr>
          <p:nvPr>
            <p:ph type="title"/>
          </p:nvPr>
        </p:nvSpPr>
        <p:spPr/>
        <p:txBody>
          <a:bodyPr/>
          <a:lstStyle/>
          <a:p>
            <a:r>
              <a:rPr lang="pt-BR" dirty="0"/>
              <a:t>Abordagem experimental  </a:t>
            </a:r>
          </a:p>
        </p:txBody>
      </p:sp>
      <p:sp>
        <p:nvSpPr>
          <p:cNvPr id="3" name="Espaço Reservado para Conteúdo 2">
            <a:extLst>
              <a:ext uri="{FF2B5EF4-FFF2-40B4-BE49-F238E27FC236}">
                <a16:creationId xmlns:a16="http://schemas.microsoft.com/office/drawing/2014/main" id="{3091957E-EDC3-4171-B144-C2C46110F91D}"/>
              </a:ext>
            </a:extLst>
          </p:cNvPr>
          <p:cNvSpPr>
            <a:spLocks noGrp="1"/>
          </p:cNvSpPr>
          <p:nvPr>
            <p:ph idx="1"/>
          </p:nvPr>
        </p:nvSpPr>
        <p:spPr/>
        <p:txBody>
          <a:bodyPr>
            <a:normAutofit/>
          </a:bodyPr>
          <a:lstStyle/>
          <a:p>
            <a:r>
              <a:rPr lang="en-US" dirty="0" err="1"/>
              <a:t>Classificar</a:t>
            </a:r>
            <a:r>
              <a:rPr lang="en-US" dirty="0"/>
              <a:t> o </a:t>
            </a:r>
            <a:r>
              <a:rPr lang="en-US" dirty="0" err="1"/>
              <a:t>comportamento</a:t>
            </a:r>
            <a:r>
              <a:rPr lang="en-US" dirty="0"/>
              <a:t> das </a:t>
            </a:r>
            <a:r>
              <a:rPr lang="en-US" dirty="0" err="1"/>
              <a:t>ligas</a:t>
            </a:r>
            <a:r>
              <a:rPr lang="en-US" dirty="0"/>
              <a:t> </a:t>
            </a:r>
            <a:r>
              <a:rPr lang="en-US" dirty="0" err="1"/>
              <a:t>em</a:t>
            </a:r>
            <a:r>
              <a:rPr lang="en-US" dirty="0"/>
              <a:t> </a:t>
            </a:r>
            <a:r>
              <a:rPr lang="en-US" dirty="0" err="1"/>
              <a:t>cada</a:t>
            </a:r>
            <a:r>
              <a:rPr lang="en-US" dirty="0"/>
              <a:t> </a:t>
            </a:r>
            <a:r>
              <a:rPr lang="en-US" dirty="0" err="1"/>
              <a:t>processo</a:t>
            </a:r>
            <a:r>
              <a:rPr lang="en-US" dirty="0"/>
              <a:t>, </a:t>
            </a:r>
            <a:r>
              <a:rPr lang="en-US" dirty="0" err="1"/>
              <a:t>em</a:t>
            </a:r>
            <a:r>
              <a:rPr lang="en-US" dirty="0"/>
              <a:t> classes </a:t>
            </a:r>
            <a:r>
              <a:rPr lang="en-US" dirty="0" err="1"/>
              <a:t>bem</a:t>
            </a:r>
            <a:r>
              <a:rPr lang="en-US" dirty="0"/>
              <a:t> </a:t>
            </a:r>
            <a:r>
              <a:rPr lang="en-US" dirty="0" err="1"/>
              <a:t>gerais</a:t>
            </a:r>
            <a:r>
              <a:rPr lang="en-US" dirty="0"/>
              <a:t>: </a:t>
            </a:r>
          </a:p>
          <a:p>
            <a:endParaRPr lang="en-US" dirty="0"/>
          </a:p>
          <a:p>
            <a:pPr lvl="1"/>
            <a:r>
              <a:rPr lang="en-US" dirty="0"/>
              <a:t>A-easily printed, quality deposit, </a:t>
            </a:r>
          </a:p>
          <a:p>
            <a:pPr lvl="1"/>
            <a:r>
              <a:rPr lang="en-US" dirty="0"/>
              <a:t>B-acceptable print quality at specified parameters, </a:t>
            </a:r>
          </a:p>
          <a:p>
            <a:pPr lvl="1"/>
            <a:r>
              <a:rPr lang="en-US" dirty="0"/>
              <a:t>C – restricted or poor quality, limited parameter space and </a:t>
            </a:r>
          </a:p>
          <a:p>
            <a:pPr lvl="1"/>
            <a:r>
              <a:rPr lang="en-US" dirty="0"/>
              <a:t>D- not printable</a:t>
            </a:r>
          </a:p>
          <a:p>
            <a:r>
              <a:rPr lang="en-US" dirty="0" err="1"/>
              <a:t>Isso</a:t>
            </a:r>
            <a:r>
              <a:rPr lang="en-US" dirty="0"/>
              <a:t> se </a:t>
            </a:r>
            <a:r>
              <a:rPr lang="en-US" dirty="0" err="1"/>
              <a:t>inspira</a:t>
            </a:r>
            <a:r>
              <a:rPr lang="en-US" dirty="0"/>
              <a:t> </a:t>
            </a:r>
            <a:r>
              <a:rPr lang="en-US" dirty="0" err="1"/>
              <a:t>na</a:t>
            </a:r>
            <a:r>
              <a:rPr lang="en-US" dirty="0"/>
              <a:t> </a:t>
            </a:r>
            <a:r>
              <a:rPr lang="en-US" dirty="0" err="1"/>
              <a:t>soldabilidade</a:t>
            </a:r>
            <a:endParaRPr lang="en-US" dirty="0"/>
          </a:p>
        </p:txBody>
      </p:sp>
    </p:spTree>
    <p:extLst>
      <p:ext uri="{BB962C8B-B14F-4D97-AF65-F5344CB8AC3E}">
        <p14:creationId xmlns:p14="http://schemas.microsoft.com/office/powerpoint/2010/main" val="7420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55E83C-1733-4C8E-9BF3-F6D292B408F3}"/>
              </a:ext>
            </a:extLst>
          </p:cNvPr>
          <p:cNvSpPr>
            <a:spLocks noGrp="1"/>
          </p:cNvSpPr>
          <p:nvPr>
            <p:ph type="title"/>
          </p:nvPr>
        </p:nvSpPr>
        <p:spPr>
          <a:xfrm>
            <a:off x="194388" y="-9822"/>
            <a:ext cx="10515600" cy="914892"/>
          </a:xfrm>
        </p:spPr>
        <p:txBody>
          <a:bodyPr>
            <a:normAutofit/>
          </a:bodyPr>
          <a:lstStyle/>
          <a:p>
            <a:r>
              <a:rPr lang="pt-BR" sz="3600" dirty="0"/>
              <a:t>7. </a:t>
            </a:r>
            <a:r>
              <a:rPr lang="pt-BR" sz="3600" dirty="0" err="1"/>
              <a:t>Printabilidade</a:t>
            </a:r>
            <a:r>
              <a:rPr lang="pt-BR" sz="3600" dirty="0"/>
              <a:t> DED vs. Soldabilidade</a:t>
            </a:r>
          </a:p>
        </p:txBody>
      </p:sp>
      <p:sp>
        <p:nvSpPr>
          <p:cNvPr id="3" name="Espaço Reservado para Conteúdo 2">
            <a:extLst>
              <a:ext uri="{FF2B5EF4-FFF2-40B4-BE49-F238E27FC236}">
                <a16:creationId xmlns:a16="http://schemas.microsoft.com/office/drawing/2014/main" id="{FDAD9CAD-4D6B-4EFF-95C1-292ACBFDCD87}"/>
              </a:ext>
            </a:extLst>
          </p:cNvPr>
          <p:cNvSpPr>
            <a:spLocks noGrp="1"/>
          </p:cNvSpPr>
          <p:nvPr>
            <p:ph idx="1"/>
          </p:nvPr>
        </p:nvSpPr>
        <p:spPr>
          <a:xfrm>
            <a:off x="642341" y="774440"/>
            <a:ext cx="10515600" cy="1362270"/>
          </a:xfrm>
        </p:spPr>
        <p:txBody>
          <a:bodyPr>
            <a:normAutofit/>
          </a:bodyPr>
          <a:lstStyle/>
          <a:p>
            <a:pPr marL="0" indent="0">
              <a:buNone/>
            </a:pPr>
            <a:r>
              <a:rPr lang="pt-BR" sz="2900" dirty="0">
                <a:solidFill>
                  <a:srgbClr val="FF0000"/>
                </a:solidFill>
              </a:rPr>
              <a:t>No caso de DED-L e DED-PA, onde as condições de processamento são semelhantes à soldagem convencional a arco ou a laser, uma comparação pode ser feita com a determinação da soldabilidade</a:t>
            </a:r>
          </a:p>
          <a:p>
            <a:pPr marL="0" indent="0">
              <a:buNone/>
            </a:pPr>
            <a:endParaRPr lang="pt-BR" sz="2900" dirty="0">
              <a:solidFill>
                <a:srgbClr val="FF0000"/>
              </a:solidFill>
            </a:endParaRPr>
          </a:p>
        </p:txBody>
      </p:sp>
      <p:pic>
        <p:nvPicPr>
          <p:cNvPr id="6" name="Imagem 5">
            <a:extLst>
              <a:ext uri="{FF2B5EF4-FFF2-40B4-BE49-F238E27FC236}">
                <a16:creationId xmlns:a16="http://schemas.microsoft.com/office/drawing/2014/main" id="{4596C6FE-BE70-4F63-81DE-9C199E815A72}"/>
              </a:ext>
            </a:extLst>
          </p:cNvPr>
          <p:cNvPicPr>
            <a:picLocks noChangeAspect="1"/>
          </p:cNvPicPr>
          <p:nvPr/>
        </p:nvPicPr>
        <p:blipFill>
          <a:blip r:embed="rId2"/>
          <a:stretch>
            <a:fillRect/>
          </a:stretch>
        </p:blipFill>
        <p:spPr>
          <a:xfrm>
            <a:off x="1197621" y="1974194"/>
            <a:ext cx="9405039" cy="4547613"/>
          </a:xfrm>
          <a:prstGeom prst="rect">
            <a:avLst/>
          </a:prstGeom>
        </p:spPr>
      </p:pic>
      <p:sp>
        <p:nvSpPr>
          <p:cNvPr id="9" name="Retângulo 8">
            <a:extLst>
              <a:ext uri="{FF2B5EF4-FFF2-40B4-BE49-F238E27FC236}">
                <a16:creationId xmlns:a16="http://schemas.microsoft.com/office/drawing/2014/main" id="{45D39CD5-F9D0-49B5-B113-AE5B3E92618B}"/>
              </a:ext>
            </a:extLst>
          </p:cNvPr>
          <p:cNvSpPr/>
          <p:nvPr/>
        </p:nvSpPr>
        <p:spPr>
          <a:xfrm>
            <a:off x="5678766" y="4779520"/>
            <a:ext cx="442750" cy="369332"/>
          </a:xfrm>
          <a:prstGeom prst="rect">
            <a:avLst/>
          </a:prstGeom>
        </p:spPr>
        <p:txBody>
          <a:bodyPr wrap="none">
            <a:spAutoFit/>
          </a:bodyPr>
          <a:lstStyle/>
          <a:p>
            <a:r>
              <a:rPr lang="en-US" dirty="0"/>
              <a:t>[2]</a:t>
            </a:r>
            <a:endParaRPr lang="pt-BR" dirty="0"/>
          </a:p>
        </p:txBody>
      </p:sp>
    </p:spTree>
    <p:extLst>
      <p:ext uri="{BB962C8B-B14F-4D97-AF65-F5344CB8AC3E}">
        <p14:creationId xmlns:p14="http://schemas.microsoft.com/office/powerpoint/2010/main" val="111117596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5131</TotalTime>
  <Words>3546</Words>
  <Application>Microsoft Office PowerPoint</Application>
  <PresentationFormat>Widescreen</PresentationFormat>
  <Paragraphs>225</Paragraphs>
  <Slides>39</Slides>
  <Notes>0</Notes>
  <HiddenSlides>0</HiddenSlides>
  <MMClips>1</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39</vt:i4>
      </vt:variant>
    </vt:vector>
  </HeadingPairs>
  <TitlesOfParts>
    <vt:vector size="43" baseType="lpstr">
      <vt:lpstr>Arial</vt:lpstr>
      <vt:lpstr>Calibri</vt:lpstr>
      <vt:lpstr>Calibri Light</vt:lpstr>
      <vt:lpstr>Tema do Office</vt:lpstr>
      <vt:lpstr> PMT 5927 aula 9</vt:lpstr>
      <vt:lpstr>Imprimabilidade</vt:lpstr>
      <vt:lpstr>Apresentação do PowerPoint</vt:lpstr>
      <vt:lpstr>Segue  ideia de Soldabilidade:</vt:lpstr>
      <vt:lpstr>Imprimabilidade e robustez:  aumentar a janela</vt:lpstr>
      <vt:lpstr>Mais de duas variáveis</vt:lpstr>
      <vt:lpstr>São muitas as variáveis do processo laser</vt:lpstr>
      <vt:lpstr>Abordagem experimental  </vt:lpstr>
      <vt:lpstr>7. Printabilidade DED vs. Soldabilidade</vt:lpstr>
      <vt:lpstr>Apresentação do PowerPoint</vt:lpstr>
      <vt:lpstr>Abordagem alternativa: usar modelamento</vt:lpstr>
      <vt:lpstr>O sonho do modelamento</vt:lpstr>
      <vt:lpstr>3. Ainda outra alternativa</vt:lpstr>
      <vt:lpstr>4. A prática industrial</vt:lpstr>
      <vt:lpstr>Apresentação do PowerPoint</vt:lpstr>
      <vt:lpstr>Apresentação do PowerPoint</vt:lpstr>
      <vt:lpstr>Apresentação do PowerPoint</vt:lpstr>
      <vt:lpstr>Apresentação do PowerPoint</vt:lpstr>
      <vt:lpstr>abordagem experimental. Um exemplo para PBF</vt:lpstr>
      <vt:lpstr>7. Uso da Simulação para prever falhas  </vt:lpstr>
      <vt:lpstr>Apresentação do PowerPoint</vt:lpstr>
      <vt:lpstr>Apresentação do PowerPoint</vt:lpstr>
      <vt:lpstr>Apresentação do PowerPoint</vt:lpstr>
      <vt:lpstr>efeitos de variáveis no PBF</vt:lpstr>
      <vt:lpstr>7.2 Imprimabilidade no DED</vt:lpstr>
      <vt:lpstr>Houldcroft crack susceptibility test </vt:lpstr>
      <vt:lpstr>7.3 cálculos teóricos de imprimabilidade</vt:lpstr>
      <vt:lpstr>Um adimensional para tensão residual</vt:lpstr>
      <vt:lpstr>Apresentação do PowerPoint</vt:lpstr>
      <vt:lpstr>Deformação real x parâmetro de deformação </vt:lpstr>
      <vt:lpstr>Apresentação do PowerPoint</vt:lpstr>
      <vt:lpstr>Falta de fusão e imprimabilidade</vt:lpstr>
      <vt:lpstr>Espessura efetiva da camada</vt:lpstr>
      <vt:lpstr>Evaporação seletiva</vt:lpstr>
      <vt:lpstr>porosidade</vt:lpstr>
      <vt:lpstr>Trincas a quente</vt:lpstr>
      <vt:lpstr>8. Considerações finais</vt:lpstr>
      <vt:lpstr>Desafios interessantes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PMT 5927 aula 7</dc:title>
  <dc:creator>fernando landgraf</dc:creator>
  <cp:lastModifiedBy>f.landgraf</cp:lastModifiedBy>
  <cp:revision>83</cp:revision>
  <dcterms:created xsi:type="dcterms:W3CDTF">2020-04-10T12:18:51Z</dcterms:created>
  <dcterms:modified xsi:type="dcterms:W3CDTF">2021-11-17T19:54:42Z</dcterms:modified>
</cp:coreProperties>
</file>