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2"/>
  </p:notesMasterIdLst>
  <p:sldIdLst>
    <p:sldId id="266" r:id="rId2"/>
    <p:sldId id="280" r:id="rId3"/>
    <p:sldId id="284" r:id="rId4"/>
    <p:sldId id="283" r:id="rId5"/>
    <p:sldId id="285" r:id="rId6"/>
    <p:sldId id="292" r:id="rId7"/>
    <p:sldId id="293" r:id="rId8"/>
    <p:sldId id="319" r:id="rId9"/>
    <p:sldId id="286" r:id="rId10"/>
    <p:sldId id="287" r:id="rId11"/>
    <p:sldId id="288" r:id="rId12"/>
    <p:sldId id="301" r:id="rId13"/>
    <p:sldId id="289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2" r:id="rId22"/>
    <p:sldId id="310" r:id="rId23"/>
    <p:sldId id="290" r:id="rId24"/>
    <p:sldId id="313" r:id="rId25"/>
    <p:sldId id="314" r:id="rId26"/>
    <p:sldId id="315" r:id="rId27"/>
    <p:sldId id="316" r:id="rId28"/>
    <p:sldId id="317" r:id="rId29"/>
    <p:sldId id="318" r:id="rId30"/>
    <p:sldId id="291" r:id="rId31"/>
    <p:sldId id="294" r:id="rId32"/>
    <p:sldId id="303" r:id="rId33"/>
    <p:sldId id="302" r:id="rId34"/>
    <p:sldId id="295" r:id="rId35"/>
    <p:sldId id="296" r:id="rId36"/>
    <p:sldId id="297" r:id="rId37"/>
    <p:sldId id="298" r:id="rId38"/>
    <p:sldId id="299" r:id="rId39"/>
    <p:sldId id="300" r:id="rId40"/>
    <p:sldId id="281" r:id="rId41"/>
  </p:sldIdLst>
  <p:sldSz cx="9144000" cy="5143500" type="screen16x9"/>
  <p:notesSz cx="6858000" cy="9144000"/>
  <p:embeddedFontLst>
    <p:embeddedFont>
      <p:font typeface="Angsana New" panose="020B0604020202020204" charset="-34"/>
      <p:regular r:id="rId43"/>
      <p:bold r:id="rId44"/>
      <p:italic r:id="rId45"/>
      <p:boldItalic r:id="rId46"/>
    </p:embeddedFont>
    <p:embeddedFont>
      <p:font typeface="Tinos" panose="020B0604020202020204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296"/>
    <a:srgbClr val="FFFFFF"/>
    <a:srgbClr val="CF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78F053-BD27-4DD1-8C58-870C6537A463}">
  <a:tblStyle styleId="{3478F053-BD27-4DD1-8C58-870C6537A4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0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C3FCC-DD58-43BD-81CD-13ECEB1A0FF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0382-EC8A-4246-BF6E-DA1FDE6D032E}">
      <dgm:prSet phldrT="[Texto]" custT="1"/>
      <dgm:spPr/>
      <dgm:t>
        <a:bodyPr/>
        <a:lstStyle/>
        <a:p>
          <a:r>
            <a:rPr lang="pt-BR" sz="1200" dirty="0"/>
            <a:t>Culpabilidade</a:t>
          </a:r>
        </a:p>
      </dgm:t>
    </dgm:pt>
    <dgm:pt modelId="{A5630CEE-8162-4B76-854E-39DAC860C2B1}" type="parTrans" cxnId="{C65A1287-D021-405C-BF98-4952D1FAD355}">
      <dgm:prSet/>
      <dgm:spPr/>
      <dgm:t>
        <a:bodyPr/>
        <a:lstStyle/>
        <a:p>
          <a:endParaRPr lang="pt-BR"/>
        </a:p>
      </dgm:t>
    </dgm:pt>
    <dgm:pt modelId="{6C68E2C8-EF44-414B-87C0-87B9CAC518D7}" type="sibTrans" cxnId="{C65A1287-D021-405C-BF98-4952D1FAD355}">
      <dgm:prSet custT="1"/>
      <dgm:spPr/>
      <dgm:t>
        <a:bodyPr/>
        <a:lstStyle/>
        <a:p>
          <a:endParaRPr lang="pt-BR" sz="1200"/>
        </a:p>
      </dgm:t>
    </dgm:pt>
    <dgm:pt modelId="{9CCE6694-5BFF-4BE1-8B70-1ABFEAE067C4}">
      <dgm:prSet phldrT="[Texto]" custT="1"/>
      <dgm:spPr/>
      <dgm:t>
        <a:bodyPr/>
        <a:lstStyle/>
        <a:p>
          <a:r>
            <a:rPr lang="pt-BR" sz="1200" dirty="0"/>
            <a:t>Antecedentes</a:t>
          </a:r>
        </a:p>
      </dgm:t>
    </dgm:pt>
    <dgm:pt modelId="{4C9BEBCF-0381-4F61-8B38-F7488888F36A}" type="parTrans" cxnId="{6887ED80-E10D-46B8-B476-B94838C51F82}">
      <dgm:prSet/>
      <dgm:spPr/>
      <dgm:t>
        <a:bodyPr/>
        <a:lstStyle/>
        <a:p>
          <a:endParaRPr lang="pt-BR"/>
        </a:p>
      </dgm:t>
    </dgm:pt>
    <dgm:pt modelId="{1528ADF9-A2D1-4FE7-9847-FE6A029BDA25}" type="sibTrans" cxnId="{6887ED80-E10D-46B8-B476-B94838C51F82}">
      <dgm:prSet custT="1"/>
      <dgm:spPr/>
      <dgm:t>
        <a:bodyPr/>
        <a:lstStyle/>
        <a:p>
          <a:endParaRPr lang="pt-BR" sz="1200"/>
        </a:p>
      </dgm:t>
    </dgm:pt>
    <dgm:pt modelId="{4AF02565-FE16-4CB6-BDD8-6D79837CCB25}">
      <dgm:prSet phldrT="[Texto]" custT="1"/>
      <dgm:spPr/>
      <dgm:t>
        <a:bodyPr/>
        <a:lstStyle/>
        <a:p>
          <a:r>
            <a:rPr lang="pt-BR" sz="1200" dirty="0"/>
            <a:t>Conduta social</a:t>
          </a:r>
        </a:p>
      </dgm:t>
    </dgm:pt>
    <dgm:pt modelId="{976BD47D-9F10-4810-B6A0-E28A744B14C2}" type="parTrans" cxnId="{DB23BFA5-FFBC-4247-8A65-E6776460887A}">
      <dgm:prSet/>
      <dgm:spPr/>
      <dgm:t>
        <a:bodyPr/>
        <a:lstStyle/>
        <a:p>
          <a:endParaRPr lang="pt-BR"/>
        </a:p>
      </dgm:t>
    </dgm:pt>
    <dgm:pt modelId="{18493225-455F-4CB7-8741-FAB351957D49}" type="sibTrans" cxnId="{DB23BFA5-FFBC-4247-8A65-E6776460887A}">
      <dgm:prSet custT="1"/>
      <dgm:spPr/>
      <dgm:t>
        <a:bodyPr/>
        <a:lstStyle/>
        <a:p>
          <a:endParaRPr lang="pt-BR" sz="1200"/>
        </a:p>
      </dgm:t>
    </dgm:pt>
    <dgm:pt modelId="{EA92AF8E-04FD-4A10-BC89-25466DAF9AE1}">
      <dgm:prSet phldrT="[Texto]" custT="1"/>
      <dgm:spPr/>
      <dgm:t>
        <a:bodyPr/>
        <a:lstStyle/>
        <a:p>
          <a:r>
            <a:rPr lang="pt-BR" sz="1200" dirty="0"/>
            <a:t>Personalidade do agente</a:t>
          </a:r>
        </a:p>
      </dgm:t>
    </dgm:pt>
    <dgm:pt modelId="{3852B005-162A-4191-B234-8755D2342045}" type="parTrans" cxnId="{E04F7336-AFCE-4CC0-A9E1-786731A20E52}">
      <dgm:prSet/>
      <dgm:spPr/>
      <dgm:t>
        <a:bodyPr/>
        <a:lstStyle/>
        <a:p>
          <a:endParaRPr lang="pt-BR"/>
        </a:p>
      </dgm:t>
    </dgm:pt>
    <dgm:pt modelId="{5F10440B-9319-47D6-9AE5-851BDFEF90AA}" type="sibTrans" cxnId="{E04F7336-AFCE-4CC0-A9E1-786731A20E52}">
      <dgm:prSet custT="1"/>
      <dgm:spPr/>
      <dgm:t>
        <a:bodyPr/>
        <a:lstStyle/>
        <a:p>
          <a:endParaRPr lang="pt-BR" sz="1200"/>
        </a:p>
      </dgm:t>
    </dgm:pt>
    <dgm:pt modelId="{3EE7BA99-9EBC-4685-8E0F-4B8F75B5EFC7}">
      <dgm:prSet phldrT="[Texto]" custT="1"/>
      <dgm:spPr/>
      <dgm:t>
        <a:bodyPr/>
        <a:lstStyle/>
        <a:p>
          <a:r>
            <a:rPr lang="pt-BR" sz="1200" dirty="0"/>
            <a:t>Motivos</a:t>
          </a:r>
        </a:p>
      </dgm:t>
    </dgm:pt>
    <dgm:pt modelId="{0285F37B-E630-4019-A305-BEA49DB356B0}" type="parTrans" cxnId="{3B3015C3-B788-440C-9FA1-FF9E5EC0F167}">
      <dgm:prSet/>
      <dgm:spPr/>
      <dgm:t>
        <a:bodyPr/>
        <a:lstStyle/>
        <a:p>
          <a:endParaRPr lang="pt-BR"/>
        </a:p>
      </dgm:t>
    </dgm:pt>
    <dgm:pt modelId="{6A4EC194-B14B-4065-9564-17E1849B5FD4}" type="sibTrans" cxnId="{3B3015C3-B788-440C-9FA1-FF9E5EC0F167}">
      <dgm:prSet custT="1"/>
      <dgm:spPr/>
      <dgm:t>
        <a:bodyPr/>
        <a:lstStyle/>
        <a:p>
          <a:endParaRPr lang="pt-BR" sz="1200"/>
        </a:p>
      </dgm:t>
    </dgm:pt>
    <dgm:pt modelId="{4AE59A20-E75D-404C-80DC-CB7749C59E61}">
      <dgm:prSet custT="1"/>
      <dgm:spPr/>
      <dgm:t>
        <a:bodyPr/>
        <a:lstStyle/>
        <a:p>
          <a:r>
            <a:rPr lang="pt-BR" sz="1200" dirty="0"/>
            <a:t>Circunstâncias do crime</a:t>
          </a:r>
        </a:p>
      </dgm:t>
    </dgm:pt>
    <dgm:pt modelId="{9E251A1B-2842-4F89-AEFC-7CEDA3ECFB93}" type="parTrans" cxnId="{FAFAC1E9-865D-464E-958C-D351D0E7EFE1}">
      <dgm:prSet/>
      <dgm:spPr/>
      <dgm:t>
        <a:bodyPr/>
        <a:lstStyle/>
        <a:p>
          <a:endParaRPr lang="pt-BR"/>
        </a:p>
      </dgm:t>
    </dgm:pt>
    <dgm:pt modelId="{0EB439E7-EB26-4442-9E75-3F2ECE21FC2F}" type="sibTrans" cxnId="{FAFAC1E9-865D-464E-958C-D351D0E7EFE1}">
      <dgm:prSet custT="1"/>
      <dgm:spPr/>
      <dgm:t>
        <a:bodyPr/>
        <a:lstStyle/>
        <a:p>
          <a:endParaRPr lang="pt-BR" sz="1200"/>
        </a:p>
      </dgm:t>
    </dgm:pt>
    <dgm:pt modelId="{4EC6BD7B-F21B-4363-92DD-CF187DE08804}">
      <dgm:prSet custT="1"/>
      <dgm:spPr/>
      <dgm:t>
        <a:bodyPr/>
        <a:lstStyle/>
        <a:p>
          <a:r>
            <a:rPr lang="pt-BR" sz="1200" dirty="0"/>
            <a:t>Consequências do crime</a:t>
          </a:r>
        </a:p>
      </dgm:t>
    </dgm:pt>
    <dgm:pt modelId="{5966AF9C-F024-43D2-8C0E-C237AC58ADFC}" type="parTrans" cxnId="{F69B45BA-90FE-4AAB-8A10-3C3A90B3E9D9}">
      <dgm:prSet/>
      <dgm:spPr/>
      <dgm:t>
        <a:bodyPr/>
        <a:lstStyle/>
        <a:p>
          <a:endParaRPr lang="pt-BR"/>
        </a:p>
      </dgm:t>
    </dgm:pt>
    <dgm:pt modelId="{FB4F7CC4-80A0-4E89-A7C1-3E9D4F7CDDAA}" type="sibTrans" cxnId="{F69B45BA-90FE-4AAB-8A10-3C3A90B3E9D9}">
      <dgm:prSet custT="1"/>
      <dgm:spPr/>
      <dgm:t>
        <a:bodyPr/>
        <a:lstStyle/>
        <a:p>
          <a:endParaRPr lang="pt-BR" sz="1200"/>
        </a:p>
      </dgm:t>
    </dgm:pt>
    <dgm:pt modelId="{428DB890-2E76-4DB9-810F-05A87B6C84E4}">
      <dgm:prSet custT="1"/>
      <dgm:spPr/>
      <dgm:t>
        <a:bodyPr/>
        <a:lstStyle/>
        <a:p>
          <a:r>
            <a:rPr lang="pt-BR" sz="1200" dirty="0" smtClean="0"/>
            <a:t>Comportamento da vítima</a:t>
          </a:r>
          <a:endParaRPr lang="pt-BR" sz="1200" dirty="0"/>
        </a:p>
      </dgm:t>
    </dgm:pt>
    <dgm:pt modelId="{68F2D4D6-9CB5-4AE7-8166-0B406700129C}" type="parTrans" cxnId="{C0AF78E2-060C-4C54-A2EE-2E5F0607B2BE}">
      <dgm:prSet/>
      <dgm:spPr/>
      <dgm:t>
        <a:bodyPr/>
        <a:lstStyle/>
        <a:p>
          <a:endParaRPr lang="pt-BR"/>
        </a:p>
      </dgm:t>
    </dgm:pt>
    <dgm:pt modelId="{B6751D5E-7A51-4474-A376-D7E9D3FA3FB2}" type="sibTrans" cxnId="{C0AF78E2-060C-4C54-A2EE-2E5F0607B2BE}">
      <dgm:prSet custT="1"/>
      <dgm:spPr/>
      <dgm:t>
        <a:bodyPr/>
        <a:lstStyle/>
        <a:p>
          <a:endParaRPr lang="pt-BR" sz="1200"/>
        </a:p>
      </dgm:t>
    </dgm:pt>
    <dgm:pt modelId="{7475F1E7-A9F5-4E9D-BE09-3D4BC9BB2F56}" type="pres">
      <dgm:prSet presAssocID="{3E2C3FCC-DD58-43BD-81CD-13ECEB1A0F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4683E5-A05F-479D-957A-8E12DEEC1767}" type="pres">
      <dgm:prSet presAssocID="{B75D0382-EC8A-4246-BF6E-DA1FDE6D032E}" presName="node" presStyleLbl="node1" presStyleIdx="0" presStyleCnt="8" custScaleX="202278" custScaleY="100378" custRadScaleRad="95708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6775B6-39DD-4CB3-BA18-C96997B0D8D3}" type="pres">
      <dgm:prSet presAssocID="{6C68E2C8-EF44-414B-87C0-87B9CAC518D7}" presName="sibTrans" presStyleLbl="sibTrans2D1" presStyleIdx="0" presStyleCnt="8" custScaleX="195741" custScaleY="100378" custLinFactNeighborX="59331" custLinFactNeighborY="-25828"/>
      <dgm:spPr/>
      <dgm:t>
        <a:bodyPr/>
        <a:lstStyle/>
        <a:p>
          <a:endParaRPr lang="pt-BR"/>
        </a:p>
      </dgm:t>
    </dgm:pt>
    <dgm:pt modelId="{DF0ED01C-663A-4096-A9EA-B9007A5CA761}" type="pres">
      <dgm:prSet presAssocID="{6C68E2C8-EF44-414B-87C0-87B9CAC518D7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B61B6DCF-8CAD-4017-A710-CBA1A6F7713B}" type="pres">
      <dgm:prSet presAssocID="{9CCE6694-5BFF-4BE1-8B70-1ABFEAE067C4}" presName="node" presStyleLbl="node1" presStyleIdx="1" presStyleCnt="8" custScaleX="210268" custScaleY="100378" custRadScaleRad="127875" custRadScaleInc="677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652122-D326-40F2-A946-ADDEAD1D6949}" type="pres">
      <dgm:prSet presAssocID="{1528ADF9-A2D1-4FE7-9847-FE6A029BDA25}" presName="sibTrans" presStyleLbl="sibTrans2D1" presStyleIdx="1" presStyleCnt="8" custScaleX="195741" custScaleY="100378"/>
      <dgm:spPr/>
      <dgm:t>
        <a:bodyPr/>
        <a:lstStyle/>
        <a:p>
          <a:endParaRPr lang="pt-BR"/>
        </a:p>
      </dgm:t>
    </dgm:pt>
    <dgm:pt modelId="{EC2E5BE0-33CE-411C-8C1C-9E80C8C36C88}" type="pres">
      <dgm:prSet presAssocID="{1528ADF9-A2D1-4FE7-9847-FE6A029BDA25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102DDA7D-DD1C-4B18-AC5B-9619F500C2E4}" type="pres">
      <dgm:prSet presAssocID="{4AF02565-FE16-4CB6-BDD8-6D79837CCB25}" presName="node" presStyleLbl="node1" presStyleIdx="2" presStyleCnt="8" custScaleX="195741" custScaleY="100378" custRadScaleRad="162870" custRadScaleInc="-4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6B5CA-CC1B-4929-8255-0A787D1AD43A}" type="pres">
      <dgm:prSet presAssocID="{18493225-455F-4CB7-8741-FAB351957D49}" presName="sibTrans" presStyleLbl="sibTrans2D1" presStyleIdx="2" presStyleCnt="8" custScaleX="195741" custScaleY="100378"/>
      <dgm:spPr/>
      <dgm:t>
        <a:bodyPr/>
        <a:lstStyle/>
        <a:p>
          <a:endParaRPr lang="pt-BR"/>
        </a:p>
      </dgm:t>
    </dgm:pt>
    <dgm:pt modelId="{F198AB15-74A1-420E-A43F-154D77E59F38}" type="pres">
      <dgm:prSet presAssocID="{18493225-455F-4CB7-8741-FAB351957D49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C8A88AE0-2D83-4918-A159-7A8D7E691DD3}" type="pres">
      <dgm:prSet presAssocID="{EA92AF8E-04FD-4A10-BC89-25466DAF9AE1}" presName="node" presStyleLbl="node1" presStyleIdx="3" presStyleCnt="8" custScaleX="216899" custScaleY="100378" custRadScaleRad="114718" custRadScaleInc="-55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F09DF-FAD9-4B03-944A-0081D303CD84}" type="pres">
      <dgm:prSet presAssocID="{5F10440B-9319-47D6-9AE5-851BDFEF90AA}" presName="sibTrans" presStyleLbl="sibTrans2D1" presStyleIdx="3" presStyleCnt="8" custScaleX="195741" custScaleY="100378"/>
      <dgm:spPr/>
      <dgm:t>
        <a:bodyPr/>
        <a:lstStyle/>
        <a:p>
          <a:endParaRPr lang="pt-BR"/>
        </a:p>
      </dgm:t>
    </dgm:pt>
    <dgm:pt modelId="{D8C264E2-541F-4BA9-9F98-0DB82A410EBB}" type="pres">
      <dgm:prSet presAssocID="{5F10440B-9319-47D6-9AE5-851BDFEF90AA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21EC07F8-73D1-4ED2-B24E-697B171BFFC1}" type="pres">
      <dgm:prSet presAssocID="{3EE7BA99-9EBC-4685-8E0F-4B8F75B5EFC7}" presName="node" presStyleLbl="node1" presStyleIdx="4" presStyleCnt="8" custScaleX="195741" custScaleY="100378" custRadScaleRad="97060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CBEBA-84E8-4A02-8278-157C5F9BDC0A}" type="pres">
      <dgm:prSet presAssocID="{6A4EC194-B14B-4065-9564-17E1849B5FD4}" presName="sibTrans" presStyleLbl="sibTrans2D1" presStyleIdx="4" presStyleCnt="8" custScaleX="195741" custScaleY="100378"/>
      <dgm:spPr/>
      <dgm:t>
        <a:bodyPr/>
        <a:lstStyle/>
        <a:p>
          <a:endParaRPr lang="pt-BR"/>
        </a:p>
      </dgm:t>
    </dgm:pt>
    <dgm:pt modelId="{44F887FD-A015-45AA-BF0C-5C6884974C95}" type="pres">
      <dgm:prSet presAssocID="{6A4EC194-B14B-4065-9564-17E1849B5FD4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5243CB8C-598A-4DA8-AA31-1E26A9133A99}" type="pres">
      <dgm:prSet presAssocID="{4AE59A20-E75D-404C-80DC-CB7749C59E61}" presName="node" presStyleLbl="node1" presStyleIdx="5" presStyleCnt="8" custScaleX="195741" custScaleY="100378" custRadScaleRad="113850" custRadScaleInc="687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A53DE-2164-471D-AFF3-A4A60DF46427}" type="pres">
      <dgm:prSet presAssocID="{0EB439E7-EB26-4442-9E75-3F2ECE21FC2F}" presName="sibTrans" presStyleLbl="sibTrans2D1" presStyleIdx="5" presStyleCnt="8" custScaleX="195741" custScaleY="100378"/>
      <dgm:spPr/>
      <dgm:t>
        <a:bodyPr/>
        <a:lstStyle/>
        <a:p>
          <a:endParaRPr lang="pt-BR"/>
        </a:p>
      </dgm:t>
    </dgm:pt>
    <dgm:pt modelId="{40BAF638-9096-49B9-8777-6807E9A0615E}" type="pres">
      <dgm:prSet presAssocID="{0EB439E7-EB26-4442-9E75-3F2ECE21FC2F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E8481C56-C52B-48CA-B2EA-07E096005B84}" type="pres">
      <dgm:prSet presAssocID="{4EC6BD7B-F21B-4363-92DD-CF187DE08804}" presName="node" presStyleLbl="node1" presStyleIdx="6" presStyleCnt="8" custScaleX="195741" custScaleY="100378" custRadScaleRad="172610" custRadScaleInc="11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2ECE4-F770-42AD-B502-3F6A66ED15C4}" type="pres">
      <dgm:prSet presAssocID="{FB4F7CC4-80A0-4E89-A7C1-3E9D4F7CDDAA}" presName="sibTrans" presStyleLbl="sibTrans2D1" presStyleIdx="6" presStyleCnt="8" custScaleX="195741" custScaleY="100378"/>
      <dgm:spPr/>
      <dgm:t>
        <a:bodyPr/>
        <a:lstStyle/>
        <a:p>
          <a:endParaRPr lang="pt-BR"/>
        </a:p>
      </dgm:t>
    </dgm:pt>
    <dgm:pt modelId="{FD6756B4-364E-4B7F-BF6C-9B9C87ACCC18}" type="pres">
      <dgm:prSet presAssocID="{FB4F7CC4-80A0-4E89-A7C1-3E9D4F7CDDAA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9851C46B-1AAA-4EA7-B94E-9C3BD26E8D3F}" type="pres">
      <dgm:prSet presAssocID="{428DB890-2E76-4DB9-810F-05A87B6C84E4}" presName="node" presStyleLbl="node1" presStyleIdx="7" presStyleCnt="8" custScaleX="195741" custScaleY="100378" custRadScaleRad="116796" custRadScaleInc="-55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5865B-8FFF-477C-8968-E17D65D754C9}" type="pres">
      <dgm:prSet presAssocID="{B6751D5E-7A51-4474-A376-D7E9D3FA3FB2}" presName="sibTrans" presStyleLbl="sibTrans2D1" presStyleIdx="7" presStyleCnt="8" custAng="20413468" custScaleX="195741" custScaleY="100378" custLinFactNeighborX="-62349" custLinFactNeighborY="-25828"/>
      <dgm:spPr/>
      <dgm:t>
        <a:bodyPr/>
        <a:lstStyle/>
        <a:p>
          <a:endParaRPr lang="pt-BR"/>
        </a:p>
      </dgm:t>
    </dgm:pt>
    <dgm:pt modelId="{D760F75C-69AA-4243-A347-5EBDAB34A609}" type="pres">
      <dgm:prSet presAssocID="{B6751D5E-7A51-4474-A376-D7E9D3FA3FB2}" presName="connectorText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DE52B50A-F372-493E-840A-03DDAF84E3EE}" type="presOf" srcId="{3E2C3FCC-DD58-43BD-81CD-13ECEB1A0FFA}" destId="{7475F1E7-A9F5-4E9D-BE09-3D4BC9BB2F56}" srcOrd="0" destOrd="0" presId="urn:microsoft.com/office/officeart/2005/8/layout/cycle2"/>
    <dgm:cxn modelId="{6887ED80-E10D-46B8-B476-B94838C51F82}" srcId="{3E2C3FCC-DD58-43BD-81CD-13ECEB1A0FFA}" destId="{9CCE6694-5BFF-4BE1-8B70-1ABFEAE067C4}" srcOrd="1" destOrd="0" parTransId="{4C9BEBCF-0381-4F61-8B38-F7488888F36A}" sibTransId="{1528ADF9-A2D1-4FE7-9847-FE6A029BDA25}"/>
    <dgm:cxn modelId="{5B66ED09-B47F-434D-A0D7-FD7B876B08EA}" type="presOf" srcId="{6A4EC194-B14B-4065-9564-17E1849B5FD4}" destId="{44F887FD-A015-45AA-BF0C-5C6884974C95}" srcOrd="1" destOrd="0" presId="urn:microsoft.com/office/officeart/2005/8/layout/cycle2"/>
    <dgm:cxn modelId="{35A7498F-1636-4D22-9688-69CF2F5EC294}" type="presOf" srcId="{1528ADF9-A2D1-4FE7-9847-FE6A029BDA25}" destId="{EC2E5BE0-33CE-411C-8C1C-9E80C8C36C88}" srcOrd="1" destOrd="0" presId="urn:microsoft.com/office/officeart/2005/8/layout/cycle2"/>
    <dgm:cxn modelId="{C1AAC2DF-3D98-48C4-A002-F036B7F8C454}" type="presOf" srcId="{0EB439E7-EB26-4442-9E75-3F2ECE21FC2F}" destId="{40BAF638-9096-49B9-8777-6807E9A0615E}" srcOrd="1" destOrd="0" presId="urn:microsoft.com/office/officeart/2005/8/layout/cycle2"/>
    <dgm:cxn modelId="{DB23BFA5-FFBC-4247-8A65-E6776460887A}" srcId="{3E2C3FCC-DD58-43BD-81CD-13ECEB1A0FFA}" destId="{4AF02565-FE16-4CB6-BDD8-6D79837CCB25}" srcOrd="2" destOrd="0" parTransId="{976BD47D-9F10-4810-B6A0-E28A744B14C2}" sibTransId="{18493225-455F-4CB7-8741-FAB351957D49}"/>
    <dgm:cxn modelId="{C65A1287-D021-405C-BF98-4952D1FAD355}" srcId="{3E2C3FCC-DD58-43BD-81CD-13ECEB1A0FFA}" destId="{B75D0382-EC8A-4246-BF6E-DA1FDE6D032E}" srcOrd="0" destOrd="0" parTransId="{A5630CEE-8162-4B76-854E-39DAC860C2B1}" sibTransId="{6C68E2C8-EF44-414B-87C0-87B9CAC518D7}"/>
    <dgm:cxn modelId="{D526F74A-43E0-4462-AA5E-D25D4EB4E616}" type="presOf" srcId="{6C68E2C8-EF44-414B-87C0-87B9CAC518D7}" destId="{6B6775B6-39DD-4CB3-BA18-C96997B0D8D3}" srcOrd="0" destOrd="0" presId="urn:microsoft.com/office/officeart/2005/8/layout/cycle2"/>
    <dgm:cxn modelId="{04C24E3A-60DE-4E1A-9B1C-51B32353EFE1}" type="presOf" srcId="{6A4EC194-B14B-4065-9564-17E1849B5FD4}" destId="{B11CBEBA-84E8-4A02-8278-157C5F9BDC0A}" srcOrd="0" destOrd="0" presId="urn:microsoft.com/office/officeart/2005/8/layout/cycle2"/>
    <dgm:cxn modelId="{7EE694EF-311F-4A2B-B169-0F1CB2A57BD0}" type="presOf" srcId="{4AE59A20-E75D-404C-80DC-CB7749C59E61}" destId="{5243CB8C-598A-4DA8-AA31-1E26A9133A99}" srcOrd="0" destOrd="0" presId="urn:microsoft.com/office/officeart/2005/8/layout/cycle2"/>
    <dgm:cxn modelId="{56BC47C0-ACFD-43B8-8CC1-7F3C90938D07}" type="presOf" srcId="{5F10440B-9319-47D6-9AE5-851BDFEF90AA}" destId="{7BDF09DF-FAD9-4B03-944A-0081D303CD84}" srcOrd="0" destOrd="0" presId="urn:microsoft.com/office/officeart/2005/8/layout/cycle2"/>
    <dgm:cxn modelId="{C0AF78E2-060C-4C54-A2EE-2E5F0607B2BE}" srcId="{3E2C3FCC-DD58-43BD-81CD-13ECEB1A0FFA}" destId="{428DB890-2E76-4DB9-810F-05A87B6C84E4}" srcOrd="7" destOrd="0" parTransId="{68F2D4D6-9CB5-4AE7-8166-0B406700129C}" sibTransId="{B6751D5E-7A51-4474-A376-D7E9D3FA3FB2}"/>
    <dgm:cxn modelId="{987CC47A-BC99-4D40-99D6-B2A31D5CC102}" type="presOf" srcId="{B6751D5E-7A51-4474-A376-D7E9D3FA3FB2}" destId="{D760F75C-69AA-4243-A347-5EBDAB34A609}" srcOrd="1" destOrd="0" presId="urn:microsoft.com/office/officeart/2005/8/layout/cycle2"/>
    <dgm:cxn modelId="{3B3015C3-B788-440C-9FA1-FF9E5EC0F167}" srcId="{3E2C3FCC-DD58-43BD-81CD-13ECEB1A0FFA}" destId="{3EE7BA99-9EBC-4685-8E0F-4B8F75B5EFC7}" srcOrd="4" destOrd="0" parTransId="{0285F37B-E630-4019-A305-BEA49DB356B0}" sibTransId="{6A4EC194-B14B-4065-9564-17E1849B5FD4}"/>
    <dgm:cxn modelId="{FAFAC1E9-865D-464E-958C-D351D0E7EFE1}" srcId="{3E2C3FCC-DD58-43BD-81CD-13ECEB1A0FFA}" destId="{4AE59A20-E75D-404C-80DC-CB7749C59E61}" srcOrd="5" destOrd="0" parTransId="{9E251A1B-2842-4F89-AEFC-7CEDA3ECFB93}" sibTransId="{0EB439E7-EB26-4442-9E75-3F2ECE21FC2F}"/>
    <dgm:cxn modelId="{5FB96849-56D1-4CD9-B097-2D41C4489CEF}" type="presOf" srcId="{B75D0382-EC8A-4246-BF6E-DA1FDE6D032E}" destId="{A74683E5-A05F-479D-957A-8E12DEEC1767}" srcOrd="0" destOrd="0" presId="urn:microsoft.com/office/officeart/2005/8/layout/cycle2"/>
    <dgm:cxn modelId="{C8146B40-6243-43EA-9737-300A846763EA}" type="presOf" srcId="{EA92AF8E-04FD-4A10-BC89-25466DAF9AE1}" destId="{C8A88AE0-2D83-4918-A159-7A8D7E691DD3}" srcOrd="0" destOrd="0" presId="urn:microsoft.com/office/officeart/2005/8/layout/cycle2"/>
    <dgm:cxn modelId="{A11C34CE-5BE2-4F42-9CAF-9B71631846C5}" type="presOf" srcId="{4EC6BD7B-F21B-4363-92DD-CF187DE08804}" destId="{E8481C56-C52B-48CA-B2EA-07E096005B84}" srcOrd="0" destOrd="0" presId="urn:microsoft.com/office/officeart/2005/8/layout/cycle2"/>
    <dgm:cxn modelId="{3E27C8FD-D625-48CC-8CE7-F28545AB7B0E}" type="presOf" srcId="{6C68E2C8-EF44-414B-87C0-87B9CAC518D7}" destId="{DF0ED01C-663A-4096-A9EA-B9007A5CA761}" srcOrd="1" destOrd="0" presId="urn:microsoft.com/office/officeart/2005/8/layout/cycle2"/>
    <dgm:cxn modelId="{06DBB6A9-21E6-4E1D-9041-62963268F6E9}" type="presOf" srcId="{4AF02565-FE16-4CB6-BDD8-6D79837CCB25}" destId="{102DDA7D-DD1C-4B18-AC5B-9619F500C2E4}" srcOrd="0" destOrd="0" presId="urn:microsoft.com/office/officeart/2005/8/layout/cycle2"/>
    <dgm:cxn modelId="{F69B45BA-90FE-4AAB-8A10-3C3A90B3E9D9}" srcId="{3E2C3FCC-DD58-43BD-81CD-13ECEB1A0FFA}" destId="{4EC6BD7B-F21B-4363-92DD-CF187DE08804}" srcOrd="6" destOrd="0" parTransId="{5966AF9C-F024-43D2-8C0E-C237AC58ADFC}" sibTransId="{FB4F7CC4-80A0-4E89-A7C1-3E9D4F7CDDAA}"/>
    <dgm:cxn modelId="{E04F7336-AFCE-4CC0-A9E1-786731A20E52}" srcId="{3E2C3FCC-DD58-43BD-81CD-13ECEB1A0FFA}" destId="{EA92AF8E-04FD-4A10-BC89-25466DAF9AE1}" srcOrd="3" destOrd="0" parTransId="{3852B005-162A-4191-B234-8755D2342045}" sibTransId="{5F10440B-9319-47D6-9AE5-851BDFEF90AA}"/>
    <dgm:cxn modelId="{1DC16304-ECD2-4B2D-9E25-6A4893C5FE45}" type="presOf" srcId="{1528ADF9-A2D1-4FE7-9847-FE6A029BDA25}" destId="{21652122-D326-40F2-A946-ADDEAD1D6949}" srcOrd="0" destOrd="0" presId="urn:microsoft.com/office/officeart/2005/8/layout/cycle2"/>
    <dgm:cxn modelId="{925D18E2-5614-4D0D-83D0-61B452B9AB2C}" type="presOf" srcId="{3EE7BA99-9EBC-4685-8E0F-4B8F75B5EFC7}" destId="{21EC07F8-73D1-4ED2-B24E-697B171BFFC1}" srcOrd="0" destOrd="0" presId="urn:microsoft.com/office/officeart/2005/8/layout/cycle2"/>
    <dgm:cxn modelId="{1DC95373-F81C-4019-BDB6-A3E343443559}" type="presOf" srcId="{18493225-455F-4CB7-8741-FAB351957D49}" destId="{FBC6B5CA-CC1B-4929-8255-0A787D1AD43A}" srcOrd="0" destOrd="0" presId="urn:microsoft.com/office/officeart/2005/8/layout/cycle2"/>
    <dgm:cxn modelId="{0F2C92B2-419D-4440-A22E-294B9AC34ABD}" type="presOf" srcId="{0EB439E7-EB26-4442-9E75-3F2ECE21FC2F}" destId="{C79A53DE-2164-471D-AFF3-A4A60DF46427}" srcOrd="0" destOrd="0" presId="urn:microsoft.com/office/officeart/2005/8/layout/cycle2"/>
    <dgm:cxn modelId="{E7D26454-C6CD-46AB-A59C-5328E19BFFCA}" type="presOf" srcId="{5F10440B-9319-47D6-9AE5-851BDFEF90AA}" destId="{D8C264E2-541F-4BA9-9F98-0DB82A410EBB}" srcOrd="1" destOrd="0" presId="urn:microsoft.com/office/officeart/2005/8/layout/cycle2"/>
    <dgm:cxn modelId="{A32A2B72-5D1A-4E88-B3B6-E39B12143DDA}" type="presOf" srcId="{428DB890-2E76-4DB9-810F-05A87B6C84E4}" destId="{9851C46B-1AAA-4EA7-B94E-9C3BD26E8D3F}" srcOrd="0" destOrd="0" presId="urn:microsoft.com/office/officeart/2005/8/layout/cycle2"/>
    <dgm:cxn modelId="{818852C5-4E73-49D7-8B9D-925DDDA50DD4}" type="presOf" srcId="{B6751D5E-7A51-4474-A376-D7E9D3FA3FB2}" destId="{6605865B-8FFF-477C-8968-E17D65D754C9}" srcOrd="0" destOrd="0" presId="urn:microsoft.com/office/officeart/2005/8/layout/cycle2"/>
    <dgm:cxn modelId="{0F307C1D-DE16-4696-ADE0-859CC3F79987}" type="presOf" srcId="{18493225-455F-4CB7-8741-FAB351957D49}" destId="{F198AB15-74A1-420E-A43F-154D77E59F38}" srcOrd="1" destOrd="0" presId="urn:microsoft.com/office/officeart/2005/8/layout/cycle2"/>
    <dgm:cxn modelId="{1B3C91CF-876D-4363-9C2B-66A9982D55B8}" type="presOf" srcId="{FB4F7CC4-80A0-4E89-A7C1-3E9D4F7CDDAA}" destId="{FD6756B4-364E-4B7F-BF6C-9B9C87ACCC18}" srcOrd="1" destOrd="0" presId="urn:microsoft.com/office/officeart/2005/8/layout/cycle2"/>
    <dgm:cxn modelId="{BBBC60E3-EDA6-4C69-8FD7-323DC0DEFA74}" type="presOf" srcId="{9CCE6694-5BFF-4BE1-8B70-1ABFEAE067C4}" destId="{B61B6DCF-8CAD-4017-A710-CBA1A6F7713B}" srcOrd="0" destOrd="0" presId="urn:microsoft.com/office/officeart/2005/8/layout/cycle2"/>
    <dgm:cxn modelId="{88557D2C-D882-4C8D-816D-74BE30786F19}" type="presOf" srcId="{FB4F7CC4-80A0-4E89-A7C1-3E9D4F7CDDAA}" destId="{87C2ECE4-F770-42AD-B502-3F6A66ED15C4}" srcOrd="0" destOrd="0" presId="urn:microsoft.com/office/officeart/2005/8/layout/cycle2"/>
    <dgm:cxn modelId="{44037FEB-85A2-468C-866D-570DEF5416CF}" type="presParOf" srcId="{7475F1E7-A9F5-4E9D-BE09-3D4BC9BB2F56}" destId="{A74683E5-A05F-479D-957A-8E12DEEC1767}" srcOrd="0" destOrd="0" presId="urn:microsoft.com/office/officeart/2005/8/layout/cycle2"/>
    <dgm:cxn modelId="{E1DCE957-6A58-43E3-8109-2DC8FDD68282}" type="presParOf" srcId="{7475F1E7-A9F5-4E9D-BE09-3D4BC9BB2F56}" destId="{6B6775B6-39DD-4CB3-BA18-C96997B0D8D3}" srcOrd="1" destOrd="0" presId="urn:microsoft.com/office/officeart/2005/8/layout/cycle2"/>
    <dgm:cxn modelId="{57EB449D-280A-40C2-A355-F4718C8CEA62}" type="presParOf" srcId="{6B6775B6-39DD-4CB3-BA18-C96997B0D8D3}" destId="{DF0ED01C-663A-4096-A9EA-B9007A5CA761}" srcOrd="0" destOrd="0" presId="urn:microsoft.com/office/officeart/2005/8/layout/cycle2"/>
    <dgm:cxn modelId="{947D8C08-2DCE-40DF-BAF8-F2E43DB7562C}" type="presParOf" srcId="{7475F1E7-A9F5-4E9D-BE09-3D4BC9BB2F56}" destId="{B61B6DCF-8CAD-4017-A710-CBA1A6F7713B}" srcOrd="2" destOrd="0" presId="urn:microsoft.com/office/officeart/2005/8/layout/cycle2"/>
    <dgm:cxn modelId="{C5449B8B-7440-4863-AD1B-8278AE29547F}" type="presParOf" srcId="{7475F1E7-A9F5-4E9D-BE09-3D4BC9BB2F56}" destId="{21652122-D326-40F2-A946-ADDEAD1D6949}" srcOrd="3" destOrd="0" presId="urn:microsoft.com/office/officeart/2005/8/layout/cycle2"/>
    <dgm:cxn modelId="{F1E9AA75-5A79-426E-867C-4310237F71EE}" type="presParOf" srcId="{21652122-D326-40F2-A946-ADDEAD1D6949}" destId="{EC2E5BE0-33CE-411C-8C1C-9E80C8C36C88}" srcOrd="0" destOrd="0" presId="urn:microsoft.com/office/officeart/2005/8/layout/cycle2"/>
    <dgm:cxn modelId="{EA06A480-1557-4A48-972A-59FC9BA85E62}" type="presParOf" srcId="{7475F1E7-A9F5-4E9D-BE09-3D4BC9BB2F56}" destId="{102DDA7D-DD1C-4B18-AC5B-9619F500C2E4}" srcOrd="4" destOrd="0" presId="urn:microsoft.com/office/officeart/2005/8/layout/cycle2"/>
    <dgm:cxn modelId="{EED3113E-8086-4397-BC8A-A7D8D893EB81}" type="presParOf" srcId="{7475F1E7-A9F5-4E9D-BE09-3D4BC9BB2F56}" destId="{FBC6B5CA-CC1B-4929-8255-0A787D1AD43A}" srcOrd="5" destOrd="0" presId="urn:microsoft.com/office/officeart/2005/8/layout/cycle2"/>
    <dgm:cxn modelId="{753FD150-11B1-4BB1-A953-6886AEDB6B94}" type="presParOf" srcId="{FBC6B5CA-CC1B-4929-8255-0A787D1AD43A}" destId="{F198AB15-74A1-420E-A43F-154D77E59F38}" srcOrd="0" destOrd="0" presId="urn:microsoft.com/office/officeart/2005/8/layout/cycle2"/>
    <dgm:cxn modelId="{D040F4F7-FEDC-4B34-B3BA-82A6349887AA}" type="presParOf" srcId="{7475F1E7-A9F5-4E9D-BE09-3D4BC9BB2F56}" destId="{C8A88AE0-2D83-4918-A159-7A8D7E691DD3}" srcOrd="6" destOrd="0" presId="urn:microsoft.com/office/officeart/2005/8/layout/cycle2"/>
    <dgm:cxn modelId="{621D6A97-E6C6-4473-92A9-E9669A51C42C}" type="presParOf" srcId="{7475F1E7-A9F5-4E9D-BE09-3D4BC9BB2F56}" destId="{7BDF09DF-FAD9-4B03-944A-0081D303CD84}" srcOrd="7" destOrd="0" presId="urn:microsoft.com/office/officeart/2005/8/layout/cycle2"/>
    <dgm:cxn modelId="{567F3039-E952-450F-8E1B-B63021F4D684}" type="presParOf" srcId="{7BDF09DF-FAD9-4B03-944A-0081D303CD84}" destId="{D8C264E2-541F-4BA9-9F98-0DB82A410EBB}" srcOrd="0" destOrd="0" presId="urn:microsoft.com/office/officeart/2005/8/layout/cycle2"/>
    <dgm:cxn modelId="{85062E78-C986-436F-B358-AEFC8FD84DA2}" type="presParOf" srcId="{7475F1E7-A9F5-4E9D-BE09-3D4BC9BB2F56}" destId="{21EC07F8-73D1-4ED2-B24E-697B171BFFC1}" srcOrd="8" destOrd="0" presId="urn:microsoft.com/office/officeart/2005/8/layout/cycle2"/>
    <dgm:cxn modelId="{CFD43644-9719-46E8-BD0A-1CE534E1AFF1}" type="presParOf" srcId="{7475F1E7-A9F5-4E9D-BE09-3D4BC9BB2F56}" destId="{B11CBEBA-84E8-4A02-8278-157C5F9BDC0A}" srcOrd="9" destOrd="0" presId="urn:microsoft.com/office/officeart/2005/8/layout/cycle2"/>
    <dgm:cxn modelId="{8A46F08F-24A6-4F81-B0D2-6755C9F1D615}" type="presParOf" srcId="{B11CBEBA-84E8-4A02-8278-157C5F9BDC0A}" destId="{44F887FD-A015-45AA-BF0C-5C6884974C95}" srcOrd="0" destOrd="0" presId="urn:microsoft.com/office/officeart/2005/8/layout/cycle2"/>
    <dgm:cxn modelId="{F1DD9F78-9AC1-4B6D-BB02-709D15A6FB76}" type="presParOf" srcId="{7475F1E7-A9F5-4E9D-BE09-3D4BC9BB2F56}" destId="{5243CB8C-598A-4DA8-AA31-1E26A9133A99}" srcOrd="10" destOrd="0" presId="urn:microsoft.com/office/officeart/2005/8/layout/cycle2"/>
    <dgm:cxn modelId="{71E6FBD7-827F-4FEE-A425-538A2C0C6D31}" type="presParOf" srcId="{7475F1E7-A9F5-4E9D-BE09-3D4BC9BB2F56}" destId="{C79A53DE-2164-471D-AFF3-A4A60DF46427}" srcOrd="11" destOrd="0" presId="urn:microsoft.com/office/officeart/2005/8/layout/cycle2"/>
    <dgm:cxn modelId="{AD3E5BCB-75C8-4B81-A5C3-D687EF93F540}" type="presParOf" srcId="{C79A53DE-2164-471D-AFF3-A4A60DF46427}" destId="{40BAF638-9096-49B9-8777-6807E9A0615E}" srcOrd="0" destOrd="0" presId="urn:microsoft.com/office/officeart/2005/8/layout/cycle2"/>
    <dgm:cxn modelId="{92E8B5A5-9FC2-45A9-90C5-9B61DF697550}" type="presParOf" srcId="{7475F1E7-A9F5-4E9D-BE09-3D4BC9BB2F56}" destId="{E8481C56-C52B-48CA-B2EA-07E096005B84}" srcOrd="12" destOrd="0" presId="urn:microsoft.com/office/officeart/2005/8/layout/cycle2"/>
    <dgm:cxn modelId="{32C9E624-116F-4D49-A921-DF9A2E396627}" type="presParOf" srcId="{7475F1E7-A9F5-4E9D-BE09-3D4BC9BB2F56}" destId="{87C2ECE4-F770-42AD-B502-3F6A66ED15C4}" srcOrd="13" destOrd="0" presId="urn:microsoft.com/office/officeart/2005/8/layout/cycle2"/>
    <dgm:cxn modelId="{29D34A45-CF0F-4BB2-8F58-DBD4E9726E8D}" type="presParOf" srcId="{87C2ECE4-F770-42AD-B502-3F6A66ED15C4}" destId="{FD6756B4-364E-4B7F-BF6C-9B9C87ACCC18}" srcOrd="0" destOrd="0" presId="urn:microsoft.com/office/officeart/2005/8/layout/cycle2"/>
    <dgm:cxn modelId="{1FD59185-A063-494A-8308-D7312C04A011}" type="presParOf" srcId="{7475F1E7-A9F5-4E9D-BE09-3D4BC9BB2F56}" destId="{9851C46B-1AAA-4EA7-B94E-9C3BD26E8D3F}" srcOrd="14" destOrd="0" presId="urn:microsoft.com/office/officeart/2005/8/layout/cycle2"/>
    <dgm:cxn modelId="{6F2F2D6A-DC10-4F7E-B186-9F75ACCAEF74}" type="presParOf" srcId="{7475F1E7-A9F5-4E9D-BE09-3D4BC9BB2F56}" destId="{6605865B-8FFF-477C-8968-E17D65D754C9}" srcOrd="15" destOrd="0" presId="urn:microsoft.com/office/officeart/2005/8/layout/cycle2"/>
    <dgm:cxn modelId="{73727CDF-AC0B-448F-BC90-6462FDD7CE91}" type="presParOf" srcId="{6605865B-8FFF-477C-8968-E17D65D754C9}" destId="{D760F75C-69AA-4243-A347-5EBDAB34A6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F784E-4CF5-4077-9F95-5E1A8F613C3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B08A92-D01B-4DA4-83C4-500AD9EB11DD}">
      <dgm:prSet phldrT="[Texto]"/>
      <dgm:spPr/>
      <dgm:t>
        <a:bodyPr/>
        <a:lstStyle/>
        <a:p>
          <a:r>
            <a:rPr lang="pt-BR" dirty="0"/>
            <a:t>1/6</a:t>
          </a:r>
        </a:p>
      </dgm:t>
    </dgm:pt>
    <dgm:pt modelId="{A024B37D-517E-44E3-BD66-25C5C8095EE3}" type="parTrans" cxnId="{6DCB4C24-B12A-4D42-B9DD-287FBCFFCDBD}">
      <dgm:prSet/>
      <dgm:spPr/>
      <dgm:t>
        <a:bodyPr/>
        <a:lstStyle/>
        <a:p>
          <a:endParaRPr lang="pt-BR"/>
        </a:p>
      </dgm:t>
    </dgm:pt>
    <dgm:pt modelId="{55B5B464-14E5-4B0A-96C9-4A899F9EE9F3}" type="sibTrans" cxnId="{6DCB4C24-B12A-4D42-B9DD-287FBCFFCDBD}">
      <dgm:prSet/>
      <dgm:spPr/>
      <dgm:t>
        <a:bodyPr/>
        <a:lstStyle/>
        <a:p>
          <a:endParaRPr lang="pt-BR"/>
        </a:p>
      </dgm:t>
    </dgm:pt>
    <dgm:pt modelId="{B383D23E-1D78-40BA-9F97-0B061004FB6A}">
      <dgm:prSet phldrT="[Texto]"/>
      <dgm:spPr/>
      <dgm:t>
        <a:bodyPr/>
        <a:lstStyle/>
        <a:p>
          <a:r>
            <a:rPr lang="pt-BR" dirty="0"/>
            <a:t>2/3</a:t>
          </a:r>
        </a:p>
      </dgm:t>
    </dgm:pt>
    <dgm:pt modelId="{2EC8A140-8E65-4AAE-A23F-64A685D4B8ED}" type="parTrans" cxnId="{19751717-DA3B-491B-8A54-57B52580FA46}">
      <dgm:prSet/>
      <dgm:spPr/>
      <dgm:t>
        <a:bodyPr/>
        <a:lstStyle/>
        <a:p>
          <a:endParaRPr lang="pt-BR"/>
        </a:p>
      </dgm:t>
    </dgm:pt>
    <dgm:pt modelId="{FFF6A7C3-43AE-4FBF-BCEE-7C8A69E3A206}" type="sibTrans" cxnId="{19751717-DA3B-491B-8A54-57B52580FA46}">
      <dgm:prSet/>
      <dgm:spPr/>
      <dgm:t>
        <a:bodyPr/>
        <a:lstStyle/>
        <a:p>
          <a:endParaRPr lang="pt-BR"/>
        </a:p>
      </dgm:t>
    </dgm:pt>
    <dgm:pt modelId="{A95CCCEF-FCA7-40C7-B255-F0B7C411E13D}">
      <dgm:prSet phldrT="[Texto]"/>
      <dgm:spPr/>
      <dgm:t>
        <a:bodyPr/>
        <a:lstStyle/>
        <a:p>
          <a:r>
            <a:rPr lang="pt-BR" dirty="0"/>
            <a:t>1/3</a:t>
          </a:r>
        </a:p>
      </dgm:t>
    </dgm:pt>
    <dgm:pt modelId="{74BBFD3E-D100-4B42-A9AB-0F93DC543F16}" type="parTrans" cxnId="{0BAC0F5C-82A6-4280-B3D3-C7982E03633A}">
      <dgm:prSet/>
      <dgm:spPr/>
      <dgm:t>
        <a:bodyPr/>
        <a:lstStyle/>
        <a:p>
          <a:endParaRPr lang="pt-BR"/>
        </a:p>
      </dgm:t>
    </dgm:pt>
    <dgm:pt modelId="{C024714E-B2BF-4BFD-839F-16A497AA3F1B}" type="sibTrans" cxnId="{0BAC0F5C-82A6-4280-B3D3-C7982E03633A}">
      <dgm:prSet/>
      <dgm:spPr/>
      <dgm:t>
        <a:bodyPr/>
        <a:lstStyle/>
        <a:p>
          <a:endParaRPr lang="pt-BR"/>
        </a:p>
      </dgm:t>
    </dgm:pt>
    <dgm:pt modelId="{890CE959-9163-412F-95AC-CC83B39BBA75}">
      <dgm:prSet/>
      <dgm:spPr/>
      <dgm:t>
        <a:bodyPr/>
        <a:lstStyle/>
        <a:p>
          <a:r>
            <a:rPr lang="pt-BR" dirty="0"/>
            <a:t>1/2</a:t>
          </a:r>
        </a:p>
      </dgm:t>
    </dgm:pt>
    <dgm:pt modelId="{E18DAE93-46EE-438F-82C9-8EFF2C1FE8FD}" type="parTrans" cxnId="{D57B5FB0-C5C4-40CB-80C0-B1D65260AD7A}">
      <dgm:prSet/>
      <dgm:spPr/>
      <dgm:t>
        <a:bodyPr/>
        <a:lstStyle/>
        <a:p>
          <a:endParaRPr lang="pt-BR"/>
        </a:p>
      </dgm:t>
    </dgm:pt>
    <dgm:pt modelId="{884652E2-C71B-426A-84C1-5489AC7DBEAF}" type="sibTrans" cxnId="{D57B5FB0-C5C4-40CB-80C0-B1D65260AD7A}">
      <dgm:prSet/>
      <dgm:spPr/>
      <dgm:t>
        <a:bodyPr/>
        <a:lstStyle/>
        <a:p>
          <a:endParaRPr lang="pt-BR"/>
        </a:p>
      </dgm:t>
    </dgm:pt>
    <dgm:pt modelId="{5279FE7C-6AE2-4647-AC0A-EB8B962725E4}" type="pres">
      <dgm:prSet presAssocID="{FC9F784E-4CF5-4077-9F95-5E1A8F613C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8E9738-2ABA-496D-B231-8660DB7D355A}" type="pres">
      <dgm:prSet presAssocID="{BAB08A92-D01B-4DA4-83C4-500AD9EB11DD}" presName="dummy" presStyleCnt="0"/>
      <dgm:spPr/>
    </dgm:pt>
    <dgm:pt modelId="{B047A14D-E498-4BA7-87FA-E59786F0405B}" type="pres">
      <dgm:prSet presAssocID="{BAB08A92-D01B-4DA4-83C4-500AD9EB11D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85BEB4-E0F8-418B-95ED-F042A8396968}" type="pres">
      <dgm:prSet presAssocID="{55B5B464-14E5-4B0A-96C9-4A899F9EE9F3}" presName="sibTrans" presStyleLbl="node1" presStyleIdx="0" presStyleCnt="4"/>
      <dgm:spPr/>
      <dgm:t>
        <a:bodyPr/>
        <a:lstStyle/>
        <a:p>
          <a:endParaRPr lang="pt-BR"/>
        </a:p>
      </dgm:t>
    </dgm:pt>
    <dgm:pt modelId="{12C3BDDA-FCFC-425C-A52F-722E900296A6}" type="pres">
      <dgm:prSet presAssocID="{B383D23E-1D78-40BA-9F97-0B061004FB6A}" presName="dummy" presStyleCnt="0"/>
      <dgm:spPr/>
    </dgm:pt>
    <dgm:pt modelId="{C8E9C575-DF9D-49FA-BCB2-9CDF4329415E}" type="pres">
      <dgm:prSet presAssocID="{B383D23E-1D78-40BA-9F97-0B061004FB6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8A66AC-6796-49E4-8406-75DDD70D79A9}" type="pres">
      <dgm:prSet presAssocID="{FFF6A7C3-43AE-4FBF-BCEE-7C8A69E3A206}" presName="sibTrans" presStyleLbl="node1" presStyleIdx="1" presStyleCnt="4"/>
      <dgm:spPr/>
      <dgm:t>
        <a:bodyPr/>
        <a:lstStyle/>
        <a:p>
          <a:endParaRPr lang="pt-BR"/>
        </a:p>
      </dgm:t>
    </dgm:pt>
    <dgm:pt modelId="{6CEDE799-F0F4-4DCA-ADE6-8DEA1CC22BB6}" type="pres">
      <dgm:prSet presAssocID="{A95CCCEF-FCA7-40C7-B255-F0B7C411E13D}" presName="dummy" presStyleCnt="0"/>
      <dgm:spPr/>
    </dgm:pt>
    <dgm:pt modelId="{EAAEE79C-86BE-47A4-B4B1-5C7168DC1B27}" type="pres">
      <dgm:prSet presAssocID="{A95CCCEF-FCA7-40C7-B255-F0B7C411E13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D3412-57B6-4C22-B519-9D07E8CC52B3}" type="pres">
      <dgm:prSet presAssocID="{C024714E-B2BF-4BFD-839F-16A497AA3F1B}" presName="sibTrans" presStyleLbl="node1" presStyleIdx="2" presStyleCnt="4"/>
      <dgm:spPr/>
      <dgm:t>
        <a:bodyPr/>
        <a:lstStyle/>
        <a:p>
          <a:endParaRPr lang="pt-BR"/>
        </a:p>
      </dgm:t>
    </dgm:pt>
    <dgm:pt modelId="{DDE1E664-FF1F-4167-8ADC-567C8DE53EB0}" type="pres">
      <dgm:prSet presAssocID="{890CE959-9163-412F-95AC-CC83B39BBA75}" presName="dummy" presStyleCnt="0"/>
      <dgm:spPr/>
    </dgm:pt>
    <dgm:pt modelId="{ADDC04B6-3326-4104-9742-BEF1ABDFC782}" type="pres">
      <dgm:prSet presAssocID="{890CE959-9163-412F-95AC-CC83B39BBA7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3E200D-0A95-424A-98F4-24702BF46BD5}" type="pres">
      <dgm:prSet presAssocID="{884652E2-C71B-426A-84C1-5489AC7DBEAF}" presName="sibTrans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24FD2D3A-D90F-499E-8FAE-F1D6FCC48D0F}" type="presOf" srcId="{B383D23E-1D78-40BA-9F97-0B061004FB6A}" destId="{C8E9C575-DF9D-49FA-BCB2-9CDF4329415E}" srcOrd="0" destOrd="0" presId="urn:microsoft.com/office/officeart/2005/8/layout/cycle1"/>
    <dgm:cxn modelId="{336DCD56-0B0C-4D37-ACD2-4A7E9CAA2D80}" type="presOf" srcId="{BAB08A92-D01B-4DA4-83C4-500AD9EB11DD}" destId="{B047A14D-E498-4BA7-87FA-E59786F0405B}" srcOrd="0" destOrd="0" presId="urn:microsoft.com/office/officeart/2005/8/layout/cycle1"/>
    <dgm:cxn modelId="{06823D60-7154-4B27-B275-942560C949FD}" type="presOf" srcId="{884652E2-C71B-426A-84C1-5489AC7DBEAF}" destId="{213E200D-0A95-424A-98F4-24702BF46BD5}" srcOrd="0" destOrd="0" presId="urn:microsoft.com/office/officeart/2005/8/layout/cycle1"/>
    <dgm:cxn modelId="{3699C006-A30E-4E0F-87E0-AD91D2227E5A}" type="presOf" srcId="{C024714E-B2BF-4BFD-839F-16A497AA3F1B}" destId="{BB1D3412-57B6-4C22-B519-9D07E8CC52B3}" srcOrd="0" destOrd="0" presId="urn:microsoft.com/office/officeart/2005/8/layout/cycle1"/>
    <dgm:cxn modelId="{0BAC0F5C-82A6-4280-B3D3-C7982E03633A}" srcId="{FC9F784E-4CF5-4077-9F95-5E1A8F613C35}" destId="{A95CCCEF-FCA7-40C7-B255-F0B7C411E13D}" srcOrd="2" destOrd="0" parTransId="{74BBFD3E-D100-4B42-A9AB-0F93DC543F16}" sibTransId="{C024714E-B2BF-4BFD-839F-16A497AA3F1B}"/>
    <dgm:cxn modelId="{BDF03EDD-36CD-4800-ACE7-41E260BE4508}" type="presOf" srcId="{A95CCCEF-FCA7-40C7-B255-F0B7C411E13D}" destId="{EAAEE79C-86BE-47A4-B4B1-5C7168DC1B27}" srcOrd="0" destOrd="0" presId="urn:microsoft.com/office/officeart/2005/8/layout/cycle1"/>
    <dgm:cxn modelId="{D57B5FB0-C5C4-40CB-80C0-B1D65260AD7A}" srcId="{FC9F784E-4CF5-4077-9F95-5E1A8F613C35}" destId="{890CE959-9163-412F-95AC-CC83B39BBA75}" srcOrd="3" destOrd="0" parTransId="{E18DAE93-46EE-438F-82C9-8EFF2C1FE8FD}" sibTransId="{884652E2-C71B-426A-84C1-5489AC7DBEAF}"/>
    <dgm:cxn modelId="{A587447A-DCE4-43C7-9D3D-E6D508B07664}" type="presOf" srcId="{55B5B464-14E5-4B0A-96C9-4A899F9EE9F3}" destId="{6B85BEB4-E0F8-418B-95ED-F042A8396968}" srcOrd="0" destOrd="0" presId="urn:microsoft.com/office/officeart/2005/8/layout/cycle1"/>
    <dgm:cxn modelId="{3BCBAB48-7063-4824-9AC8-A231FCD5EC4E}" type="presOf" srcId="{890CE959-9163-412F-95AC-CC83B39BBA75}" destId="{ADDC04B6-3326-4104-9742-BEF1ABDFC782}" srcOrd="0" destOrd="0" presId="urn:microsoft.com/office/officeart/2005/8/layout/cycle1"/>
    <dgm:cxn modelId="{1095CBE0-7F86-43C7-B6E0-0CB210F5FBB9}" type="presOf" srcId="{FC9F784E-4CF5-4077-9F95-5E1A8F613C35}" destId="{5279FE7C-6AE2-4647-AC0A-EB8B962725E4}" srcOrd="0" destOrd="0" presId="urn:microsoft.com/office/officeart/2005/8/layout/cycle1"/>
    <dgm:cxn modelId="{19751717-DA3B-491B-8A54-57B52580FA46}" srcId="{FC9F784E-4CF5-4077-9F95-5E1A8F613C35}" destId="{B383D23E-1D78-40BA-9F97-0B061004FB6A}" srcOrd="1" destOrd="0" parTransId="{2EC8A140-8E65-4AAE-A23F-64A685D4B8ED}" sibTransId="{FFF6A7C3-43AE-4FBF-BCEE-7C8A69E3A206}"/>
    <dgm:cxn modelId="{84DB1EBC-4A1D-4617-B999-08AACA65859C}" type="presOf" srcId="{FFF6A7C3-43AE-4FBF-BCEE-7C8A69E3A206}" destId="{4D8A66AC-6796-49E4-8406-75DDD70D79A9}" srcOrd="0" destOrd="0" presId="urn:microsoft.com/office/officeart/2005/8/layout/cycle1"/>
    <dgm:cxn modelId="{6DCB4C24-B12A-4D42-B9DD-287FBCFFCDBD}" srcId="{FC9F784E-4CF5-4077-9F95-5E1A8F613C35}" destId="{BAB08A92-D01B-4DA4-83C4-500AD9EB11DD}" srcOrd="0" destOrd="0" parTransId="{A024B37D-517E-44E3-BD66-25C5C8095EE3}" sibTransId="{55B5B464-14E5-4B0A-96C9-4A899F9EE9F3}"/>
    <dgm:cxn modelId="{23866686-817C-43E8-99AC-F69B18EE1DBB}" type="presParOf" srcId="{5279FE7C-6AE2-4647-AC0A-EB8B962725E4}" destId="{E18E9738-2ABA-496D-B231-8660DB7D355A}" srcOrd="0" destOrd="0" presId="urn:microsoft.com/office/officeart/2005/8/layout/cycle1"/>
    <dgm:cxn modelId="{A2C18EFB-0B45-4889-B647-562B2F6B321C}" type="presParOf" srcId="{5279FE7C-6AE2-4647-AC0A-EB8B962725E4}" destId="{B047A14D-E498-4BA7-87FA-E59786F0405B}" srcOrd="1" destOrd="0" presId="urn:microsoft.com/office/officeart/2005/8/layout/cycle1"/>
    <dgm:cxn modelId="{C17B07AE-A25E-414D-A1EF-1CDC0EE8612C}" type="presParOf" srcId="{5279FE7C-6AE2-4647-AC0A-EB8B962725E4}" destId="{6B85BEB4-E0F8-418B-95ED-F042A8396968}" srcOrd="2" destOrd="0" presId="urn:microsoft.com/office/officeart/2005/8/layout/cycle1"/>
    <dgm:cxn modelId="{A4077039-6336-4B34-A044-1F873437FAD8}" type="presParOf" srcId="{5279FE7C-6AE2-4647-AC0A-EB8B962725E4}" destId="{12C3BDDA-FCFC-425C-A52F-722E900296A6}" srcOrd="3" destOrd="0" presId="urn:microsoft.com/office/officeart/2005/8/layout/cycle1"/>
    <dgm:cxn modelId="{7AEFC93B-D6E7-4BAA-860A-292645D47B17}" type="presParOf" srcId="{5279FE7C-6AE2-4647-AC0A-EB8B962725E4}" destId="{C8E9C575-DF9D-49FA-BCB2-9CDF4329415E}" srcOrd="4" destOrd="0" presId="urn:microsoft.com/office/officeart/2005/8/layout/cycle1"/>
    <dgm:cxn modelId="{97E60A31-E7C6-4229-9D44-7A7163E6A6EB}" type="presParOf" srcId="{5279FE7C-6AE2-4647-AC0A-EB8B962725E4}" destId="{4D8A66AC-6796-49E4-8406-75DDD70D79A9}" srcOrd="5" destOrd="0" presId="urn:microsoft.com/office/officeart/2005/8/layout/cycle1"/>
    <dgm:cxn modelId="{A567BAC8-8F9D-407E-A832-5215FFB648DB}" type="presParOf" srcId="{5279FE7C-6AE2-4647-AC0A-EB8B962725E4}" destId="{6CEDE799-F0F4-4DCA-ADE6-8DEA1CC22BB6}" srcOrd="6" destOrd="0" presId="urn:microsoft.com/office/officeart/2005/8/layout/cycle1"/>
    <dgm:cxn modelId="{A367780C-7010-4187-9886-5C36CC61B4CA}" type="presParOf" srcId="{5279FE7C-6AE2-4647-AC0A-EB8B962725E4}" destId="{EAAEE79C-86BE-47A4-B4B1-5C7168DC1B27}" srcOrd="7" destOrd="0" presId="urn:microsoft.com/office/officeart/2005/8/layout/cycle1"/>
    <dgm:cxn modelId="{F291C63D-3183-4F08-8703-6EB678B8A241}" type="presParOf" srcId="{5279FE7C-6AE2-4647-AC0A-EB8B962725E4}" destId="{BB1D3412-57B6-4C22-B519-9D07E8CC52B3}" srcOrd="8" destOrd="0" presId="urn:microsoft.com/office/officeart/2005/8/layout/cycle1"/>
    <dgm:cxn modelId="{4776ED00-FB60-438B-8864-0FD7F323197E}" type="presParOf" srcId="{5279FE7C-6AE2-4647-AC0A-EB8B962725E4}" destId="{DDE1E664-FF1F-4167-8ADC-567C8DE53EB0}" srcOrd="9" destOrd="0" presId="urn:microsoft.com/office/officeart/2005/8/layout/cycle1"/>
    <dgm:cxn modelId="{F29B7EDC-CF84-49B0-AF50-CACACAF4FCE2}" type="presParOf" srcId="{5279FE7C-6AE2-4647-AC0A-EB8B962725E4}" destId="{ADDC04B6-3326-4104-9742-BEF1ABDFC782}" srcOrd="10" destOrd="0" presId="urn:microsoft.com/office/officeart/2005/8/layout/cycle1"/>
    <dgm:cxn modelId="{A4A75996-769B-4C7D-A459-96F15F40AF83}" type="presParOf" srcId="{5279FE7C-6AE2-4647-AC0A-EB8B962725E4}" destId="{213E200D-0A95-424A-98F4-24702BF46BD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683E5-A05F-479D-957A-8E12DEEC1767}">
      <dsp:nvSpPr>
        <dsp:cNvPr id="0" name=""/>
        <dsp:cNvSpPr/>
      </dsp:nvSpPr>
      <dsp:spPr>
        <a:xfrm>
          <a:off x="2499652" y="57899"/>
          <a:ext cx="1383848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Culpabilidade</a:t>
          </a:r>
        </a:p>
      </dsp:txBody>
      <dsp:txXfrm>
        <a:off x="2702312" y="158467"/>
        <a:ext cx="978528" cy="485582"/>
      </dsp:txXfrm>
    </dsp:sp>
    <dsp:sp modelId="{6B6775B6-39DD-4CB3-BA18-C96997B0D8D3}">
      <dsp:nvSpPr>
        <dsp:cNvPr id="0" name=""/>
        <dsp:cNvSpPr/>
      </dsp:nvSpPr>
      <dsp:spPr>
        <a:xfrm rot="971684">
          <a:off x="3864454" y="438336"/>
          <a:ext cx="300356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3865833" y="474993"/>
        <a:ext cx="230826" cy="139061"/>
      </dsp:txXfrm>
    </dsp:sp>
    <dsp:sp modelId="{B61B6DCF-8CAD-4017-A710-CBA1A6F7713B}">
      <dsp:nvSpPr>
        <dsp:cNvPr id="0" name=""/>
        <dsp:cNvSpPr/>
      </dsp:nvSpPr>
      <dsp:spPr>
        <a:xfrm>
          <a:off x="3961997" y="490541"/>
          <a:ext cx="1438510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Antecedentes</a:t>
          </a:r>
        </a:p>
      </dsp:txBody>
      <dsp:txXfrm>
        <a:off x="4172662" y="591109"/>
        <a:ext cx="1017180" cy="485582"/>
      </dsp:txXfrm>
    </dsp:sp>
    <dsp:sp modelId="{21652122-D326-40F2-A946-ADDEAD1D6949}">
      <dsp:nvSpPr>
        <dsp:cNvPr id="0" name=""/>
        <dsp:cNvSpPr/>
      </dsp:nvSpPr>
      <dsp:spPr>
        <a:xfrm rot="2973574">
          <a:off x="4903113" y="1125035"/>
          <a:ext cx="250069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915327" y="1144929"/>
        <a:ext cx="180539" cy="139061"/>
      </dsp:txXfrm>
    </dsp:sp>
    <dsp:sp modelId="{102DDA7D-DD1C-4B18-AC5B-9619F500C2E4}">
      <dsp:nvSpPr>
        <dsp:cNvPr id="0" name=""/>
        <dsp:cNvSpPr/>
      </dsp:nvSpPr>
      <dsp:spPr>
        <a:xfrm>
          <a:off x="4707255" y="1306662"/>
          <a:ext cx="1339126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Conduta social</a:t>
          </a:r>
        </a:p>
      </dsp:txBody>
      <dsp:txXfrm>
        <a:off x="4903365" y="1407230"/>
        <a:ext cx="946906" cy="485582"/>
      </dsp:txXfrm>
    </dsp:sp>
    <dsp:sp modelId="{FBC6B5CA-CC1B-4929-8255-0A787D1AD43A}">
      <dsp:nvSpPr>
        <dsp:cNvPr id="0" name=""/>
        <dsp:cNvSpPr/>
      </dsp:nvSpPr>
      <dsp:spPr>
        <a:xfrm rot="8145872">
          <a:off x="4752886" y="1959770"/>
          <a:ext cx="373571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4812559" y="1981871"/>
        <a:ext cx="304041" cy="139061"/>
      </dsp:txXfrm>
    </dsp:sp>
    <dsp:sp modelId="{C8A88AE0-2D83-4918-A159-7A8D7E691DD3}">
      <dsp:nvSpPr>
        <dsp:cNvPr id="0" name=""/>
        <dsp:cNvSpPr/>
      </dsp:nvSpPr>
      <dsp:spPr>
        <a:xfrm>
          <a:off x="3746364" y="2171777"/>
          <a:ext cx="1483875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Personalidade do agente</a:t>
          </a:r>
        </a:p>
      </dsp:txBody>
      <dsp:txXfrm>
        <a:off x="3963672" y="2272345"/>
        <a:ext cx="1049259" cy="485582"/>
      </dsp:txXfrm>
    </dsp:sp>
    <dsp:sp modelId="{7BDF09DF-FAD9-4B03-944A-0081D303CD84}">
      <dsp:nvSpPr>
        <dsp:cNvPr id="0" name=""/>
        <dsp:cNvSpPr/>
      </dsp:nvSpPr>
      <dsp:spPr>
        <a:xfrm rot="9597939">
          <a:off x="3731001" y="2641521"/>
          <a:ext cx="185828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3785062" y="2678325"/>
        <a:ext cx="130080" cy="139061"/>
      </dsp:txXfrm>
    </dsp:sp>
    <dsp:sp modelId="{21EC07F8-73D1-4ED2-B24E-697B171BFFC1}">
      <dsp:nvSpPr>
        <dsp:cNvPr id="0" name=""/>
        <dsp:cNvSpPr/>
      </dsp:nvSpPr>
      <dsp:spPr>
        <a:xfrm>
          <a:off x="2522013" y="2644627"/>
          <a:ext cx="1339126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Motivos</a:t>
          </a:r>
        </a:p>
      </dsp:txBody>
      <dsp:txXfrm>
        <a:off x="2718123" y="2745195"/>
        <a:ext cx="946906" cy="485582"/>
      </dsp:txXfrm>
    </dsp:sp>
    <dsp:sp modelId="{B11CBEBA-84E8-4A02-8278-157C5F9BDC0A}">
      <dsp:nvSpPr>
        <dsp:cNvPr id="0" name=""/>
        <dsp:cNvSpPr/>
      </dsp:nvSpPr>
      <dsp:spPr>
        <a:xfrm rot="12146980">
          <a:off x="2370585" y="2599290"/>
          <a:ext cx="321444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2437480" y="2658919"/>
        <a:ext cx="251914" cy="139061"/>
      </dsp:txXfrm>
    </dsp:sp>
    <dsp:sp modelId="{5243CB8C-598A-4DA8-AA31-1E26A9133A99}">
      <dsp:nvSpPr>
        <dsp:cNvPr id="0" name=""/>
        <dsp:cNvSpPr/>
      </dsp:nvSpPr>
      <dsp:spPr>
        <a:xfrm>
          <a:off x="1192884" y="2095451"/>
          <a:ext cx="1339126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Circunstâncias do crime</a:t>
          </a:r>
        </a:p>
      </dsp:txBody>
      <dsp:txXfrm>
        <a:off x="1388994" y="2196019"/>
        <a:ext cx="946906" cy="485582"/>
      </dsp:txXfrm>
    </dsp:sp>
    <dsp:sp modelId="{C79A53DE-2164-471D-AFF3-A4A60DF46427}">
      <dsp:nvSpPr>
        <dsp:cNvPr id="0" name=""/>
        <dsp:cNvSpPr/>
      </dsp:nvSpPr>
      <dsp:spPr>
        <a:xfrm rot="13254255">
          <a:off x="1166688" y="1900207"/>
          <a:ext cx="415664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1227729" y="1969324"/>
        <a:ext cx="346134" cy="139061"/>
      </dsp:txXfrm>
    </dsp:sp>
    <dsp:sp modelId="{E8481C56-C52B-48CA-B2EA-07E096005B84}">
      <dsp:nvSpPr>
        <dsp:cNvPr id="0" name=""/>
        <dsp:cNvSpPr/>
      </dsp:nvSpPr>
      <dsp:spPr>
        <a:xfrm>
          <a:off x="207944" y="1242142"/>
          <a:ext cx="1339126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Consequências do crime</a:t>
          </a:r>
        </a:p>
      </dsp:txBody>
      <dsp:txXfrm>
        <a:off x="404054" y="1342710"/>
        <a:ext cx="946906" cy="485582"/>
      </dsp:txXfrm>
    </dsp:sp>
    <dsp:sp modelId="{87C2ECE4-F770-42AD-B502-3F6A66ED15C4}">
      <dsp:nvSpPr>
        <dsp:cNvPr id="0" name=""/>
        <dsp:cNvSpPr/>
      </dsp:nvSpPr>
      <dsp:spPr>
        <a:xfrm rot="19390432">
          <a:off x="1217237" y="1100338"/>
          <a:ext cx="306854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24174" y="1167529"/>
        <a:ext cx="237324" cy="139061"/>
      </dsp:txXfrm>
    </dsp:sp>
    <dsp:sp modelId="{9851C46B-1AAA-4EA7-B94E-9C3BD26E8D3F}">
      <dsp:nvSpPr>
        <dsp:cNvPr id="0" name=""/>
        <dsp:cNvSpPr/>
      </dsp:nvSpPr>
      <dsp:spPr>
        <a:xfrm>
          <a:off x="1201361" y="498264"/>
          <a:ext cx="1339126" cy="686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Comportamento da vítima</a:t>
          </a:r>
          <a:endParaRPr lang="pt-BR" sz="1200" kern="1200" dirty="0"/>
        </a:p>
      </dsp:txBody>
      <dsp:txXfrm>
        <a:off x="1397471" y="598832"/>
        <a:ext cx="946906" cy="485582"/>
      </dsp:txXfrm>
    </dsp:sp>
    <dsp:sp modelId="{6605865B-8FFF-477C-8968-E17D65D754C9}">
      <dsp:nvSpPr>
        <dsp:cNvPr id="0" name=""/>
        <dsp:cNvSpPr/>
      </dsp:nvSpPr>
      <dsp:spPr>
        <a:xfrm rot="19307025">
          <a:off x="2356380" y="449011"/>
          <a:ext cx="202320" cy="231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362884" y="514138"/>
        <a:ext cx="141624" cy="13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A14D-E498-4BA7-87FA-E59786F0405B}">
      <dsp:nvSpPr>
        <dsp:cNvPr id="0" name=""/>
        <dsp:cNvSpPr/>
      </dsp:nvSpPr>
      <dsp:spPr>
        <a:xfrm>
          <a:off x="1339396" y="34260"/>
          <a:ext cx="548200" cy="54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1/6</a:t>
          </a:r>
        </a:p>
      </dsp:txBody>
      <dsp:txXfrm>
        <a:off x="1339396" y="34260"/>
        <a:ext cx="548200" cy="548200"/>
      </dsp:txXfrm>
    </dsp:sp>
    <dsp:sp modelId="{6B85BEB4-E0F8-418B-95ED-F042A8396968}">
      <dsp:nvSpPr>
        <dsp:cNvPr id="0" name=""/>
        <dsp:cNvSpPr/>
      </dsp:nvSpPr>
      <dsp:spPr>
        <a:xfrm>
          <a:off x="373806" y="-274"/>
          <a:ext cx="1548324" cy="1548324"/>
        </a:xfrm>
        <a:prstGeom prst="circularArrow">
          <a:avLst>
            <a:gd name="adj1" fmla="val 6904"/>
            <a:gd name="adj2" fmla="val 465520"/>
            <a:gd name="adj3" fmla="val 548710"/>
            <a:gd name="adj4" fmla="val 2058577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9C575-DF9D-49FA-BCB2-9CDF4329415E}">
      <dsp:nvSpPr>
        <dsp:cNvPr id="0" name=""/>
        <dsp:cNvSpPr/>
      </dsp:nvSpPr>
      <dsp:spPr>
        <a:xfrm>
          <a:off x="1339396" y="965314"/>
          <a:ext cx="548200" cy="54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2/3</a:t>
          </a:r>
        </a:p>
      </dsp:txBody>
      <dsp:txXfrm>
        <a:off x="1339396" y="965314"/>
        <a:ext cx="548200" cy="548200"/>
      </dsp:txXfrm>
    </dsp:sp>
    <dsp:sp modelId="{4D8A66AC-6796-49E4-8406-75DDD70D79A9}">
      <dsp:nvSpPr>
        <dsp:cNvPr id="0" name=""/>
        <dsp:cNvSpPr/>
      </dsp:nvSpPr>
      <dsp:spPr>
        <a:xfrm>
          <a:off x="373806" y="-274"/>
          <a:ext cx="1548324" cy="1548324"/>
        </a:xfrm>
        <a:prstGeom prst="circularArrow">
          <a:avLst>
            <a:gd name="adj1" fmla="val 6904"/>
            <a:gd name="adj2" fmla="val 465520"/>
            <a:gd name="adj3" fmla="val 5948710"/>
            <a:gd name="adj4" fmla="val 438577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E79C-86BE-47A4-B4B1-5C7168DC1B27}">
      <dsp:nvSpPr>
        <dsp:cNvPr id="0" name=""/>
        <dsp:cNvSpPr/>
      </dsp:nvSpPr>
      <dsp:spPr>
        <a:xfrm>
          <a:off x="408341" y="965314"/>
          <a:ext cx="548200" cy="54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1/3</a:t>
          </a:r>
        </a:p>
      </dsp:txBody>
      <dsp:txXfrm>
        <a:off x="408341" y="965314"/>
        <a:ext cx="548200" cy="548200"/>
      </dsp:txXfrm>
    </dsp:sp>
    <dsp:sp modelId="{BB1D3412-57B6-4C22-B519-9D07E8CC52B3}">
      <dsp:nvSpPr>
        <dsp:cNvPr id="0" name=""/>
        <dsp:cNvSpPr/>
      </dsp:nvSpPr>
      <dsp:spPr>
        <a:xfrm>
          <a:off x="373806" y="-274"/>
          <a:ext cx="1548324" cy="1548324"/>
        </a:xfrm>
        <a:prstGeom prst="circularArrow">
          <a:avLst>
            <a:gd name="adj1" fmla="val 6904"/>
            <a:gd name="adj2" fmla="val 465520"/>
            <a:gd name="adj3" fmla="val 11348710"/>
            <a:gd name="adj4" fmla="val 978577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C04B6-3326-4104-9742-BEF1ABDFC782}">
      <dsp:nvSpPr>
        <dsp:cNvPr id="0" name=""/>
        <dsp:cNvSpPr/>
      </dsp:nvSpPr>
      <dsp:spPr>
        <a:xfrm>
          <a:off x="408341" y="34260"/>
          <a:ext cx="548200" cy="54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1/2</a:t>
          </a:r>
        </a:p>
      </dsp:txBody>
      <dsp:txXfrm>
        <a:off x="408341" y="34260"/>
        <a:ext cx="548200" cy="548200"/>
      </dsp:txXfrm>
    </dsp:sp>
    <dsp:sp modelId="{213E200D-0A95-424A-98F4-24702BF46BD5}">
      <dsp:nvSpPr>
        <dsp:cNvPr id="0" name=""/>
        <dsp:cNvSpPr/>
      </dsp:nvSpPr>
      <dsp:spPr>
        <a:xfrm>
          <a:off x="373806" y="-274"/>
          <a:ext cx="1548324" cy="1548324"/>
        </a:xfrm>
        <a:prstGeom prst="circularArrow">
          <a:avLst>
            <a:gd name="adj1" fmla="val 6904"/>
            <a:gd name="adj2" fmla="val 465520"/>
            <a:gd name="adj3" fmla="val 16748710"/>
            <a:gd name="adj4" fmla="val 1518577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708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19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690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24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47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8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643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37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6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327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2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97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035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35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001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94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943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70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796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804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342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706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143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061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73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72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76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46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019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1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19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4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69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30800" y="1030700"/>
            <a:ext cx="7082400" cy="30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3449925" y="-39825"/>
            <a:ext cx="2244000" cy="13974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087183" y="290068"/>
            <a:ext cx="970187" cy="737616"/>
            <a:chOff x="519000" y="238125"/>
            <a:chExt cx="6582000" cy="5238750"/>
          </a:xfrm>
        </p:grpSpPr>
        <p:sp>
          <p:nvSpPr>
            <p:cNvPr id="13" name="Google Shape;13;p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57275" y="1341650"/>
            <a:ext cx="6029400" cy="27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35" name="Google Shape;35;p5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794"/>
            </a:avLst>
          </a:prstGeom>
          <a:solidFill>
            <a:srgbClr val="2F0411">
              <a:alpha val="292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4063200" y="4623900"/>
            <a:ext cx="1017600" cy="37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0" name="Google Shape;120;p13"/>
          <p:cNvSpPr/>
          <p:nvPr/>
        </p:nvSpPr>
        <p:spPr>
          <a:xfrm rot="-5400000">
            <a:off x="3723900" y="8700"/>
            <a:ext cx="16962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4218876" y="249023"/>
            <a:ext cx="706249" cy="536972"/>
            <a:chOff x="519000" y="238125"/>
            <a:chExt cx="6582000" cy="5238750"/>
          </a:xfrm>
        </p:grpSpPr>
        <p:sp>
          <p:nvSpPr>
            <p:cNvPr id="122" name="Google Shape;122;p13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 idx="4294967295"/>
          </p:nvPr>
        </p:nvSpPr>
        <p:spPr>
          <a:xfrm>
            <a:off x="424800" y="2712394"/>
            <a:ext cx="8452800" cy="1380000"/>
          </a:xfrm>
          <a:prstGeom prst="rect">
            <a:avLst/>
          </a:prstGeom>
          <a:noFill/>
          <a:ln>
            <a:solidFill>
              <a:srgbClr val="CFD9E3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  <a:endParaRPr sz="5400" dirty="0">
              <a:solidFill>
                <a:srgbClr val="FF000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sldNum" idx="12"/>
          </p:nvPr>
        </p:nvSpPr>
        <p:spPr>
          <a:xfrm>
            <a:off x="4063200" y="4623900"/>
            <a:ext cx="1017600" cy="37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CaixaDeTexto 4"/>
          <p:cNvSpPr txBox="1"/>
          <p:nvPr/>
        </p:nvSpPr>
        <p:spPr>
          <a:xfrm>
            <a:off x="6379200" y="561600"/>
            <a:ext cx="265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Prof. Rodrigo Fuziger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Etapas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indent="0" algn="just">
              <a:buNone/>
            </a:pPr>
            <a:r>
              <a:rPr lang="pt-BR" sz="2000" dirty="0"/>
              <a:t>Na </a:t>
            </a:r>
            <a:r>
              <a:rPr lang="pt-BR" sz="2000" b="1" dirty="0"/>
              <a:t>2ª fase</a:t>
            </a:r>
            <a:r>
              <a:rPr lang="pt-BR" sz="2000" dirty="0"/>
              <a:t>, aplicar as atenuantes e agravantes incidentes à espécie, estabelecendo a quantidade de cada aumento ou redução.</a:t>
            </a:r>
          </a:p>
          <a:p>
            <a:pPr marL="63500" indent="0" algn="just">
              <a:buNone/>
            </a:pPr>
            <a:endParaRPr lang="pt-BR" sz="2000" dirty="0"/>
          </a:p>
          <a:p>
            <a:pPr marL="63500" indent="0" algn="just">
              <a:buNone/>
            </a:pPr>
            <a:r>
              <a:rPr lang="pt-BR" sz="2000" dirty="0"/>
              <a:t>STJ, súmula </a:t>
            </a:r>
            <a:r>
              <a:rPr lang="pt-BR" sz="2000" b="1" dirty="0"/>
              <a:t>231</a:t>
            </a:r>
            <a:r>
              <a:rPr lang="pt-BR" sz="2000" dirty="0"/>
              <a:t>: “a incidência da circunstancia atenuante não pode conduzir à redução da pena abaixo do mínimo legal”.</a:t>
            </a:r>
          </a:p>
          <a:p>
            <a:pPr marL="63500" lvl="0" indent="0" algn="just">
              <a:buNone/>
            </a:pPr>
            <a:endParaRPr lang="pt-BR" sz="2000" i="1" dirty="0"/>
          </a:p>
          <a:p>
            <a:pPr marL="63500" lvl="0" indent="0" algn="just">
              <a:buNone/>
            </a:pPr>
            <a:r>
              <a:rPr lang="pt-BR" sz="2000" i="1" dirty="0"/>
              <a:t>Não há um valor específico de diminuição e aumento na segunda fase. A jurisprudência costuma aplicar o quantum de </a:t>
            </a:r>
            <a:r>
              <a:rPr lang="pt-BR" sz="2000" b="1" i="1" dirty="0"/>
              <a:t>1/6 </a:t>
            </a:r>
            <a:r>
              <a:rPr lang="pt-BR" sz="2000" i="1" dirty="0"/>
              <a:t>para as agravantes e atenuantes.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738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Etapas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r>
              <a:rPr lang="pt-BR" sz="2000" dirty="0"/>
              <a:t>Na </a:t>
            </a:r>
            <a:r>
              <a:rPr lang="pt-BR" sz="2000" b="1" dirty="0"/>
              <a:t>3ª fase</a:t>
            </a:r>
            <a:r>
              <a:rPr lang="pt-BR" sz="2000" dirty="0"/>
              <a:t>, proceder aos aumentos e diminuições previstos nas partes geral (do art. 1 ao 120 do CP, por exemplo, o artigo 14, II, § único) e especial (do art. 121 ao 361, por exemplo, o artigo 333, § único), </a:t>
            </a:r>
            <a:r>
              <a:rPr lang="pt-BR" sz="2000" b="1" u="sng" dirty="0"/>
              <a:t>podendo</a:t>
            </a:r>
            <a:r>
              <a:rPr lang="pt-BR" sz="2000" dirty="0"/>
              <a:t> a pena ficar abaixo do mínimo previsto no tipo penal. 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921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997765" y="1100603"/>
            <a:ext cx="6738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59 - O juiz, atendendo à culpabilidade, aos antecedentes, à conduta social, à personalidade do agente, aos motivos, às circunstâncias e </a:t>
            </a:r>
            <a:r>
              <a:rPr lang="pt-BR" dirty="0" err="1"/>
              <a:t>conseqüências</a:t>
            </a:r>
            <a:r>
              <a:rPr lang="pt-BR" dirty="0"/>
              <a:t> do crime, bem como ao comportamento da vítima, estabelecerá, conforme </a:t>
            </a:r>
            <a:r>
              <a:rPr lang="pt-BR" b="1" dirty="0"/>
              <a:t>seja necessário e suficiente para reprovação e prevenção do crime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 </a:t>
            </a:r>
            <a:r>
              <a:rPr lang="pt-BR" dirty="0"/>
              <a:t>- as penas aplicáveis dentre as </a:t>
            </a:r>
            <a:r>
              <a:rPr lang="pt-BR" dirty="0" smtClean="0"/>
              <a:t>cominadas;</a:t>
            </a:r>
          </a:p>
          <a:p>
            <a:pPr algn="just"/>
            <a:r>
              <a:rPr lang="pt-BR" dirty="0" smtClean="0"/>
              <a:t>II </a:t>
            </a:r>
            <a:r>
              <a:rPr lang="pt-BR" dirty="0"/>
              <a:t>- a quantidade de pena aplicável, dentro dos limites previstos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III </a:t>
            </a:r>
            <a:r>
              <a:rPr lang="pt-BR" dirty="0"/>
              <a:t>- o regime inicial de cumprimento da pena privativa de liberdade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IV </a:t>
            </a:r>
            <a:r>
              <a:rPr lang="pt-BR" dirty="0"/>
              <a:t>- a substituição da pena privativa da liberdade aplicada, por outra espécie de pena, se cabível. </a:t>
            </a:r>
          </a:p>
        </p:txBody>
      </p:sp>
    </p:spTree>
    <p:extLst>
      <p:ext uri="{BB962C8B-B14F-4D97-AF65-F5344CB8AC3E}">
        <p14:creationId xmlns:p14="http://schemas.microsoft.com/office/powerpoint/2010/main" val="8233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588F4DC5-D324-40FC-8D11-57792865A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177015"/>
              </p:ext>
            </p:extLst>
          </p:nvPr>
        </p:nvGraphicFramePr>
        <p:xfrm>
          <a:off x="2248923" y="1151200"/>
          <a:ext cx="6383154" cy="337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20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97208" y="970062"/>
            <a:ext cx="7138626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CULPABILIDADE</a:t>
            </a:r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Polissemia: Reprovabilidade, censurabilidade.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dirty="0" smtClean="0"/>
              <a:t>Exemplo: Premeditação (</a:t>
            </a:r>
            <a:r>
              <a:rPr lang="pt-BR" dirty="0" err="1" smtClean="0"/>
              <a:t>AgRg</a:t>
            </a:r>
            <a:r>
              <a:rPr lang="pt-BR" dirty="0" smtClean="0"/>
              <a:t> no ARESP 288922/SE). Ou...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sz="1300" dirty="0"/>
              <a:t>PENAL. AGRAVO REGIMENTAL NO AGRAVO EM RECURSO ESPECIAL. ART. 312 DO CÓDIGO PENAL. PECULATO. CULPABILIDADE VALORADA NEGATIVAMENTE. AGRAVO REGIMENTAL IMPROVIDO. 1. </a:t>
            </a:r>
            <a:r>
              <a:rPr lang="pt-BR" sz="1300" u="sng" dirty="0"/>
              <a:t>“Não há ilegalidade na fixação da pena-base um pouco acima do mínimo legal se valorada negativamente a circunstância judicial relativa à culpabilidade da ré que, por ser bacharel em direito</a:t>
            </a:r>
            <a:r>
              <a:rPr lang="pt-BR" sz="1300" dirty="0"/>
              <a:t>, tinha pleno conhecimento de que estava realizando ações criminosas graves.” (</a:t>
            </a:r>
            <a:r>
              <a:rPr lang="pt-BR" sz="1300" dirty="0" err="1"/>
              <a:t>REsp</a:t>
            </a:r>
            <a:r>
              <a:rPr lang="pt-BR" sz="1300" dirty="0"/>
              <a:t> 1.202.292/RJ, Rel. Ministra MARIA THEREZA DE ASSIS MOURA, SEXTA TURMA, julgado em 21/5/2013, </a:t>
            </a:r>
            <a:r>
              <a:rPr lang="pt-BR" sz="1300" dirty="0" err="1"/>
              <a:t>DJe</a:t>
            </a:r>
            <a:r>
              <a:rPr lang="pt-BR" sz="1300" dirty="0"/>
              <a:t> 14/6/2013). 2. Agravo regimental a que se nega provimento. (</a:t>
            </a:r>
            <a:r>
              <a:rPr lang="pt-BR" sz="1300" dirty="0" err="1"/>
              <a:t>AgRg</a:t>
            </a:r>
            <a:r>
              <a:rPr lang="pt-BR" sz="1300" dirty="0"/>
              <a:t> no </a:t>
            </a:r>
            <a:r>
              <a:rPr lang="pt-BR" sz="1300" dirty="0" err="1"/>
              <a:t>AREsp</a:t>
            </a:r>
            <a:r>
              <a:rPr lang="pt-BR" sz="1300" dirty="0"/>
              <a:t> 1567786/SP, Rel. Ministro RIBEIRO DANTAS, QUINTA TURMA, julgado em 19/05/2020, </a:t>
            </a:r>
            <a:r>
              <a:rPr lang="pt-BR" sz="1300" dirty="0" err="1"/>
              <a:t>DJe</a:t>
            </a:r>
            <a:r>
              <a:rPr lang="pt-BR" sz="1300" dirty="0"/>
              <a:t> 27/05/2020)</a:t>
            </a:r>
          </a:p>
        </p:txBody>
      </p:sp>
    </p:spTree>
    <p:extLst>
      <p:ext uri="{BB962C8B-B14F-4D97-AF65-F5344CB8AC3E}">
        <p14:creationId xmlns:p14="http://schemas.microsoft.com/office/powerpoint/2010/main" val="27383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ANTECEDENTES</a:t>
            </a:r>
          </a:p>
          <a:p>
            <a:pPr algn="just"/>
            <a:endParaRPr lang="pt-BR" dirty="0" smtClean="0"/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Maus antecedentes são diferentes de reincidência (art. 63)!!!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(</a:t>
            </a:r>
            <a:r>
              <a:rPr lang="pt-BR" dirty="0"/>
              <a:t>Súmula 241 do STJ: A reincidência penal não pode ser considerada como circunstância agravante e, simultaneamente, como circunstância judicial</a:t>
            </a:r>
            <a:r>
              <a:rPr lang="pt-BR" dirty="0" smtClean="0"/>
              <a:t>.)</a:t>
            </a:r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Hipóteses de maus antecedentes: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– Condenação anterior por contravenção</a:t>
            </a:r>
          </a:p>
          <a:p>
            <a:pPr algn="just"/>
            <a:r>
              <a:rPr lang="pt-BR" dirty="0" smtClean="0"/>
              <a:t>b – Condenação com trânsito em julgado por crime anterior ao crime julgado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Estelionato cometido em 2017 com trânsito em julgado em 2019 pode ser 	considerado mau antecedente no julgamento de receptação cometida em 	2018 e julgada em 2020.</a:t>
            </a:r>
          </a:p>
          <a:p>
            <a:pPr algn="just"/>
            <a:r>
              <a:rPr lang="pt-BR" strike="sngStrike" dirty="0" smtClean="0"/>
              <a:t>c – Crimes anteriores ao período depurador da reincidência (art. 64,I).</a:t>
            </a:r>
            <a:endParaRPr lang="pt-BR" strike="sngStrike" dirty="0"/>
          </a:p>
        </p:txBody>
      </p:sp>
    </p:spTree>
    <p:extLst>
      <p:ext uri="{BB962C8B-B14F-4D97-AF65-F5344CB8AC3E}">
        <p14:creationId xmlns:p14="http://schemas.microsoft.com/office/powerpoint/2010/main" val="248073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ANTECEDENTES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Súmula 444 do STJ: É vedada a utilização de inquéritos policiais e ações penais em curso para agravar a pena-base.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ctr"/>
            <a:r>
              <a:rPr lang="pt-BR" dirty="0" smtClean="0"/>
              <a:t>Ato infracional também não pode ser utilizado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18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CONDUTA SOCIAL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- Hábitos, relação com o meio familiar, com a comunidade.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Problema: juízo moral!</a:t>
            </a:r>
          </a:p>
          <a:p>
            <a:pPr algn="just"/>
            <a:endParaRPr lang="pt-BR" dirty="0"/>
          </a:p>
          <a:p>
            <a:pPr algn="just"/>
            <a:r>
              <a:rPr lang="pt-BR" sz="1200" dirty="0"/>
              <a:t>“É necessário distinguir pecado, delito e atos depreciáveis. Ter um buraco na meia não é delito, nem pecado, mas algo vergonhoso. Casar-se com a própria irmã é um pecado aos olhos dos cristãos, mas não é um ilícito. Pois, só pode ser considerado delito o ilícito mediante o qual se ofenda alguém. Este é o único objeto das leis penais. Algo pode ser vergonhoso, algo pode ser pecaminoso e, em que pese isso, não constituir um delito. O ser humano, o cidadão e o cristão são três conceitos diferentes”. HOMMEL, Karl Ferdinand. Des </a:t>
            </a:r>
            <a:r>
              <a:rPr lang="pt-BR" sz="1200" dirty="0" err="1"/>
              <a:t>herrn</a:t>
            </a:r>
            <a:r>
              <a:rPr lang="pt-BR" sz="1200" dirty="0"/>
              <a:t> </a:t>
            </a:r>
            <a:r>
              <a:rPr lang="pt-BR" sz="1200" dirty="0" err="1"/>
              <a:t>marquis</a:t>
            </a:r>
            <a:r>
              <a:rPr lang="pt-BR" sz="1200" dirty="0"/>
              <a:t> von </a:t>
            </a:r>
            <a:r>
              <a:rPr lang="pt-BR" sz="1200" dirty="0" err="1"/>
              <a:t>Beccaria</a:t>
            </a:r>
            <a:r>
              <a:rPr lang="pt-BR" sz="1200" dirty="0"/>
              <a:t> </a:t>
            </a:r>
            <a:r>
              <a:rPr lang="pt-BR" sz="1200" dirty="0" err="1"/>
              <a:t>unterbliches</a:t>
            </a:r>
            <a:r>
              <a:rPr lang="pt-BR" sz="1200" dirty="0"/>
              <a:t> </a:t>
            </a:r>
            <a:r>
              <a:rPr lang="pt-BR" sz="1200" dirty="0" err="1"/>
              <a:t>Werk</a:t>
            </a:r>
            <a:r>
              <a:rPr lang="pt-BR" sz="1200" dirty="0"/>
              <a:t> von </a:t>
            </a:r>
            <a:r>
              <a:rPr lang="pt-BR" sz="1200" dirty="0" err="1"/>
              <a:t>Verbrechen</a:t>
            </a:r>
            <a:r>
              <a:rPr lang="pt-BR" sz="1200" dirty="0"/>
              <a:t> </a:t>
            </a:r>
            <a:r>
              <a:rPr lang="pt-BR" sz="1200" dirty="0" err="1"/>
              <a:t>und</a:t>
            </a:r>
            <a:r>
              <a:rPr lang="pt-BR" sz="1200" dirty="0"/>
              <a:t> </a:t>
            </a:r>
            <a:r>
              <a:rPr lang="pt-BR" sz="1200" dirty="0" err="1" smtClean="0"/>
              <a:t>Strafen</a:t>
            </a:r>
            <a:r>
              <a:rPr lang="pt-BR" sz="1200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- Uso de testemunhas de vida pregressa.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44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MOTIVOS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- Particularidade ou intensidade de fatores que direcionam a conduta.</a:t>
            </a:r>
          </a:p>
        </p:txBody>
      </p:sp>
    </p:spTree>
    <p:extLst>
      <p:ext uri="{BB962C8B-B14F-4D97-AF65-F5344CB8AC3E}">
        <p14:creationId xmlns:p14="http://schemas.microsoft.com/office/powerpoint/2010/main" val="266471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CIRCUNSTÂNCIAS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Conjunto fático da conduta (local, horário, intensidade da </a:t>
            </a:r>
            <a:r>
              <a:rPr lang="pt-BR" dirty="0" err="1" smtClean="0"/>
              <a:t>violência,etc</a:t>
            </a:r>
            <a:r>
              <a:rPr lang="pt-BR" dirty="0" smtClean="0"/>
              <a:t>...)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dirty="0" smtClean="0"/>
              <a:t>Problema: costumeira confusão dos magistrados com a culpabilidade (como circunstância judicial do Art. 59).</a:t>
            </a:r>
          </a:p>
        </p:txBody>
      </p:sp>
    </p:spTree>
    <p:extLst>
      <p:ext uri="{BB962C8B-B14F-4D97-AF65-F5344CB8AC3E}">
        <p14:creationId xmlns:p14="http://schemas.microsoft.com/office/powerpoint/2010/main" val="194334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890445" y="1040386"/>
            <a:ext cx="7140539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63500" lvl="0" indent="0" algn="just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63500" lvl="0" indent="0" algn="just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63500" lvl="0" indent="0" algn="ctr">
              <a:buNone/>
            </a:pPr>
            <a:r>
              <a:rPr lang="pt-BR" dirty="0">
                <a:solidFill>
                  <a:srgbClr val="C00000"/>
                </a:solidFill>
              </a:rPr>
              <a:t>- Reflexões iniciais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970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PERSONALIDADE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- Magistrado tem capacidade de avaliar a personalidade de um sujeito?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- STJ entende ser dispensável a elaboração de laudo técnico para a avaliação da personalidade (</a:t>
            </a:r>
            <a:r>
              <a:rPr lang="pt-BR" dirty="0" err="1" smtClean="0"/>
              <a:t>AgrG</a:t>
            </a:r>
            <a:r>
              <a:rPr lang="pt-BR" dirty="0" smtClean="0"/>
              <a:t> no RESP 1301226/PR).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strike="sngStrike" dirty="0" smtClean="0"/>
              <a:t>Personalidade voltada ao crime...</a:t>
            </a:r>
          </a:p>
          <a:p>
            <a:pPr algn="just"/>
            <a:endParaRPr lang="pt-BR" strike="sngStrike" dirty="0"/>
          </a:p>
          <a:p>
            <a:pPr algn="just"/>
            <a:r>
              <a:rPr lang="pt-BR" sz="1200" dirty="0"/>
              <a:t>'Relativamente à circunstância judicial da personalidade, tida como ‘desviada para o mundo da criminalidade’, o Juiz sentenciante destacou que ‘o réu demonstra que é um pervertido sexual, capaz de cometer inúmeros abusos sexuais, conforme acima citado (com danos psicológicos irreparáveis às vítimas que viveram um verdadeiro mundo dos horrores), única e exclusivamente para saciar os seus institutos sexuais selvagens e estúpidos, esquecendo que a liberdade sexual é uma opção irrenunciável e incondicionada de cada pessoa, que escolhe – livremente – os seus parceiros </a:t>
            </a:r>
            <a:r>
              <a:rPr lang="pt-BR" sz="1200" dirty="0" smtClean="0"/>
              <a:t>[...]'. (TJ-DF, RHC 116.011)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4636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CONSEQUÊNCIAS</a:t>
            </a:r>
          </a:p>
          <a:p>
            <a:pPr algn="just"/>
            <a:endParaRPr lang="pt-BR" sz="1200" dirty="0"/>
          </a:p>
          <a:p>
            <a:pPr marL="171450" indent="-171450" algn="just">
              <a:buFontTx/>
              <a:buChar char="-"/>
            </a:pPr>
            <a:endParaRPr lang="pt-BR" sz="1200" dirty="0" smtClean="0"/>
          </a:p>
          <a:p>
            <a:pPr marL="171450" indent="-171450" algn="just">
              <a:buFontTx/>
              <a:buChar char="-"/>
            </a:pPr>
            <a:endParaRPr lang="pt-BR" sz="1200" dirty="0"/>
          </a:p>
          <a:p>
            <a:pPr marL="171450" indent="-171450" algn="just">
              <a:buFontTx/>
              <a:buChar char="-"/>
            </a:pPr>
            <a:endParaRPr lang="pt-BR" sz="1200" dirty="0" smtClean="0"/>
          </a:p>
          <a:p>
            <a:pPr marL="171450" indent="-171450" algn="just">
              <a:buFontTx/>
              <a:buChar char="-"/>
            </a:pPr>
            <a:r>
              <a:rPr lang="pt-BR" sz="1200" dirty="0" smtClean="0"/>
              <a:t>Efeitos em concreto para a vítima do delito.</a:t>
            </a:r>
          </a:p>
          <a:p>
            <a:pPr marL="171450" indent="-171450" algn="just">
              <a:buFontTx/>
              <a:buChar char="-"/>
            </a:pPr>
            <a:endParaRPr lang="pt-BR" sz="1200" dirty="0"/>
          </a:p>
          <a:p>
            <a:pPr marL="171450" indent="-171450" algn="just">
              <a:buFontTx/>
              <a:buChar char="-"/>
            </a:pPr>
            <a:endParaRPr lang="pt-BR" sz="1200" dirty="0" smtClean="0"/>
          </a:p>
          <a:p>
            <a:pPr marL="171450" indent="-171450" algn="just">
              <a:buFontTx/>
              <a:buChar char="-"/>
            </a:pPr>
            <a:r>
              <a:rPr lang="pt-BR" sz="1200" dirty="0" smtClean="0"/>
              <a:t>IMPORTANTE: Os efeitos estavam no escopo de cognição do autor (eram sabidos ou previsíveis)?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8669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1ª Fase – CIRCUNSTÂNCIAS JUDICIAIS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None/>
            </a:pPr>
            <a:endParaRPr lang="pt-BR" sz="2000" dirty="0"/>
          </a:p>
          <a:p>
            <a:pPr marL="63500" lvl="0" indent="0" algn="just">
              <a:buClr>
                <a:srgbClr val="C00000"/>
              </a:buClr>
              <a:buNone/>
            </a:pP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872944" y="1100603"/>
            <a:ext cx="71386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Fixação da pena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59 </a:t>
            </a:r>
            <a:r>
              <a:rPr lang="pt-BR" dirty="0" smtClean="0"/>
              <a:t>– COMPORTAMENTO DA VÍTIMA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Prevalece o entendimento de que é uma circunstância neutra, que só pode beneficiar o réu.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Exemplo: Racha.</a:t>
            </a: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Problemas severos de compreensão do papel da vítima.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sz="1100" dirty="0"/>
              <a:t>A CONDUTA DE DESCUMPRIR AS ORDENS DE TIO, E DEIXAR SOZINHA A IRMÃ MENOR, QUE ESTAVA DOENTE, PERMITE QUE O COMPORTAMENTO DA VÍTIMA DE MAUS-TRATOS SEJA UTILIZADO EM FAVOR DO RÉU.</a:t>
            </a:r>
          </a:p>
          <a:p>
            <a:pPr algn="just"/>
            <a:r>
              <a:rPr lang="pt-BR" sz="1100" dirty="0" smtClean="0"/>
              <a:t>Réu </a:t>
            </a:r>
            <a:r>
              <a:rPr lang="pt-BR" sz="1100" dirty="0"/>
              <a:t>condenado por infringir o artigo 136 do Código Penal, por ter abusados dos meios de correção e disciplina, expondo a perigo a saúde da sobrinha surrando-a com o cinturão devido ao fato de ele desobedecê-lo, indo à rua se encontrar com amigos de má conduta para juntos fumarem narguilé e deixando a irmã menor sozinha em casa, mesmo estando febril</a:t>
            </a:r>
            <a:r>
              <a:rPr lang="pt-BR" sz="1100" dirty="0" smtClean="0"/>
              <a:t>. Se </a:t>
            </a:r>
            <a:r>
              <a:rPr lang="pt-BR" sz="1100" dirty="0"/>
              <a:t>o comportamento da vítima contribui para a deflagração da ação criminosa, há que se reduzir a pena, conforme o artigo 59 do Código Penal.” </a:t>
            </a:r>
            <a:r>
              <a:rPr lang="pt-BR" sz="1100" dirty="0" smtClean="0"/>
              <a:t>(TJ-DF, APR </a:t>
            </a:r>
            <a:r>
              <a:rPr lang="pt-BR" sz="1100" dirty="0"/>
              <a:t>20120510022988)</a:t>
            </a:r>
          </a:p>
        </p:txBody>
      </p:sp>
    </p:spTree>
    <p:extLst>
      <p:ext uri="{BB962C8B-B14F-4D97-AF65-F5344CB8AC3E}">
        <p14:creationId xmlns:p14="http://schemas.microsoft.com/office/powerpoint/2010/main" val="228222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2776813" y="2188025"/>
            <a:ext cx="5327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Agravantes (art. 61, </a:t>
            </a:r>
            <a:r>
              <a:rPr lang="pt-BR" sz="2400" b="1" dirty="0" smtClean="0"/>
              <a:t>62)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  <a:p>
            <a:pPr algn="ctr"/>
            <a:r>
              <a:rPr lang="pt-BR" sz="2400" b="1" dirty="0"/>
              <a:t>Atenuantes (art. 65 e 66)</a:t>
            </a:r>
            <a:br>
              <a:rPr lang="pt-BR" sz="2400" b="1" dirty="0"/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653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23975"/>
            <a:ext cx="733044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 Circunstâncias agravantes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1200" b="1" dirty="0" smtClean="0"/>
              <a:t>Art</a:t>
            </a:r>
            <a:r>
              <a:rPr lang="pt-BR" sz="1200" b="1" dirty="0"/>
              <a:t>. 61 - São circunstâncias que sempre agravam a pena, quando não constituem ou qualificam o crime</a:t>
            </a:r>
            <a:r>
              <a:rPr lang="pt-BR" sz="1200" b="1" dirty="0" smtClean="0"/>
              <a:t>:</a:t>
            </a:r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dirty="0" smtClean="0"/>
              <a:t>I </a:t>
            </a:r>
            <a:r>
              <a:rPr lang="pt-BR" sz="1200" b="1" dirty="0"/>
              <a:t>- a reincidência</a:t>
            </a:r>
            <a:r>
              <a:rPr lang="pt-BR" sz="1200" b="1" dirty="0" smtClean="0"/>
              <a:t>;</a:t>
            </a:r>
            <a:endParaRPr lang="pt-BR" sz="1200" b="1" dirty="0"/>
          </a:p>
          <a:p>
            <a:pPr algn="just"/>
            <a:r>
              <a:rPr lang="pt-BR" sz="1200" b="1" dirty="0"/>
              <a:t>       </a:t>
            </a:r>
            <a:endParaRPr lang="pt-BR" sz="1200" b="1" dirty="0" smtClean="0"/>
          </a:p>
          <a:p>
            <a:pPr algn="just"/>
            <a:r>
              <a:rPr lang="pt-BR" sz="1200" b="1" dirty="0" smtClean="0"/>
              <a:t>II </a:t>
            </a:r>
            <a:r>
              <a:rPr lang="pt-BR" sz="1200" b="1" dirty="0"/>
              <a:t>- ter o agente cometido o crime</a:t>
            </a:r>
            <a:r>
              <a:rPr lang="pt-BR" sz="1200" b="1" dirty="0" smtClean="0"/>
              <a:t>:</a:t>
            </a:r>
            <a:endParaRPr lang="pt-BR" sz="1200" b="1" dirty="0"/>
          </a:p>
          <a:p>
            <a:pPr algn="just"/>
            <a:r>
              <a:rPr lang="pt-BR" sz="1200" b="1" dirty="0" smtClean="0"/>
              <a:t>a</a:t>
            </a:r>
            <a:r>
              <a:rPr lang="pt-BR" sz="1200" b="1" dirty="0"/>
              <a:t>) por motivo fútil ou torpe;</a:t>
            </a:r>
          </a:p>
          <a:p>
            <a:pPr algn="just"/>
            <a:r>
              <a:rPr lang="pt-BR" sz="1200" b="1" dirty="0" smtClean="0"/>
              <a:t>b</a:t>
            </a:r>
            <a:r>
              <a:rPr lang="pt-BR" sz="1200" b="1" dirty="0"/>
              <a:t>) para facilitar ou assegurar a execução, a ocultação, a impunidade ou vantagem de outro crime;</a:t>
            </a:r>
          </a:p>
          <a:p>
            <a:pPr algn="just"/>
            <a:r>
              <a:rPr lang="pt-BR" sz="1200" b="1" dirty="0" smtClean="0"/>
              <a:t>c</a:t>
            </a:r>
            <a:r>
              <a:rPr lang="pt-BR" sz="1200" b="1" dirty="0"/>
              <a:t>) à traição, de emboscada, ou mediante dissimulação, ou outro recurso que dificultou ou tornou impossível a defesa do ofendido;</a:t>
            </a:r>
          </a:p>
          <a:p>
            <a:pPr algn="just"/>
            <a:r>
              <a:rPr lang="pt-BR" sz="1200" b="1" dirty="0" smtClean="0"/>
              <a:t>d</a:t>
            </a:r>
            <a:r>
              <a:rPr lang="pt-BR" sz="1200" b="1" dirty="0"/>
              <a:t>) com emprego de veneno, fogo, explosivo, tortura ou outro meio insidioso ou cruel, ou de que podia resultar perigo comum;</a:t>
            </a:r>
          </a:p>
          <a:p>
            <a:pPr algn="just"/>
            <a:r>
              <a:rPr lang="pt-BR" sz="1200" b="1" dirty="0" smtClean="0"/>
              <a:t>e</a:t>
            </a:r>
            <a:r>
              <a:rPr lang="pt-BR" sz="1200" b="1" dirty="0"/>
              <a:t>) contra ascendente, descendente, irmão ou cônjuge;</a:t>
            </a:r>
          </a:p>
          <a:p>
            <a:pPr algn="just"/>
            <a:r>
              <a:rPr lang="pt-BR" sz="1200" b="1" dirty="0" smtClean="0"/>
              <a:t>f</a:t>
            </a:r>
            <a:r>
              <a:rPr lang="pt-BR" sz="1200" b="1" dirty="0"/>
              <a:t>) com abuso de autoridade ou prevalecendo-se de relações domésticas, de coabitação ou de hospitalidade, ou com violência contra a mulher na forma da lei específica</a:t>
            </a:r>
            <a:r>
              <a:rPr lang="pt-BR" sz="1200" b="1" dirty="0" smtClean="0"/>
              <a:t>;</a:t>
            </a:r>
            <a:endParaRPr lang="pt-BR" sz="1200" b="1" dirty="0"/>
          </a:p>
          <a:p>
            <a:pPr algn="just"/>
            <a:r>
              <a:rPr lang="pt-BR" sz="1200" b="1" dirty="0" smtClean="0"/>
              <a:t>g</a:t>
            </a:r>
            <a:r>
              <a:rPr lang="pt-BR" sz="1200" b="1" dirty="0"/>
              <a:t>) com abuso de poder ou violação de dever inerente a cargo, ofício, ministério ou profissão;</a:t>
            </a:r>
          </a:p>
          <a:p>
            <a:pPr algn="just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4412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23975"/>
            <a:ext cx="722324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 Circunstâncias agravantes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1200" b="1" dirty="0" smtClean="0"/>
              <a:t>Art</a:t>
            </a:r>
            <a:r>
              <a:rPr lang="pt-BR" sz="1200" b="1" dirty="0"/>
              <a:t>. 61 - São circunstâncias que sempre agravam a pena, quando não constituem ou qualificam o crime</a:t>
            </a:r>
            <a:r>
              <a:rPr lang="pt-BR" sz="1200" b="1" dirty="0" smtClean="0"/>
              <a:t>:</a:t>
            </a:r>
          </a:p>
          <a:p>
            <a:pPr algn="just"/>
            <a:r>
              <a:rPr lang="pt-BR" sz="1200" b="1" dirty="0" smtClean="0"/>
              <a:t>       </a:t>
            </a:r>
          </a:p>
          <a:p>
            <a:pPr algn="just"/>
            <a:r>
              <a:rPr lang="pt-BR" sz="1200" b="1" dirty="0" smtClean="0"/>
              <a:t>II </a:t>
            </a:r>
            <a:r>
              <a:rPr lang="pt-BR" sz="1200" b="1" dirty="0"/>
              <a:t>- ter o agente cometido o crime</a:t>
            </a:r>
            <a:r>
              <a:rPr lang="pt-BR" sz="1200" b="1" dirty="0" smtClean="0"/>
              <a:t>:</a:t>
            </a:r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dirty="0" smtClean="0"/>
              <a:t>(...)</a:t>
            </a:r>
          </a:p>
          <a:p>
            <a:pPr algn="just"/>
            <a:endParaRPr lang="pt-BR" sz="1200" b="1" dirty="0" smtClean="0"/>
          </a:p>
          <a:p>
            <a:pPr algn="just">
              <a:spcAft>
                <a:spcPts val="600"/>
              </a:spcAft>
            </a:pPr>
            <a:r>
              <a:rPr lang="pt-BR" sz="1200" b="1" dirty="0" smtClean="0"/>
              <a:t>h</a:t>
            </a:r>
            <a:r>
              <a:rPr lang="pt-BR" sz="1200" b="1" dirty="0"/>
              <a:t>) contra criança, maior de 60 (sessenta) anos, enfermo ou mulher grávida; </a:t>
            </a:r>
          </a:p>
          <a:p>
            <a:pPr algn="just">
              <a:spcAft>
                <a:spcPts val="600"/>
              </a:spcAft>
            </a:pPr>
            <a:r>
              <a:rPr lang="pt-BR" sz="1200" b="1" dirty="0" smtClean="0"/>
              <a:t>i) quando </a:t>
            </a:r>
            <a:r>
              <a:rPr lang="pt-BR" sz="1200" b="1" dirty="0"/>
              <a:t>o ofendido estava sob a imediata proteção da autoridade;</a:t>
            </a:r>
          </a:p>
          <a:p>
            <a:pPr algn="just">
              <a:spcAft>
                <a:spcPts val="600"/>
              </a:spcAft>
            </a:pPr>
            <a:r>
              <a:rPr lang="pt-BR" sz="1200" b="1" dirty="0" smtClean="0"/>
              <a:t>j</a:t>
            </a:r>
            <a:r>
              <a:rPr lang="pt-BR" sz="1200" b="1" dirty="0"/>
              <a:t>) em ocasião de incêndio, naufrágio, inundação ou </a:t>
            </a:r>
            <a:r>
              <a:rPr lang="pt-BR" sz="1200" b="1" u="sng" dirty="0"/>
              <a:t>qualquer calamidade pública</a:t>
            </a:r>
            <a:r>
              <a:rPr lang="pt-BR" sz="1200" b="1" dirty="0"/>
              <a:t>, ou de desgraça particular do ofendido;</a:t>
            </a:r>
          </a:p>
          <a:p>
            <a:pPr algn="just">
              <a:spcAft>
                <a:spcPts val="600"/>
              </a:spcAft>
            </a:pPr>
            <a:r>
              <a:rPr lang="pt-BR" sz="1200" b="1" u="sng" dirty="0" smtClean="0"/>
              <a:t>l</a:t>
            </a:r>
            <a:r>
              <a:rPr lang="pt-BR" sz="1200" b="1" u="sng" dirty="0"/>
              <a:t>) em estado de embriaguez preordenada.</a:t>
            </a:r>
            <a:endParaRPr lang="pt-BR" sz="1200" b="1" u="sng" dirty="0"/>
          </a:p>
        </p:txBody>
      </p:sp>
    </p:spTree>
    <p:extLst>
      <p:ext uri="{BB962C8B-B14F-4D97-AF65-F5344CB8AC3E}">
        <p14:creationId xmlns:p14="http://schemas.microsoft.com/office/powerpoint/2010/main" val="623629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23975"/>
            <a:ext cx="72232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 Circunstâncias agravantes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1200" b="1" dirty="0"/>
              <a:t>Agravantes no caso de concurso de pessoas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Art</a:t>
            </a:r>
            <a:r>
              <a:rPr lang="pt-BR" sz="1200" b="1" dirty="0"/>
              <a:t>. 62 - A pena será ainda agravada em relação ao agente que</a:t>
            </a:r>
            <a:r>
              <a:rPr lang="pt-BR" sz="1200" b="1" dirty="0" smtClean="0"/>
              <a:t>:</a:t>
            </a:r>
            <a:endParaRPr lang="pt-BR" sz="1200" b="1" dirty="0"/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I </a:t>
            </a:r>
            <a:r>
              <a:rPr lang="pt-BR" sz="1200" b="1" dirty="0"/>
              <a:t>- promove, ou organiza a cooperação no crime ou dirige a atividade dos demais agentes; </a:t>
            </a:r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dirty="0" smtClean="0"/>
              <a:t>II </a:t>
            </a:r>
            <a:r>
              <a:rPr lang="pt-BR" sz="1200" b="1" dirty="0"/>
              <a:t>- coage ou induz outrem à execução material do crime; 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III </a:t>
            </a:r>
            <a:r>
              <a:rPr lang="pt-BR" sz="1200" b="1" dirty="0"/>
              <a:t>- instiga ou determina a cometer o crime alguém sujeito à sua autoridade ou não-punível em virtude de condição ou qualidade pessoal</a:t>
            </a:r>
            <a:r>
              <a:rPr lang="pt-BR" sz="1200" b="1" dirty="0" smtClean="0"/>
              <a:t>;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IV </a:t>
            </a:r>
            <a:r>
              <a:rPr lang="pt-BR" sz="1200" b="1" dirty="0"/>
              <a:t>- executa o crime, ou nele participa, mediante paga ou promessa de recompensa.</a:t>
            </a:r>
            <a:endParaRPr lang="pt-BR" sz="1200" b="1" u="sng" dirty="0"/>
          </a:p>
        </p:txBody>
      </p:sp>
    </p:spTree>
    <p:extLst>
      <p:ext uri="{BB962C8B-B14F-4D97-AF65-F5344CB8AC3E}">
        <p14:creationId xmlns:p14="http://schemas.microsoft.com/office/powerpoint/2010/main" val="292357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23975"/>
            <a:ext cx="72232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 Circunstâncias </a:t>
            </a:r>
            <a:r>
              <a:rPr lang="pt-BR" sz="1800" b="1" dirty="0" smtClean="0"/>
              <a:t>atenuantes</a:t>
            </a:r>
            <a:endParaRPr lang="pt-BR" sz="1800" b="1" dirty="0"/>
          </a:p>
          <a:p>
            <a:pPr algn="just"/>
            <a:endParaRPr lang="pt-BR" sz="2800" b="1" dirty="0"/>
          </a:p>
          <a:p>
            <a:pPr algn="just"/>
            <a:r>
              <a:rPr lang="pt-BR" sz="1200" b="1" dirty="0"/>
              <a:t> Art. 65 - São circunstâncias que sempre atenuam a pena</a:t>
            </a:r>
            <a:r>
              <a:rPr lang="pt-BR" sz="1200" b="1" dirty="0" smtClean="0"/>
              <a:t>:</a:t>
            </a:r>
            <a:endParaRPr lang="pt-BR" sz="1200" b="1" dirty="0"/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u="sng" dirty="0" smtClean="0"/>
              <a:t>I </a:t>
            </a:r>
            <a:r>
              <a:rPr lang="pt-BR" sz="1200" b="1" u="sng" dirty="0"/>
              <a:t>- ser o agente menor de 21 (vinte e um), na data do fato, ou maior de 70 (setenta) anos, na data da sentença</a:t>
            </a:r>
            <a:r>
              <a:rPr lang="pt-BR" sz="1200" b="1" u="sng" dirty="0" smtClean="0"/>
              <a:t>;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II </a:t>
            </a:r>
            <a:r>
              <a:rPr lang="pt-BR" sz="1200" b="1" dirty="0"/>
              <a:t>- o desconhecimento da lei</a:t>
            </a:r>
            <a:r>
              <a:rPr lang="pt-BR" sz="1200" b="1" dirty="0" smtClean="0"/>
              <a:t>;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III </a:t>
            </a:r>
            <a:r>
              <a:rPr lang="pt-BR" sz="1200" b="1" dirty="0"/>
              <a:t>- ter o agente</a:t>
            </a:r>
            <a:r>
              <a:rPr lang="pt-BR" sz="1200" b="1" dirty="0" smtClean="0"/>
              <a:t>:</a:t>
            </a:r>
            <a:endParaRPr lang="pt-BR" sz="1200" b="1" dirty="0"/>
          </a:p>
          <a:p>
            <a:pPr algn="just"/>
            <a:r>
              <a:rPr lang="pt-BR" sz="1200" b="1" dirty="0"/>
              <a:t>        a) cometido o crime por motivo de relevante valor social ou moral;</a:t>
            </a:r>
          </a:p>
          <a:p>
            <a:pPr algn="just"/>
            <a:r>
              <a:rPr lang="pt-BR" sz="1200" b="1" dirty="0" smtClean="0"/>
              <a:t>        </a:t>
            </a:r>
            <a:r>
              <a:rPr lang="pt-BR" sz="1200" b="1" dirty="0"/>
              <a:t>b) procurado, por sua espontânea vontade e com eficiência, logo após o crime, evitar-lhe ou </a:t>
            </a:r>
            <a:r>
              <a:rPr lang="pt-BR" sz="1200" b="1" dirty="0" err="1"/>
              <a:t>minorar-lhe</a:t>
            </a:r>
            <a:r>
              <a:rPr lang="pt-BR" sz="1200" b="1" dirty="0"/>
              <a:t> as </a:t>
            </a:r>
            <a:r>
              <a:rPr lang="pt-BR" sz="1200" b="1" dirty="0" err="1"/>
              <a:t>conseqüências</a:t>
            </a:r>
            <a:r>
              <a:rPr lang="pt-BR" sz="1200" b="1" dirty="0"/>
              <a:t>, </a:t>
            </a:r>
            <a:r>
              <a:rPr lang="pt-BR" sz="1200" b="1" u="sng" dirty="0"/>
              <a:t>ou ter, antes do julgamento, reparado o dano;</a:t>
            </a:r>
          </a:p>
          <a:p>
            <a:pPr algn="just"/>
            <a:r>
              <a:rPr lang="pt-BR" sz="1200" b="1" dirty="0" smtClean="0"/>
              <a:t>        </a:t>
            </a:r>
            <a:r>
              <a:rPr lang="pt-BR" sz="1200" b="1" dirty="0"/>
              <a:t>c) cometido o crime sob coação a que podia resistir, ou em cumprimento de ordem de autoridade superior, ou sob a influência de violenta emoção, provocada por ato injusto da vítima;</a:t>
            </a:r>
          </a:p>
          <a:p>
            <a:pPr algn="just"/>
            <a:r>
              <a:rPr lang="pt-BR" sz="1200" b="1" dirty="0" smtClean="0"/>
              <a:t>       </a:t>
            </a:r>
            <a:r>
              <a:rPr lang="pt-BR" sz="1200" b="1" u="sng" dirty="0" smtClean="0"/>
              <a:t> </a:t>
            </a:r>
            <a:r>
              <a:rPr lang="pt-BR" sz="1200" b="1" u="sng" dirty="0"/>
              <a:t>d) confessado espontaneamente, perante a autoridade, a autoria do crime;</a:t>
            </a:r>
          </a:p>
          <a:p>
            <a:pPr algn="just"/>
            <a:r>
              <a:rPr lang="pt-BR" sz="1200" b="1" dirty="0" smtClean="0"/>
              <a:t>        </a:t>
            </a:r>
            <a:r>
              <a:rPr lang="pt-BR" sz="1200" b="1" dirty="0"/>
              <a:t>e) cometido o crime sob a influência de multidão em tumulto, se não o provocou.</a:t>
            </a:r>
            <a:endParaRPr lang="pt-BR" sz="1200" b="1" u="sng" dirty="0"/>
          </a:p>
        </p:txBody>
      </p:sp>
    </p:spTree>
    <p:extLst>
      <p:ext uri="{BB962C8B-B14F-4D97-AF65-F5344CB8AC3E}">
        <p14:creationId xmlns:p14="http://schemas.microsoft.com/office/powerpoint/2010/main" val="398410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77784"/>
            <a:ext cx="72232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 Circunstâncias </a:t>
            </a:r>
            <a:r>
              <a:rPr lang="pt-BR" sz="1800" b="1" dirty="0" smtClean="0"/>
              <a:t>atenuantes – Atenuantes inominadas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1200" b="1" dirty="0" smtClean="0"/>
              <a:t>Art</a:t>
            </a:r>
            <a:r>
              <a:rPr lang="pt-BR" sz="1200" b="1" dirty="0"/>
              <a:t>. 66 - A pena poderá ser ainda atenuada em razão de circunstância relevante, anterior ou posterior ao crime, embora não prevista expressamente em </a:t>
            </a:r>
            <a:r>
              <a:rPr lang="pt-BR" sz="1200" b="1" dirty="0" smtClean="0"/>
              <a:t>lei.</a:t>
            </a:r>
          </a:p>
          <a:p>
            <a:pPr algn="just"/>
            <a:endParaRPr lang="pt-BR" sz="1200" b="1" u="sng" dirty="0" smtClean="0"/>
          </a:p>
          <a:p>
            <a:pPr algn="just"/>
            <a:endParaRPr lang="pt-BR" sz="1200" b="1" u="sng" dirty="0"/>
          </a:p>
          <a:p>
            <a:pPr algn="just"/>
            <a:r>
              <a:rPr lang="pt-BR" sz="1200" i="1" dirty="0" smtClean="0"/>
              <a:t>“APELAÇÃO </a:t>
            </a:r>
            <a:r>
              <a:rPr lang="pt-BR" sz="1200" i="1" dirty="0"/>
              <a:t>CRIMINAL. VIOLAÇÃO DE DIREITO AUTORAL. PRELIMINAR DE. INÉPCIA DA DENÚNCIA. REJEITADA. ABSOLVIÇÃO. INEXIGIBILIDADE DE CONDUTA DIVERSA. COCULPABILIDADE ESTATAL. PRINCÍPIOS DA INSIGNIFICÂNCIA E DA INTERVENÇÃO MÍNIMA. IMPOSSIBILIDADE.</a:t>
            </a:r>
          </a:p>
          <a:p>
            <a:pPr algn="just"/>
            <a:r>
              <a:rPr lang="pt-BR" sz="1200" i="1" dirty="0"/>
              <a:t>(...)</a:t>
            </a:r>
          </a:p>
          <a:p>
            <a:pPr algn="just"/>
            <a:r>
              <a:rPr lang="pt-BR" sz="1200" i="1" u="sng" dirty="0" smtClean="0"/>
              <a:t>Admissível </a:t>
            </a:r>
            <a:r>
              <a:rPr lang="pt-BR" sz="1200" i="1" u="sng" dirty="0"/>
              <a:t>o reconhecimento da atenuante inominada prevista em lei (artigo 66 do Código Penal), concernente à ‘</a:t>
            </a:r>
            <a:r>
              <a:rPr lang="pt-BR" sz="1200" i="1" u="sng" dirty="0" err="1"/>
              <a:t>coculpabilidade</a:t>
            </a:r>
            <a:r>
              <a:rPr lang="pt-BR" sz="1200" i="1" u="sng" dirty="0"/>
              <a:t> social’, </a:t>
            </a:r>
            <a:r>
              <a:rPr lang="pt-BR" sz="1200" i="1" dirty="0"/>
              <a:t>uma vez que as desigualdades existentes em nossa sociedade podem inserir-se nas circunstâncias da prática do fato como vetor favorável ao sentenciado, para mitigação da pena-base</a:t>
            </a:r>
            <a:r>
              <a:rPr lang="pt-BR" sz="1200" i="1" dirty="0" smtClean="0"/>
              <a:t>.”</a:t>
            </a:r>
            <a:endParaRPr lang="pt-BR" sz="1200" i="1" dirty="0"/>
          </a:p>
          <a:p>
            <a:pPr algn="just"/>
            <a:r>
              <a:rPr lang="pt-BR" sz="1200" i="1" dirty="0"/>
              <a:t>TJ-GO,   APELAÇÃO   CRIMINAL 415946-21.2007.8.09.0051,   Rel.   DES.   ITANEY   FRANCISCO   CAMPOS,   1ª CÂMARA CRIMINAL, julgado em 25/10/2011, </a:t>
            </a:r>
            <a:r>
              <a:rPr lang="pt-BR" sz="1200" i="1" dirty="0" err="1"/>
              <a:t>DJe</a:t>
            </a:r>
            <a:r>
              <a:rPr lang="pt-BR" sz="1200" i="1" dirty="0"/>
              <a:t> 962 de 16/12/2011)</a:t>
            </a:r>
          </a:p>
          <a:p>
            <a:pPr algn="just"/>
            <a:endParaRPr lang="pt-BR" sz="1200" b="1" u="sng" dirty="0"/>
          </a:p>
        </p:txBody>
      </p:sp>
    </p:spTree>
    <p:extLst>
      <p:ext uri="{BB962C8B-B14F-4D97-AF65-F5344CB8AC3E}">
        <p14:creationId xmlns:p14="http://schemas.microsoft.com/office/powerpoint/2010/main" val="154018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2ª Fase – AGRAVANTES E ATENUANTES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7CD53F-991A-4428-9078-B38628AEF7DC}"/>
              </a:ext>
            </a:extLst>
          </p:cNvPr>
          <p:cNvSpPr txBox="1"/>
          <p:nvPr/>
        </p:nvSpPr>
        <p:spPr>
          <a:xfrm>
            <a:off x="1750492" y="1077784"/>
            <a:ext cx="722324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 Concurso de circunstâncias agravantes e atenuantes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dirty="0" smtClean="0"/>
              <a:t>        </a:t>
            </a:r>
            <a:r>
              <a:rPr lang="pt-BR" dirty="0"/>
              <a:t>Art. 67 - No concurso de agravantes e atenuantes, a pena deve aproximar-se do limite indicado pelas circunstâncias preponderantes, entendendo-se como tais as que resultam dos motivos determinantes do crime, da personalidade do agente e da </a:t>
            </a:r>
            <a:r>
              <a:rPr lang="pt-BR" dirty="0" smtClean="0"/>
              <a:t>reincidência.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dirty="0" err="1" smtClean="0">
                <a:solidFill>
                  <a:srgbClr val="FF0000"/>
                </a:solidFill>
              </a:rPr>
              <a:t>Exs</a:t>
            </a:r>
            <a:r>
              <a:rPr lang="pt-BR" dirty="0" smtClean="0">
                <a:solidFill>
                  <a:srgbClr val="FF0000"/>
                </a:solidFill>
              </a:rPr>
              <a:t>. personalidade </a:t>
            </a:r>
            <a:r>
              <a:rPr lang="pt-BR" dirty="0">
                <a:solidFill>
                  <a:srgbClr val="FF0000"/>
                </a:solidFill>
              </a:rPr>
              <a:t>do agente (menoridade e septuagenário</a:t>
            </a:r>
            <a:r>
              <a:rPr lang="pt-BR" dirty="0" smtClean="0">
                <a:solidFill>
                  <a:srgbClr val="FF0000"/>
                </a:solidFill>
              </a:rPr>
              <a:t>); motivos </a:t>
            </a:r>
            <a:r>
              <a:rPr lang="pt-BR" dirty="0">
                <a:solidFill>
                  <a:srgbClr val="FF0000"/>
                </a:solidFill>
              </a:rPr>
              <a:t>determinantes do crime</a:t>
            </a:r>
            <a:r>
              <a:rPr lang="pt-BR" dirty="0" smtClean="0">
                <a:solidFill>
                  <a:srgbClr val="FF0000"/>
                </a:solidFill>
              </a:rPr>
              <a:t>; reincidência </a:t>
            </a:r>
            <a:r>
              <a:rPr lang="pt-BR" dirty="0">
                <a:solidFill>
                  <a:srgbClr val="FF0000"/>
                </a:solidFill>
              </a:rPr>
              <a:t>(genérica ou específica</a:t>
            </a:r>
            <a:r>
              <a:rPr lang="pt-BR" dirty="0" smtClean="0">
                <a:solidFill>
                  <a:srgbClr val="FF0000"/>
                </a:solidFill>
              </a:rPr>
              <a:t>); confissão </a:t>
            </a:r>
            <a:r>
              <a:rPr lang="pt-BR" dirty="0">
                <a:solidFill>
                  <a:srgbClr val="FF0000"/>
                </a:solidFill>
              </a:rPr>
              <a:t>(espontânea ou voluntária)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200" dirty="0" smtClean="0"/>
              <a:t>1</a:t>
            </a:r>
            <a:r>
              <a:rPr lang="pt-BR" sz="1200" dirty="0"/>
              <a:t>) agravante simples x atenuante simples: anulam-se = a pena não deve sofrer alteração na 2.ª fase</a:t>
            </a:r>
          </a:p>
          <a:p>
            <a:pPr algn="just"/>
            <a:r>
              <a:rPr lang="pt-BR" sz="1200" dirty="0" smtClean="0"/>
              <a:t>2</a:t>
            </a:r>
            <a:r>
              <a:rPr lang="pt-BR" sz="1200" dirty="0"/>
              <a:t>) agravante preponderante x atenuante simples: a agravante anula a atenuante = a pena deve ser elevada se possível na 2.ª fase</a:t>
            </a:r>
          </a:p>
          <a:p>
            <a:pPr algn="just"/>
            <a:r>
              <a:rPr lang="pt-BR" sz="1200" dirty="0" smtClean="0"/>
              <a:t>3</a:t>
            </a:r>
            <a:r>
              <a:rPr lang="pt-BR" sz="1200" dirty="0"/>
              <a:t>) agravante simples x atenuante preponderante: a atenuante anula a agravante = a pena deve ser reduzida se possível, na 2.ª fase</a:t>
            </a:r>
          </a:p>
          <a:p>
            <a:pPr algn="just"/>
            <a:r>
              <a:rPr lang="pt-BR" sz="1200" dirty="0" smtClean="0"/>
              <a:t>4</a:t>
            </a:r>
            <a:r>
              <a:rPr lang="pt-BR" sz="1200" dirty="0"/>
              <a:t>) </a:t>
            </a:r>
            <a:r>
              <a:rPr lang="pt-BR" sz="1200" dirty="0" smtClean="0"/>
              <a:t>agravante </a:t>
            </a:r>
            <a:r>
              <a:rPr lang="pt-BR" sz="1200" dirty="0"/>
              <a:t>preponderante x atenuante preponderante: anulam-se = a pena não deve sofrer alteração na 2.ª fase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1364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PENA PRIVATIVA DE LIBERDADE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976B630-84F3-436A-998D-9F98913CB279}"/>
              </a:ext>
            </a:extLst>
          </p:cNvPr>
          <p:cNvSpPr txBox="1">
            <a:spLocks/>
          </p:cNvSpPr>
          <p:nvPr/>
        </p:nvSpPr>
        <p:spPr>
          <a:xfrm>
            <a:off x="1898374" y="985527"/>
            <a:ext cx="7066722" cy="70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/>
            <a:r>
              <a:rPr lang="pt-BR" dirty="0"/>
              <a:t> </a:t>
            </a:r>
            <a:br>
              <a:rPr lang="pt-BR" dirty="0"/>
            </a:br>
            <a:r>
              <a:rPr lang="pt-BR" sz="4400" dirty="0"/>
              <a:t>Sistema Trifásico</a:t>
            </a:r>
            <a:br>
              <a:rPr lang="pt-BR" sz="4400" dirty="0"/>
            </a:br>
            <a:r>
              <a:rPr lang="pt-BR" sz="4400" dirty="0"/>
              <a:t>(Sistema Húngria)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42A4E3-81DD-450A-9EF9-F321C9000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4" t="39414" r="27282" b="20760"/>
          <a:stretch/>
        </p:blipFill>
        <p:spPr>
          <a:xfrm>
            <a:off x="3354100" y="1769165"/>
            <a:ext cx="4524913" cy="29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3ª Fase – MAJORANTES E MINORANTES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9B0908A1-3F46-4B02-8F30-A087ACC2E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292972"/>
              </p:ext>
            </p:extLst>
          </p:nvPr>
        </p:nvGraphicFramePr>
        <p:xfrm>
          <a:off x="1750492" y="2012662"/>
          <a:ext cx="2295938" cy="154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312C21D-C4A6-4910-9A10-40F0ECFF6CDD}"/>
              </a:ext>
            </a:extLst>
          </p:cNvPr>
          <p:cNvSpPr txBox="1"/>
          <p:nvPr/>
        </p:nvSpPr>
        <p:spPr>
          <a:xfrm>
            <a:off x="3925957" y="1417575"/>
            <a:ext cx="50590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FF0000"/>
                </a:solidFill>
              </a:rPr>
              <a:t>Exemplo de causa de diminuição</a:t>
            </a:r>
            <a:r>
              <a:rPr lang="pt-BR" sz="1400" dirty="0">
                <a:solidFill>
                  <a:srgbClr val="FF0000"/>
                </a:solidFill>
              </a:rPr>
              <a:t>: Tentativa (art. 14, p. u.), arrependimento posterior (art. 16), erro de proibição evitável (art. 21, 2ª parte), semi-imputabilidade (art. 26, p. u.), menor participação (art. 29, §1º) etc.</a:t>
            </a:r>
          </a:p>
          <a:p>
            <a:pPr algn="just"/>
            <a:endParaRPr lang="pt-BR" sz="1400" dirty="0">
              <a:solidFill>
                <a:srgbClr val="FF0000"/>
              </a:solidFill>
            </a:endParaRPr>
          </a:p>
          <a:p>
            <a:pPr algn="just"/>
            <a:r>
              <a:rPr lang="pt-BR" sz="1400" b="1" i="1" dirty="0">
                <a:solidFill>
                  <a:srgbClr val="FF0000"/>
                </a:solidFill>
              </a:rPr>
              <a:t>Exemplo de causa de aumento:</a:t>
            </a:r>
            <a:r>
              <a:rPr lang="pt-BR" sz="1400" dirty="0">
                <a:solidFill>
                  <a:srgbClr val="FF0000"/>
                </a:solidFill>
              </a:rPr>
              <a:t> concurso formal (art. 70), crime continuado (art. 71) e crime continuado específico (art. 71, p. u.).</a:t>
            </a:r>
          </a:p>
          <a:p>
            <a:pPr marL="0" indent="0" algn="just">
              <a:buNone/>
            </a:pPr>
            <a:endParaRPr lang="pt-BR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1400" dirty="0">
                <a:solidFill>
                  <a:srgbClr val="FF0000"/>
                </a:solidFill>
              </a:rPr>
              <a:t>Essas causas </a:t>
            </a:r>
            <a:r>
              <a:rPr lang="pt-BR" sz="1400" u="sng" dirty="0">
                <a:solidFill>
                  <a:srgbClr val="FF0000"/>
                </a:solidFill>
              </a:rPr>
              <a:t>podem</a:t>
            </a:r>
            <a:r>
              <a:rPr lang="pt-BR" sz="1400" dirty="0">
                <a:solidFill>
                  <a:srgbClr val="FF0000"/>
                </a:solidFill>
              </a:rPr>
              <a:t> elevar a pena além do máximo e diminuí-las aquém do mínimo, ao contrário das circunstâncias anteriores.</a:t>
            </a:r>
          </a:p>
        </p:txBody>
      </p:sp>
    </p:spTree>
    <p:extLst>
      <p:ext uri="{BB962C8B-B14F-4D97-AF65-F5344CB8AC3E}">
        <p14:creationId xmlns:p14="http://schemas.microsoft.com/office/powerpoint/2010/main" val="196446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3ª Fase – MAJORANTES E MINORANTES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790812-2DD3-4982-B63A-60672D64D908}"/>
              </a:ext>
            </a:extLst>
          </p:cNvPr>
          <p:cNvSpPr txBox="1">
            <a:spLocks/>
          </p:cNvSpPr>
          <p:nvPr/>
        </p:nvSpPr>
        <p:spPr>
          <a:xfrm>
            <a:off x="1915886" y="759978"/>
            <a:ext cx="7032172" cy="547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1100" dirty="0"/>
          </a:p>
          <a:p>
            <a:pPr marL="63500" indent="0">
              <a:buNone/>
            </a:pPr>
            <a:endParaRPr lang="pt-BR" sz="1100" i="1" dirty="0" smtClean="0"/>
          </a:p>
          <a:p>
            <a:pPr marL="63500" indent="0" algn="just">
              <a:buNone/>
            </a:pPr>
            <a:endParaRPr lang="pt-BR" sz="2000" dirty="0" smtClean="0"/>
          </a:p>
          <a:p>
            <a:pPr marL="63500" indent="0" algn="just">
              <a:buNone/>
            </a:pPr>
            <a:endParaRPr lang="pt-BR" sz="2000" dirty="0"/>
          </a:p>
          <a:p>
            <a:pPr marL="63500" indent="0" algn="just">
              <a:buNone/>
            </a:pPr>
            <a:r>
              <a:rPr lang="pt-BR" sz="2000" dirty="0" smtClean="0"/>
              <a:t>Art. 68, Parágrafo </a:t>
            </a:r>
            <a:r>
              <a:rPr lang="pt-BR" sz="2000" dirty="0"/>
              <a:t>único - No concurso de causas de aumento ou de diminuição previstas na parte especial, pode o juiz limitar-se a um só aumento ou a uma só diminuição, prevalecendo, todavia, a causa que mais aumente ou </a:t>
            </a:r>
            <a:r>
              <a:rPr lang="pt-BR" sz="2000" dirty="0" smtClean="0"/>
              <a:t>diminua.</a:t>
            </a:r>
          </a:p>
          <a:p>
            <a:pPr marL="63500" indent="0" algn="just">
              <a:buNone/>
            </a:pP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21941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3ª Fase – MAJORANTES E MINORANTES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790812-2DD3-4982-B63A-60672D64D908}"/>
              </a:ext>
            </a:extLst>
          </p:cNvPr>
          <p:cNvSpPr txBox="1">
            <a:spLocks/>
          </p:cNvSpPr>
          <p:nvPr/>
        </p:nvSpPr>
        <p:spPr>
          <a:xfrm>
            <a:off x="1915886" y="759978"/>
            <a:ext cx="7032172" cy="547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1100" dirty="0"/>
          </a:p>
          <a:p>
            <a:pPr marL="63500" indent="0" algn="just">
              <a:buNone/>
            </a:pPr>
            <a:r>
              <a:rPr lang="pt-BR" sz="1600" i="1" dirty="0" smtClean="0"/>
              <a:t>Exemplo:</a:t>
            </a:r>
            <a:endParaRPr lang="pt-BR" sz="1600" i="1" dirty="0"/>
          </a:p>
          <a:p>
            <a:pPr marL="63500" indent="0" algn="just">
              <a:buNone/>
            </a:pPr>
            <a:r>
              <a:rPr lang="pt-BR" sz="1600" i="1" dirty="0" smtClean="0">
                <a:solidFill>
                  <a:srgbClr val="FF0000"/>
                </a:solidFill>
              </a:rPr>
              <a:t>Art</a:t>
            </a:r>
            <a:r>
              <a:rPr lang="pt-BR" sz="1600" i="1" dirty="0">
                <a:solidFill>
                  <a:srgbClr val="FF0000"/>
                </a:solidFill>
              </a:rPr>
              <a:t>. 157 - Subtrair coisa móvel alheia, para si ou para outrem, mediante grave ameaça ou violência a pessoa, ou depois de havê-la, por qualquer meio, reduzido à impossibilidade de resistência:</a:t>
            </a:r>
          </a:p>
          <a:p>
            <a:pPr marL="63500" indent="0" algn="just">
              <a:buNone/>
            </a:pPr>
            <a:r>
              <a:rPr lang="pt-BR" sz="1600" i="1" dirty="0" smtClean="0">
                <a:solidFill>
                  <a:srgbClr val="FF0000"/>
                </a:solidFill>
              </a:rPr>
              <a:t>Pena </a:t>
            </a:r>
            <a:r>
              <a:rPr lang="pt-BR" sz="1600" i="1" dirty="0">
                <a:solidFill>
                  <a:srgbClr val="FF0000"/>
                </a:solidFill>
              </a:rPr>
              <a:t>- reclusão, de quatro a dez anos, e </a:t>
            </a:r>
            <a:r>
              <a:rPr lang="pt-BR" sz="1600" i="1" dirty="0" smtClean="0">
                <a:solidFill>
                  <a:srgbClr val="FF0000"/>
                </a:solidFill>
              </a:rPr>
              <a:t>multa</a:t>
            </a:r>
            <a:endParaRPr lang="pt-BR" sz="1600" i="1" dirty="0">
              <a:solidFill>
                <a:srgbClr val="FF0000"/>
              </a:solidFill>
            </a:endParaRPr>
          </a:p>
          <a:p>
            <a:pPr marL="63500" indent="0" algn="just">
              <a:buNone/>
            </a:pPr>
            <a:endParaRPr lang="pt-BR" sz="1900" i="1" dirty="0">
              <a:solidFill>
                <a:srgbClr val="FF0000"/>
              </a:solidFill>
            </a:endParaRPr>
          </a:p>
          <a:p>
            <a:pPr marL="63500" indent="0" algn="just">
              <a:buNone/>
            </a:pPr>
            <a:r>
              <a:rPr lang="pt-BR" sz="1600" i="1" dirty="0" smtClean="0">
                <a:solidFill>
                  <a:srgbClr val="FF0000"/>
                </a:solidFill>
              </a:rPr>
              <a:t>§ </a:t>
            </a:r>
            <a:r>
              <a:rPr lang="pt-BR" sz="1600" i="1" dirty="0">
                <a:solidFill>
                  <a:srgbClr val="FF0000"/>
                </a:solidFill>
              </a:rPr>
              <a:t>2º  A pena aumenta-se de 1/3 (um terço) até </a:t>
            </a:r>
            <a:r>
              <a:rPr lang="pt-BR" sz="1600" i="1" dirty="0" smtClean="0">
                <a:solidFill>
                  <a:srgbClr val="FF0000"/>
                </a:solidFill>
              </a:rPr>
              <a:t>metade;</a:t>
            </a:r>
            <a:endParaRPr lang="pt-BR" sz="1600" i="1" dirty="0">
              <a:solidFill>
                <a:srgbClr val="FF0000"/>
              </a:solidFill>
            </a:endParaRPr>
          </a:p>
          <a:p>
            <a:pPr marL="63500" indent="0" algn="just">
              <a:buNone/>
            </a:pPr>
            <a:r>
              <a:rPr lang="pt-BR" sz="1600" i="1" dirty="0">
                <a:solidFill>
                  <a:srgbClr val="FF0000"/>
                </a:solidFill>
              </a:rPr>
              <a:t>        II - se há o concurso de duas ou mais pessoas;</a:t>
            </a:r>
          </a:p>
          <a:p>
            <a:pPr marL="63500" indent="0" algn="just">
              <a:buNone/>
            </a:pPr>
            <a:r>
              <a:rPr lang="pt-BR" sz="1600" i="1" dirty="0" smtClean="0">
                <a:solidFill>
                  <a:srgbClr val="FF0000"/>
                </a:solidFill>
              </a:rPr>
              <a:t>§ </a:t>
            </a:r>
            <a:r>
              <a:rPr lang="pt-BR" sz="1600" i="1" dirty="0">
                <a:solidFill>
                  <a:srgbClr val="FF0000"/>
                </a:solidFill>
              </a:rPr>
              <a:t>2º-A  A pena aumenta-se de 2/3 (dois terços</a:t>
            </a:r>
            <a:r>
              <a:rPr lang="pt-BR" sz="1600" i="1" dirty="0" smtClean="0">
                <a:solidFill>
                  <a:srgbClr val="FF0000"/>
                </a:solidFill>
              </a:rPr>
              <a:t>):</a:t>
            </a:r>
            <a:endParaRPr lang="pt-BR" sz="1600" i="1" dirty="0">
              <a:solidFill>
                <a:srgbClr val="FF0000"/>
              </a:solidFill>
            </a:endParaRPr>
          </a:p>
          <a:p>
            <a:pPr marL="63500" indent="0" algn="just">
              <a:buNone/>
            </a:pPr>
            <a:r>
              <a:rPr lang="pt-BR" sz="1600" i="1" dirty="0">
                <a:solidFill>
                  <a:srgbClr val="FF0000"/>
                </a:solidFill>
              </a:rPr>
              <a:t>        I – se a violência ou ameaça é exercida com emprego de arma de </a:t>
            </a:r>
            <a:r>
              <a:rPr lang="pt-BR" sz="1600" i="1" dirty="0" smtClean="0">
                <a:solidFill>
                  <a:srgbClr val="FF0000"/>
                </a:solidFill>
              </a:rPr>
              <a:t>fogo</a:t>
            </a:r>
          </a:p>
          <a:p>
            <a:pPr marL="63500" indent="0" algn="just">
              <a:buNone/>
            </a:pPr>
            <a:r>
              <a:rPr lang="pt-BR" sz="1600" i="1" dirty="0" smtClean="0">
                <a:solidFill>
                  <a:srgbClr val="FF0000"/>
                </a:solidFill>
              </a:rPr>
              <a:t>§ 3º  </a:t>
            </a:r>
            <a:r>
              <a:rPr lang="pt-BR" sz="1600" i="1" dirty="0">
                <a:solidFill>
                  <a:srgbClr val="FF0000"/>
                </a:solidFill>
              </a:rPr>
              <a:t>Se da violência resulta:                 </a:t>
            </a:r>
          </a:p>
          <a:p>
            <a:pPr marL="63500" indent="0" algn="just">
              <a:buNone/>
            </a:pPr>
            <a:r>
              <a:rPr lang="pt-BR" sz="1600" i="1" dirty="0">
                <a:solidFill>
                  <a:srgbClr val="FF0000"/>
                </a:solidFill>
              </a:rPr>
              <a:t>        II – morte, a pena é de reclusão de 20 (vinte) a 30 (trinta) anos, e multa. </a:t>
            </a:r>
            <a:endParaRPr lang="pt-BR" sz="7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3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3ª Fase – MAJORANTES E MINORANTES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790812-2DD3-4982-B63A-60672D64D908}"/>
              </a:ext>
            </a:extLst>
          </p:cNvPr>
          <p:cNvSpPr txBox="1">
            <a:spLocks/>
          </p:cNvSpPr>
          <p:nvPr/>
        </p:nvSpPr>
        <p:spPr>
          <a:xfrm>
            <a:off x="1915886" y="759978"/>
            <a:ext cx="7032172" cy="547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1100" dirty="0"/>
          </a:p>
          <a:p>
            <a:pPr marL="0" indent="0" algn="just">
              <a:buFont typeface="Tinos"/>
              <a:buNone/>
            </a:pPr>
            <a:r>
              <a:rPr lang="pt-BR" sz="1200" dirty="0"/>
              <a:t>Primeiro incide a causa da parte especial do CP e depois a da parte geral do CP, com observação de que o segundo aumento dever incidir sobre a pena total resultante da primeira operação.</a:t>
            </a:r>
          </a:p>
          <a:p>
            <a:pPr marL="0" indent="0" algn="just">
              <a:buFont typeface="Tinos"/>
              <a:buNone/>
            </a:pPr>
            <a:endParaRPr lang="pt-BR" sz="1200" dirty="0"/>
          </a:p>
          <a:p>
            <a:pPr marL="0" indent="0" algn="just">
              <a:buFont typeface="Tinos"/>
              <a:buNone/>
            </a:pPr>
            <a:r>
              <a:rPr lang="pt-BR" sz="1200" dirty="0"/>
              <a:t>Gorete mata intencionalmente Augusto, de 12 anos, em virtude desse ter chutado uma bola que caiu no jardim de tulipas premiadas de Gorete. Ocorre que o disparo atingiu mortalmente Augusto  e também Caio, de 35 anos, transeunte que passava pela rua no momento da conduta.</a:t>
            </a:r>
          </a:p>
          <a:p>
            <a:pPr marL="0" indent="0">
              <a:buFont typeface="Tinos"/>
              <a:buNone/>
            </a:pPr>
            <a:r>
              <a:rPr lang="pt-BR" sz="1200" dirty="0"/>
              <a:t>Tipificação: homicídio simples contra vítima menor de catorze anos em concurso formal.</a:t>
            </a:r>
          </a:p>
          <a:p>
            <a:pPr marL="63500" indent="0">
              <a:buNone/>
            </a:pPr>
            <a:endParaRPr lang="pt-BR" sz="1200" i="1" u="sng" dirty="0"/>
          </a:p>
          <a:p>
            <a:pPr marL="63500" indent="0">
              <a:buNone/>
            </a:pPr>
            <a:r>
              <a:rPr lang="pt-BR" sz="1200" i="1" u="sng" dirty="0"/>
              <a:t>1- Pena-base</a:t>
            </a:r>
            <a:r>
              <a:rPr lang="pt-BR" sz="1200" i="1" dirty="0"/>
              <a:t> = 12 anos.</a:t>
            </a:r>
            <a:endParaRPr lang="pt-BR" sz="1200" dirty="0"/>
          </a:p>
          <a:p>
            <a:pPr marL="63500" indent="0">
              <a:buNone/>
            </a:pPr>
            <a:r>
              <a:rPr lang="pt-BR" sz="1200" i="1" u="sng" dirty="0"/>
              <a:t>2 - Causa de aumento da Parte especial:</a:t>
            </a:r>
            <a:r>
              <a:rPr lang="pt-BR" sz="1200" i="1" dirty="0"/>
              <a:t> aumenta-se 1/3 em razão de as vitimas serem menores de catorze anos (CP, art. 121, § 4º, parte final).</a:t>
            </a:r>
            <a:endParaRPr lang="pt-BR" sz="1200" dirty="0"/>
          </a:p>
          <a:p>
            <a:pPr marL="63500" indent="0">
              <a:buNone/>
            </a:pPr>
            <a:r>
              <a:rPr lang="pt-BR" sz="1200" i="1" u="sng" dirty="0"/>
              <a:t>Pena aumentada:</a:t>
            </a:r>
            <a:r>
              <a:rPr lang="pt-BR" sz="1200" i="1" dirty="0"/>
              <a:t> 16 anos (12 anos da pena-base + 1/3 da causa de aumento)</a:t>
            </a:r>
            <a:endParaRPr lang="pt-BR" sz="1200" dirty="0"/>
          </a:p>
          <a:p>
            <a:pPr marL="63500" indent="0">
              <a:buNone/>
            </a:pPr>
            <a:r>
              <a:rPr lang="pt-BR" sz="1200" i="1" u="sng" dirty="0"/>
              <a:t>3 - Causa de aumento da parte geral:</a:t>
            </a:r>
            <a:r>
              <a:rPr lang="pt-BR" sz="1200" i="1" dirty="0"/>
              <a:t> o aumento é de 1/6 até 1/2, em razão do concurso formal (art. 70), que </a:t>
            </a:r>
            <a:r>
              <a:rPr lang="pt-BR" sz="1200" b="1" i="1" dirty="0"/>
              <a:t>incidirá sobre a pena já aumentada (16 anos) </a:t>
            </a:r>
            <a:r>
              <a:rPr lang="pt-BR" sz="1200" i="1" dirty="0"/>
              <a:t>e não sobre a pena-base (12 anos).</a:t>
            </a:r>
          </a:p>
          <a:p>
            <a:pPr marL="63500" indent="0">
              <a:buNone/>
            </a:pPr>
            <a:r>
              <a:rPr lang="pt-BR" sz="1200" i="1" u="sng" dirty="0"/>
              <a:t>Pena aumentada:</a:t>
            </a:r>
            <a:r>
              <a:rPr lang="pt-BR" sz="1200" i="1" dirty="0"/>
              <a:t>  18 anos e 8 meses(16 anos +1/6)</a:t>
            </a:r>
          </a:p>
          <a:p>
            <a:pPr marL="63500" indent="0" algn="ctr">
              <a:buNone/>
            </a:pPr>
            <a:r>
              <a:rPr lang="pt-BR" sz="1400" b="1" i="1" dirty="0"/>
              <a:t>Total: 18 anos e 8 meses</a:t>
            </a:r>
          </a:p>
          <a:p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878539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34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908462" y="1132114"/>
            <a:ext cx="7148451" cy="353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pt-BR" dirty="0">
                <a:solidFill>
                  <a:srgbClr val="FF0000"/>
                </a:solidFill>
              </a:rPr>
              <a:t>Analise o caso a seguir e estabeleça, </a:t>
            </a:r>
            <a:r>
              <a:rPr lang="pt-BR" u="sng" dirty="0">
                <a:solidFill>
                  <a:srgbClr val="FF0000"/>
                </a:solidFill>
              </a:rPr>
              <a:t>fundamentando</a:t>
            </a:r>
            <a:r>
              <a:rPr lang="pt-BR" dirty="0">
                <a:solidFill>
                  <a:srgbClr val="FF0000"/>
                </a:solidFill>
              </a:rPr>
              <a:t> nos artigos do Código penal: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1)  a dosimetria da pena privativa de liberdade. </a:t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2) regime de cumprimento inicial.</a:t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3) A possibilidade de conversão em restritiva de direitos.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35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858767" y="1023975"/>
            <a:ext cx="7148451" cy="404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None/>
            </a:pPr>
            <a:r>
              <a:rPr lang="pt-BR" sz="1600" b="1" dirty="0"/>
              <a:t>Leandro e Leonardo, irmãos, se uniram para praticar um furto, durante o repouso noturno, em uma loja, cuja porta estava </a:t>
            </a:r>
            <a:r>
              <a:rPr lang="pt-BR" sz="1600" dirty="0"/>
              <a:t>entre</a:t>
            </a:r>
            <a:r>
              <a:rPr lang="pt-BR" sz="1600" b="1" dirty="0"/>
              <a:t>aberta. De tal estabelecimento, retiraram dois televisores para posterior revenda. Apene </a:t>
            </a:r>
            <a:r>
              <a:rPr lang="pt-BR" sz="1600" b="1" u="sng" dirty="0"/>
              <a:t>Leandro</a:t>
            </a:r>
            <a:r>
              <a:rPr lang="pt-BR" sz="1600" b="1" dirty="0"/>
              <a:t> quanto à pena privativa de liberdade, sabendo que, ele tem 19 anos, é primário, com circunstâncias judiciais favoráveis.</a:t>
            </a:r>
          </a:p>
          <a:p>
            <a:pPr marL="0" indent="0" algn="just">
              <a:buNone/>
            </a:pPr>
            <a:r>
              <a:rPr lang="pt-BR" sz="1600" b="1" dirty="0"/>
              <a:t/>
            </a:r>
            <a:br>
              <a:rPr lang="pt-BR" sz="1600" b="1" dirty="0"/>
            </a:br>
            <a:r>
              <a:rPr lang="pt-BR" sz="1600" b="1" dirty="0"/>
              <a:t>Artigos: 155, </a:t>
            </a:r>
            <a:r>
              <a:rPr lang="pt-BR" sz="1600" b="1" dirty="0" err="1"/>
              <a:t>c.c</a:t>
            </a:r>
            <a:r>
              <a:rPr lang="pt-BR" sz="1600" dirty="0"/>
              <a:t>.</a:t>
            </a:r>
            <a:r>
              <a:rPr lang="pt-BR" sz="1600" b="1" dirty="0"/>
              <a:t> parágrafo 1º., </a:t>
            </a:r>
            <a:r>
              <a:rPr lang="pt-BR" sz="1600" b="1" dirty="0" err="1"/>
              <a:t>c.c</a:t>
            </a:r>
            <a:r>
              <a:rPr lang="pt-BR" sz="1600" b="1" dirty="0"/>
              <a:t>. parágrafo 4º, incisos I a IV, todos do Código Penal brasileiro.</a:t>
            </a:r>
          </a:p>
          <a:p>
            <a:pPr marL="0" indent="0" algn="just">
              <a:buNone/>
            </a:pPr>
            <a:endParaRPr lang="pt-BR" sz="1600" b="1" dirty="0"/>
          </a:p>
          <a:p>
            <a:pPr marL="0" indent="0" algn="just">
              <a:buNone/>
            </a:pPr>
            <a:r>
              <a:rPr lang="pt-BR" sz="1600" b="1" dirty="0"/>
              <a:t>Analisem na 2ª fase as Agravantes (art. 61, 62, 63)</a:t>
            </a:r>
            <a:br>
              <a:rPr lang="pt-BR" sz="1600" b="1" dirty="0"/>
            </a:br>
            <a:r>
              <a:rPr lang="pt-BR" sz="1600" b="1" dirty="0"/>
              <a:t>Atenuantes (art. 65 e 66). Na 3ª fase, causas de aumento e diminuição de pena.</a:t>
            </a:r>
          </a:p>
          <a:p>
            <a:pPr marL="0" indent="0" algn="just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1600" b="1" dirty="0" err="1">
                <a:solidFill>
                  <a:srgbClr val="FF0000"/>
                </a:solidFill>
              </a:rPr>
              <a:t>Obs</a:t>
            </a:r>
            <a:r>
              <a:rPr lang="pt-BR" sz="1600" b="1" dirty="0">
                <a:solidFill>
                  <a:srgbClr val="FF0000"/>
                </a:solidFill>
              </a:rPr>
              <a:t>: Aplique, se houver, aumentos e diminuições de 1/6 da pena, tanto na primeira quanto na segunda fase da dosimetria.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8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858767" y="1023976"/>
            <a:ext cx="7148451" cy="364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5D47E1D-643C-4586-987C-A3F44565D5E6}"/>
              </a:ext>
            </a:extLst>
          </p:cNvPr>
          <p:cNvSpPr txBox="1">
            <a:spLocks/>
          </p:cNvSpPr>
          <p:nvPr/>
        </p:nvSpPr>
        <p:spPr>
          <a:xfrm>
            <a:off x="2050372" y="574625"/>
            <a:ext cx="6939281" cy="379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2800" dirty="0"/>
          </a:p>
          <a:p>
            <a:pPr marL="0" indent="0" algn="just">
              <a:buFont typeface="Tinos"/>
              <a:buNone/>
            </a:pPr>
            <a:r>
              <a:rPr lang="pt-BR" sz="2400" dirty="0"/>
              <a:t>1ª FASE</a:t>
            </a:r>
          </a:p>
          <a:p>
            <a:pPr marL="0" indent="0" algn="just">
              <a:buFont typeface="Tinos"/>
              <a:buNone/>
            </a:pPr>
            <a:endParaRPr lang="pt-BR" sz="2000" dirty="0"/>
          </a:p>
          <a:p>
            <a:pPr marL="0" indent="0" algn="just">
              <a:buFont typeface="Tinos"/>
              <a:buNone/>
            </a:pPr>
            <a:r>
              <a:rPr lang="pt-BR" sz="2000" dirty="0"/>
              <a:t>Furto qualificado pelo concurso de pessoas (155, §4, IV). </a:t>
            </a:r>
          </a:p>
          <a:p>
            <a:pPr marL="0" indent="0" algn="just">
              <a:buFont typeface="Tinos"/>
              <a:buNone/>
            </a:pPr>
            <a:r>
              <a:rPr lang="pt-BR" sz="2000" dirty="0"/>
              <a:t>Furto qualificado: 2 a 8 anos.</a:t>
            </a:r>
          </a:p>
          <a:p>
            <a:pPr marL="0" indent="0" algn="just">
              <a:buFont typeface="Tinos"/>
              <a:buNone/>
            </a:pPr>
            <a:r>
              <a:rPr lang="pt-BR" sz="2000" dirty="0"/>
              <a:t>Mínimo: 2 anos (24 meses)</a:t>
            </a:r>
          </a:p>
          <a:p>
            <a:pPr marL="0" indent="0" algn="just">
              <a:buFont typeface="Tinos"/>
              <a:buNone/>
            </a:pPr>
            <a:endParaRPr lang="pt-BR" sz="2000" dirty="0"/>
          </a:p>
          <a:p>
            <a:pPr marL="0" indent="0" algn="just">
              <a:buFont typeface="Tinos"/>
              <a:buNone/>
            </a:pPr>
            <a:r>
              <a:rPr lang="pt-BR" sz="2000" dirty="0"/>
              <a:t>Circunstâncias judiciais (art. 59) favoráveis.</a:t>
            </a:r>
          </a:p>
          <a:p>
            <a:pPr marL="0" indent="0" algn="just">
              <a:buFont typeface="Tinos"/>
              <a:buNone/>
            </a:pPr>
            <a:endParaRPr lang="pt-BR" sz="2000" dirty="0"/>
          </a:p>
          <a:p>
            <a:pPr marL="0" indent="0" algn="just">
              <a:buFont typeface="Tinos"/>
              <a:buNone/>
            </a:pPr>
            <a:r>
              <a:rPr lang="pt-BR" sz="2000" dirty="0"/>
              <a:t>Pena-base: 24 meses de reclusão</a:t>
            </a:r>
          </a:p>
        </p:txBody>
      </p:sp>
    </p:spTree>
    <p:extLst>
      <p:ext uri="{BB962C8B-B14F-4D97-AF65-F5344CB8AC3E}">
        <p14:creationId xmlns:p14="http://schemas.microsoft.com/office/powerpoint/2010/main" val="294787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858767" y="1023976"/>
            <a:ext cx="7148451" cy="364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5D47E1D-643C-4586-987C-A3F44565D5E6}"/>
              </a:ext>
            </a:extLst>
          </p:cNvPr>
          <p:cNvSpPr txBox="1">
            <a:spLocks/>
          </p:cNvSpPr>
          <p:nvPr/>
        </p:nvSpPr>
        <p:spPr>
          <a:xfrm>
            <a:off x="2050372" y="574625"/>
            <a:ext cx="6939281" cy="379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2800" dirty="0"/>
          </a:p>
          <a:p>
            <a:pPr marL="0" indent="0" algn="just">
              <a:buFont typeface="Tinos"/>
              <a:buNone/>
            </a:pPr>
            <a:r>
              <a:rPr lang="pt-BR" sz="2400" dirty="0"/>
              <a:t>2ª FASE</a:t>
            </a:r>
          </a:p>
          <a:p>
            <a:pPr marL="0" indent="0" algn="just">
              <a:buFont typeface="Tinos"/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Circunstâncias agravantes e atenuantes: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-1/6 da menoridade relativa (art. 61, I):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1/6 de 24 meses = 4 meses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24 meses – 1/6 (4 meses) = </a:t>
            </a:r>
            <a:r>
              <a:rPr lang="pt-BR" sz="2000" b="1" dirty="0"/>
              <a:t>20 meses na segunda fase.</a:t>
            </a:r>
          </a:p>
        </p:txBody>
      </p:sp>
    </p:spTree>
    <p:extLst>
      <p:ext uri="{BB962C8B-B14F-4D97-AF65-F5344CB8AC3E}">
        <p14:creationId xmlns:p14="http://schemas.microsoft.com/office/powerpoint/2010/main" val="2502050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858767" y="1023976"/>
            <a:ext cx="7148451" cy="364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5D47E1D-643C-4586-987C-A3F44565D5E6}"/>
              </a:ext>
            </a:extLst>
          </p:cNvPr>
          <p:cNvSpPr txBox="1">
            <a:spLocks/>
          </p:cNvSpPr>
          <p:nvPr/>
        </p:nvSpPr>
        <p:spPr>
          <a:xfrm>
            <a:off x="2050372" y="503207"/>
            <a:ext cx="6939281" cy="379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endParaRPr lang="pt-BR" sz="2800" dirty="0"/>
          </a:p>
          <a:p>
            <a:pPr marL="0" indent="0" algn="just">
              <a:buFont typeface="Tinos"/>
              <a:buNone/>
            </a:pPr>
            <a:r>
              <a:rPr lang="pt-BR" sz="2400" dirty="0"/>
              <a:t>3ª FASE - </a:t>
            </a:r>
            <a:r>
              <a:rPr lang="pt-BR" sz="2000" dirty="0"/>
              <a:t>Causas de aumento e diminuição de pena: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Art. 155, §1º. Repouso noturno (+ 1/3)</a:t>
            </a:r>
          </a:p>
          <a:p>
            <a:pPr marL="0" indent="0" algn="just">
              <a:buNone/>
            </a:pPr>
            <a:r>
              <a:rPr lang="pt-BR" sz="2000" dirty="0"/>
              <a:t>1/3 de 20 meses: </a:t>
            </a:r>
          </a:p>
          <a:p>
            <a:pPr marL="0" indent="0" algn="just">
              <a:buNone/>
            </a:pPr>
            <a:r>
              <a:rPr lang="pt-BR" sz="2000" dirty="0"/>
              <a:t>0,333333 x 20 = 6,666666 meses = 6 meses e 20 dias </a:t>
            </a:r>
          </a:p>
          <a:p>
            <a:pPr marL="0" indent="0" algn="just">
              <a:buNone/>
            </a:pPr>
            <a:r>
              <a:rPr lang="pt-BR" sz="2000" dirty="0"/>
              <a:t>porque 0,666666 corresponde a 2/3 de um mês, ou seja, 20 dias.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20 meses (1 ano e 8 meses) na segunda fase + 1/3 do repouso noturno (6 meses e 20 dias) = 26 meses e 20 dias ou  </a:t>
            </a:r>
          </a:p>
          <a:p>
            <a:pPr marL="0" indent="0" algn="ctr">
              <a:buNone/>
            </a:pPr>
            <a:r>
              <a:rPr lang="pt-BR" sz="2000" b="1" dirty="0"/>
              <a:t>2 anos, 2 meses e  20 dias de reclusão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31794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176213" y="47523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39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7E1A359-1054-4677-8E3A-F50024565C7D}"/>
              </a:ext>
            </a:extLst>
          </p:cNvPr>
          <p:cNvSpPr txBox="1">
            <a:spLocks/>
          </p:cNvSpPr>
          <p:nvPr/>
        </p:nvSpPr>
        <p:spPr>
          <a:xfrm>
            <a:off x="1828801" y="2180464"/>
            <a:ext cx="7315200" cy="260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pt-BR" sz="2000" dirty="0">
                <a:solidFill>
                  <a:srgbClr val="FF0000"/>
                </a:solidFill>
              </a:rPr>
              <a:t>Analise o caso a seguir e estabeleça, </a:t>
            </a:r>
            <a:r>
              <a:rPr lang="pt-BR" sz="2000" u="sng" dirty="0">
                <a:solidFill>
                  <a:srgbClr val="FF0000"/>
                </a:solidFill>
              </a:rPr>
              <a:t>fundamentando</a:t>
            </a:r>
            <a:r>
              <a:rPr lang="pt-BR" sz="2000" dirty="0">
                <a:solidFill>
                  <a:srgbClr val="FF0000"/>
                </a:solidFill>
              </a:rPr>
              <a:t> nos artigos do Código penal: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1)  a dosimetria da pena privativa de liberdade.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Pena total 2 anos, 2 meses e  20 dias de reclusão.</a:t>
            </a:r>
          </a:p>
          <a:p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2) regime de cumprimento inicial.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O regime inicial de cumprimento da penal será o aberto. Art. 33, §2º, c.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3) A possibilidade de conversão em restritiva de direitos.</a:t>
            </a: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É cabível a conversão para restritiva de direito. Art. 44, §2º do CP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60F4A9A-D78C-4221-A73C-1EC1BCF2B0A5}"/>
              </a:ext>
            </a:extLst>
          </p:cNvPr>
          <p:cNvSpPr txBox="1">
            <a:spLocks/>
          </p:cNvSpPr>
          <p:nvPr/>
        </p:nvSpPr>
        <p:spPr>
          <a:xfrm>
            <a:off x="1858617" y="1023976"/>
            <a:ext cx="7166113" cy="374680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Font typeface="Tinos"/>
              <a:buNone/>
            </a:pP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Art. 68/CP – A pena base será fixada atendendo-se ao critério do art. 59 deste código; em seguida serão consideradas as circunstâncias atenuantes e agravantes; por último, as causas de diminuição e de aumento.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310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MUITO OBRIGADO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870230" y="829782"/>
            <a:ext cx="7140539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pt-BR" dirty="0">
              <a:solidFill>
                <a:schemeClr val="tx1"/>
              </a:solidFill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pt-BR" dirty="0">
              <a:solidFill>
                <a:schemeClr val="tx1"/>
              </a:solidFill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pt-BR" sz="3200" b="1" dirty="0">
                <a:solidFill>
                  <a:srgbClr val="C00000"/>
                </a:solidFill>
              </a:rPr>
              <a:t>  </a:t>
            </a:r>
            <a:r>
              <a:rPr lang="pt-BR" sz="3600" b="1" dirty="0">
                <a:solidFill>
                  <a:srgbClr val="C00000"/>
                </a:solidFill>
              </a:rPr>
              <a:t>Cuidem-se!</a:t>
            </a:r>
            <a:endParaRPr lang="pt-BR" sz="3200" b="1" dirty="0">
              <a:solidFill>
                <a:srgbClr val="C00000"/>
              </a:solidFill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pt-BR" sz="3200" b="1" dirty="0">
              <a:solidFill>
                <a:srgbClr val="C00000"/>
              </a:solidFill>
            </a:endParaRPr>
          </a:p>
          <a:p>
            <a:pPr marL="63500" lvl="0" indent="0" algn="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 sz="3200" b="1" dirty="0">
                <a:solidFill>
                  <a:srgbClr val="C00000"/>
                </a:solidFill>
              </a:rPr>
              <a:t>				</a:t>
            </a:r>
          </a:p>
          <a:p>
            <a:pPr marL="63500" lvl="0" indent="0" algn="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 sz="2400" b="1" dirty="0">
                <a:solidFill>
                  <a:srgbClr val="C00000"/>
                </a:solidFill>
              </a:rPr>
              <a:t>Rodrigo Fuziger</a:t>
            </a:r>
          </a:p>
          <a:p>
            <a:pPr marL="63500" lvl="0" indent="0" algn="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 sz="2000" b="1" dirty="0" err="1">
                <a:solidFill>
                  <a:srgbClr val="C00000"/>
                </a:solidFill>
              </a:rPr>
              <a:t>rodrigofuziger</a:t>
            </a:r>
            <a:endParaRPr lang="pt-BR" sz="2000" b="1" dirty="0">
              <a:solidFill>
                <a:srgbClr val="C00000"/>
              </a:solidFill>
            </a:endParaRPr>
          </a:p>
          <a:p>
            <a:pPr marL="63500" lvl="0" indent="0" algn="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 sz="2000" b="1" dirty="0">
                <a:solidFill>
                  <a:srgbClr val="C00000"/>
                </a:solidFill>
              </a:rPr>
              <a:t>fuziger.rodrigo@gmail.com </a:t>
            </a:r>
          </a:p>
          <a:p>
            <a:pPr marL="63500" lvl="0" indent="0" algn="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 sz="2000" b="1" dirty="0">
                <a:solidFill>
                  <a:srgbClr val="C00000"/>
                </a:solidFill>
              </a:rPr>
              <a:t>                                           (12) 981412211</a:t>
            </a: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63500" lvl="0" indent="0" algn="ctr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lang="pt-BR" sz="3200" b="1" dirty="0">
              <a:solidFill>
                <a:schemeClr val="tx1"/>
              </a:solidFill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4630" t="21067" r="35890" b="20676"/>
          <a:stretch/>
        </p:blipFill>
        <p:spPr>
          <a:xfrm>
            <a:off x="7041600" y="4382856"/>
            <a:ext cx="331200" cy="3425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89906" y="3794400"/>
            <a:ext cx="282894" cy="2828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17C402-E8D1-4478-A080-BB2A9DF8A97A}"/>
              </a:ext>
            </a:extLst>
          </p:cNvPr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21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Premissas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890445" y="1040386"/>
            <a:ext cx="7140539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Verificar</a:t>
            </a:r>
            <a:r>
              <a:rPr lang="pt-BR" sz="2200" i="1" dirty="0"/>
              <a:t> </a:t>
            </a:r>
            <a:r>
              <a:rPr lang="pt-BR" sz="2200" dirty="0"/>
              <a:t>se o crime é SIMPLES OU QUALIFICADO;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Qual o ponto de partida?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Justificar a cada operação as circunstâncias que entendeu relevantes na dosimetria da pena.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Transformar as penas de anos em meses para facilitar o cálculo.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805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Premissas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BD7B892-0E5C-4E1F-92CF-3E6E8546C297}"/>
              </a:ext>
            </a:extLst>
          </p:cNvPr>
          <p:cNvSpPr txBox="1">
            <a:spLocks/>
          </p:cNvSpPr>
          <p:nvPr/>
        </p:nvSpPr>
        <p:spPr>
          <a:xfrm>
            <a:off x="2335696" y="685800"/>
            <a:ext cx="6448604" cy="53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ctr">
              <a:buFont typeface="Tinos"/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Font typeface="Tinos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Concurso </a:t>
            </a:r>
            <a:r>
              <a:rPr lang="pt-BR" sz="2000" dirty="0">
                <a:solidFill>
                  <a:srgbClr val="FF0000"/>
                </a:solidFill>
              </a:rPr>
              <a:t>de qualificadoras</a:t>
            </a:r>
          </a:p>
          <a:p>
            <a:pPr marL="0" indent="0" algn="ctr">
              <a:buFont typeface="Tinos"/>
              <a:buNone/>
            </a:pPr>
            <a:endParaRPr lang="pt-BR" sz="2000" dirty="0"/>
          </a:p>
          <a:p>
            <a:pPr marL="0" indent="0" algn="just">
              <a:buFont typeface="Tinos"/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buFont typeface="Tinos"/>
              <a:buNone/>
            </a:pPr>
            <a:r>
              <a:rPr lang="pt-BR" sz="2000" dirty="0">
                <a:solidFill>
                  <a:schemeClr val="tx1"/>
                </a:solidFill>
              </a:rPr>
              <a:t>No caso de homicídio com três qualificadoras, (por exemplo: por motivo torpe, emprego de veneno e recurso que impossibilite a defesa do ofendido). </a:t>
            </a:r>
            <a:r>
              <a:rPr lang="pt-BR" sz="2000" dirty="0" smtClean="0">
                <a:solidFill>
                  <a:schemeClr val="tx1"/>
                </a:solidFill>
              </a:rPr>
              <a:t>Somente </a:t>
            </a:r>
            <a:r>
              <a:rPr lang="pt-BR" sz="2000" dirty="0">
                <a:solidFill>
                  <a:schemeClr val="tx1"/>
                </a:solidFill>
              </a:rPr>
              <a:t>uma cumprirá de elevar os limites de pena mínimo e máximo. E as demais, servirão como agravantes, se previstas nos artigos 61 e 62.</a:t>
            </a:r>
          </a:p>
        </p:txBody>
      </p:sp>
    </p:spTree>
    <p:extLst>
      <p:ext uri="{BB962C8B-B14F-4D97-AF65-F5344CB8AC3E}">
        <p14:creationId xmlns:p14="http://schemas.microsoft.com/office/powerpoint/2010/main" val="123617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Premissas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BD7B892-0E5C-4E1F-92CF-3E6E8546C297}"/>
              </a:ext>
            </a:extLst>
          </p:cNvPr>
          <p:cNvSpPr txBox="1">
            <a:spLocks/>
          </p:cNvSpPr>
          <p:nvPr/>
        </p:nvSpPr>
        <p:spPr>
          <a:xfrm>
            <a:off x="1860331" y="641656"/>
            <a:ext cx="7119708" cy="53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ctr">
              <a:buFont typeface="Tinos"/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Font typeface="Tinos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Concurso </a:t>
            </a:r>
            <a:r>
              <a:rPr lang="pt-BR" sz="2000" dirty="0">
                <a:solidFill>
                  <a:srgbClr val="FF0000"/>
                </a:solidFill>
              </a:rPr>
              <a:t>de qualificadoras</a:t>
            </a:r>
          </a:p>
          <a:p>
            <a:pPr marL="0" indent="0" algn="just">
              <a:buFont typeface="Tinos"/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just">
              <a:buFont typeface="Tinos"/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Ex.: Homicídio por discussão de futebol com emprego de fogo.</a:t>
            </a:r>
          </a:p>
          <a:p>
            <a:pPr marL="0" indent="0" algn="just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Art. 121</a:t>
            </a:r>
            <a:r>
              <a:rPr lang="pt-BR" sz="1400" dirty="0">
                <a:solidFill>
                  <a:schemeClr val="tx1"/>
                </a:solidFill>
              </a:rPr>
              <a:t>, §2º, II - por motivo </a:t>
            </a:r>
            <a:r>
              <a:rPr lang="pt-BR" sz="1400" dirty="0" err="1">
                <a:solidFill>
                  <a:schemeClr val="tx1"/>
                </a:solidFill>
              </a:rPr>
              <a:t>futil</a:t>
            </a:r>
            <a:r>
              <a:rPr lang="pt-BR" sz="1400" dirty="0">
                <a:solidFill>
                  <a:schemeClr val="tx1"/>
                </a:solidFill>
              </a:rPr>
              <a:t>; III - com emprego de </a:t>
            </a:r>
            <a:r>
              <a:rPr lang="pt-BR" sz="1400" dirty="0" smtClean="0">
                <a:solidFill>
                  <a:schemeClr val="tx1"/>
                </a:solidFill>
              </a:rPr>
              <a:t>fogo.</a:t>
            </a:r>
          </a:p>
          <a:p>
            <a:pPr marL="0" indent="0" algn="just">
              <a:buNone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Art. 62 – Agravantes</a:t>
            </a:r>
          </a:p>
          <a:p>
            <a:pPr marL="0" indent="0" algn="just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II – Ter o agente cometido o crime</a:t>
            </a:r>
            <a:endParaRPr lang="pt-BR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a) por </a:t>
            </a:r>
            <a:r>
              <a:rPr lang="pt-BR" sz="1400" dirty="0">
                <a:solidFill>
                  <a:schemeClr val="tx1"/>
                </a:solidFill>
              </a:rPr>
              <a:t>motivo fútil ou </a:t>
            </a:r>
            <a:r>
              <a:rPr lang="pt-BR" sz="1400" dirty="0" smtClean="0">
                <a:solidFill>
                  <a:schemeClr val="tx1"/>
                </a:solidFill>
              </a:rPr>
              <a:t>torpe</a:t>
            </a:r>
          </a:p>
          <a:p>
            <a:pPr marL="0" indent="0" algn="just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d</a:t>
            </a:r>
            <a:r>
              <a:rPr lang="pt-BR" sz="1400" dirty="0">
                <a:solidFill>
                  <a:schemeClr val="tx1"/>
                </a:solidFill>
              </a:rPr>
              <a:t>) com emprego de veneno, fogo, explosivo, tortura ou outro meio insidioso ou cruel, ou de que podia resultar perigo comum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Uma das qualificadoras será entendida como tal e a outra servirá de agravante.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Premissas</a:t>
            </a:r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BD7B892-0E5C-4E1F-92CF-3E6E8546C297}"/>
              </a:ext>
            </a:extLst>
          </p:cNvPr>
          <p:cNvSpPr txBox="1">
            <a:spLocks/>
          </p:cNvSpPr>
          <p:nvPr/>
        </p:nvSpPr>
        <p:spPr>
          <a:xfrm>
            <a:off x="2316777" y="641656"/>
            <a:ext cx="6102626" cy="53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ctr">
              <a:buFont typeface="Tinos"/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Font typeface="Tinos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ORDEM DE VALÊNCIA</a:t>
            </a:r>
            <a:endParaRPr lang="pt-BR" sz="2000" dirty="0">
              <a:solidFill>
                <a:srgbClr val="FF0000"/>
              </a:solidFill>
            </a:endParaRPr>
          </a:p>
          <a:p>
            <a:pPr marL="0" indent="0" algn="ctr">
              <a:buFont typeface="Tinos"/>
              <a:buNone/>
            </a:pPr>
            <a:endParaRPr lang="pt-BR" sz="2000" dirty="0"/>
          </a:p>
          <a:p>
            <a:pPr indent="-457200" algn="just">
              <a:buClrTx/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</a:rPr>
              <a:t>Qualificadoras</a:t>
            </a:r>
          </a:p>
          <a:p>
            <a:pPr indent="-457200" algn="just">
              <a:buClrTx/>
              <a:buFont typeface="+mj-lt"/>
              <a:buAutoNum type="arabicPeriod"/>
            </a:pPr>
            <a:endParaRPr lang="pt-BR" sz="2000" dirty="0" smtClean="0">
              <a:solidFill>
                <a:schemeClr val="tx1"/>
              </a:solidFill>
            </a:endParaRPr>
          </a:p>
          <a:p>
            <a:pPr indent="-457200" algn="just">
              <a:buClrTx/>
              <a:buFont typeface="+mj-lt"/>
              <a:buAutoNum type="arabicPeriod"/>
            </a:pPr>
            <a:r>
              <a:rPr lang="pt-BR" sz="2000" dirty="0" err="1" smtClean="0">
                <a:solidFill>
                  <a:schemeClr val="tx1"/>
                </a:solidFill>
              </a:rPr>
              <a:t>Majorantes</a:t>
            </a:r>
            <a:endParaRPr lang="pt-BR" sz="2000" dirty="0" smtClean="0">
              <a:solidFill>
                <a:schemeClr val="tx1"/>
              </a:solidFill>
            </a:endParaRPr>
          </a:p>
          <a:p>
            <a:pPr indent="-457200" algn="just">
              <a:buClrTx/>
              <a:buFont typeface="+mj-lt"/>
              <a:buAutoNum type="arabicPeriod"/>
            </a:pPr>
            <a:endParaRPr lang="pt-BR" sz="2000" dirty="0" smtClean="0">
              <a:solidFill>
                <a:schemeClr val="tx1"/>
              </a:solidFill>
            </a:endParaRPr>
          </a:p>
          <a:p>
            <a:pPr indent="-457200" algn="just">
              <a:buClrTx/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</a:rPr>
              <a:t>Agravantes</a:t>
            </a:r>
          </a:p>
          <a:p>
            <a:pPr indent="-457200" algn="just">
              <a:buClrTx/>
              <a:buFont typeface="+mj-lt"/>
              <a:buAutoNum type="arabicPeriod"/>
            </a:pPr>
            <a:endParaRPr lang="pt-BR" sz="2000" dirty="0" smtClean="0">
              <a:solidFill>
                <a:schemeClr val="tx1"/>
              </a:solidFill>
            </a:endParaRPr>
          </a:p>
          <a:p>
            <a:pPr indent="-457200" algn="just">
              <a:buClrTx/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</a:rPr>
              <a:t>Circunstâncias judiciais.</a:t>
            </a:r>
          </a:p>
        </p:txBody>
      </p:sp>
    </p:spTree>
    <p:extLst>
      <p:ext uri="{BB962C8B-B14F-4D97-AF65-F5344CB8AC3E}">
        <p14:creationId xmlns:p14="http://schemas.microsoft.com/office/powerpoint/2010/main" val="51896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2096700" y="495114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Etapas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1997765" y="1040386"/>
            <a:ext cx="6937513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63500" indent="0" algn="just">
              <a:buClr>
                <a:srgbClr val="C00000"/>
              </a:buClr>
              <a:buNone/>
            </a:pPr>
            <a:r>
              <a:rPr lang="pt-BR" sz="2400" dirty="0"/>
              <a:t>Aplicar, na </a:t>
            </a:r>
            <a:r>
              <a:rPr lang="pt-BR" sz="2400" b="1" dirty="0"/>
              <a:t>1ª fase</a:t>
            </a:r>
            <a:r>
              <a:rPr lang="pt-BR" sz="2400" dirty="0"/>
              <a:t>, as circunstâncias judiciais, de acordo com os critérios fixados no art. 59 do CP. </a:t>
            </a:r>
            <a:r>
              <a:rPr lang="pt-BR" sz="2400" i="1" dirty="0"/>
              <a:t>Nesta fase, não será possível fixar a pena abaixo do mínimo, ainda que todas as circunstâncias sejam favoráveis ao agente, nem acima do máximo.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2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13508" y="2955221"/>
            <a:ext cx="17640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DOSIMETRIA DA PENA</a:t>
            </a:r>
          </a:p>
          <a:p>
            <a:pPr>
              <a:spcAft>
                <a:spcPts val="600"/>
              </a:spcAft>
            </a:pPr>
            <a:r>
              <a:rPr lang="pt-BR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10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Rodrigo Fuziger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4292667"/>
      </p:ext>
    </p:extLst>
  </p:cSld>
  <p:clrMapOvr>
    <a:masterClrMapping/>
  </p:clrMapOvr>
</p:sld>
</file>

<file path=ppt/theme/theme1.xml><?xml version="1.0" encoding="utf-8"?>
<a:theme xmlns:a="http://schemas.openxmlformats.org/drawingml/2006/main" name="Fortinb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3577</Words>
  <Application>Microsoft Office PowerPoint</Application>
  <PresentationFormat>Apresentação na tela (16:9)</PresentationFormat>
  <Paragraphs>573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Angsana New</vt:lpstr>
      <vt:lpstr>Tinos</vt:lpstr>
      <vt:lpstr>Arial</vt:lpstr>
      <vt:lpstr>Wingdings</vt:lpstr>
      <vt:lpstr>Verdana</vt:lpstr>
      <vt:lpstr>Fortinbras template</vt:lpstr>
      <vt:lpstr>DOSIMETRIA DA PENA</vt:lpstr>
      <vt:lpstr>INTRODUÇÃO</vt:lpstr>
      <vt:lpstr>PENA PRIVATIVA DE LIBERDADE</vt:lpstr>
      <vt:lpstr>INTRODUÇÃO</vt:lpstr>
      <vt:lpstr>Premissas</vt:lpstr>
      <vt:lpstr>Premissas</vt:lpstr>
      <vt:lpstr>Premissas</vt:lpstr>
      <vt:lpstr>Premissas</vt:lpstr>
      <vt:lpstr>Etapas</vt:lpstr>
      <vt:lpstr>Etapas</vt:lpstr>
      <vt:lpstr>Etapas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1ª Fase – CIRCUNSTÂNCIAS JUDICIAIS</vt:lpstr>
      <vt:lpstr>2ª Fase – AGRAVANTES E ATENUANTES</vt:lpstr>
      <vt:lpstr>2ª Fase – AGRAVANTES E ATENUANTES</vt:lpstr>
      <vt:lpstr>2ª Fase – AGRAVANTES E ATENUANTES</vt:lpstr>
      <vt:lpstr>2ª Fase – AGRAVANTES E ATENUANTES</vt:lpstr>
      <vt:lpstr>2ª Fase – AGRAVANTES E ATENUANTES</vt:lpstr>
      <vt:lpstr>2ª Fase – AGRAVANTES E ATENUANTES</vt:lpstr>
      <vt:lpstr>2ª Fase – AGRAVANTES E ATENUANTES</vt:lpstr>
      <vt:lpstr>3ª Fase – MAJORANTES E MINORANTES</vt:lpstr>
      <vt:lpstr>3ª Fase – MAJORANTES E MINORANTES</vt:lpstr>
      <vt:lpstr>3ª Fase – MAJORANTES E MINORANTES</vt:lpstr>
      <vt:lpstr>3ª Fase – MAJORANTES E MINORANTES</vt:lpstr>
      <vt:lpstr>EXERCÍCIO</vt:lpstr>
      <vt:lpstr>EXERCÍCIO</vt:lpstr>
      <vt:lpstr>EXERCÍCIO</vt:lpstr>
      <vt:lpstr>EXERCÍCIO</vt:lpstr>
      <vt:lpstr>EXERCÍCIO</vt:lpstr>
      <vt:lpstr>EXERCÍCIO</vt:lpstr>
      <vt:lpstr>MUITO 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rodrigo fuziger</dc:creator>
  <cp:lastModifiedBy>Rodrigo Fuziger</cp:lastModifiedBy>
  <cp:revision>89</cp:revision>
  <dcterms:modified xsi:type="dcterms:W3CDTF">2020-11-12T11:49:56Z</dcterms:modified>
</cp:coreProperties>
</file>