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4"/>
  </p:notesMasterIdLst>
  <p:sldIdLst>
    <p:sldId id="256" r:id="rId3"/>
    <p:sldId id="535" r:id="rId4"/>
    <p:sldId id="558" r:id="rId5"/>
    <p:sldId id="551" r:id="rId6"/>
    <p:sldId id="534" r:id="rId7"/>
    <p:sldId id="560" r:id="rId8"/>
    <p:sldId id="559" r:id="rId9"/>
    <p:sldId id="554" r:id="rId10"/>
    <p:sldId id="561" r:id="rId11"/>
    <p:sldId id="562" r:id="rId12"/>
    <p:sldId id="556" r:id="rId13"/>
    <p:sldId id="563" r:id="rId14"/>
    <p:sldId id="565" r:id="rId15"/>
    <p:sldId id="566" r:id="rId16"/>
    <p:sldId id="567" r:id="rId17"/>
    <p:sldId id="568" r:id="rId18"/>
    <p:sldId id="572" r:id="rId19"/>
    <p:sldId id="555" r:id="rId20"/>
    <p:sldId id="569" r:id="rId21"/>
    <p:sldId id="570" r:id="rId22"/>
    <p:sldId id="571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99FF66"/>
    <a:srgbClr val="75ABE7"/>
    <a:srgbClr val="FF6600"/>
    <a:srgbClr val="54DC1E"/>
    <a:srgbClr val="FFFF99"/>
    <a:srgbClr val="FFFFCC"/>
    <a:srgbClr val="F3993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iagrama_Absor&#231;&#227;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e\Documents\Simone\Doc&#234;ncia\Disciplinas\Operacoes_Unitarias_III\1_Semestre_2020\Turma_Ter&#231;a_Noite\Diagrama_Absor&#231;&#227;o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Plan1!$A$3:$A$103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</c:numCache>
            </c:numRef>
          </c:xVal>
          <c:yVal>
            <c:numRef>
              <c:f>Plan1!$D$3:$D$103</c:f>
              <c:numCache>
                <c:formatCode>General</c:formatCode>
                <c:ptCount val="101"/>
                <c:pt idx="0">
                  <c:v>0</c:v>
                </c:pt>
                <c:pt idx="1">
                  <c:v>1.2391573729863693E-3</c:v>
                </c:pt>
                <c:pt idx="2">
                  <c:v>2.4570024570024569E-3</c:v>
                </c:pt>
                <c:pt idx="3">
                  <c:v>3.6540803897685747E-3</c:v>
                </c:pt>
                <c:pt idx="4">
                  <c:v>4.830917874396135E-3</c:v>
                </c:pt>
                <c:pt idx="5">
                  <c:v>5.9880239520958079E-3</c:v>
                </c:pt>
                <c:pt idx="6">
                  <c:v>7.1258907363420422E-3</c:v>
                </c:pt>
                <c:pt idx="7">
                  <c:v>8.2449941107184937E-3</c:v>
                </c:pt>
                <c:pt idx="8">
                  <c:v>9.3457943925233638E-3</c:v>
                </c:pt>
                <c:pt idx="9">
                  <c:v>1.0428736964078793E-2</c:v>
                </c:pt>
                <c:pt idx="10">
                  <c:v>1.1494252873563218E-2</c:v>
                </c:pt>
                <c:pt idx="11">
                  <c:v>1.2542759407069554E-2</c:v>
                </c:pt>
                <c:pt idx="12">
                  <c:v>1.357466063348416E-2</c:v>
                </c:pt>
                <c:pt idx="13">
                  <c:v>1.459034792368126E-2</c:v>
                </c:pt>
                <c:pt idx="14">
                  <c:v>1.5590200445434297E-2</c:v>
                </c:pt>
                <c:pt idx="15">
                  <c:v>1.6574585635359115E-2</c:v>
                </c:pt>
                <c:pt idx="16">
                  <c:v>1.754385964912281E-2</c:v>
                </c:pt>
                <c:pt idx="17">
                  <c:v>1.8498367791077261E-2</c:v>
                </c:pt>
                <c:pt idx="18">
                  <c:v>1.9438444924406047E-2</c:v>
                </c:pt>
                <c:pt idx="19">
                  <c:v>2.0364415862808148E-2</c:v>
                </c:pt>
                <c:pt idx="20">
                  <c:v>2.1276595744680854E-2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BF5-4A6E-A66D-F943969D8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946688"/>
        <c:axId val="58948224"/>
      </c:scatterChart>
      <c:valAx>
        <c:axId val="58946688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8948224"/>
        <c:crosses val="autoZero"/>
        <c:crossBetween val="midCat"/>
      </c:valAx>
      <c:valAx>
        <c:axId val="5894822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8946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Plan1!$A$3:$A$103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</c:numCache>
            </c:numRef>
          </c:xVal>
          <c:yVal>
            <c:numRef>
              <c:f>Plan1!$D$3:$D$103</c:f>
              <c:numCache>
                <c:formatCode>General</c:formatCode>
                <c:ptCount val="101"/>
                <c:pt idx="0">
                  <c:v>0</c:v>
                </c:pt>
                <c:pt idx="1">
                  <c:v>3.2171033806156241E-2</c:v>
                </c:pt>
                <c:pt idx="2">
                  <c:v>6.5786174036612896E-2</c:v>
                </c:pt>
                <c:pt idx="3">
                  <c:v>0.1009448886228569</c:v>
                </c:pt>
                <c:pt idx="4">
                  <c:v>0.13775599509889727</c:v>
                </c:pt>
                <c:pt idx="5">
                  <c:v>0.17633878557024421</c:v>
                </c:pt>
                <c:pt idx="6">
                  <c:v>0.21682431811920286</c:v>
                </c:pt>
                <c:pt idx="7">
                  <c:v>0.25935690410056028</c:v>
                </c:pt>
                <c:pt idx="8">
                  <c:v>0.30409582689335396</c:v>
                </c:pt>
                <c:pt idx="9">
                  <c:v>0.35121733525065696</c:v>
                </c:pt>
                <c:pt idx="10">
                  <c:v>0.40091696383087116</c:v>
                </c:pt>
                <c:pt idx="11">
                  <c:v>0.45341224532551189</c:v>
                </c:pt>
                <c:pt idx="12">
                  <c:v>0.50894589351153252</c:v>
                </c:pt>
                <c:pt idx="13">
                  <c:v>0.56778955546922694</c:v>
                </c:pt>
                <c:pt idx="14">
                  <c:v>0.63024825534835827</c:v>
                </c:pt>
                <c:pt idx="15">
                  <c:v>0.69666568309235766</c:v>
                </c:pt>
                <c:pt idx="16">
                  <c:v>0.76743052169673365</c:v>
                </c:pt>
                <c:pt idx="17">
                  <c:v>0.84298405897549</c:v>
                </c:pt>
                <c:pt idx="18">
                  <c:v>0.92382939872179481</c:v>
                </c:pt>
                <c:pt idx="19">
                  <c:v>1.0105426775697781</c:v>
                </c:pt>
                <c:pt idx="20">
                  <c:v>1.103786816269285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59A-4E28-A136-646FD38D9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946688"/>
        <c:axId val="58948224"/>
      </c:scatterChart>
      <c:valAx>
        <c:axId val="58946688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8948224"/>
        <c:crosses val="autoZero"/>
        <c:crossBetween val="midCat"/>
      </c:valAx>
      <c:valAx>
        <c:axId val="5894822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8946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3.wmf"/><Relationship Id="rId1" Type="http://schemas.openxmlformats.org/officeDocument/2006/relationships/image" Target="../media/image20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3.wmf"/><Relationship Id="rId1" Type="http://schemas.openxmlformats.org/officeDocument/2006/relationships/image" Target="../media/image24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0F930-A947-42D2-BD9D-6F497DCB2FC4}" type="datetimeFigureOut">
              <a:rPr lang="pt-BR" smtClean="0"/>
              <a:pPr/>
              <a:t>09/06/2020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9DDBF-818C-4D8C-9E4C-FA1554431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8BE5-44C5-4BF6-B617-B0EDDDDC80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205A-C2F4-4F8E-84F8-7E2010400B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14D7B-1D7C-4B35-83B1-D107ADE5F7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6077EB4-7903-4828-ADD7-09072BB68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C5FA8-F631-4C63-A893-7B01C8D4BA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2D9DBA6-DB29-4302-BA18-83AEBC2205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8067-A7D4-46BB-B9C8-9299E938F1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Elipse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DF08F3F-78F9-4C74-B9D5-7744A48B9C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12E11-0D27-4390-9230-EFFA89AA44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185DF-D9C3-41F2-9162-C5289992B1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8BDBA28-B649-42B2-A169-4F8DC31985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FC232-C7DB-46E7-A229-EAA474E221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F139-876E-4176-ADBC-C11DEBDAC3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71A8-437A-4608-B007-35F695630E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83E70-82E6-4884-A18A-CB2520CD81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72BF-EE4E-49E7-92F6-E730AEDF30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66A3C-85C2-4404-8A06-484598A42F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BEC2-649E-4308-B4CA-2FC603ACB0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5C7C-7CCF-4214-8FC0-04C74C8181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668F9-A0FB-4C2E-9C44-2F2CF20BF5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ED88-C8BA-4F54-AAE8-7624583DE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EDCE-2E9A-406A-80F3-CD4A6235A6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638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9FB628-F09E-4169-81FE-FB29339D68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E0FC1E-E122-4A8C-A08C-0F6E0F290A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422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7423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6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14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16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44488" y="1714445"/>
            <a:ext cx="8497887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Operações Unitárias III</a:t>
            </a:r>
            <a:endParaRPr lang="pt-BR" sz="66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9699" name="CaixaDeTexto 19"/>
          <p:cNvSpPr txBox="1">
            <a:spLocks noChangeArrowheads="1"/>
          </p:cNvSpPr>
          <p:nvPr/>
        </p:nvSpPr>
        <p:spPr bwMode="auto">
          <a:xfrm>
            <a:off x="2304558" y="5724525"/>
            <a:ext cx="4186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i="1" dirty="0" smtClean="0">
                <a:latin typeface="Bookman Old Style" pitchFamily="18" charset="0"/>
              </a:rPr>
              <a:t>1° Semestre </a:t>
            </a:r>
            <a:r>
              <a:rPr lang="pt-BR" sz="2400" i="1" smtClean="0">
                <a:latin typeface="Bookman Old Style" pitchFamily="18" charset="0"/>
              </a:rPr>
              <a:t>- 2020</a:t>
            </a:r>
            <a:endParaRPr lang="pt-BR" sz="2400" i="1" dirty="0">
              <a:latin typeface="Bookman Old Style" pitchFamily="18" charset="0"/>
            </a:endParaRPr>
          </a:p>
        </p:txBody>
      </p:sp>
      <p:sp>
        <p:nvSpPr>
          <p:cNvPr id="29700" name="Text Box 37"/>
          <p:cNvSpPr txBox="1">
            <a:spLocks noChangeArrowheads="1"/>
          </p:cNvSpPr>
          <p:nvPr/>
        </p:nvSpPr>
        <p:spPr bwMode="auto">
          <a:xfrm>
            <a:off x="255588" y="3850683"/>
            <a:ext cx="835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i="1" dirty="0" err="1" smtClean="0">
                <a:latin typeface="Bookman Old Style" pitchFamily="18" charset="0"/>
              </a:rPr>
              <a:t>Profa</a:t>
            </a:r>
            <a:r>
              <a:rPr lang="pt-BR" sz="2400" i="1" dirty="0" smtClean="0">
                <a:latin typeface="Bookman Old Style" pitchFamily="18" charset="0"/>
              </a:rPr>
              <a:t>. Dra.: </a:t>
            </a:r>
            <a:r>
              <a:rPr lang="pt-BR" sz="2400" i="1" dirty="0">
                <a:latin typeface="Bookman Old Style" pitchFamily="18" charset="0"/>
              </a:rPr>
              <a:t>Simone de Fátima Medeiros</a:t>
            </a:r>
          </a:p>
        </p:txBody>
      </p:sp>
      <p:pic>
        <p:nvPicPr>
          <p:cNvPr id="29703" name="Picture 70" descr="faenqui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21272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/>
          <p:cNvPicPr>
            <a:picLocks noChangeAspect="1" noChangeArrowheads="1"/>
          </p:cNvPicPr>
          <p:nvPr/>
        </p:nvPicPr>
        <p:blipFill>
          <a:blip r:embed="rId3" cstate="print"/>
          <a:srcRect b="19679"/>
          <a:stretch>
            <a:fillRect/>
          </a:stretch>
        </p:blipFill>
        <p:spPr bwMode="auto">
          <a:xfrm>
            <a:off x="1536700" y="-74613"/>
            <a:ext cx="7724775" cy="151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imagesCAHH2BQ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11" y="4691922"/>
            <a:ext cx="1886554" cy="1680460"/>
          </a:xfrm>
          <a:prstGeom prst="rect">
            <a:avLst/>
          </a:prstGeom>
        </p:spPr>
      </p:pic>
      <p:pic>
        <p:nvPicPr>
          <p:cNvPr id="9" name="Imagem 8" descr="imagesCA8MBUU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1283" y="4272198"/>
            <a:ext cx="2975915" cy="193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02273" y="573653"/>
            <a:ext cx="4651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Diagrama de equilíbrio:</a:t>
            </a:r>
          </a:p>
          <a:p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 rotWithShape="1">
          <a:blip r:embed="rId3"/>
          <a:srcRect l="25577" t="49259" r="36715" b="21025"/>
          <a:stretch/>
        </p:blipFill>
        <p:spPr>
          <a:xfrm>
            <a:off x="1056627" y="2200948"/>
            <a:ext cx="6895927" cy="305696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5460023" y="2189285"/>
            <a:ext cx="2699239" cy="1134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873262" y="4466492"/>
            <a:ext cx="1863969" cy="5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3" name="Objeto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306245"/>
              </p:ext>
            </p:extLst>
          </p:nvPr>
        </p:nvGraphicFramePr>
        <p:xfrm>
          <a:off x="1896696" y="5473901"/>
          <a:ext cx="650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ção" r:id="rId4" imgW="3251160" imgH="457200" progId="Equation.3">
                  <p:embed/>
                </p:oleObj>
              </mc:Choice>
              <mc:Fallback>
                <p:oleObj name="Equação" r:id="rId4" imgW="3251160" imgH="457200" progId="Equation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696" y="5473901"/>
                        <a:ext cx="65024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7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9612" y="427018"/>
            <a:ext cx="2924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solidFill>
                  <a:srgbClr val="009900"/>
                </a:solidFill>
              </a:rPr>
              <a:t>Método analítico:</a:t>
            </a:r>
          </a:p>
          <a:p>
            <a:endParaRPr lang="pt-BR" sz="2800" i="1" dirty="0">
              <a:solidFill>
                <a:srgbClr val="009900"/>
              </a:solidFill>
            </a:endParaRP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869885"/>
              </p:ext>
            </p:extLst>
          </p:nvPr>
        </p:nvGraphicFramePr>
        <p:xfrm>
          <a:off x="799612" y="2408136"/>
          <a:ext cx="1879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5" name="Equação" r:id="rId3" imgW="939600" imgH="431640" progId="Equation.3">
                  <p:embed/>
                </p:oleObj>
              </mc:Choice>
              <mc:Fallback>
                <p:oleObj name="Equação" r:id="rId3" imgW="939600" imgH="431640" progId="Equation.3">
                  <p:embed/>
                  <p:pic>
                    <p:nvPicPr>
                      <p:cNvPr id="6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12" y="2408136"/>
                        <a:ext cx="1879600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99612" y="1947024"/>
            <a:ext cx="186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topo: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40976" y="124885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Onde: m = 0,125</a:t>
            </a:r>
            <a:endParaRPr lang="pt-BR" dirty="0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661050"/>
              </p:ext>
            </p:extLst>
          </p:nvPr>
        </p:nvGraphicFramePr>
        <p:xfrm>
          <a:off x="799612" y="1067844"/>
          <a:ext cx="132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6" name="Equação" r:id="rId5" imgW="660240" imgH="393480" progId="Equation.3">
                  <p:embed/>
                </p:oleObj>
              </mc:Choice>
              <mc:Fallback>
                <p:oleObj name="Equação" r:id="rId5" imgW="660240" imgH="393480" progId="Equation.3">
                  <p:embed/>
                  <p:pic>
                    <p:nvPicPr>
                      <p:cNvPr id="12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12" y="1067844"/>
                        <a:ext cx="1320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216865"/>
              </p:ext>
            </p:extLst>
          </p:nvPr>
        </p:nvGraphicFramePr>
        <p:xfrm>
          <a:off x="799612" y="3425581"/>
          <a:ext cx="713740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7" name="Equação" r:id="rId7" imgW="3568680" imgH="228600" progId="Equation.3">
                  <p:embed/>
                </p:oleObj>
              </mc:Choice>
              <mc:Fallback>
                <p:oleObj name="Equação" r:id="rId7" imgW="3568680" imgH="228600" progId="Equation.3">
                  <p:embed/>
                  <p:pic>
                    <p:nvPicPr>
                      <p:cNvPr id="12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12" y="3425581"/>
                        <a:ext cx="7137401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92646"/>
              </p:ext>
            </p:extLst>
          </p:nvPr>
        </p:nvGraphicFramePr>
        <p:xfrm>
          <a:off x="799612" y="4129493"/>
          <a:ext cx="701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8" name="Equação" r:id="rId9" imgW="3504960" imgH="228600" progId="Equation.3">
                  <p:embed/>
                </p:oleObj>
              </mc:Choice>
              <mc:Fallback>
                <p:oleObj name="Equação" r:id="rId9" imgW="3504960" imgH="228600" progId="Equation.3">
                  <p:embed/>
                  <p:pic>
                    <p:nvPicPr>
                      <p:cNvPr id="16" name="Obje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12" y="4129493"/>
                        <a:ext cx="70104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035322"/>
              </p:ext>
            </p:extLst>
          </p:nvPr>
        </p:nvGraphicFramePr>
        <p:xfrm>
          <a:off x="801700" y="4893048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9" name="Equação" r:id="rId11" imgW="1676160" imgH="419040" progId="Equation.3">
                  <p:embed/>
                </p:oleObj>
              </mc:Choice>
              <mc:Fallback>
                <p:oleObj name="Equação" r:id="rId11" imgW="1676160" imgH="419040" progId="Equation.3">
                  <p:embed/>
                  <p:pic>
                    <p:nvPicPr>
                      <p:cNvPr id="12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700" y="4893048"/>
                        <a:ext cx="335280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71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9612" y="427018"/>
            <a:ext cx="2924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solidFill>
                  <a:srgbClr val="009900"/>
                </a:solidFill>
              </a:rPr>
              <a:t>Método analítico:</a:t>
            </a:r>
          </a:p>
          <a:p>
            <a:endParaRPr lang="pt-BR" sz="2800" i="1" dirty="0">
              <a:solidFill>
                <a:srgbClr val="009900"/>
              </a:solidFill>
            </a:endParaRP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47371"/>
              </p:ext>
            </p:extLst>
          </p:nvPr>
        </p:nvGraphicFramePr>
        <p:xfrm>
          <a:off x="799612" y="2421143"/>
          <a:ext cx="2438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Equação" r:id="rId3" imgW="1218960" imgH="431640" progId="Equation.3">
                  <p:embed/>
                </p:oleObj>
              </mc:Choice>
              <mc:Fallback>
                <p:oleObj name="Equação" r:id="rId3" imgW="1218960" imgH="431640" progId="Equation.3">
                  <p:embed/>
                  <p:pic>
                    <p:nvPicPr>
                      <p:cNvPr id="12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12" y="2421143"/>
                        <a:ext cx="2438400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99612" y="1947024"/>
            <a:ext cx="186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fundo: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40976" y="124885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Onde: m = 0,125</a:t>
            </a:r>
            <a:endParaRPr lang="pt-BR" dirty="0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661050"/>
              </p:ext>
            </p:extLst>
          </p:nvPr>
        </p:nvGraphicFramePr>
        <p:xfrm>
          <a:off x="799612" y="1067844"/>
          <a:ext cx="132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4" name="Equação" r:id="rId5" imgW="660240" imgH="393480" progId="Equation.3">
                  <p:embed/>
                </p:oleObj>
              </mc:Choice>
              <mc:Fallback>
                <p:oleObj name="Equação" r:id="rId5" imgW="660240" imgH="393480" progId="Equation.3">
                  <p:embed/>
                  <p:pic>
                    <p:nvPicPr>
                      <p:cNvPr id="14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12" y="1067844"/>
                        <a:ext cx="1320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054237"/>
              </p:ext>
            </p:extLst>
          </p:nvPr>
        </p:nvGraphicFramePr>
        <p:xfrm>
          <a:off x="812800" y="3425825"/>
          <a:ext cx="711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5" name="Equação" r:id="rId7" imgW="3555720" imgH="228600" progId="Equation.3">
                  <p:embed/>
                </p:oleObj>
              </mc:Choice>
              <mc:Fallback>
                <p:oleObj name="Equação" r:id="rId7" imgW="3555720" imgH="228600" progId="Equation.3">
                  <p:embed/>
                  <p:pic>
                    <p:nvPicPr>
                      <p:cNvPr id="16" name="Obje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425825"/>
                        <a:ext cx="71120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66607"/>
              </p:ext>
            </p:extLst>
          </p:nvPr>
        </p:nvGraphicFramePr>
        <p:xfrm>
          <a:off x="812800" y="4159436"/>
          <a:ext cx="297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6" name="Equação" r:id="rId9" imgW="1485720" imgH="228600" progId="Equation.3">
                  <p:embed/>
                </p:oleObj>
              </mc:Choice>
              <mc:Fallback>
                <p:oleObj name="Equação" r:id="rId9" imgW="1485720" imgH="228600" progId="Equation.3">
                  <p:embed/>
                  <p:pic>
                    <p:nvPicPr>
                      <p:cNvPr id="17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4159436"/>
                        <a:ext cx="29718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80622"/>
              </p:ext>
            </p:extLst>
          </p:nvPr>
        </p:nvGraphicFramePr>
        <p:xfrm>
          <a:off x="725488" y="4892675"/>
          <a:ext cx="350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7" name="Equação" r:id="rId11" imgW="1752480" imgH="419040" progId="Equation.3">
                  <p:embed/>
                </p:oleObj>
              </mc:Choice>
              <mc:Fallback>
                <p:oleObj name="Equação" r:id="rId11" imgW="1752480" imgH="419040" progId="Equation.3">
                  <p:embed/>
                  <p:pic>
                    <p:nvPicPr>
                      <p:cNvPr id="18" name="Objeto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4892675"/>
                        <a:ext cx="350520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0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9612" y="427018"/>
            <a:ext cx="2924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solidFill>
                  <a:srgbClr val="009900"/>
                </a:solidFill>
              </a:rPr>
              <a:t>Método analítico:</a:t>
            </a:r>
          </a:p>
          <a:p>
            <a:endParaRPr lang="pt-BR" sz="2800" i="1" dirty="0">
              <a:solidFill>
                <a:srgbClr val="009900"/>
              </a:solidFill>
            </a:endParaRPr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440956"/>
              </p:ext>
            </p:extLst>
          </p:nvPr>
        </p:nvGraphicFramePr>
        <p:xfrm>
          <a:off x="796193" y="1265145"/>
          <a:ext cx="304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Equação" r:id="rId3" imgW="1523880" imgH="253800" progId="Equation.3">
                  <p:embed/>
                </p:oleObj>
              </mc:Choice>
              <mc:Fallback>
                <p:oleObj name="Equação" r:id="rId3" imgW="1523880" imgH="253800" progId="Equation.3">
                  <p:embed/>
                  <p:pic>
                    <p:nvPicPr>
                      <p:cNvPr id="14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93" y="1265145"/>
                        <a:ext cx="304800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903468"/>
              </p:ext>
            </p:extLst>
          </p:nvPr>
        </p:nvGraphicFramePr>
        <p:xfrm>
          <a:off x="804985" y="1949037"/>
          <a:ext cx="5435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Equação" r:id="rId5" imgW="2717640" imgH="736560" progId="Equation.3">
                  <p:embed/>
                </p:oleObj>
              </mc:Choice>
              <mc:Fallback>
                <p:oleObj name="Equação" r:id="rId5" imgW="2717640" imgH="736560" progId="Equation.3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985" y="1949037"/>
                        <a:ext cx="5435600" cy="147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787292"/>
              </p:ext>
            </p:extLst>
          </p:nvPr>
        </p:nvGraphicFramePr>
        <p:xfrm>
          <a:off x="796193" y="3598130"/>
          <a:ext cx="8051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Equação" r:id="rId7" imgW="4025880" imgH="723600" progId="Equation.3">
                  <p:embed/>
                </p:oleObj>
              </mc:Choice>
              <mc:Fallback>
                <p:oleObj name="Equação" r:id="rId7" imgW="4025880" imgH="723600" progId="Equation.3">
                  <p:embed/>
                  <p:pic>
                    <p:nvPicPr>
                      <p:cNvPr id="1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93" y="3598130"/>
                        <a:ext cx="8051800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132807"/>
              </p:ext>
            </p:extLst>
          </p:nvPr>
        </p:nvGraphicFramePr>
        <p:xfrm>
          <a:off x="796193" y="5461000"/>
          <a:ext cx="243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Equação" r:id="rId9" imgW="1218960" imgH="241200" progId="Equation.3">
                  <p:embed/>
                </p:oleObj>
              </mc:Choice>
              <mc:Fallback>
                <p:oleObj name="Equação" r:id="rId9" imgW="1218960" imgH="241200" progId="Equation.3">
                  <p:embed/>
                  <p:pic>
                    <p:nvPicPr>
                      <p:cNvPr id="1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93" y="5461000"/>
                        <a:ext cx="2438400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7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9612" y="427018"/>
            <a:ext cx="2924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solidFill>
                  <a:srgbClr val="009900"/>
                </a:solidFill>
              </a:rPr>
              <a:t>Método analítico:</a:t>
            </a:r>
          </a:p>
          <a:p>
            <a:endParaRPr lang="pt-BR" sz="2800" i="1" dirty="0">
              <a:solidFill>
                <a:srgbClr val="0099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99612" y="1196459"/>
            <a:ext cx="231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Alternativamente: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34118" t="21285" r="39510" b="17626"/>
          <a:stretch/>
        </p:blipFill>
        <p:spPr>
          <a:xfrm rot="60000">
            <a:off x="225496" y="1565791"/>
            <a:ext cx="3889303" cy="5067660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288189"/>
              </p:ext>
            </p:extLst>
          </p:nvPr>
        </p:nvGraphicFramePr>
        <p:xfrm>
          <a:off x="4114799" y="2393736"/>
          <a:ext cx="4724644" cy="65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ção" r:id="rId4" imgW="3136680" imgH="431640" progId="Equation.3">
                  <p:embed/>
                </p:oleObj>
              </mc:Choice>
              <mc:Fallback>
                <p:oleObj name="Equação" r:id="rId4" imgW="3136680" imgH="431640" progId="Equation.3">
                  <p:embed/>
                  <p:pic>
                    <p:nvPicPr>
                      <p:cNvPr id="1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799" y="2393736"/>
                        <a:ext cx="4724644" cy="650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reto 6"/>
          <p:cNvCxnSpPr/>
          <p:nvPr/>
        </p:nvCxnSpPr>
        <p:spPr>
          <a:xfrm flipV="1">
            <a:off x="861157" y="4158763"/>
            <a:ext cx="1476000" cy="2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329962" y="4176346"/>
            <a:ext cx="26376" cy="22068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495235"/>
              </p:ext>
            </p:extLst>
          </p:nvPr>
        </p:nvGraphicFramePr>
        <p:xfrm>
          <a:off x="4114799" y="3307373"/>
          <a:ext cx="137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ção" r:id="rId6" imgW="685800" imgH="203040" progId="Equation.3">
                  <p:embed/>
                </p:oleObj>
              </mc:Choice>
              <mc:Fallback>
                <p:oleObj name="Equação" r:id="rId6" imgW="685800" imgH="203040" progId="Equation.3">
                  <p:embed/>
                  <p:pic>
                    <p:nvPicPr>
                      <p:cNvPr id="14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799" y="3307373"/>
                        <a:ext cx="137160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744240"/>
              </p:ext>
            </p:extLst>
          </p:nvPr>
        </p:nvGraphicFramePr>
        <p:xfrm>
          <a:off x="4114799" y="3977054"/>
          <a:ext cx="1778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ção" r:id="rId8" imgW="888840" imgH="241200" progId="Equation.3">
                  <p:embed/>
                </p:oleObj>
              </mc:Choice>
              <mc:Fallback>
                <p:oleObj name="Equação" r:id="rId8" imgW="888840" imgH="241200" progId="Equation.3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799" y="3977054"/>
                        <a:ext cx="1778000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18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3385" y="81136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solidFill>
                  <a:srgbClr val="009900"/>
                </a:solidFill>
              </a:rPr>
              <a:t>Exercícios:</a:t>
            </a:r>
            <a:endParaRPr lang="pt-BR" sz="2800" i="1" dirty="0">
              <a:solidFill>
                <a:srgbClr val="0099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03385" y="678247"/>
            <a:ext cx="276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sz="2800" dirty="0" err="1" smtClean="0"/>
              <a:t>Dessorção</a:t>
            </a:r>
            <a:r>
              <a:rPr lang="pt-BR" sz="2800" dirty="0" smtClean="0"/>
              <a:t>: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1839" y="1456027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partir das especificações da coluna de </a:t>
            </a:r>
            <a:r>
              <a:rPr lang="pt-BR" dirty="0" err="1" smtClean="0"/>
              <a:t>dessorção</a:t>
            </a:r>
            <a:r>
              <a:rPr lang="pt-BR" dirty="0" smtClean="0"/>
              <a:t> e dos parâmetros de processo utilizados </a:t>
            </a:r>
            <a:r>
              <a:rPr lang="pt-BR" dirty="0"/>
              <a:t>n</a:t>
            </a:r>
            <a:r>
              <a:rPr lang="pt-BR" dirty="0" smtClean="0"/>
              <a:t>o exemplo anterior, determine o número de pratos teórico e a composição em equilíbrio em cada prato.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8"/>
          <a:stretch/>
        </p:blipFill>
        <p:spPr>
          <a:xfrm>
            <a:off x="703386" y="2750897"/>
            <a:ext cx="2074984" cy="341327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87211" y="4308231"/>
            <a:ext cx="57018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/>
              <a:t>Dados de processo:</a:t>
            </a:r>
          </a:p>
          <a:p>
            <a:r>
              <a:rPr lang="pt-BR" sz="1600" i="1" dirty="0" smtClean="0"/>
              <a:t>G</a:t>
            </a:r>
            <a:r>
              <a:rPr lang="pt-BR" sz="1600" i="1" baseline="-25000" dirty="0" smtClean="0"/>
              <a:t>S</a:t>
            </a:r>
            <a:r>
              <a:rPr lang="pt-BR" sz="1600" dirty="0" smtClean="0"/>
              <a:t> </a:t>
            </a:r>
            <a:r>
              <a:rPr lang="pt-BR" sz="1600" dirty="0"/>
              <a:t>= </a:t>
            </a:r>
            <a:r>
              <a:rPr lang="pt-BR" sz="1600" dirty="0" smtClean="0"/>
              <a:t>0,000651 </a:t>
            </a:r>
            <a:r>
              <a:rPr lang="pt-BR" sz="1600" dirty="0" err="1" smtClean="0"/>
              <a:t>kmol</a:t>
            </a:r>
            <a:r>
              <a:rPr lang="pt-BR" sz="1600" dirty="0" smtClean="0"/>
              <a:t>/s;</a:t>
            </a:r>
          </a:p>
          <a:p>
            <a:r>
              <a:rPr lang="pt-BR" sz="1600" i="1" dirty="0" smtClean="0"/>
              <a:t>Y</a:t>
            </a:r>
            <a:r>
              <a:rPr lang="pt-BR" sz="1600" i="1" baseline="-25000" dirty="0" smtClean="0"/>
              <a:t>NP+1</a:t>
            </a:r>
            <a:r>
              <a:rPr lang="pt-BR" sz="1600" dirty="0" smtClean="0"/>
              <a:t> = 0 </a:t>
            </a:r>
            <a:r>
              <a:rPr lang="pt-BR" sz="1600" dirty="0" err="1" smtClean="0"/>
              <a:t>kmol</a:t>
            </a:r>
            <a:r>
              <a:rPr lang="pt-BR" sz="1600" dirty="0" smtClean="0"/>
              <a:t> benzeno/</a:t>
            </a:r>
            <a:r>
              <a:rPr lang="pt-BR" sz="1600" dirty="0" err="1" smtClean="0"/>
              <a:t>kmol</a:t>
            </a:r>
            <a:r>
              <a:rPr lang="pt-BR" sz="1600" dirty="0" smtClean="0"/>
              <a:t> gás;</a:t>
            </a:r>
          </a:p>
          <a:p>
            <a:r>
              <a:rPr lang="pt-BR" sz="1600" i="1" dirty="0" smtClean="0"/>
              <a:t>Y</a:t>
            </a:r>
            <a:r>
              <a:rPr lang="pt-BR" sz="1600" i="1" baseline="-25000" dirty="0"/>
              <a:t>1</a:t>
            </a:r>
            <a:r>
              <a:rPr lang="pt-BR" sz="1600" dirty="0" smtClean="0"/>
              <a:t> = 0,31 </a:t>
            </a:r>
            <a:r>
              <a:rPr lang="pt-BR" sz="1600" dirty="0" err="1" smtClean="0"/>
              <a:t>kmol</a:t>
            </a:r>
            <a:r>
              <a:rPr lang="pt-BR" sz="1600" dirty="0" smtClean="0"/>
              <a:t> benzeno/</a:t>
            </a:r>
            <a:r>
              <a:rPr lang="pt-BR" sz="1600" dirty="0" err="1" smtClean="0"/>
              <a:t>kmol</a:t>
            </a:r>
            <a:r>
              <a:rPr lang="pt-BR" sz="1600" dirty="0" smtClean="0"/>
              <a:t> gás;</a:t>
            </a:r>
          </a:p>
          <a:p>
            <a:r>
              <a:rPr lang="pt-BR" sz="1600" dirty="0" smtClean="0"/>
              <a:t>X</a:t>
            </a:r>
            <a:r>
              <a:rPr lang="pt-BR" sz="1600" baseline="-25000" dirty="0"/>
              <a:t>0</a:t>
            </a:r>
            <a:r>
              <a:rPr lang="pt-BR" sz="1600" dirty="0" smtClean="0"/>
              <a:t> = 0,125 </a:t>
            </a:r>
            <a:r>
              <a:rPr lang="pt-BR" sz="1600" dirty="0" err="1" smtClean="0"/>
              <a:t>kmol</a:t>
            </a:r>
            <a:r>
              <a:rPr lang="pt-BR" sz="1600" dirty="0" smtClean="0"/>
              <a:t> benzeno/</a:t>
            </a:r>
            <a:r>
              <a:rPr lang="pt-BR" sz="1600" dirty="0" err="1" smtClean="0"/>
              <a:t>kmol</a:t>
            </a:r>
            <a:r>
              <a:rPr lang="pt-BR" sz="1600" dirty="0" smtClean="0"/>
              <a:t> óleo;</a:t>
            </a:r>
          </a:p>
          <a:p>
            <a:r>
              <a:rPr lang="pt-BR" sz="1600" i="1" dirty="0" smtClean="0"/>
              <a:t>X</a:t>
            </a:r>
            <a:r>
              <a:rPr lang="pt-BR" sz="1600" i="1" baseline="-25000" dirty="0" smtClean="0"/>
              <a:t>NP</a:t>
            </a:r>
            <a:r>
              <a:rPr lang="pt-BR" sz="1600" dirty="0" smtClean="0"/>
              <a:t> = 0,00503 </a:t>
            </a:r>
            <a:r>
              <a:rPr lang="pt-BR" sz="1600" dirty="0" err="1" smtClean="0"/>
              <a:t>kmol</a:t>
            </a:r>
            <a:r>
              <a:rPr lang="pt-BR" sz="1600" dirty="0" smtClean="0"/>
              <a:t> benzeno/</a:t>
            </a:r>
            <a:r>
              <a:rPr lang="pt-BR" sz="1600" dirty="0" err="1" smtClean="0"/>
              <a:t>kmol</a:t>
            </a:r>
            <a:r>
              <a:rPr lang="pt-BR" sz="1600" dirty="0" smtClean="0"/>
              <a:t> óleo;</a:t>
            </a:r>
          </a:p>
          <a:p>
            <a:r>
              <a:rPr lang="pt-BR" sz="1600" i="1" dirty="0" err="1" smtClean="0"/>
              <a:t>Ls</a:t>
            </a:r>
            <a:r>
              <a:rPr lang="pt-BR" sz="1600" i="1" baseline="-25000" dirty="0" err="1" smtClean="0"/>
              <a:t>OP</a:t>
            </a:r>
            <a:r>
              <a:rPr lang="pt-BR" sz="1600" i="1" dirty="0" smtClean="0"/>
              <a:t> </a:t>
            </a:r>
            <a:r>
              <a:rPr lang="pt-BR" sz="1600" dirty="0" smtClean="0"/>
              <a:t>= 0,0017 </a:t>
            </a:r>
            <a:r>
              <a:rPr lang="pt-BR" sz="1600" dirty="0" err="1" smtClean="0"/>
              <a:t>kmol</a:t>
            </a:r>
            <a:r>
              <a:rPr lang="pt-BR" sz="1600" dirty="0" smtClean="0"/>
              <a:t>/s.</a:t>
            </a:r>
          </a:p>
          <a:p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87211" y="2808965"/>
            <a:ext cx="4809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Dados operacionais:</a:t>
            </a:r>
          </a:p>
          <a:p>
            <a:r>
              <a:rPr lang="pt-BR" sz="1600" i="1" dirty="0"/>
              <a:t>T</a:t>
            </a:r>
            <a:r>
              <a:rPr lang="pt-BR" sz="1600" dirty="0"/>
              <a:t> = 122 °C;</a:t>
            </a:r>
          </a:p>
          <a:p>
            <a:r>
              <a:rPr lang="pt-BR" sz="1600" i="1" dirty="0"/>
              <a:t>P</a:t>
            </a:r>
            <a:r>
              <a:rPr lang="pt-BR" sz="1600" i="1" baseline="-25000" dirty="0"/>
              <a:t>T</a:t>
            </a:r>
            <a:r>
              <a:rPr lang="pt-BR" sz="1600" dirty="0"/>
              <a:t> = 1 </a:t>
            </a:r>
            <a:r>
              <a:rPr lang="pt-BR" sz="1600" dirty="0" err="1"/>
              <a:t>atm</a:t>
            </a:r>
            <a:r>
              <a:rPr lang="pt-BR" sz="1600" dirty="0"/>
              <a:t> = 101,33 </a:t>
            </a:r>
            <a:r>
              <a:rPr lang="pt-BR" sz="1600" dirty="0" err="1"/>
              <a:t>kN</a:t>
            </a:r>
            <a:r>
              <a:rPr lang="pt-BR" sz="1600" dirty="0"/>
              <a:t>/m</a:t>
            </a:r>
            <a:r>
              <a:rPr lang="pt-BR" sz="1600" baseline="30000" dirty="0"/>
              <a:t>2</a:t>
            </a:r>
            <a:r>
              <a:rPr lang="pt-BR" sz="1600" dirty="0"/>
              <a:t> </a:t>
            </a:r>
            <a:r>
              <a:rPr lang="pt-BR" sz="1600" dirty="0" smtClean="0"/>
              <a:t>;</a:t>
            </a:r>
            <a:endParaRPr lang="pt-BR" sz="1600" dirty="0"/>
          </a:p>
          <a:p>
            <a:r>
              <a:rPr lang="pt-BR" sz="1600" i="1" dirty="0" smtClean="0"/>
              <a:t>P</a:t>
            </a:r>
            <a:r>
              <a:rPr lang="pt-BR" sz="1600" i="1" baseline="30000" dirty="0" smtClean="0"/>
              <a:t>0</a:t>
            </a:r>
            <a:r>
              <a:rPr lang="pt-BR" sz="1600" i="1" baseline="-25000" dirty="0" smtClean="0"/>
              <a:t>benzeno</a:t>
            </a:r>
            <a:r>
              <a:rPr lang="pt-BR" sz="1600" baseline="-25000" dirty="0" smtClean="0"/>
              <a:t> </a:t>
            </a:r>
            <a:r>
              <a:rPr lang="pt-BR" sz="1600" dirty="0" smtClean="0"/>
              <a:t>a </a:t>
            </a:r>
            <a:r>
              <a:rPr lang="pt-BR" sz="1600" dirty="0" smtClean="0"/>
              <a:t>122 </a:t>
            </a:r>
            <a:r>
              <a:rPr lang="pt-BR" sz="1600" dirty="0" smtClean="0"/>
              <a:t>°C = 319 </a:t>
            </a:r>
            <a:r>
              <a:rPr lang="pt-BR" sz="1600" dirty="0" err="1" smtClean="0"/>
              <a:t>kN</a:t>
            </a:r>
            <a:r>
              <a:rPr lang="pt-BR" sz="1600" dirty="0" smtClean="0"/>
              <a:t>/m</a:t>
            </a:r>
            <a:r>
              <a:rPr lang="pt-BR" sz="1600" baseline="30000" dirty="0" smtClean="0"/>
              <a:t>2</a:t>
            </a:r>
            <a:endParaRPr lang="pt-BR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4463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7712"/>
              </p:ext>
            </p:extLst>
          </p:nvPr>
        </p:nvGraphicFramePr>
        <p:xfrm>
          <a:off x="439613" y="1354014"/>
          <a:ext cx="7033847" cy="415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ector em Curva 2"/>
          <p:cNvCxnSpPr/>
          <p:nvPr/>
        </p:nvCxnSpPr>
        <p:spPr>
          <a:xfrm flipV="1">
            <a:off x="4307498" y="2660949"/>
            <a:ext cx="2549770" cy="60666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6841881" y="2476283"/>
            <a:ext cx="230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Curva de equilíbrio</a:t>
            </a:r>
            <a:endParaRPr lang="pt-BR" dirty="0"/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1178161" y="4913977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 flipV="1">
            <a:off x="4132382" y="4040188"/>
            <a:ext cx="0" cy="900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55078" y="4032440"/>
            <a:ext cx="3077304" cy="17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>
            <a:stCxn id="5" idx="6"/>
          </p:cNvCxnSpPr>
          <p:nvPr/>
        </p:nvCxnSpPr>
        <p:spPr>
          <a:xfrm flipV="1">
            <a:off x="1196161" y="4068161"/>
            <a:ext cx="2936221" cy="854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856889" y="5512777"/>
            <a:ext cx="24677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Linha de operação</a:t>
            </a:r>
            <a:endParaRPr lang="pt-BR" dirty="0"/>
          </a:p>
        </p:txBody>
      </p:sp>
      <p:cxnSp>
        <p:nvCxnSpPr>
          <p:cNvPr id="10" name="Conector em Curva 9"/>
          <p:cNvCxnSpPr/>
          <p:nvPr/>
        </p:nvCxnSpPr>
        <p:spPr>
          <a:xfrm rot="16200000" flipH="1">
            <a:off x="3326669" y="4408125"/>
            <a:ext cx="1259733" cy="94956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726825"/>
              </p:ext>
            </p:extLst>
          </p:nvPr>
        </p:nvGraphicFramePr>
        <p:xfrm>
          <a:off x="90488" y="3765550"/>
          <a:ext cx="22193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ção" r:id="rId4" imgW="1828800" imgH="241200" progId="Equation.3">
                  <p:embed/>
                </p:oleObj>
              </mc:Choice>
              <mc:Fallback>
                <p:oleObj name="Equação" r:id="rId4" imgW="1828800" imgH="241200" progId="Equation.3">
                  <p:embed/>
                  <p:pic>
                    <p:nvPicPr>
                      <p:cNvPr id="25" name="Objeto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3765550"/>
                        <a:ext cx="2219325" cy="293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39613" y="284353"/>
            <a:ext cx="5776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solidFill>
                  <a:srgbClr val="009900"/>
                </a:solidFill>
              </a:rPr>
              <a:t>Pelo Diagrama de equilíbrio:</a:t>
            </a:r>
          </a:p>
          <a:p>
            <a:endParaRPr lang="pt-BR" sz="2800" i="1" dirty="0">
              <a:solidFill>
                <a:srgbClr val="0099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H="1">
            <a:off x="3033346" y="4032440"/>
            <a:ext cx="1099036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60000">
            <a:off x="3043872" y="4044951"/>
            <a:ext cx="8792" cy="32400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>
            <a:off x="2428875" y="4366108"/>
            <a:ext cx="605146" cy="2896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2433645" y="4366108"/>
            <a:ext cx="0" cy="196366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H="1" flipV="1">
            <a:off x="1989245" y="4554426"/>
            <a:ext cx="438157" cy="4762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1998770" y="4553170"/>
            <a:ext cx="0" cy="13335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H="1">
            <a:off x="1698732" y="4686520"/>
            <a:ext cx="290513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1698732" y="4693128"/>
            <a:ext cx="0" cy="85725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1437424" y="4778853"/>
            <a:ext cx="252000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1430008" y="4777511"/>
            <a:ext cx="4762" cy="7200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H="1">
            <a:off x="1284940" y="4849511"/>
            <a:ext cx="152484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rot="180000">
            <a:off x="1287417" y="4850470"/>
            <a:ext cx="4314" cy="56776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1"/>
          <p:cNvSpPr txBox="1"/>
          <p:nvPr/>
        </p:nvSpPr>
        <p:spPr>
          <a:xfrm>
            <a:off x="2272556" y="4166433"/>
            <a:ext cx="333375" cy="1846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1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ixaDeTexto 1"/>
          <p:cNvSpPr txBox="1"/>
          <p:nvPr/>
        </p:nvSpPr>
        <p:spPr>
          <a:xfrm>
            <a:off x="1855211" y="4351099"/>
            <a:ext cx="333375" cy="1846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sz="1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ixaDeTexto 1"/>
          <p:cNvSpPr txBox="1"/>
          <p:nvPr/>
        </p:nvSpPr>
        <p:spPr>
          <a:xfrm>
            <a:off x="1554371" y="4485603"/>
            <a:ext cx="333375" cy="1846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sz="1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1"/>
          <p:cNvSpPr txBox="1"/>
          <p:nvPr/>
        </p:nvSpPr>
        <p:spPr>
          <a:xfrm>
            <a:off x="1296458" y="4584361"/>
            <a:ext cx="333375" cy="1846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1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1"/>
          <p:cNvSpPr txBox="1"/>
          <p:nvPr/>
        </p:nvSpPr>
        <p:spPr>
          <a:xfrm>
            <a:off x="1140925" y="4654400"/>
            <a:ext cx="333375" cy="1846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BR" sz="1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1"/>
          <p:cNvSpPr txBox="1"/>
          <p:nvPr/>
        </p:nvSpPr>
        <p:spPr>
          <a:xfrm>
            <a:off x="2874357" y="3837080"/>
            <a:ext cx="333375" cy="1846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48" name="Objeto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599367"/>
              </p:ext>
            </p:extLst>
          </p:nvPr>
        </p:nvGraphicFramePr>
        <p:xfrm>
          <a:off x="6699737" y="5764189"/>
          <a:ext cx="1778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Equação" r:id="rId6" imgW="888840" imgH="241200" progId="Equation.3">
                  <p:embed/>
                </p:oleObj>
              </mc:Choice>
              <mc:Fallback>
                <p:oleObj name="Equação" r:id="rId6" imgW="888840" imgH="241200" progId="Equation.3">
                  <p:embed/>
                  <p:pic>
                    <p:nvPicPr>
                      <p:cNvPr id="17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737" y="5764189"/>
                        <a:ext cx="1778000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Conector reto 53"/>
          <p:cNvCxnSpPr/>
          <p:nvPr/>
        </p:nvCxnSpPr>
        <p:spPr>
          <a:xfrm flipH="1">
            <a:off x="1134114" y="4897310"/>
            <a:ext cx="150826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9584" t="50648" r="45833" b="22871"/>
          <a:stretch/>
        </p:blipFill>
        <p:spPr>
          <a:xfrm>
            <a:off x="0" y="885825"/>
            <a:ext cx="5297499" cy="32099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51391" t="59626" r="36715" b="28351"/>
          <a:stretch/>
        </p:blipFill>
        <p:spPr>
          <a:xfrm>
            <a:off x="3810000" y="3952875"/>
            <a:ext cx="2613133" cy="14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799612" y="427018"/>
            <a:ext cx="2924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solidFill>
                  <a:srgbClr val="009900"/>
                </a:solidFill>
              </a:rPr>
              <a:t>Método analítico:</a:t>
            </a:r>
          </a:p>
          <a:p>
            <a:endParaRPr lang="pt-BR" sz="2800" i="1" dirty="0">
              <a:solidFill>
                <a:srgbClr val="009900"/>
              </a:solidFill>
            </a:endParaRP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43608"/>
              </p:ext>
            </p:extLst>
          </p:nvPr>
        </p:nvGraphicFramePr>
        <p:xfrm>
          <a:off x="812800" y="2408238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5" name="Equação" r:id="rId3" imgW="927000" imgH="431640" progId="Equation.3">
                  <p:embed/>
                </p:oleObj>
              </mc:Choice>
              <mc:Fallback>
                <p:oleObj name="Equação" r:id="rId3" imgW="927000" imgH="431640" progId="Equation.3">
                  <p:embed/>
                  <p:pic>
                    <p:nvPicPr>
                      <p:cNvPr id="12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408238"/>
                        <a:ext cx="1854200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799612" y="1947024"/>
            <a:ext cx="186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topo: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40976" y="124885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Onde: m = 3,148</a:t>
            </a:r>
            <a:endParaRPr lang="pt-BR" dirty="0"/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198007"/>
              </p:ext>
            </p:extLst>
          </p:nvPr>
        </p:nvGraphicFramePr>
        <p:xfrm>
          <a:off x="812800" y="1068388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" name="Equação" r:id="rId5" imgW="647640" imgH="393480" progId="Equation.3">
                  <p:embed/>
                </p:oleObj>
              </mc:Choice>
              <mc:Fallback>
                <p:oleObj name="Equação" r:id="rId5" imgW="647640" imgH="393480" progId="Equation.3">
                  <p:embed/>
                  <p:pic>
                    <p:nvPicPr>
                      <p:cNvPr id="14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068388"/>
                        <a:ext cx="12954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013027"/>
              </p:ext>
            </p:extLst>
          </p:nvPr>
        </p:nvGraphicFramePr>
        <p:xfrm>
          <a:off x="818273" y="3349593"/>
          <a:ext cx="726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7" name="Equação" r:id="rId7" imgW="3632040" imgH="228600" progId="Equation.3">
                  <p:embed/>
                </p:oleObj>
              </mc:Choice>
              <mc:Fallback>
                <p:oleObj name="Equação" r:id="rId7" imgW="3632040" imgH="228600" progId="Equation.3">
                  <p:embed/>
                  <p:pic>
                    <p:nvPicPr>
                      <p:cNvPr id="16" name="Obje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273" y="3349593"/>
                        <a:ext cx="72644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750828"/>
              </p:ext>
            </p:extLst>
          </p:nvPr>
        </p:nvGraphicFramePr>
        <p:xfrm>
          <a:off x="800100" y="4100513"/>
          <a:ext cx="713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8" name="Equação" r:id="rId9" imgW="3568680" imgH="228600" progId="Equation.3">
                  <p:embed/>
                </p:oleObj>
              </mc:Choice>
              <mc:Fallback>
                <p:oleObj name="Equação" r:id="rId9" imgW="3568680" imgH="228600" progId="Equation.3">
                  <p:embed/>
                  <p:pic>
                    <p:nvPicPr>
                      <p:cNvPr id="17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4100513"/>
                        <a:ext cx="71374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981934"/>
              </p:ext>
            </p:extLst>
          </p:nvPr>
        </p:nvGraphicFramePr>
        <p:xfrm>
          <a:off x="843208" y="4851433"/>
          <a:ext cx="360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" name="Equação" r:id="rId11" imgW="1803240" imgH="419040" progId="Equation.3">
                  <p:embed/>
                </p:oleObj>
              </mc:Choice>
              <mc:Fallback>
                <p:oleObj name="Equação" r:id="rId11" imgW="1803240" imgH="419040" progId="Equation.3">
                  <p:embed/>
                  <p:pic>
                    <p:nvPicPr>
                      <p:cNvPr id="18" name="Objeto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08" y="4851433"/>
                        <a:ext cx="360680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2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9612" y="427018"/>
            <a:ext cx="2924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solidFill>
                  <a:srgbClr val="009900"/>
                </a:solidFill>
              </a:rPr>
              <a:t>Método analítico:</a:t>
            </a:r>
          </a:p>
          <a:p>
            <a:endParaRPr lang="pt-BR" sz="2800" i="1" dirty="0">
              <a:solidFill>
                <a:srgbClr val="009900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806876"/>
              </p:ext>
            </p:extLst>
          </p:nvPr>
        </p:nvGraphicFramePr>
        <p:xfrm>
          <a:off x="825500" y="2420938"/>
          <a:ext cx="238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ção" r:id="rId3" imgW="1193760" imgH="431640" progId="Equation.3">
                  <p:embed/>
                </p:oleObj>
              </mc:Choice>
              <mc:Fallback>
                <p:oleObj name="Equação" r:id="rId3" imgW="1193760" imgH="431640" progId="Equation.3">
                  <p:embed/>
                  <p:pic>
                    <p:nvPicPr>
                      <p:cNvPr id="12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420938"/>
                        <a:ext cx="2387600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99612" y="1947024"/>
            <a:ext cx="186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fundo: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40976" y="124885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Onde: m = 3,148</a:t>
            </a:r>
            <a:endParaRPr lang="pt-BR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168044"/>
              </p:ext>
            </p:extLst>
          </p:nvPr>
        </p:nvGraphicFramePr>
        <p:xfrm>
          <a:off x="812800" y="1068388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ção" r:id="rId5" imgW="647640" imgH="393480" progId="Equation.3">
                  <p:embed/>
                </p:oleObj>
              </mc:Choice>
              <mc:Fallback>
                <p:oleObj name="Equação" r:id="rId5" imgW="647640" imgH="393480" progId="Equation.3">
                  <p:embed/>
                  <p:pic>
                    <p:nvPicPr>
                      <p:cNvPr id="14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068388"/>
                        <a:ext cx="12954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011221"/>
              </p:ext>
            </p:extLst>
          </p:nvPr>
        </p:nvGraphicFramePr>
        <p:xfrm>
          <a:off x="799612" y="3426197"/>
          <a:ext cx="744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ção" r:id="rId7" imgW="3720960" imgH="228600" progId="Equation.3">
                  <p:embed/>
                </p:oleObj>
              </mc:Choice>
              <mc:Fallback>
                <p:oleObj name="Equação" r:id="rId7" imgW="3720960" imgH="228600" progId="Equation.3">
                  <p:embed/>
                  <p:pic>
                    <p:nvPicPr>
                      <p:cNvPr id="16" name="Obje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12" y="3426197"/>
                        <a:ext cx="74422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62459"/>
              </p:ext>
            </p:extLst>
          </p:nvPr>
        </p:nvGraphicFramePr>
        <p:xfrm>
          <a:off x="799612" y="4281302"/>
          <a:ext cx="741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ção" r:id="rId9" imgW="3708360" imgH="228600" progId="Equation.3">
                  <p:embed/>
                </p:oleObj>
              </mc:Choice>
              <mc:Fallback>
                <p:oleObj name="Equação" r:id="rId9" imgW="3708360" imgH="228600" progId="Equation.3">
                  <p:embed/>
                  <p:pic>
                    <p:nvPicPr>
                      <p:cNvPr id="17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12" y="4281302"/>
                        <a:ext cx="74168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384110"/>
              </p:ext>
            </p:extLst>
          </p:nvPr>
        </p:nvGraphicFramePr>
        <p:xfrm>
          <a:off x="825500" y="4993238"/>
          <a:ext cx="378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ção" r:id="rId11" imgW="1892160" imgH="419040" progId="Equation.3">
                  <p:embed/>
                </p:oleObj>
              </mc:Choice>
              <mc:Fallback>
                <p:oleObj name="Equação" r:id="rId11" imgW="1892160" imgH="419040" progId="Equation.3">
                  <p:embed/>
                  <p:pic>
                    <p:nvPicPr>
                      <p:cNvPr id="18" name="Objeto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4993238"/>
                        <a:ext cx="378460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1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0585" y="2464967"/>
            <a:ext cx="6963508" cy="119165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Absorção</a:t>
            </a:r>
            <a:r>
              <a:rPr kumimoji="0" lang="en-US" sz="4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48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Dessorção</a:t>
            </a:r>
            <a:endParaRPr kumimoji="0" lang="en-US" sz="4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0681" y="3402624"/>
            <a:ext cx="7183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Operações </a:t>
            </a:r>
            <a:r>
              <a:rPr lang="pt-BR" sz="3200" dirty="0" err="1" smtClean="0"/>
              <a:t>Multiestágios</a:t>
            </a:r>
            <a:r>
              <a:rPr lang="pt-BR" sz="3200" dirty="0" smtClean="0"/>
              <a:t> em contracorrente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9612" y="427018"/>
            <a:ext cx="2924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solidFill>
                  <a:srgbClr val="009900"/>
                </a:solidFill>
              </a:rPr>
              <a:t>Método analítico:</a:t>
            </a:r>
          </a:p>
          <a:p>
            <a:endParaRPr lang="pt-BR" sz="2800" i="1" dirty="0">
              <a:solidFill>
                <a:srgbClr val="009900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38376"/>
              </p:ext>
            </p:extLst>
          </p:nvPr>
        </p:nvGraphicFramePr>
        <p:xfrm>
          <a:off x="873125" y="1265238"/>
          <a:ext cx="289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ção" r:id="rId3" imgW="1447560" imgH="253800" progId="Equation.3">
                  <p:embed/>
                </p:oleObj>
              </mc:Choice>
              <mc:Fallback>
                <p:oleObj name="Equação" r:id="rId3" imgW="1447560" imgH="253800" progId="Equation.3">
                  <p:embed/>
                  <p:pic>
                    <p:nvPicPr>
                      <p:cNvPr id="14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265238"/>
                        <a:ext cx="289560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832012"/>
              </p:ext>
            </p:extLst>
          </p:nvPr>
        </p:nvGraphicFramePr>
        <p:xfrm>
          <a:off x="796193" y="3586966"/>
          <a:ext cx="6273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Equação" r:id="rId5" imgW="3136680" imgH="723600" progId="Equation.3">
                  <p:embed/>
                </p:oleObj>
              </mc:Choice>
              <mc:Fallback>
                <p:oleObj name="Equação" r:id="rId5" imgW="3136680" imgH="723600" progId="Equation.3">
                  <p:embed/>
                  <p:pic>
                    <p:nvPicPr>
                      <p:cNvPr id="11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93" y="3586966"/>
                        <a:ext cx="6273800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32645"/>
              </p:ext>
            </p:extLst>
          </p:nvPr>
        </p:nvGraphicFramePr>
        <p:xfrm>
          <a:off x="873125" y="5451475"/>
          <a:ext cx="256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ção" r:id="rId7" imgW="1282680" imgH="241200" progId="Equation.3">
                  <p:embed/>
                </p:oleObj>
              </mc:Choice>
              <mc:Fallback>
                <p:oleObj name="Equação" r:id="rId7" imgW="1282680" imgH="241200" progId="Equation.3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5451475"/>
                        <a:ext cx="2565400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953857"/>
              </p:ext>
            </p:extLst>
          </p:nvPr>
        </p:nvGraphicFramePr>
        <p:xfrm>
          <a:off x="873125" y="1874858"/>
          <a:ext cx="55372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Equação" r:id="rId9" imgW="2768400" imgH="736560" progId="Equation.3">
                  <p:embed/>
                </p:oleObj>
              </mc:Choice>
              <mc:Fallback>
                <p:oleObj name="Equação" r:id="rId9" imgW="2768400" imgH="736560" progId="Equation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874858"/>
                        <a:ext cx="5537200" cy="147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8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9612" y="1196459"/>
            <a:ext cx="231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Alternativamente: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4118" t="21285" r="39510" b="17626"/>
          <a:stretch/>
        </p:blipFill>
        <p:spPr>
          <a:xfrm rot="60000">
            <a:off x="225496" y="1565791"/>
            <a:ext cx="3889303" cy="5067660"/>
          </a:xfrm>
          <a:prstGeom prst="rect">
            <a:avLst/>
          </a:prstGeom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652808"/>
              </p:ext>
            </p:extLst>
          </p:nvPr>
        </p:nvGraphicFramePr>
        <p:xfrm>
          <a:off x="4158725" y="2356567"/>
          <a:ext cx="4551362" cy="81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quação" r:id="rId4" imgW="2400120" imgH="431640" progId="Equation.3">
                  <p:embed/>
                </p:oleObj>
              </mc:Choice>
              <mc:Fallback>
                <p:oleObj name="Equação" r:id="rId4" imgW="2400120" imgH="431640" progId="Equation.3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725" y="2356567"/>
                        <a:ext cx="4551362" cy="819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to 4"/>
          <p:cNvCxnSpPr/>
          <p:nvPr/>
        </p:nvCxnSpPr>
        <p:spPr>
          <a:xfrm flipV="1">
            <a:off x="861157" y="3663463"/>
            <a:ext cx="1296000" cy="2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2135161" y="3671529"/>
            <a:ext cx="21996" cy="26911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506477"/>
              </p:ext>
            </p:extLst>
          </p:nvPr>
        </p:nvGraphicFramePr>
        <p:xfrm>
          <a:off x="4356100" y="3306763"/>
          <a:ext cx="889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ção" r:id="rId6" imgW="444240" imgH="203040" progId="Equation.3">
                  <p:embed/>
                </p:oleObj>
              </mc:Choice>
              <mc:Fallback>
                <p:oleObj name="Equação" r:id="rId6" imgW="444240" imgH="203040" progId="Equation.3">
                  <p:embed/>
                  <p:pic>
                    <p:nvPicPr>
                      <p:cNvPr id="16" name="Obje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06763"/>
                        <a:ext cx="88900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673485"/>
              </p:ext>
            </p:extLst>
          </p:nvPr>
        </p:nvGraphicFramePr>
        <p:xfrm>
          <a:off x="4114799" y="3977054"/>
          <a:ext cx="1778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ção" r:id="rId8" imgW="888840" imgH="241200" progId="Equation.3">
                  <p:embed/>
                </p:oleObj>
              </mc:Choice>
              <mc:Fallback>
                <p:oleObj name="Equação" r:id="rId8" imgW="888840" imgH="241200" progId="Equation.3">
                  <p:embed/>
                  <p:pic>
                    <p:nvPicPr>
                      <p:cNvPr id="17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799" y="3977054"/>
                        <a:ext cx="1778000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99612" y="427018"/>
            <a:ext cx="2924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solidFill>
                  <a:srgbClr val="009900"/>
                </a:solidFill>
              </a:rPr>
              <a:t>Método analítico:</a:t>
            </a:r>
          </a:p>
          <a:p>
            <a:endParaRPr lang="pt-BR" sz="2800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1" y="263769"/>
            <a:ext cx="2703153" cy="41499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32" y="263769"/>
            <a:ext cx="3080547" cy="27353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98" y="3239048"/>
            <a:ext cx="2390775" cy="19145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8"/>
          <a:stretch/>
        </p:blipFill>
        <p:spPr>
          <a:xfrm>
            <a:off x="6397869" y="2883878"/>
            <a:ext cx="2025162" cy="33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8"/>
          <a:stretch/>
        </p:blipFill>
        <p:spPr>
          <a:xfrm>
            <a:off x="902676" y="474786"/>
            <a:ext cx="2587869" cy="42569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39" y="542192"/>
            <a:ext cx="44862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aixaDeTexto 78"/>
          <p:cNvSpPr txBox="1"/>
          <p:nvPr/>
        </p:nvSpPr>
        <p:spPr>
          <a:xfrm>
            <a:off x="756138" y="386862"/>
            <a:ext cx="74295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 smtClean="0">
                <a:solidFill>
                  <a:srgbClr val="00B050"/>
                </a:solidFill>
              </a:rPr>
              <a:t>Fator de Absorção, A:</a:t>
            </a:r>
          </a:p>
          <a:p>
            <a:pPr algn="just"/>
            <a:endParaRPr lang="pt-BR" sz="2800" i="1" dirty="0" smtClean="0">
              <a:solidFill>
                <a:srgbClr val="00B050"/>
              </a:solidFill>
            </a:endParaRPr>
          </a:p>
          <a:p>
            <a:pPr algn="just"/>
            <a:r>
              <a:rPr lang="pt-BR" dirty="0" smtClean="0"/>
              <a:t>Razão entre o parâmetro correspondente à inclinação da linha de operação e o parâmetro correspondente à inclinação da curva de equilíbrio.</a:t>
            </a:r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593271"/>
              </p:ext>
            </p:extLst>
          </p:nvPr>
        </p:nvGraphicFramePr>
        <p:xfrm>
          <a:off x="1360488" y="3367088"/>
          <a:ext cx="5461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ção" r:id="rId3" imgW="2730240" imgH="736560" progId="Equation.3">
                  <p:embed/>
                </p:oleObj>
              </mc:Choice>
              <mc:Fallback>
                <p:oleObj name="Equação" r:id="rId3" imgW="2730240" imgH="736560" progId="Equation.3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3367088"/>
                        <a:ext cx="5461000" cy="147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240957"/>
              </p:ext>
            </p:extLst>
          </p:nvPr>
        </p:nvGraphicFramePr>
        <p:xfrm>
          <a:off x="968742" y="2293694"/>
          <a:ext cx="132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ção" r:id="rId5" imgW="660240" imgH="393480" progId="Equation.3">
                  <p:embed/>
                </p:oleObj>
              </mc:Choice>
              <mc:Fallback>
                <p:oleObj name="Equação" r:id="rId5" imgW="660240" imgH="393480" progId="Equation.3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742" y="2293694"/>
                        <a:ext cx="1320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6138" y="386862"/>
            <a:ext cx="74295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 smtClean="0">
                <a:solidFill>
                  <a:srgbClr val="00B050"/>
                </a:solidFill>
              </a:rPr>
              <a:t>Fator de </a:t>
            </a:r>
            <a:r>
              <a:rPr lang="pt-BR" sz="2800" i="1" dirty="0" err="1" smtClean="0">
                <a:solidFill>
                  <a:srgbClr val="00B050"/>
                </a:solidFill>
              </a:rPr>
              <a:t>Dessorção</a:t>
            </a:r>
            <a:r>
              <a:rPr lang="pt-BR" sz="2800" i="1" dirty="0" smtClean="0">
                <a:solidFill>
                  <a:srgbClr val="00B050"/>
                </a:solidFill>
              </a:rPr>
              <a:t>, S:</a:t>
            </a:r>
          </a:p>
          <a:p>
            <a:pPr algn="just"/>
            <a:endParaRPr lang="pt-BR" sz="2800" i="1" dirty="0" smtClean="0">
              <a:solidFill>
                <a:srgbClr val="00B050"/>
              </a:solidFill>
            </a:endParaRPr>
          </a:p>
          <a:p>
            <a:pPr algn="just"/>
            <a:r>
              <a:rPr lang="pt-BR" dirty="0" smtClean="0"/>
              <a:t>Razão entre o parâmetro correspondente à inclinação da </a:t>
            </a:r>
            <a:r>
              <a:rPr lang="pt-BR" dirty="0"/>
              <a:t>curva de equilíbrio e o parâmetro correspondente à inclinação da </a:t>
            </a:r>
            <a:r>
              <a:rPr lang="pt-BR" dirty="0" smtClean="0"/>
              <a:t>linha de operação.</a:t>
            </a:r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061578"/>
              </p:ext>
            </p:extLst>
          </p:nvPr>
        </p:nvGraphicFramePr>
        <p:xfrm>
          <a:off x="1322388" y="3881438"/>
          <a:ext cx="55372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ção" r:id="rId3" imgW="2768400" imgH="736560" progId="Equation.3">
                  <p:embed/>
                </p:oleObj>
              </mc:Choice>
              <mc:Fallback>
                <p:oleObj name="Equação" r:id="rId3" imgW="2768400" imgH="736560" progId="Equation.3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3881438"/>
                        <a:ext cx="5537200" cy="147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437367"/>
              </p:ext>
            </p:extLst>
          </p:nvPr>
        </p:nvGraphicFramePr>
        <p:xfrm>
          <a:off x="981075" y="2808288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ção" r:id="rId5" imgW="647640" imgH="393480" progId="Equation.3">
                  <p:embed/>
                </p:oleObj>
              </mc:Choice>
              <mc:Fallback>
                <p:oleObj name="Equação" r:id="rId5" imgW="647640" imgH="393480" progId="Equation.3">
                  <p:embed/>
                  <p:pic>
                    <p:nvPicPr>
                      <p:cNvPr id="6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808288"/>
                        <a:ext cx="12954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4118" t="21285" r="39510" b="17626"/>
          <a:stretch/>
        </p:blipFill>
        <p:spPr>
          <a:xfrm>
            <a:off x="1667435" y="475128"/>
            <a:ext cx="4823012" cy="628425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09818" y="105796"/>
            <a:ext cx="241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i="1" dirty="0">
                <a:solidFill>
                  <a:srgbClr val="00B050"/>
                </a:solidFill>
              </a:rPr>
              <a:t>Fator de Absorção, A:</a:t>
            </a:r>
          </a:p>
        </p:txBody>
      </p:sp>
    </p:spTree>
    <p:extLst>
      <p:ext uri="{BB962C8B-B14F-4D97-AF65-F5344CB8AC3E}">
        <p14:creationId xmlns:p14="http://schemas.microsoft.com/office/powerpoint/2010/main" val="164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3385" y="81136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solidFill>
                  <a:srgbClr val="009900"/>
                </a:solidFill>
              </a:rPr>
              <a:t>Exercícios:</a:t>
            </a:r>
            <a:endParaRPr lang="pt-BR" sz="2800" i="1" dirty="0">
              <a:solidFill>
                <a:srgbClr val="0099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03385" y="678247"/>
            <a:ext cx="276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sz="2800" dirty="0" smtClean="0"/>
              <a:t>Absorção: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41839" y="1239717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partir das especificações da coluna de absorção e dos parâmetros de processo utilizados </a:t>
            </a:r>
            <a:r>
              <a:rPr lang="pt-BR" dirty="0"/>
              <a:t>n</a:t>
            </a:r>
            <a:r>
              <a:rPr lang="pt-BR" dirty="0" smtClean="0"/>
              <a:t>o exemplo anterior, determine o número de pratos teórico e a composição em equilíbrio em cada prato. 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8"/>
          <a:stretch/>
        </p:blipFill>
        <p:spPr>
          <a:xfrm>
            <a:off x="703386" y="2750897"/>
            <a:ext cx="2074984" cy="341327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187211" y="4308231"/>
            <a:ext cx="5701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/>
              <a:t>Dados de processo:</a:t>
            </a:r>
          </a:p>
          <a:p>
            <a:r>
              <a:rPr lang="pt-BR" sz="1600" i="1" dirty="0" smtClean="0"/>
              <a:t>G</a:t>
            </a:r>
            <a:r>
              <a:rPr lang="pt-BR" sz="1600" i="1" baseline="-25000" dirty="0" smtClean="0"/>
              <a:t>NP+1</a:t>
            </a:r>
            <a:r>
              <a:rPr lang="pt-BR" sz="1600" dirty="0" smtClean="0"/>
              <a:t> = 0,01075 </a:t>
            </a:r>
            <a:r>
              <a:rPr lang="pt-BR" sz="1600" dirty="0" err="1" smtClean="0"/>
              <a:t>kmol</a:t>
            </a:r>
            <a:r>
              <a:rPr lang="pt-BR" sz="1600" dirty="0" smtClean="0"/>
              <a:t>/s;</a:t>
            </a:r>
          </a:p>
          <a:p>
            <a:r>
              <a:rPr lang="pt-BR" sz="1600" i="1" dirty="0" smtClean="0"/>
              <a:t>G</a:t>
            </a:r>
            <a:r>
              <a:rPr lang="pt-BR" sz="1600" i="1" baseline="-25000" dirty="0" smtClean="0"/>
              <a:t>S</a:t>
            </a:r>
            <a:r>
              <a:rPr lang="pt-BR" sz="1600" dirty="0" smtClean="0"/>
              <a:t> </a:t>
            </a:r>
            <a:r>
              <a:rPr lang="pt-BR" sz="1600" dirty="0"/>
              <a:t>= </a:t>
            </a:r>
            <a:r>
              <a:rPr lang="pt-BR" sz="1600" dirty="0" smtClean="0"/>
              <a:t>0,01054 </a:t>
            </a:r>
            <a:r>
              <a:rPr lang="pt-BR" sz="1600" dirty="0" err="1" smtClean="0"/>
              <a:t>kmol</a:t>
            </a:r>
            <a:r>
              <a:rPr lang="pt-BR" sz="1600" dirty="0" smtClean="0"/>
              <a:t>/s;</a:t>
            </a:r>
          </a:p>
          <a:p>
            <a:r>
              <a:rPr lang="pt-BR" sz="1600" i="1" dirty="0" smtClean="0"/>
              <a:t>Y</a:t>
            </a:r>
            <a:r>
              <a:rPr lang="pt-BR" sz="1600" i="1" baseline="-25000" dirty="0" smtClean="0"/>
              <a:t>NP+1</a:t>
            </a:r>
            <a:r>
              <a:rPr lang="pt-BR" sz="1600" dirty="0" smtClean="0"/>
              <a:t> = </a:t>
            </a:r>
            <a:r>
              <a:rPr lang="pt-BR" sz="1600" dirty="0"/>
              <a:t>0,0204 </a:t>
            </a:r>
            <a:r>
              <a:rPr lang="pt-BR" sz="1600" dirty="0" err="1" smtClean="0"/>
              <a:t>kmol</a:t>
            </a:r>
            <a:r>
              <a:rPr lang="pt-BR" sz="1600" dirty="0" smtClean="0"/>
              <a:t> benzeno/</a:t>
            </a:r>
            <a:r>
              <a:rPr lang="pt-BR" sz="1600" dirty="0" err="1" smtClean="0"/>
              <a:t>kmol</a:t>
            </a:r>
            <a:r>
              <a:rPr lang="pt-BR" sz="1600" dirty="0" smtClean="0"/>
              <a:t> gás;</a:t>
            </a:r>
          </a:p>
          <a:p>
            <a:r>
              <a:rPr lang="pt-BR" sz="1600" i="1" dirty="0" smtClean="0"/>
              <a:t>Y</a:t>
            </a:r>
            <a:r>
              <a:rPr lang="pt-BR" sz="1600" i="1" baseline="-25000" dirty="0"/>
              <a:t>1</a:t>
            </a:r>
            <a:r>
              <a:rPr lang="pt-BR" sz="1600" dirty="0" smtClean="0"/>
              <a:t> = 0,001 </a:t>
            </a:r>
            <a:r>
              <a:rPr lang="pt-BR" sz="1600" dirty="0" err="1" smtClean="0"/>
              <a:t>kmol</a:t>
            </a:r>
            <a:r>
              <a:rPr lang="pt-BR" sz="1600" dirty="0" smtClean="0"/>
              <a:t> benzeno/</a:t>
            </a:r>
            <a:r>
              <a:rPr lang="pt-BR" sz="1600" dirty="0" err="1" smtClean="0"/>
              <a:t>kmol</a:t>
            </a:r>
            <a:r>
              <a:rPr lang="pt-BR" sz="1600" dirty="0" smtClean="0"/>
              <a:t> gás;</a:t>
            </a:r>
          </a:p>
          <a:p>
            <a:r>
              <a:rPr lang="pt-BR" sz="1600" dirty="0" smtClean="0"/>
              <a:t>X</a:t>
            </a:r>
            <a:r>
              <a:rPr lang="pt-BR" sz="1600" baseline="-25000" dirty="0"/>
              <a:t>0</a:t>
            </a:r>
            <a:r>
              <a:rPr lang="pt-BR" sz="1600" dirty="0" smtClean="0"/>
              <a:t> = 0,00503 </a:t>
            </a:r>
            <a:r>
              <a:rPr lang="pt-BR" sz="1600" dirty="0" err="1" smtClean="0"/>
              <a:t>kmol</a:t>
            </a:r>
            <a:r>
              <a:rPr lang="pt-BR" sz="1600" dirty="0" smtClean="0"/>
              <a:t> benzeno/</a:t>
            </a:r>
            <a:r>
              <a:rPr lang="pt-BR" sz="1600" dirty="0" err="1" smtClean="0"/>
              <a:t>kmol</a:t>
            </a:r>
            <a:r>
              <a:rPr lang="pt-BR" sz="1600" dirty="0" smtClean="0"/>
              <a:t> óleo;</a:t>
            </a:r>
          </a:p>
          <a:p>
            <a:r>
              <a:rPr lang="pt-BR" sz="1600" i="1" dirty="0" smtClean="0"/>
              <a:t>X</a:t>
            </a:r>
            <a:r>
              <a:rPr lang="pt-BR" sz="1600" i="1" baseline="-25000" dirty="0" smtClean="0"/>
              <a:t>NP</a:t>
            </a:r>
            <a:r>
              <a:rPr lang="pt-BR" sz="1600" dirty="0" smtClean="0"/>
              <a:t> = 0,125 </a:t>
            </a:r>
            <a:r>
              <a:rPr lang="pt-BR" sz="1600" dirty="0" err="1" smtClean="0"/>
              <a:t>kmol</a:t>
            </a:r>
            <a:r>
              <a:rPr lang="pt-BR" sz="1600" dirty="0" smtClean="0"/>
              <a:t> benzeno/</a:t>
            </a:r>
            <a:r>
              <a:rPr lang="pt-BR" sz="1600" dirty="0" err="1" smtClean="0"/>
              <a:t>kmol</a:t>
            </a:r>
            <a:r>
              <a:rPr lang="pt-BR" sz="1600" dirty="0" smtClean="0"/>
              <a:t> óleo;</a:t>
            </a:r>
          </a:p>
          <a:p>
            <a:r>
              <a:rPr lang="pt-BR" sz="1600" i="1" dirty="0" err="1" smtClean="0"/>
              <a:t>Ls</a:t>
            </a:r>
            <a:r>
              <a:rPr lang="pt-BR" sz="1600" i="1" baseline="-25000" dirty="0" err="1" smtClean="0"/>
              <a:t>OP</a:t>
            </a:r>
            <a:r>
              <a:rPr lang="pt-BR" sz="1600" i="1" dirty="0" smtClean="0"/>
              <a:t> </a:t>
            </a:r>
            <a:r>
              <a:rPr lang="pt-BR" sz="1600" dirty="0" smtClean="0"/>
              <a:t>= 0,0017 </a:t>
            </a:r>
            <a:r>
              <a:rPr lang="pt-BR" sz="1600" dirty="0" err="1" smtClean="0"/>
              <a:t>kmol</a:t>
            </a:r>
            <a:r>
              <a:rPr lang="pt-BR" sz="1600" dirty="0" smtClean="0"/>
              <a:t>/s.</a:t>
            </a:r>
          </a:p>
          <a:p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87211" y="2808965"/>
            <a:ext cx="4809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Dados operacionais:</a:t>
            </a:r>
          </a:p>
          <a:p>
            <a:r>
              <a:rPr lang="pt-BR" sz="1600" i="1" dirty="0"/>
              <a:t>T</a:t>
            </a:r>
            <a:r>
              <a:rPr lang="pt-BR" sz="1600" dirty="0"/>
              <a:t> = 26 °C;</a:t>
            </a:r>
          </a:p>
          <a:p>
            <a:r>
              <a:rPr lang="pt-BR" sz="1600" i="1" dirty="0"/>
              <a:t>P</a:t>
            </a:r>
            <a:r>
              <a:rPr lang="pt-BR" sz="1600" i="1" baseline="-25000" dirty="0"/>
              <a:t>T</a:t>
            </a:r>
            <a:r>
              <a:rPr lang="pt-BR" sz="1600" dirty="0"/>
              <a:t> = 107 </a:t>
            </a:r>
            <a:r>
              <a:rPr lang="pt-BR" sz="1600" dirty="0" err="1"/>
              <a:t>kN</a:t>
            </a:r>
            <a:r>
              <a:rPr lang="pt-BR" sz="1600" dirty="0"/>
              <a:t>/m2;</a:t>
            </a:r>
          </a:p>
          <a:p>
            <a:r>
              <a:rPr lang="pt-BR" sz="1600" i="1" dirty="0" smtClean="0"/>
              <a:t>P</a:t>
            </a:r>
            <a:r>
              <a:rPr lang="pt-BR" sz="1600" i="1" baseline="30000" dirty="0" smtClean="0"/>
              <a:t>0</a:t>
            </a:r>
            <a:r>
              <a:rPr lang="pt-BR" sz="1600" i="1" baseline="-25000" dirty="0" smtClean="0"/>
              <a:t>benzeno</a:t>
            </a:r>
            <a:r>
              <a:rPr lang="pt-BR" sz="1600" baseline="-25000" dirty="0" smtClean="0"/>
              <a:t> </a:t>
            </a:r>
            <a:r>
              <a:rPr lang="pt-BR" sz="1600" dirty="0" smtClean="0"/>
              <a:t>a 26 °C = 13,33 </a:t>
            </a:r>
            <a:r>
              <a:rPr lang="pt-BR" sz="1600" dirty="0" err="1" smtClean="0"/>
              <a:t>kN</a:t>
            </a:r>
            <a:r>
              <a:rPr lang="pt-BR" sz="1600" dirty="0" smtClean="0"/>
              <a:t>/m</a:t>
            </a:r>
            <a:r>
              <a:rPr lang="pt-BR" sz="1600" baseline="30000" dirty="0" smtClean="0"/>
              <a:t>2</a:t>
            </a:r>
            <a:endParaRPr lang="pt-BR" sz="1600" baseline="30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41839" y="2250969"/>
            <a:ext cx="282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Solução: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88023" y="457200"/>
            <a:ext cx="6919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solidFill>
                  <a:srgbClr val="009900"/>
                </a:solidFill>
              </a:rPr>
              <a:t>Pelo diagrama de equilíbrio:</a:t>
            </a:r>
          </a:p>
          <a:p>
            <a:endParaRPr lang="pt-BR" sz="2800" i="1" dirty="0">
              <a:solidFill>
                <a:srgbClr val="009900"/>
              </a:solidFill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569308"/>
              </p:ext>
            </p:extLst>
          </p:nvPr>
        </p:nvGraphicFramePr>
        <p:xfrm>
          <a:off x="228602" y="1644915"/>
          <a:ext cx="6137031" cy="492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Conector reto 19"/>
          <p:cNvCxnSpPr/>
          <p:nvPr/>
        </p:nvCxnSpPr>
        <p:spPr>
          <a:xfrm flipV="1">
            <a:off x="1093177" y="5811715"/>
            <a:ext cx="0" cy="161195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975947" y="5811715"/>
            <a:ext cx="117230" cy="2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-60000">
            <a:off x="975947" y="2576146"/>
            <a:ext cx="2576145" cy="540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1093177" y="1899138"/>
            <a:ext cx="2986454" cy="3912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em Curva 23"/>
          <p:cNvCxnSpPr/>
          <p:nvPr/>
        </p:nvCxnSpPr>
        <p:spPr>
          <a:xfrm flipV="1">
            <a:off x="4325815" y="2417885"/>
            <a:ext cx="2549770" cy="60666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822831" y="2260816"/>
            <a:ext cx="230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Curva de equilíbrio</a:t>
            </a:r>
            <a:endParaRPr lang="pt-BR" dirty="0"/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043450"/>
              </p:ext>
            </p:extLst>
          </p:nvPr>
        </p:nvGraphicFramePr>
        <p:xfrm>
          <a:off x="3552092" y="6291259"/>
          <a:ext cx="28717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ção" r:id="rId4" imgW="1968480" imgH="228600" progId="Equation.3">
                  <p:embed/>
                </p:oleObj>
              </mc:Choice>
              <mc:Fallback>
                <p:oleObj name="Equação" r:id="rId4" imgW="1968480" imgH="228600" progId="Equation.3">
                  <p:embed/>
                  <p:pic>
                    <p:nvPicPr>
                      <p:cNvPr id="13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092" y="6291259"/>
                        <a:ext cx="2871787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ector de Seta Reta 26"/>
          <p:cNvCxnSpPr/>
          <p:nvPr/>
        </p:nvCxnSpPr>
        <p:spPr>
          <a:xfrm>
            <a:off x="3552092" y="6022729"/>
            <a:ext cx="96716" cy="211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3543300" y="2576146"/>
            <a:ext cx="0" cy="338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em Curva 28"/>
          <p:cNvCxnSpPr/>
          <p:nvPr/>
        </p:nvCxnSpPr>
        <p:spPr>
          <a:xfrm rot="5400000" flipH="1" flipV="1">
            <a:off x="3155348" y="1654872"/>
            <a:ext cx="1379639" cy="114299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416667" y="1312870"/>
            <a:ext cx="24677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Linha de operação</a:t>
            </a:r>
            <a:endParaRPr lang="pt-BR" dirty="0"/>
          </a:p>
        </p:txBody>
      </p:sp>
      <p:cxnSp>
        <p:nvCxnSpPr>
          <p:cNvPr id="31" name="Conector reto 30"/>
          <p:cNvCxnSpPr/>
          <p:nvPr/>
        </p:nvCxnSpPr>
        <p:spPr>
          <a:xfrm>
            <a:off x="1093177" y="5811715"/>
            <a:ext cx="706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1163782" y="5727469"/>
            <a:ext cx="0" cy="84246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1163782" y="5727469"/>
            <a:ext cx="83127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1246909" y="5611091"/>
            <a:ext cx="0" cy="116379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1246909" y="5611091"/>
            <a:ext cx="11637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1363287" y="5459037"/>
            <a:ext cx="0" cy="149629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1363286" y="5459643"/>
            <a:ext cx="149629" cy="3425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1512915" y="5254124"/>
            <a:ext cx="0" cy="204913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1512916" y="5245331"/>
            <a:ext cx="194440" cy="4762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1707356" y="5010150"/>
            <a:ext cx="0" cy="235182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1707356" y="5009067"/>
            <a:ext cx="266007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1973363" y="4651620"/>
            <a:ext cx="0" cy="357447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1973363" y="4653829"/>
            <a:ext cx="382386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2355749" y="4145756"/>
            <a:ext cx="0" cy="505865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2360814" y="4150518"/>
            <a:ext cx="581891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2939804" y="3398258"/>
            <a:ext cx="2901" cy="747499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2942705" y="3398258"/>
            <a:ext cx="857770" cy="1646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1096263" y="574679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rgbClr val="009900"/>
                </a:solidFill>
              </a:rPr>
              <a:t>1</a:t>
            </a:r>
            <a:endParaRPr lang="pt-BR" sz="1000" dirty="0">
              <a:solidFill>
                <a:srgbClr val="009900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1177499" y="565244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rgbClr val="009900"/>
                </a:solidFill>
              </a:rPr>
              <a:t>2</a:t>
            </a:r>
            <a:endParaRPr lang="pt-BR" sz="1000" dirty="0">
              <a:solidFill>
                <a:srgbClr val="009900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278499" y="55469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rgbClr val="009900"/>
                </a:solidFill>
              </a:rPr>
              <a:t>3</a:t>
            </a:r>
            <a:endParaRPr lang="pt-BR" sz="1000" dirty="0">
              <a:solidFill>
                <a:srgbClr val="009900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1421010" y="542305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rgbClr val="009900"/>
                </a:solidFill>
              </a:rPr>
              <a:t>4</a:t>
            </a:r>
            <a:endParaRPr lang="pt-BR" sz="1000" dirty="0">
              <a:solidFill>
                <a:srgbClr val="009900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30145" y="521300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rgbClr val="009900"/>
                </a:solidFill>
              </a:rPr>
              <a:t>5</a:t>
            </a:r>
            <a:endParaRPr lang="pt-BR" sz="1000" dirty="0">
              <a:solidFill>
                <a:srgbClr val="009900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1908569" y="496678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2287697" y="461178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rgbClr val="009900"/>
                </a:solidFill>
              </a:rPr>
              <a:t>7</a:t>
            </a:r>
            <a:endParaRPr lang="pt-BR" sz="1000" dirty="0">
              <a:solidFill>
                <a:srgbClr val="009900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2844768" y="410601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rgbClr val="009900"/>
                </a:solidFill>
              </a:rPr>
              <a:t>8</a:t>
            </a:r>
            <a:endParaRPr lang="pt-BR" sz="1000" dirty="0">
              <a:solidFill>
                <a:srgbClr val="009900"/>
              </a:solidFill>
            </a:endParaRP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3800475" y="2260816"/>
            <a:ext cx="0" cy="1137442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13727</TotalTime>
  <Words>399</Words>
  <Application>Microsoft Office PowerPoint</Application>
  <PresentationFormat>Apresentação na tela (4:3)</PresentationFormat>
  <Paragraphs>85</Paragraphs>
  <Slides>21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32" baseType="lpstr">
      <vt:lpstr>Arial</vt:lpstr>
      <vt:lpstr>Bookman Old Style</vt:lpstr>
      <vt:lpstr>Calibri</vt:lpstr>
      <vt:lpstr>Constantia</vt:lpstr>
      <vt:lpstr>Georgia</vt:lpstr>
      <vt:lpstr>Wingdings</vt:lpstr>
      <vt:lpstr>Wingdings 2</vt:lpstr>
      <vt:lpstr>Tema do Office</vt:lpstr>
      <vt:lpstr>Cívico</vt:lpstr>
      <vt:lpstr>Equação</vt:lpstr>
      <vt:lpstr>Microsoft Equation 3.0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Simone</dc:creator>
  <cp:lastModifiedBy>Simone</cp:lastModifiedBy>
  <cp:revision>540</cp:revision>
  <dcterms:created xsi:type="dcterms:W3CDTF">2010-07-26T12:13:06Z</dcterms:created>
  <dcterms:modified xsi:type="dcterms:W3CDTF">2020-06-09T23:48:46Z</dcterms:modified>
</cp:coreProperties>
</file>