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84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419" r:id="rId13"/>
    <p:sldId id="393" r:id="rId14"/>
    <p:sldId id="394" r:id="rId15"/>
    <p:sldId id="263" r:id="rId16"/>
    <p:sldId id="395" r:id="rId17"/>
    <p:sldId id="396" r:id="rId18"/>
    <p:sldId id="397" r:id="rId19"/>
    <p:sldId id="398" r:id="rId20"/>
    <p:sldId id="399" r:id="rId21"/>
    <p:sldId id="401" r:id="rId22"/>
    <p:sldId id="400" r:id="rId23"/>
    <p:sldId id="383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314" r:id="rId42"/>
    <p:sldId id="420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272" r:id="rId59"/>
    <p:sldId id="311" r:id="rId6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CA2C2B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FFBA1F-7770-4DDB-B0EE-81DA60AAB93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CE4C8CD-C2C9-4A9C-B87F-80AC5D6FC60A}">
      <dgm:prSet phldrT="[Texto]"/>
      <dgm:spPr>
        <a:solidFill>
          <a:srgbClr val="000066"/>
        </a:solidFill>
      </dgm:spPr>
      <dgm:t>
        <a:bodyPr/>
        <a:lstStyle/>
        <a:p>
          <a:r>
            <a:rPr lang="pt-BR" dirty="0"/>
            <a:t>Monobloco</a:t>
          </a:r>
        </a:p>
        <a:p>
          <a:r>
            <a:rPr lang="pt-BR" dirty="0"/>
            <a:t>(Monoestágio)</a:t>
          </a:r>
        </a:p>
      </dgm:t>
    </dgm:pt>
    <dgm:pt modelId="{964D5005-D9FE-4081-9A67-E49027396816}" type="parTrans" cxnId="{7D2E38A4-BF14-4989-923A-174E0079944E}">
      <dgm:prSet/>
      <dgm:spPr/>
      <dgm:t>
        <a:bodyPr/>
        <a:lstStyle/>
        <a:p>
          <a:endParaRPr lang="pt-BR"/>
        </a:p>
      </dgm:t>
    </dgm:pt>
    <dgm:pt modelId="{FF1DF712-2AA8-4A08-91C6-3B48A0BD5B14}" type="sibTrans" cxnId="{7D2E38A4-BF14-4989-923A-174E0079944E}">
      <dgm:prSet/>
      <dgm:spPr/>
      <dgm:t>
        <a:bodyPr/>
        <a:lstStyle/>
        <a:p>
          <a:endParaRPr lang="pt-BR"/>
        </a:p>
      </dgm:t>
    </dgm:pt>
    <dgm:pt modelId="{117C05C4-C0ED-4108-89DF-221663555991}">
      <dgm:prSet phldrT="[Texto]"/>
      <dgm:spPr>
        <a:solidFill>
          <a:srgbClr val="000066"/>
        </a:solidFill>
      </dgm:spPr>
      <dgm:t>
        <a:bodyPr/>
        <a:lstStyle/>
        <a:p>
          <a:r>
            <a:rPr lang="pt-BR" b="1" dirty="0"/>
            <a:t>Simples</a:t>
          </a:r>
          <a:r>
            <a:rPr lang="pt-BR" dirty="0"/>
            <a:t> p/ irrigação</a:t>
          </a:r>
        </a:p>
      </dgm:t>
    </dgm:pt>
    <dgm:pt modelId="{9E66D0D7-71B6-476B-ADD8-D59DBF933431}" type="parTrans" cxnId="{746827E2-D0EE-4F9F-B6F5-C9EE8D047D39}">
      <dgm:prSet/>
      <dgm:spPr/>
      <dgm:t>
        <a:bodyPr/>
        <a:lstStyle/>
        <a:p>
          <a:endParaRPr lang="pt-BR"/>
        </a:p>
      </dgm:t>
    </dgm:pt>
    <dgm:pt modelId="{DA87DF97-4CB7-4C76-AF08-E82481188442}" type="sibTrans" cxnId="{746827E2-D0EE-4F9F-B6F5-C9EE8D047D39}">
      <dgm:prSet/>
      <dgm:spPr/>
      <dgm:t>
        <a:bodyPr/>
        <a:lstStyle/>
        <a:p>
          <a:endParaRPr lang="pt-BR"/>
        </a:p>
      </dgm:t>
    </dgm:pt>
    <dgm:pt modelId="{FA373A1B-01CB-4190-A087-69535F0DF830}">
      <dgm:prSet phldrT="[Texto]"/>
      <dgm:spPr>
        <a:solidFill>
          <a:srgbClr val="000066"/>
        </a:solidFill>
      </dgm:spPr>
      <dgm:t>
        <a:bodyPr/>
        <a:lstStyle/>
        <a:p>
          <a:r>
            <a:rPr lang="pt-BR" dirty="0"/>
            <a:t>Múltiplos estágios</a:t>
          </a:r>
        </a:p>
      </dgm:t>
    </dgm:pt>
    <dgm:pt modelId="{2A9CBB40-28B0-425E-8478-983D8FF5CBE8}" type="parTrans" cxnId="{1CCB1B5D-4CD2-4C1E-930B-3FFA328DC037}">
      <dgm:prSet/>
      <dgm:spPr/>
      <dgm:t>
        <a:bodyPr/>
        <a:lstStyle/>
        <a:p>
          <a:endParaRPr lang="pt-BR"/>
        </a:p>
      </dgm:t>
    </dgm:pt>
    <dgm:pt modelId="{B4A6EF25-76BE-4C0D-BF9E-924CB235AE4A}" type="sibTrans" cxnId="{1CCB1B5D-4CD2-4C1E-930B-3FFA328DC037}">
      <dgm:prSet/>
      <dgm:spPr/>
      <dgm:t>
        <a:bodyPr/>
        <a:lstStyle/>
        <a:p>
          <a:endParaRPr lang="pt-BR"/>
        </a:p>
      </dgm:t>
    </dgm:pt>
    <dgm:pt modelId="{D15CC819-3EF1-45DD-9114-76D7AE0879BD}">
      <dgm:prSet phldrT="[Texto]"/>
      <dgm:spPr>
        <a:solidFill>
          <a:srgbClr val="000066"/>
        </a:solidFill>
      </dgm:spPr>
      <dgm:t>
        <a:bodyPr/>
        <a:lstStyle/>
        <a:p>
          <a:r>
            <a:rPr lang="pt-BR" dirty="0"/>
            <a:t>Bipartida</a:t>
          </a:r>
        </a:p>
      </dgm:t>
    </dgm:pt>
    <dgm:pt modelId="{3C3AA1CB-2680-4024-862D-84196A78388A}" type="parTrans" cxnId="{D144A81D-66D7-4761-B184-8FE302CA26A1}">
      <dgm:prSet/>
      <dgm:spPr/>
      <dgm:t>
        <a:bodyPr/>
        <a:lstStyle/>
        <a:p>
          <a:endParaRPr lang="pt-BR"/>
        </a:p>
      </dgm:t>
    </dgm:pt>
    <dgm:pt modelId="{170F5F0C-9C02-40AF-AF37-F399B9A4102E}" type="sibTrans" cxnId="{D144A81D-66D7-4761-B184-8FE302CA26A1}">
      <dgm:prSet/>
      <dgm:spPr/>
      <dgm:t>
        <a:bodyPr/>
        <a:lstStyle/>
        <a:p>
          <a:endParaRPr lang="pt-BR"/>
        </a:p>
      </dgm:t>
    </dgm:pt>
    <dgm:pt modelId="{63EA55B6-D38C-4A27-8BFC-9DD079E6885B}">
      <dgm:prSet phldrT="[Texto]"/>
      <dgm:spPr>
        <a:solidFill>
          <a:srgbClr val="000066"/>
        </a:solidFill>
      </dgm:spPr>
      <dgm:t>
        <a:bodyPr/>
        <a:lstStyle/>
        <a:p>
          <a:r>
            <a:rPr lang="pt-BR" dirty="0"/>
            <a:t>De rotor largo</a:t>
          </a:r>
        </a:p>
      </dgm:t>
    </dgm:pt>
    <dgm:pt modelId="{4E069947-C28F-40CA-B5FB-CF261C13BAD1}" type="parTrans" cxnId="{943D90ED-1195-41F4-BFFC-9906C524695F}">
      <dgm:prSet/>
      <dgm:spPr/>
      <dgm:t>
        <a:bodyPr/>
        <a:lstStyle/>
        <a:p>
          <a:endParaRPr lang="pt-BR"/>
        </a:p>
      </dgm:t>
    </dgm:pt>
    <dgm:pt modelId="{C89B061C-BED3-4520-AA79-226FE57D57C9}" type="sibTrans" cxnId="{943D90ED-1195-41F4-BFFC-9906C524695F}">
      <dgm:prSet/>
      <dgm:spPr/>
      <dgm:t>
        <a:bodyPr/>
        <a:lstStyle/>
        <a:p>
          <a:endParaRPr lang="pt-BR"/>
        </a:p>
      </dgm:t>
    </dgm:pt>
    <dgm:pt modelId="{35C38CFE-AA0F-4DF2-871E-2DCCEAE1DDD8}" type="pres">
      <dgm:prSet presAssocID="{4AFFBA1F-7770-4DDB-B0EE-81DA60AAB937}" presName="diagram" presStyleCnt="0">
        <dgm:presLayoutVars>
          <dgm:dir/>
          <dgm:resizeHandles val="exact"/>
        </dgm:presLayoutVars>
      </dgm:prSet>
      <dgm:spPr/>
    </dgm:pt>
    <dgm:pt modelId="{03ABD60A-13FD-41F9-B423-D5C9B90F957D}" type="pres">
      <dgm:prSet presAssocID="{DCE4C8CD-C2C9-4A9C-B87F-80AC5D6FC60A}" presName="node" presStyleLbl="node1" presStyleIdx="0" presStyleCnt="5" custLinFactNeighborX="-2230">
        <dgm:presLayoutVars>
          <dgm:bulletEnabled val="1"/>
        </dgm:presLayoutVars>
      </dgm:prSet>
      <dgm:spPr/>
    </dgm:pt>
    <dgm:pt modelId="{6E6C3F75-6CB2-4ED3-9BEF-8563A0761BE9}" type="pres">
      <dgm:prSet presAssocID="{FF1DF712-2AA8-4A08-91C6-3B48A0BD5B14}" presName="sibTrans" presStyleCnt="0"/>
      <dgm:spPr/>
    </dgm:pt>
    <dgm:pt modelId="{184FD580-C42A-444F-AF23-C03EC80876B7}" type="pres">
      <dgm:prSet presAssocID="{117C05C4-C0ED-4108-89DF-221663555991}" presName="node" presStyleLbl="node1" presStyleIdx="1" presStyleCnt="5">
        <dgm:presLayoutVars>
          <dgm:bulletEnabled val="1"/>
        </dgm:presLayoutVars>
      </dgm:prSet>
      <dgm:spPr/>
    </dgm:pt>
    <dgm:pt modelId="{8E08D31F-8117-45A1-AD05-1AB889CB615B}" type="pres">
      <dgm:prSet presAssocID="{DA87DF97-4CB7-4C76-AF08-E82481188442}" presName="sibTrans" presStyleCnt="0"/>
      <dgm:spPr/>
    </dgm:pt>
    <dgm:pt modelId="{00A30D55-DE3E-4E24-9489-8BCD584D37F3}" type="pres">
      <dgm:prSet presAssocID="{FA373A1B-01CB-4190-A087-69535F0DF830}" presName="node" presStyleLbl="node1" presStyleIdx="2" presStyleCnt="5" custLinFactNeighborX="3853" custLinFactNeighborY="-2326">
        <dgm:presLayoutVars>
          <dgm:bulletEnabled val="1"/>
        </dgm:presLayoutVars>
      </dgm:prSet>
      <dgm:spPr/>
    </dgm:pt>
    <dgm:pt modelId="{29A5BCE8-B67E-4D37-8094-1E5170873FBC}" type="pres">
      <dgm:prSet presAssocID="{B4A6EF25-76BE-4C0D-BF9E-924CB235AE4A}" presName="sibTrans" presStyleCnt="0"/>
      <dgm:spPr/>
    </dgm:pt>
    <dgm:pt modelId="{D97D0FE8-5654-49F3-9C96-2F1EDD9DE497}" type="pres">
      <dgm:prSet presAssocID="{D15CC819-3EF1-45DD-9114-76D7AE0879BD}" presName="node" presStyleLbl="node1" presStyleIdx="3" presStyleCnt="5" custLinFactNeighborX="2561" custLinFactNeighborY="-2326">
        <dgm:presLayoutVars>
          <dgm:bulletEnabled val="1"/>
        </dgm:presLayoutVars>
      </dgm:prSet>
      <dgm:spPr/>
    </dgm:pt>
    <dgm:pt modelId="{F9DE40DE-58A5-48EB-AD81-0EB14A59C25D}" type="pres">
      <dgm:prSet presAssocID="{170F5F0C-9C02-40AF-AF37-F399B9A4102E}" presName="sibTrans" presStyleCnt="0"/>
      <dgm:spPr/>
    </dgm:pt>
    <dgm:pt modelId="{7B55BAAA-F2AB-440F-A69A-005339E30E52}" type="pres">
      <dgm:prSet presAssocID="{63EA55B6-D38C-4A27-8BFC-9DD079E6885B}" presName="node" presStyleLbl="node1" presStyleIdx="4" presStyleCnt="5" custLinFactNeighborX="-5811" custLinFactNeighborY="-6005">
        <dgm:presLayoutVars>
          <dgm:bulletEnabled val="1"/>
        </dgm:presLayoutVars>
      </dgm:prSet>
      <dgm:spPr/>
    </dgm:pt>
  </dgm:ptLst>
  <dgm:cxnLst>
    <dgm:cxn modelId="{D144A81D-66D7-4761-B184-8FE302CA26A1}" srcId="{4AFFBA1F-7770-4DDB-B0EE-81DA60AAB937}" destId="{D15CC819-3EF1-45DD-9114-76D7AE0879BD}" srcOrd="3" destOrd="0" parTransId="{3C3AA1CB-2680-4024-862D-84196A78388A}" sibTransId="{170F5F0C-9C02-40AF-AF37-F399B9A4102E}"/>
    <dgm:cxn modelId="{1D521136-D4C3-4877-AACC-8FA6C407C0ED}" type="presOf" srcId="{D15CC819-3EF1-45DD-9114-76D7AE0879BD}" destId="{D97D0FE8-5654-49F3-9C96-2F1EDD9DE497}" srcOrd="0" destOrd="0" presId="urn:microsoft.com/office/officeart/2005/8/layout/default"/>
    <dgm:cxn modelId="{1CCB1B5D-4CD2-4C1E-930B-3FFA328DC037}" srcId="{4AFFBA1F-7770-4DDB-B0EE-81DA60AAB937}" destId="{FA373A1B-01CB-4190-A087-69535F0DF830}" srcOrd="2" destOrd="0" parTransId="{2A9CBB40-28B0-425E-8478-983D8FF5CBE8}" sibTransId="{B4A6EF25-76BE-4C0D-BF9E-924CB235AE4A}"/>
    <dgm:cxn modelId="{E7459E56-0FBF-44E5-A96B-87B6E132D21A}" type="presOf" srcId="{FA373A1B-01CB-4190-A087-69535F0DF830}" destId="{00A30D55-DE3E-4E24-9489-8BCD584D37F3}" srcOrd="0" destOrd="0" presId="urn:microsoft.com/office/officeart/2005/8/layout/default"/>
    <dgm:cxn modelId="{3EC1668F-BA47-443D-B4E7-86BB39C89397}" type="presOf" srcId="{63EA55B6-D38C-4A27-8BFC-9DD079E6885B}" destId="{7B55BAAA-F2AB-440F-A69A-005339E30E52}" srcOrd="0" destOrd="0" presId="urn:microsoft.com/office/officeart/2005/8/layout/default"/>
    <dgm:cxn modelId="{7D2E38A4-BF14-4989-923A-174E0079944E}" srcId="{4AFFBA1F-7770-4DDB-B0EE-81DA60AAB937}" destId="{DCE4C8CD-C2C9-4A9C-B87F-80AC5D6FC60A}" srcOrd="0" destOrd="0" parTransId="{964D5005-D9FE-4081-9A67-E49027396816}" sibTransId="{FF1DF712-2AA8-4A08-91C6-3B48A0BD5B14}"/>
    <dgm:cxn modelId="{0DA984C3-E5DA-491D-BB9C-9E3D6555F732}" type="presOf" srcId="{117C05C4-C0ED-4108-89DF-221663555991}" destId="{184FD580-C42A-444F-AF23-C03EC80876B7}" srcOrd="0" destOrd="0" presId="urn:microsoft.com/office/officeart/2005/8/layout/default"/>
    <dgm:cxn modelId="{6C47F2CA-FB40-4DFE-8BBE-5BAF36AC70D4}" type="presOf" srcId="{4AFFBA1F-7770-4DDB-B0EE-81DA60AAB937}" destId="{35C38CFE-AA0F-4DF2-871E-2DCCEAE1DDD8}" srcOrd="0" destOrd="0" presId="urn:microsoft.com/office/officeart/2005/8/layout/default"/>
    <dgm:cxn modelId="{21A9D7D0-4395-4926-8AB9-279B653C0B69}" type="presOf" srcId="{DCE4C8CD-C2C9-4A9C-B87F-80AC5D6FC60A}" destId="{03ABD60A-13FD-41F9-B423-D5C9B90F957D}" srcOrd="0" destOrd="0" presId="urn:microsoft.com/office/officeart/2005/8/layout/default"/>
    <dgm:cxn modelId="{746827E2-D0EE-4F9F-B6F5-C9EE8D047D39}" srcId="{4AFFBA1F-7770-4DDB-B0EE-81DA60AAB937}" destId="{117C05C4-C0ED-4108-89DF-221663555991}" srcOrd="1" destOrd="0" parTransId="{9E66D0D7-71B6-476B-ADD8-D59DBF933431}" sibTransId="{DA87DF97-4CB7-4C76-AF08-E82481188442}"/>
    <dgm:cxn modelId="{943D90ED-1195-41F4-BFFC-9906C524695F}" srcId="{4AFFBA1F-7770-4DDB-B0EE-81DA60AAB937}" destId="{63EA55B6-D38C-4A27-8BFC-9DD079E6885B}" srcOrd="4" destOrd="0" parTransId="{4E069947-C28F-40CA-B5FB-CF261C13BAD1}" sibTransId="{C89B061C-BED3-4520-AA79-226FE57D57C9}"/>
    <dgm:cxn modelId="{A9DB4580-207D-413F-B3EB-EDE9C7E2529F}" type="presParOf" srcId="{35C38CFE-AA0F-4DF2-871E-2DCCEAE1DDD8}" destId="{03ABD60A-13FD-41F9-B423-D5C9B90F957D}" srcOrd="0" destOrd="0" presId="urn:microsoft.com/office/officeart/2005/8/layout/default"/>
    <dgm:cxn modelId="{EE89D3BC-CEDA-4114-BA21-C2CAFED8A100}" type="presParOf" srcId="{35C38CFE-AA0F-4DF2-871E-2DCCEAE1DDD8}" destId="{6E6C3F75-6CB2-4ED3-9BEF-8563A0761BE9}" srcOrd="1" destOrd="0" presId="urn:microsoft.com/office/officeart/2005/8/layout/default"/>
    <dgm:cxn modelId="{C5981089-E170-4392-A6DF-96EBEA4C6860}" type="presParOf" srcId="{35C38CFE-AA0F-4DF2-871E-2DCCEAE1DDD8}" destId="{184FD580-C42A-444F-AF23-C03EC80876B7}" srcOrd="2" destOrd="0" presId="urn:microsoft.com/office/officeart/2005/8/layout/default"/>
    <dgm:cxn modelId="{60844956-AA41-4EC1-839F-2B2F9003D02C}" type="presParOf" srcId="{35C38CFE-AA0F-4DF2-871E-2DCCEAE1DDD8}" destId="{8E08D31F-8117-45A1-AD05-1AB889CB615B}" srcOrd="3" destOrd="0" presId="urn:microsoft.com/office/officeart/2005/8/layout/default"/>
    <dgm:cxn modelId="{11EECE98-205A-4728-B0A3-27C6913C80BE}" type="presParOf" srcId="{35C38CFE-AA0F-4DF2-871E-2DCCEAE1DDD8}" destId="{00A30D55-DE3E-4E24-9489-8BCD584D37F3}" srcOrd="4" destOrd="0" presId="urn:microsoft.com/office/officeart/2005/8/layout/default"/>
    <dgm:cxn modelId="{54B36FC5-0005-430B-8F9C-63C2C3367A13}" type="presParOf" srcId="{35C38CFE-AA0F-4DF2-871E-2DCCEAE1DDD8}" destId="{29A5BCE8-B67E-4D37-8094-1E5170873FBC}" srcOrd="5" destOrd="0" presId="urn:microsoft.com/office/officeart/2005/8/layout/default"/>
    <dgm:cxn modelId="{CCB4248B-5E1E-45AA-A00E-E19AC6421343}" type="presParOf" srcId="{35C38CFE-AA0F-4DF2-871E-2DCCEAE1DDD8}" destId="{D97D0FE8-5654-49F3-9C96-2F1EDD9DE497}" srcOrd="6" destOrd="0" presId="urn:microsoft.com/office/officeart/2005/8/layout/default"/>
    <dgm:cxn modelId="{322C1C25-18D8-497E-A174-7C0CF6FBAAA0}" type="presParOf" srcId="{35C38CFE-AA0F-4DF2-871E-2DCCEAE1DDD8}" destId="{F9DE40DE-58A5-48EB-AD81-0EB14A59C25D}" srcOrd="7" destOrd="0" presId="urn:microsoft.com/office/officeart/2005/8/layout/default"/>
    <dgm:cxn modelId="{4B50C13D-958B-414D-AF89-405A9D450BDD}" type="presParOf" srcId="{35C38CFE-AA0F-4DF2-871E-2DCCEAE1DDD8}" destId="{7B55BAAA-F2AB-440F-A69A-005339E30E5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BE8699-02BE-45F7-AD1F-E7A17E5B48E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D3CE9821-1CA8-4E86-A552-8544B22D5316}">
      <dgm:prSet phldrT="[Texto]"/>
      <dgm:spPr/>
      <dgm:t>
        <a:bodyPr/>
        <a:lstStyle/>
        <a:p>
          <a:r>
            <a:rPr lang="pt-BR" dirty="0"/>
            <a:t>Se NPSH </a:t>
          </a:r>
          <a:r>
            <a:rPr lang="pt-BR" dirty="0" err="1"/>
            <a:t>disp</a:t>
          </a:r>
          <a:r>
            <a:rPr lang="pt-BR" dirty="0"/>
            <a:t> &gt; NPSH </a:t>
          </a:r>
          <a:r>
            <a:rPr lang="pt-BR" dirty="0" err="1"/>
            <a:t>req</a:t>
          </a:r>
          <a:endParaRPr lang="pt-BR" dirty="0"/>
        </a:p>
      </dgm:t>
    </dgm:pt>
    <dgm:pt modelId="{388B20B2-CDC7-4D0C-9AEC-AC3D9C550432}" type="parTrans" cxnId="{D6175B97-EE00-4CFA-ACB2-BDA981F28936}">
      <dgm:prSet/>
      <dgm:spPr/>
      <dgm:t>
        <a:bodyPr/>
        <a:lstStyle/>
        <a:p>
          <a:endParaRPr lang="pt-BR"/>
        </a:p>
      </dgm:t>
    </dgm:pt>
    <dgm:pt modelId="{0718ADAB-EFB3-4E03-87B5-20BBA229708F}" type="sibTrans" cxnId="{D6175B97-EE00-4CFA-ACB2-BDA981F2893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3F0B435D-722E-41E5-9340-C52D6DE7CB1D}">
      <dgm:prSet phldrT="[Texto]"/>
      <dgm:spPr/>
      <dgm:t>
        <a:bodyPr/>
        <a:lstStyle/>
        <a:p>
          <a:r>
            <a:rPr lang="pt-BR" dirty="0"/>
            <a:t>P3 &gt; </a:t>
          </a:r>
          <a:r>
            <a:rPr lang="pt-BR" dirty="0" err="1"/>
            <a:t>hv</a:t>
          </a:r>
          <a:endParaRPr lang="pt-BR" dirty="0"/>
        </a:p>
      </dgm:t>
    </dgm:pt>
    <dgm:pt modelId="{53AD343C-5043-41F9-80CD-24089B08CEBC}" type="parTrans" cxnId="{4183058B-7B6B-4926-86EE-D6E0EAC138AC}">
      <dgm:prSet/>
      <dgm:spPr/>
      <dgm:t>
        <a:bodyPr/>
        <a:lstStyle/>
        <a:p>
          <a:endParaRPr lang="pt-BR"/>
        </a:p>
      </dgm:t>
    </dgm:pt>
    <dgm:pt modelId="{6BE4AC69-EC50-417C-8E96-37820A9B329A}" type="sibTrans" cxnId="{4183058B-7B6B-4926-86EE-D6E0EAC138AC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C627A1EC-51D5-4A60-ACEB-CE224D73A69D}">
      <dgm:prSet phldrT="[Texto]"/>
      <dgm:spPr/>
      <dgm:t>
        <a:bodyPr/>
        <a:lstStyle/>
        <a:p>
          <a:r>
            <a:rPr lang="pt-BR" dirty="0"/>
            <a:t>Bomba não </a:t>
          </a:r>
          <a:r>
            <a:rPr lang="pt-BR" dirty="0" err="1"/>
            <a:t>cavita</a:t>
          </a:r>
          <a:endParaRPr lang="pt-BR" dirty="0"/>
        </a:p>
      </dgm:t>
    </dgm:pt>
    <dgm:pt modelId="{30DC7147-FD17-4864-93AD-41D4905F104B}" type="parTrans" cxnId="{C40E4A52-8E4C-4ECB-948F-249889E6CBEC}">
      <dgm:prSet/>
      <dgm:spPr/>
      <dgm:t>
        <a:bodyPr/>
        <a:lstStyle/>
        <a:p>
          <a:endParaRPr lang="pt-BR"/>
        </a:p>
      </dgm:t>
    </dgm:pt>
    <dgm:pt modelId="{111141F1-867C-4CF9-8712-A36F21D5A266}" type="sibTrans" cxnId="{C40E4A52-8E4C-4ECB-948F-249889E6CBEC}">
      <dgm:prSet/>
      <dgm:spPr/>
      <dgm:t>
        <a:bodyPr/>
        <a:lstStyle/>
        <a:p>
          <a:endParaRPr lang="pt-BR"/>
        </a:p>
      </dgm:t>
    </dgm:pt>
    <dgm:pt modelId="{A3523373-2C13-4BBC-9E90-A34B34789E56}" type="pres">
      <dgm:prSet presAssocID="{A4BE8699-02BE-45F7-AD1F-E7A17E5B48E4}" presName="linearFlow" presStyleCnt="0">
        <dgm:presLayoutVars>
          <dgm:resizeHandles val="exact"/>
        </dgm:presLayoutVars>
      </dgm:prSet>
      <dgm:spPr/>
    </dgm:pt>
    <dgm:pt modelId="{2419E93F-0187-478E-80A3-707E29A38D0E}" type="pres">
      <dgm:prSet presAssocID="{D3CE9821-1CA8-4E86-A552-8544B22D5316}" presName="node" presStyleLbl="node1" presStyleIdx="0" presStyleCnt="3">
        <dgm:presLayoutVars>
          <dgm:bulletEnabled val="1"/>
        </dgm:presLayoutVars>
      </dgm:prSet>
      <dgm:spPr/>
    </dgm:pt>
    <dgm:pt modelId="{2C5577FE-49F8-4C2E-9DC3-16A498FBDEA0}" type="pres">
      <dgm:prSet presAssocID="{0718ADAB-EFB3-4E03-87B5-20BBA229708F}" presName="sibTrans" presStyleLbl="sibTrans2D1" presStyleIdx="0" presStyleCnt="2"/>
      <dgm:spPr/>
    </dgm:pt>
    <dgm:pt modelId="{56D888D1-26AB-4068-8598-5528CA8E1BC5}" type="pres">
      <dgm:prSet presAssocID="{0718ADAB-EFB3-4E03-87B5-20BBA229708F}" presName="connectorText" presStyleLbl="sibTrans2D1" presStyleIdx="0" presStyleCnt="2"/>
      <dgm:spPr/>
    </dgm:pt>
    <dgm:pt modelId="{0F731DEA-3F5A-4261-BD06-E588C0FBB47B}" type="pres">
      <dgm:prSet presAssocID="{3F0B435D-722E-41E5-9340-C52D6DE7CB1D}" presName="node" presStyleLbl="node1" presStyleIdx="1" presStyleCnt="3" custLinFactNeighborX="1672" custLinFactNeighborY="0">
        <dgm:presLayoutVars>
          <dgm:bulletEnabled val="1"/>
        </dgm:presLayoutVars>
      </dgm:prSet>
      <dgm:spPr/>
    </dgm:pt>
    <dgm:pt modelId="{4B2B48DC-EB95-4728-B1F6-C323F3AC5C2C}" type="pres">
      <dgm:prSet presAssocID="{6BE4AC69-EC50-417C-8E96-37820A9B329A}" presName="sibTrans" presStyleLbl="sibTrans2D1" presStyleIdx="1" presStyleCnt="2"/>
      <dgm:spPr/>
    </dgm:pt>
    <dgm:pt modelId="{E6E54898-947A-481E-945F-FBE9A70875AD}" type="pres">
      <dgm:prSet presAssocID="{6BE4AC69-EC50-417C-8E96-37820A9B329A}" presName="connectorText" presStyleLbl="sibTrans2D1" presStyleIdx="1" presStyleCnt="2"/>
      <dgm:spPr/>
    </dgm:pt>
    <dgm:pt modelId="{2C3573F2-6A38-405B-A230-7392FB05468A}" type="pres">
      <dgm:prSet presAssocID="{C627A1EC-51D5-4A60-ACEB-CE224D73A69D}" presName="node" presStyleLbl="node1" presStyleIdx="2" presStyleCnt="3" custScaleX="133984">
        <dgm:presLayoutVars>
          <dgm:bulletEnabled val="1"/>
        </dgm:presLayoutVars>
      </dgm:prSet>
      <dgm:spPr/>
    </dgm:pt>
  </dgm:ptLst>
  <dgm:cxnLst>
    <dgm:cxn modelId="{76CF5811-DD06-4E72-B5BA-8E15C9A04BCE}" type="presOf" srcId="{A4BE8699-02BE-45F7-AD1F-E7A17E5B48E4}" destId="{A3523373-2C13-4BBC-9E90-A34B34789E56}" srcOrd="0" destOrd="0" presId="urn:microsoft.com/office/officeart/2005/8/layout/process2"/>
    <dgm:cxn modelId="{E201F613-D552-405D-BCC1-9D5DAABA46F6}" type="presOf" srcId="{0718ADAB-EFB3-4E03-87B5-20BBA229708F}" destId="{2C5577FE-49F8-4C2E-9DC3-16A498FBDEA0}" srcOrd="0" destOrd="0" presId="urn:microsoft.com/office/officeart/2005/8/layout/process2"/>
    <dgm:cxn modelId="{464D041A-5A4B-4087-8683-CD14D08CF2D6}" type="presOf" srcId="{6BE4AC69-EC50-417C-8E96-37820A9B329A}" destId="{4B2B48DC-EB95-4728-B1F6-C323F3AC5C2C}" srcOrd="0" destOrd="0" presId="urn:microsoft.com/office/officeart/2005/8/layout/process2"/>
    <dgm:cxn modelId="{B509361C-9E79-41A4-B56B-C9FD3BA787E6}" type="presOf" srcId="{D3CE9821-1CA8-4E86-A552-8544B22D5316}" destId="{2419E93F-0187-478E-80A3-707E29A38D0E}" srcOrd="0" destOrd="0" presId="urn:microsoft.com/office/officeart/2005/8/layout/process2"/>
    <dgm:cxn modelId="{6AF7FA39-43BA-4D94-B672-4C9635F508A8}" type="presOf" srcId="{6BE4AC69-EC50-417C-8E96-37820A9B329A}" destId="{E6E54898-947A-481E-945F-FBE9A70875AD}" srcOrd="1" destOrd="0" presId="urn:microsoft.com/office/officeart/2005/8/layout/process2"/>
    <dgm:cxn modelId="{902AAB4A-E558-4881-9C60-31FA42B71C3F}" type="presOf" srcId="{0718ADAB-EFB3-4E03-87B5-20BBA229708F}" destId="{56D888D1-26AB-4068-8598-5528CA8E1BC5}" srcOrd="1" destOrd="0" presId="urn:microsoft.com/office/officeart/2005/8/layout/process2"/>
    <dgm:cxn modelId="{C40E4A52-8E4C-4ECB-948F-249889E6CBEC}" srcId="{A4BE8699-02BE-45F7-AD1F-E7A17E5B48E4}" destId="{C627A1EC-51D5-4A60-ACEB-CE224D73A69D}" srcOrd="2" destOrd="0" parTransId="{30DC7147-FD17-4864-93AD-41D4905F104B}" sibTransId="{111141F1-867C-4CF9-8712-A36F21D5A266}"/>
    <dgm:cxn modelId="{74BE1556-8FB7-4B51-9CBA-39476A9C8AF7}" type="presOf" srcId="{3F0B435D-722E-41E5-9340-C52D6DE7CB1D}" destId="{0F731DEA-3F5A-4261-BD06-E588C0FBB47B}" srcOrd="0" destOrd="0" presId="urn:microsoft.com/office/officeart/2005/8/layout/process2"/>
    <dgm:cxn modelId="{ECC0B987-8945-4696-B5F4-82E8A0671B87}" type="presOf" srcId="{C627A1EC-51D5-4A60-ACEB-CE224D73A69D}" destId="{2C3573F2-6A38-405B-A230-7392FB05468A}" srcOrd="0" destOrd="0" presId="urn:microsoft.com/office/officeart/2005/8/layout/process2"/>
    <dgm:cxn modelId="{4183058B-7B6B-4926-86EE-D6E0EAC138AC}" srcId="{A4BE8699-02BE-45F7-AD1F-E7A17E5B48E4}" destId="{3F0B435D-722E-41E5-9340-C52D6DE7CB1D}" srcOrd="1" destOrd="0" parTransId="{53AD343C-5043-41F9-80CD-24089B08CEBC}" sibTransId="{6BE4AC69-EC50-417C-8E96-37820A9B329A}"/>
    <dgm:cxn modelId="{D6175B97-EE00-4CFA-ACB2-BDA981F28936}" srcId="{A4BE8699-02BE-45F7-AD1F-E7A17E5B48E4}" destId="{D3CE9821-1CA8-4E86-A552-8544B22D5316}" srcOrd="0" destOrd="0" parTransId="{388B20B2-CDC7-4D0C-9AEC-AC3D9C550432}" sibTransId="{0718ADAB-EFB3-4E03-87B5-20BBA229708F}"/>
    <dgm:cxn modelId="{C49C35C9-9A92-436A-BA5A-13F54BEF594D}" type="presParOf" srcId="{A3523373-2C13-4BBC-9E90-A34B34789E56}" destId="{2419E93F-0187-478E-80A3-707E29A38D0E}" srcOrd="0" destOrd="0" presId="urn:microsoft.com/office/officeart/2005/8/layout/process2"/>
    <dgm:cxn modelId="{74BB898E-C21F-4663-8FBD-C377CCD3B4E9}" type="presParOf" srcId="{A3523373-2C13-4BBC-9E90-A34B34789E56}" destId="{2C5577FE-49F8-4C2E-9DC3-16A498FBDEA0}" srcOrd="1" destOrd="0" presId="urn:microsoft.com/office/officeart/2005/8/layout/process2"/>
    <dgm:cxn modelId="{4C540940-E83A-482A-A8C2-D87365B26891}" type="presParOf" srcId="{2C5577FE-49F8-4C2E-9DC3-16A498FBDEA0}" destId="{56D888D1-26AB-4068-8598-5528CA8E1BC5}" srcOrd="0" destOrd="0" presId="urn:microsoft.com/office/officeart/2005/8/layout/process2"/>
    <dgm:cxn modelId="{A7FA570C-18F2-4F43-A06E-AF2A722E53AA}" type="presParOf" srcId="{A3523373-2C13-4BBC-9E90-A34B34789E56}" destId="{0F731DEA-3F5A-4261-BD06-E588C0FBB47B}" srcOrd="2" destOrd="0" presId="urn:microsoft.com/office/officeart/2005/8/layout/process2"/>
    <dgm:cxn modelId="{538FD07B-3D25-4B3F-9BE8-7D1CD1F12CF9}" type="presParOf" srcId="{A3523373-2C13-4BBC-9E90-A34B34789E56}" destId="{4B2B48DC-EB95-4728-B1F6-C323F3AC5C2C}" srcOrd="3" destOrd="0" presId="urn:microsoft.com/office/officeart/2005/8/layout/process2"/>
    <dgm:cxn modelId="{DC14D5F8-0509-4FE1-B190-AC94647A0E1E}" type="presParOf" srcId="{4B2B48DC-EB95-4728-B1F6-C323F3AC5C2C}" destId="{E6E54898-947A-481E-945F-FBE9A70875AD}" srcOrd="0" destOrd="0" presId="urn:microsoft.com/office/officeart/2005/8/layout/process2"/>
    <dgm:cxn modelId="{BB83641A-6360-422E-A25E-1B5A4568D07F}" type="presParOf" srcId="{A3523373-2C13-4BBC-9E90-A34B34789E56}" destId="{2C3573F2-6A38-405B-A230-7392FB05468A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64BE1E-20EB-4803-88B0-C9BCFECB71BF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1BF6AC13-9EFE-40C5-93A1-E7A19427D39A}">
      <dgm:prSet phldrT="[Texto]"/>
      <dgm:spPr/>
      <dgm:t>
        <a:bodyPr/>
        <a:lstStyle/>
        <a:p>
          <a:r>
            <a:rPr lang="pt-BR" dirty="0"/>
            <a:t>Se NPSH </a:t>
          </a:r>
          <a:r>
            <a:rPr lang="pt-BR" dirty="0" err="1"/>
            <a:t>disp</a:t>
          </a:r>
          <a:r>
            <a:rPr lang="pt-BR" dirty="0"/>
            <a:t> &lt; NPSH </a:t>
          </a:r>
          <a:r>
            <a:rPr lang="pt-BR" dirty="0" err="1"/>
            <a:t>req</a:t>
          </a:r>
          <a:endParaRPr lang="pt-BR" dirty="0"/>
        </a:p>
      </dgm:t>
    </dgm:pt>
    <dgm:pt modelId="{D6A63621-1EC9-4AB3-9514-B3D3FEDC232A}" type="parTrans" cxnId="{11EB0EB7-0A17-4613-A8F7-73CE8400186C}">
      <dgm:prSet/>
      <dgm:spPr/>
      <dgm:t>
        <a:bodyPr/>
        <a:lstStyle/>
        <a:p>
          <a:endParaRPr lang="pt-BR"/>
        </a:p>
      </dgm:t>
    </dgm:pt>
    <dgm:pt modelId="{B8BA7354-F757-4017-B531-068883E565D2}" type="sibTrans" cxnId="{11EB0EB7-0A17-4613-A8F7-73CE8400186C}">
      <dgm:prSet/>
      <dgm:spPr/>
      <dgm:t>
        <a:bodyPr/>
        <a:lstStyle/>
        <a:p>
          <a:endParaRPr lang="pt-BR"/>
        </a:p>
      </dgm:t>
    </dgm:pt>
    <dgm:pt modelId="{E22FD894-D49C-4AC2-9818-6D7F5C380E25}">
      <dgm:prSet phldrT="[Texto]"/>
      <dgm:spPr/>
      <dgm:t>
        <a:bodyPr/>
        <a:lstStyle/>
        <a:p>
          <a:r>
            <a:rPr lang="pt-BR" dirty="0"/>
            <a:t>P3 &lt; </a:t>
          </a:r>
          <a:r>
            <a:rPr lang="pt-BR" dirty="0" err="1"/>
            <a:t>hv</a:t>
          </a:r>
          <a:endParaRPr lang="pt-BR" dirty="0"/>
        </a:p>
      </dgm:t>
    </dgm:pt>
    <dgm:pt modelId="{707E2D1E-E226-4C92-BDC3-6E0D873481B9}" type="parTrans" cxnId="{E7DEBEF0-2620-4E7B-9F10-1A6DE6FF9107}">
      <dgm:prSet/>
      <dgm:spPr/>
      <dgm:t>
        <a:bodyPr/>
        <a:lstStyle/>
        <a:p>
          <a:endParaRPr lang="pt-BR"/>
        </a:p>
      </dgm:t>
    </dgm:pt>
    <dgm:pt modelId="{20954250-24E3-4040-8C41-AF259C098392}" type="sibTrans" cxnId="{E7DEBEF0-2620-4E7B-9F10-1A6DE6FF9107}">
      <dgm:prSet/>
      <dgm:spPr/>
      <dgm:t>
        <a:bodyPr/>
        <a:lstStyle/>
        <a:p>
          <a:endParaRPr lang="pt-BR"/>
        </a:p>
      </dgm:t>
    </dgm:pt>
    <dgm:pt modelId="{ACD39459-ACC8-48BE-B9D6-EA3FCD2B3406}">
      <dgm:prSet phldrT="[Texto]"/>
      <dgm:spPr/>
      <dgm:t>
        <a:bodyPr/>
        <a:lstStyle/>
        <a:p>
          <a:r>
            <a:rPr lang="pt-BR" dirty="0"/>
            <a:t>Bomba </a:t>
          </a:r>
          <a:r>
            <a:rPr lang="pt-BR" dirty="0" err="1"/>
            <a:t>cavita</a:t>
          </a:r>
          <a:endParaRPr lang="pt-BR" dirty="0"/>
        </a:p>
      </dgm:t>
    </dgm:pt>
    <dgm:pt modelId="{9FD1A278-C8BA-4BAD-B71A-224F01215CF9}" type="parTrans" cxnId="{38563783-076C-4BB6-AA34-C25A2AAFB4DB}">
      <dgm:prSet/>
      <dgm:spPr/>
      <dgm:t>
        <a:bodyPr/>
        <a:lstStyle/>
        <a:p>
          <a:endParaRPr lang="pt-BR"/>
        </a:p>
      </dgm:t>
    </dgm:pt>
    <dgm:pt modelId="{FDDDE1E5-9E20-44D8-BC74-7E807BC222AA}" type="sibTrans" cxnId="{38563783-076C-4BB6-AA34-C25A2AAFB4DB}">
      <dgm:prSet/>
      <dgm:spPr/>
      <dgm:t>
        <a:bodyPr/>
        <a:lstStyle/>
        <a:p>
          <a:endParaRPr lang="pt-BR"/>
        </a:p>
      </dgm:t>
    </dgm:pt>
    <dgm:pt modelId="{0E914D38-9319-4FD9-A955-A8D3F6AEC36E}" type="pres">
      <dgm:prSet presAssocID="{1C64BE1E-20EB-4803-88B0-C9BCFECB71BF}" presName="linearFlow" presStyleCnt="0">
        <dgm:presLayoutVars>
          <dgm:resizeHandles val="exact"/>
        </dgm:presLayoutVars>
      </dgm:prSet>
      <dgm:spPr/>
    </dgm:pt>
    <dgm:pt modelId="{3D3B6BEE-6E3B-47BE-9A75-4D05887466B7}" type="pres">
      <dgm:prSet presAssocID="{1BF6AC13-9EFE-40C5-93A1-E7A19427D39A}" presName="node" presStyleLbl="node1" presStyleIdx="0" presStyleCnt="3">
        <dgm:presLayoutVars>
          <dgm:bulletEnabled val="1"/>
        </dgm:presLayoutVars>
      </dgm:prSet>
      <dgm:spPr/>
    </dgm:pt>
    <dgm:pt modelId="{BFDE0D61-23EF-4817-BE78-8C5DD0D5E467}" type="pres">
      <dgm:prSet presAssocID="{B8BA7354-F757-4017-B531-068883E565D2}" presName="sibTrans" presStyleLbl="sibTrans2D1" presStyleIdx="0" presStyleCnt="2"/>
      <dgm:spPr/>
    </dgm:pt>
    <dgm:pt modelId="{83DD97A4-2E14-4783-AC6C-8D98BDCD4081}" type="pres">
      <dgm:prSet presAssocID="{B8BA7354-F757-4017-B531-068883E565D2}" presName="connectorText" presStyleLbl="sibTrans2D1" presStyleIdx="0" presStyleCnt="2"/>
      <dgm:spPr/>
    </dgm:pt>
    <dgm:pt modelId="{CA6C659B-E1E7-44F4-9D44-BDBAD473E310}" type="pres">
      <dgm:prSet presAssocID="{E22FD894-D49C-4AC2-9818-6D7F5C380E25}" presName="node" presStyleLbl="node1" presStyleIdx="1" presStyleCnt="3">
        <dgm:presLayoutVars>
          <dgm:bulletEnabled val="1"/>
        </dgm:presLayoutVars>
      </dgm:prSet>
      <dgm:spPr/>
    </dgm:pt>
    <dgm:pt modelId="{A5EAE010-DC7F-4658-AA07-2FD29973BA8B}" type="pres">
      <dgm:prSet presAssocID="{20954250-24E3-4040-8C41-AF259C098392}" presName="sibTrans" presStyleLbl="sibTrans2D1" presStyleIdx="1" presStyleCnt="2"/>
      <dgm:spPr/>
    </dgm:pt>
    <dgm:pt modelId="{AA4BCEF5-6828-4FEF-B470-071C3232EE03}" type="pres">
      <dgm:prSet presAssocID="{20954250-24E3-4040-8C41-AF259C098392}" presName="connectorText" presStyleLbl="sibTrans2D1" presStyleIdx="1" presStyleCnt="2"/>
      <dgm:spPr/>
    </dgm:pt>
    <dgm:pt modelId="{74FBDCDB-073C-42F3-9063-E090F5BF7285}" type="pres">
      <dgm:prSet presAssocID="{ACD39459-ACC8-48BE-B9D6-EA3FCD2B3406}" presName="node" presStyleLbl="node1" presStyleIdx="2" presStyleCnt="3">
        <dgm:presLayoutVars>
          <dgm:bulletEnabled val="1"/>
        </dgm:presLayoutVars>
      </dgm:prSet>
      <dgm:spPr/>
    </dgm:pt>
  </dgm:ptLst>
  <dgm:cxnLst>
    <dgm:cxn modelId="{56D91E2F-AF53-4E5E-83C4-A907CD0017D5}" type="presOf" srcId="{ACD39459-ACC8-48BE-B9D6-EA3FCD2B3406}" destId="{74FBDCDB-073C-42F3-9063-E090F5BF7285}" srcOrd="0" destOrd="0" presId="urn:microsoft.com/office/officeart/2005/8/layout/process2"/>
    <dgm:cxn modelId="{9AA98E3B-68E4-4E21-9136-F115107CDA46}" type="presOf" srcId="{20954250-24E3-4040-8C41-AF259C098392}" destId="{AA4BCEF5-6828-4FEF-B470-071C3232EE03}" srcOrd="1" destOrd="0" presId="urn:microsoft.com/office/officeart/2005/8/layout/process2"/>
    <dgm:cxn modelId="{79F7D16D-7808-455D-9F7D-FEEAAE338AD3}" type="presOf" srcId="{B8BA7354-F757-4017-B531-068883E565D2}" destId="{BFDE0D61-23EF-4817-BE78-8C5DD0D5E467}" srcOrd="0" destOrd="0" presId="urn:microsoft.com/office/officeart/2005/8/layout/process2"/>
    <dgm:cxn modelId="{38563783-076C-4BB6-AA34-C25A2AAFB4DB}" srcId="{1C64BE1E-20EB-4803-88B0-C9BCFECB71BF}" destId="{ACD39459-ACC8-48BE-B9D6-EA3FCD2B3406}" srcOrd="2" destOrd="0" parTransId="{9FD1A278-C8BA-4BAD-B71A-224F01215CF9}" sibTransId="{FDDDE1E5-9E20-44D8-BC74-7E807BC222AA}"/>
    <dgm:cxn modelId="{571D1D8E-3A31-48CA-8484-73CCBE0609F0}" type="presOf" srcId="{1BF6AC13-9EFE-40C5-93A1-E7A19427D39A}" destId="{3D3B6BEE-6E3B-47BE-9A75-4D05887466B7}" srcOrd="0" destOrd="0" presId="urn:microsoft.com/office/officeart/2005/8/layout/process2"/>
    <dgm:cxn modelId="{11EB0EB7-0A17-4613-A8F7-73CE8400186C}" srcId="{1C64BE1E-20EB-4803-88B0-C9BCFECB71BF}" destId="{1BF6AC13-9EFE-40C5-93A1-E7A19427D39A}" srcOrd="0" destOrd="0" parTransId="{D6A63621-1EC9-4AB3-9514-B3D3FEDC232A}" sibTransId="{B8BA7354-F757-4017-B531-068883E565D2}"/>
    <dgm:cxn modelId="{820688D0-31F1-4A49-A12D-C13ECCF237FA}" type="presOf" srcId="{B8BA7354-F757-4017-B531-068883E565D2}" destId="{83DD97A4-2E14-4783-AC6C-8D98BDCD4081}" srcOrd="1" destOrd="0" presId="urn:microsoft.com/office/officeart/2005/8/layout/process2"/>
    <dgm:cxn modelId="{23CFAFE5-556A-4146-8D18-937DA6E6144C}" type="presOf" srcId="{20954250-24E3-4040-8C41-AF259C098392}" destId="{A5EAE010-DC7F-4658-AA07-2FD29973BA8B}" srcOrd="0" destOrd="0" presId="urn:microsoft.com/office/officeart/2005/8/layout/process2"/>
    <dgm:cxn modelId="{6833F9E5-65C1-4CE8-BD03-7F7238E4F05D}" type="presOf" srcId="{E22FD894-D49C-4AC2-9818-6D7F5C380E25}" destId="{CA6C659B-E1E7-44F4-9D44-BDBAD473E310}" srcOrd="0" destOrd="0" presId="urn:microsoft.com/office/officeart/2005/8/layout/process2"/>
    <dgm:cxn modelId="{C1C948E6-E4D5-4882-991A-CAEFC6A7A09A}" type="presOf" srcId="{1C64BE1E-20EB-4803-88B0-C9BCFECB71BF}" destId="{0E914D38-9319-4FD9-A955-A8D3F6AEC36E}" srcOrd="0" destOrd="0" presId="urn:microsoft.com/office/officeart/2005/8/layout/process2"/>
    <dgm:cxn modelId="{E7DEBEF0-2620-4E7B-9F10-1A6DE6FF9107}" srcId="{1C64BE1E-20EB-4803-88B0-C9BCFECB71BF}" destId="{E22FD894-D49C-4AC2-9818-6D7F5C380E25}" srcOrd="1" destOrd="0" parTransId="{707E2D1E-E226-4C92-BDC3-6E0D873481B9}" sibTransId="{20954250-24E3-4040-8C41-AF259C098392}"/>
    <dgm:cxn modelId="{0E86A559-A02F-46AF-9BC2-5E4EB9DF188B}" type="presParOf" srcId="{0E914D38-9319-4FD9-A955-A8D3F6AEC36E}" destId="{3D3B6BEE-6E3B-47BE-9A75-4D05887466B7}" srcOrd="0" destOrd="0" presId="urn:microsoft.com/office/officeart/2005/8/layout/process2"/>
    <dgm:cxn modelId="{214A5EC2-1F1A-4E69-8A44-3FFB10210E82}" type="presParOf" srcId="{0E914D38-9319-4FD9-A955-A8D3F6AEC36E}" destId="{BFDE0D61-23EF-4817-BE78-8C5DD0D5E467}" srcOrd="1" destOrd="0" presId="urn:microsoft.com/office/officeart/2005/8/layout/process2"/>
    <dgm:cxn modelId="{34F77256-594D-456B-98F9-444FC65453C2}" type="presParOf" srcId="{BFDE0D61-23EF-4817-BE78-8C5DD0D5E467}" destId="{83DD97A4-2E14-4783-AC6C-8D98BDCD4081}" srcOrd="0" destOrd="0" presId="urn:microsoft.com/office/officeart/2005/8/layout/process2"/>
    <dgm:cxn modelId="{B6811D01-568E-4F84-8618-D9CCB37C9B34}" type="presParOf" srcId="{0E914D38-9319-4FD9-A955-A8D3F6AEC36E}" destId="{CA6C659B-E1E7-44F4-9D44-BDBAD473E310}" srcOrd="2" destOrd="0" presId="urn:microsoft.com/office/officeart/2005/8/layout/process2"/>
    <dgm:cxn modelId="{26C21D12-D851-426F-94D6-4E0BA0C6D842}" type="presParOf" srcId="{0E914D38-9319-4FD9-A955-A8D3F6AEC36E}" destId="{A5EAE010-DC7F-4658-AA07-2FD29973BA8B}" srcOrd="3" destOrd="0" presId="urn:microsoft.com/office/officeart/2005/8/layout/process2"/>
    <dgm:cxn modelId="{42F5DAEB-78C9-4A86-9E8E-C41AAB1F7E36}" type="presParOf" srcId="{A5EAE010-DC7F-4658-AA07-2FD29973BA8B}" destId="{AA4BCEF5-6828-4FEF-B470-071C3232EE03}" srcOrd="0" destOrd="0" presId="urn:microsoft.com/office/officeart/2005/8/layout/process2"/>
    <dgm:cxn modelId="{21A96C4F-AC5A-4A6B-857C-1D7C77966B7A}" type="presParOf" srcId="{0E914D38-9319-4FD9-A955-A8D3F6AEC36E}" destId="{74FBDCDB-073C-42F3-9063-E090F5BF7285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BD60A-13FD-41F9-B423-D5C9B90F957D}">
      <dsp:nvSpPr>
        <dsp:cNvPr id="0" name=""/>
        <dsp:cNvSpPr/>
      </dsp:nvSpPr>
      <dsp:spPr>
        <a:xfrm>
          <a:off x="870221" y="970"/>
          <a:ext cx="2515217" cy="1509130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Monobloco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(Monoestágio)</a:t>
          </a:r>
        </a:p>
      </dsp:txBody>
      <dsp:txXfrm>
        <a:off x="870221" y="970"/>
        <a:ext cx="2515217" cy="1509130"/>
      </dsp:txXfrm>
    </dsp:sp>
    <dsp:sp modelId="{184FD580-C42A-444F-AF23-C03EC80876B7}">
      <dsp:nvSpPr>
        <dsp:cNvPr id="0" name=""/>
        <dsp:cNvSpPr/>
      </dsp:nvSpPr>
      <dsp:spPr>
        <a:xfrm>
          <a:off x="3693049" y="970"/>
          <a:ext cx="2515217" cy="1509130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/>
            <a:t>Simples</a:t>
          </a:r>
          <a:r>
            <a:rPr lang="pt-BR" sz="3000" kern="1200" dirty="0"/>
            <a:t> p/ irrigação</a:t>
          </a:r>
        </a:p>
      </dsp:txBody>
      <dsp:txXfrm>
        <a:off x="3693049" y="970"/>
        <a:ext cx="2515217" cy="1509130"/>
      </dsp:txXfrm>
    </dsp:sp>
    <dsp:sp modelId="{00A30D55-DE3E-4E24-9489-8BCD584D37F3}">
      <dsp:nvSpPr>
        <dsp:cNvPr id="0" name=""/>
        <dsp:cNvSpPr/>
      </dsp:nvSpPr>
      <dsp:spPr>
        <a:xfrm>
          <a:off x="1023222" y="1726519"/>
          <a:ext cx="2515217" cy="1509130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Múltiplos estágios</a:t>
          </a:r>
        </a:p>
      </dsp:txBody>
      <dsp:txXfrm>
        <a:off x="1023222" y="1726519"/>
        <a:ext cx="2515217" cy="1509130"/>
      </dsp:txXfrm>
    </dsp:sp>
    <dsp:sp modelId="{D97D0FE8-5654-49F3-9C96-2F1EDD9DE497}">
      <dsp:nvSpPr>
        <dsp:cNvPr id="0" name=""/>
        <dsp:cNvSpPr/>
      </dsp:nvSpPr>
      <dsp:spPr>
        <a:xfrm>
          <a:off x="3757464" y="1726519"/>
          <a:ext cx="2515217" cy="1509130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Bipartida</a:t>
          </a:r>
        </a:p>
      </dsp:txBody>
      <dsp:txXfrm>
        <a:off x="3757464" y="1726519"/>
        <a:ext cx="2515217" cy="1509130"/>
      </dsp:txXfrm>
    </dsp:sp>
    <dsp:sp modelId="{7B55BAAA-F2AB-440F-A69A-005339E30E52}">
      <dsp:nvSpPr>
        <dsp:cNvPr id="0" name=""/>
        <dsp:cNvSpPr/>
      </dsp:nvSpPr>
      <dsp:spPr>
        <a:xfrm>
          <a:off x="2163520" y="3431651"/>
          <a:ext cx="2515217" cy="1509130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De rotor largo</a:t>
          </a:r>
        </a:p>
      </dsp:txBody>
      <dsp:txXfrm>
        <a:off x="2163520" y="3431651"/>
        <a:ext cx="2515217" cy="15091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9E93F-0187-478E-80A3-707E29A38D0E}">
      <dsp:nvSpPr>
        <dsp:cNvPr id="0" name=""/>
        <dsp:cNvSpPr/>
      </dsp:nvSpPr>
      <dsp:spPr>
        <a:xfrm>
          <a:off x="445213" y="0"/>
          <a:ext cx="2323787" cy="1290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Se NPSH </a:t>
          </a:r>
          <a:r>
            <a:rPr lang="pt-BR" sz="2900" kern="1200" dirty="0" err="1"/>
            <a:t>disp</a:t>
          </a:r>
          <a:r>
            <a:rPr lang="pt-BR" sz="2900" kern="1200" dirty="0"/>
            <a:t> &gt; NPSH </a:t>
          </a:r>
          <a:r>
            <a:rPr lang="pt-BR" sz="2900" kern="1200" dirty="0" err="1"/>
            <a:t>req</a:t>
          </a:r>
          <a:endParaRPr lang="pt-BR" sz="2900" kern="1200" dirty="0"/>
        </a:p>
      </dsp:txBody>
      <dsp:txXfrm>
        <a:off x="483025" y="37812"/>
        <a:ext cx="2248163" cy="1215369"/>
      </dsp:txXfrm>
    </dsp:sp>
    <dsp:sp modelId="{2C5577FE-49F8-4C2E-9DC3-16A498FBDEA0}">
      <dsp:nvSpPr>
        <dsp:cNvPr id="0" name=""/>
        <dsp:cNvSpPr/>
      </dsp:nvSpPr>
      <dsp:spPr>
        <a:xfrm rot="5331034">
          <a:off x="1384424" y="1323267"/>
          <a:ext cx="484219" cy="580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-5400000">
        <a:off x="1450793" y="1371645"/>
        <a:ext cx="348568" cy="338953"/>
      </dsp:txXfrm>
    </dsp:sp>
    <dsp:sp modelId="{0F731DEA-3F5A-4261-BD06-E588C0FBB47B}">
      <dsp:nvSpPr>
        <dsp:cNvPr id="0" name=""/>
        <dsp:cNvSpPr/>
      </dsp:nvSpPr>
      <dsp:spPr>
        <a:xfrm>
          <a:off x="484067" y="1936489"/>
          <a:ext cx="2323787" cy="1290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P3 &gt; </a:t>
          </a:r>
          <a:r>
            <a:rPr lang="pt-BR" sz="2900" kern="1200" dirty="0" err="1"/>
            <a:t>hv</a:t>
          </a:r>
          <a:endParaRPr lang="pt-BR" sz="2900" kern="1200" dirty="0"/>
        </a:p>
      </dsp:txBody>
      <dsp:txXfrm>
        <a:off x="521879" y="1974301"/>
        <a:ext cx="2248163" cy="1215369"/>
      </dsp:txXfrm>
    </dsp:sp>
    <dsp:sp modelId="{4B2B48DC-EB95-4728-B1F6-C323F3AC5C2C}">
      <dsp:nvSpPr>
        <dsp:cNvPr id="0" name=""/>
        <dsp:cNvSpPr/>
      </dsp:nvSpPr>
      <dsp:spPr>
        <a:xfrm rot="5468966">
          <a:off x="1384424" y="3259757"/>
          <a:ext cx="484219" cy="580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-5400000">
        <a:off x="1453707" y="3308135"/>
        <a:ext cx="348568" cy="338953"/>
      </dsp:txXfrm>
    </dsp:sp>
    <dsp:sp modelId="{2C3573F2-6A38-405B-A230-7392FB05468A}">
      <dsp:nvSpPr>
        <dsp:cNvPr id="0" name=""/>
        <dsp:cNvSpPr/>
      </dsp:nvSpPr>
      <dsp:spPr>
        <a:xfrm>
          <a:off x="50355" y="3872979"/>
          <a:ext cx="3113503" cy="1290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Bomba não </a:t>
          </a:r>
          <a:r>
            <a:rPr lang="pt-BR" sz="2900" kern="1200" dirty="0" err="1"/>
            <a:t>cavita</a:t>
          </a:r>
          <a:endParaRPr lang="pt-BR" sz="2900" kern="1200" dirty="0"/>
        </a:p>
      </dsp:txBody>
      <dsp:txXfrm>
        <a:off x="88167" y="3910791"/>
        <a:ext cx="3037879" cy="1215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B6BEE-6E3B-47BE-9A75-4D05887466B7}">
      <dsp:nvSpPr>
        <dsp:cNvPr id="0" name=""/>
        <dsp:cNvSpPr/>
      </dsp:nvSpPr>
      <dsp:spPr>
        <a:xfrm>
          <a:off x="445213" y="0"/>
          <a:ext cx="2323787" cy="12909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Se NPSH </a:t>
          </a:r>
          <a:r>
            <a:rPr lang="pt-BR" sz="2900" kern="1200" dirty="0" err="1"/>
            <a:t>disp</a:t>
          </a:r>
          <a:r>
            <a:rPr lang="pt-BR" sz="2900" kern="1200" dirty="0"/>
            <a:t> &lt; NPSH </a:t>
          </a:r>
          <a:r>
            <a:rPr lang="pt-BR" sz="2900" kern="1200" dirty="0" err="1"/>
            <a:t>req</a:t>
          </a:r>
          <a:endParaRPr lang="pt-BR" sz="2900" kern="1200" dirty="0"/>
        </a:p>
      </dsp:txBody>
      <dsp:txXfrm>
        <a:off x="483025" y="37812"/>
        <a:ext cx="2248163" cy="1215369"/>
      </dsp:txXfrm>
    </dsp:sp>
    <dsp:sp modelId="{BFDE0D61-23EF-4817-BE78-8C5DD0D5E467}">
      <dsp:nvSpPr>
        <dsp:cNvPr id="0" name=""/>
        <dsp:cNvSpPr/>
      </dsp:nvSpPr>
      <dsp:spPr>
        <a:xfrm rot="5400000">
          <a:off x="1365046" y="1323267"/>
          <a:ext cx="484122" cy="580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-5400000">
        <a:off x="1432824" y="1371679"/>
        <a:ext cx="348568" cy="338885"/>
      </dsp:txXfrm>
    </dsp:sp>
    <dsp:sp modelId="{CA6C659B-E1E7-44F4-9D44-BDBAD473E310}">
      <dsp:nvSpPr>
        <dsp:cNvPr id="0" name=""/>
        <dsp:cNvSpPr/>
      </dsp:nvSpPr>
      <dsp:spPr>
        <a:xfrm>
          <a:off x="445213" y="1936489"/>
          <a:ext cx="2323787" cy="1290993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P3 &lt; </a:t>
          </a:r>
          <a:r>
            <a:rPr lang="pt-BR" sz="2900" kern="1200" dirty="0" err="1"/>
            <a:t>hv</a:t>
          </a:r>
          <a:endParaRPr lang="pt-BR" sz="2900" kern="1200" dirty="0"/>
        </a:p>
      </dsp:txBody>
      <dsp:txXfrm>
        <a:off x="483025" y="1974301"/>
        <a:ext cx="2248163" cy="1215369"/>
      </dsp:txXfrm>
    </dsp:sp>
    <dsp:sp modelId="{A5EAE010-DC7F-4658-AA07-2FD29973BA8B}">
      <dsp:nvSpPr>
        <dsp:cNvPr id="0" name=""/>
        <dsp:cNvSpPr/>
      </dsp:nvSpPr>
      <dsp:spPr>
        <a:xfrm rot="5400000">
          <a:off x="1365046" y="3259757"/>
          <a:ext cx="484122" cy="580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-5400000">
        <a:off x="1432824" y="3308169"/>
        <a:ext cx="348568" cy="338885"/>
      </dsp:txXfrm>
    </dsp:sp>
    <dsp:sp modelId="{74FBDCDB-073C-42F3-9063-E090F5BF7285}">
      <dsp:nvSpPr>
        <dsp:cNvPr id="0" name=""/>
        <dsp:cNvSpPr/>
      </dsp:nvSpPr>
      <dsp:spPr>
        <a:xfrm>
          <a:off x="445213" y="3872979"/>
          <a:ext cx="2323787" cy="1290993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Bomba </a:t>
          </a:r>
          <a:r>
            <a:rPr lang="pt-BR" sz="2900" kern="1200" dirty="0" err="1"/>
            <a:t>cavita</a:t>
          </a:r>
          <a:endParaRPr lang="pt-BR" sz="2900" kern="1200" dirty="0"/>
        </a:p>
      </dsp:txBody>
      <dsp:txXfrm>
        <a:off x="483025" y="3910791"/>
        <a:ext cx="2248163" cy="1215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rgbClr val="C00000"/>
                </a:solidFill>
              </a:defRPr>
            </a:lvl1pPr>
          </a:lstStyle>
          <a:p>
            <a:r>
              <a:rPr lang="pt-BR"/>
              <a:t>Prof. Fernando Campos Mendonça</a:t>
            </a:r>
            <a:endParaRPr lang="pt-BR" dirty="0"/>
          </a:p>
        </p:txBody>
      </p:sp>
      <p:pic>
        <p:nvPicPr>
          <p:cNvPr id="9" name="Imagem 8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0B787C7-C997-6140-11ED-58F530D8A6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88" y="17449"/>
            <a:ext cx="1405916" cy="11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2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326775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86204"/>
            <a:ext cx="10515600" cy="459075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/>
              <a:t>Prof. Fernando Campos Mendonça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54AB93-C48F-3A7D-A2B3-E614C8A90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88" y="17449"/>
            <a:ext cx="1405916" cy="11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3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/>
              <a:t>Prof. Fernando Campos Mendonça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C1CBF8-018F-0258-656F-053FC072CB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88" y="17449"/>
            <a:ext cx="1405916" cy="11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9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/>
              <a:t>Prof. Fernando Campos Mendonça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1031979-2F42-62E7-EC26-553A94E659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88" y="17449"/>
            <a:ext cx="1405916" cy="11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0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sp>
        <p:nvSpPr>
          <p:cNvPr id="12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/>
              <a:t>Prof. Fernando Campos Mendonça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9D841F-B9EA-26BA-9251-F5B93D2D40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88" y="17449"/>
            <a:ext cx="1405916" cy="11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8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/>
              <a:t>Prof. Fernando Campos Mendonça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E1049B-45E7-6647-ACFA-9E0C91E08F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88" y="17449"/>
            <a:ext cx="1405916" cy="11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9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sp>
        <p:nvSpPr>
          <p:cNvPr id="7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/>
              <a:t>Prof. Fernando Campos Mendonça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5D3C1B6-3DAB-8F97-6A75-A16208D564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88" y="17449"/>
            <a:ext cx="1405916" cy="11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5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/>
              <a:t>Prof. Fernando Campos Mendonça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B52E4F-063E-A9E2-4F82-BC02AC77FE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88" y="17449"/>
            <a:ext cx="1405916" cy="11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9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/>
              <a:t>Prof. Fernando Campos Mendonça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6E5A97-2D65-F6B7-A075-DBBD13FD7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88" y="17449"/>
            <a:ext cx="1405916" cy="11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1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E53E-271B-44FE-A694-3BA8CF40F478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65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5" Type="http://schemas.openxmlformats.org/officeDocument/2006/relationships/image" Target="../media/image41.jp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5" Type="http://schemas.openxmlformats.org/officeDocument/2006/relationships/image" Target="../media/image67.jpeg"/><Relationship Id="rId4" Type="http://schemas.microsoft.com/office/2007/relationships/hdphoto" Target="../media/hdphoto1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image" Target="../media/image11.jpg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13.jpg"/><Relationship Id="rId10" Type="http://schemas.openxmlformats.org/officeDocument/2006/relationships/image" Target="../media/image6.png"/><Relationship Id="rId4" Type="http://schemas.openxmlformats.org/officeDocument/2006/relationships/image" Target="../media/image12.jpeg"/><Relationship Id="rId9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4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5" Type="http://schemas.openxmlformats.org/officeDocument/2006/relationships/image" Target="../media/image73.jpeg"/><Relationship Id="rId4" Type="http://schemas.microsoft.com/office/2007/relationships/hdphoto" Target="../media/hdphoto15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4" Type="http://schemas.microsoft.com/office/2007/relationships/hdphoto" Target="../media/hdphoto16.wd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mailto:fernando.mendonca@usp.b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22362" y="1846934"/>
            <a:ext cx="7173777" cy="705197"/>
          </a:xfrm>
        </p:spPr>
        <p:txBody>
          <a:bodyPr anchor="ctr">
            <a:noAutofit/>
          </a:bodyPr>
          <a:lstStyle/>
          <a:p>
            <a:r>
              <a:rPr lang="pt-BR" sz="4000" b="1" dirty="0">
                <a:solidFill>
                  <a:srgbClr val="0000FF"/>
                </a:solidFill>
              </a:rPr>
              <a:t>Bombas Hidráulicas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31235" y="6319475"/>
            <a:ext cx="9144000" cy="486006"/>
          </a:xfrm>
        </p:spPr>
        <p:txBody>
          <a:bodyPr>
            <a:normAutofit/>
          </a:bodyPr>
          <a:lstStyle/>
          <a:p>
            <a:r>
              <a:rPr lang="pt-BR" sz="2000" dirty="0"/>
              <a:t>Prof. Fernando Campos Mendonça – LEB - ESALQ/USP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04696" y="0"/>
            <a:ext cx="10009111" cy="1537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ESCOLA SUPERIOR DE AGRICULTURA “LUIZ DE QUEIROZ”</a:t>
            </a:r>
            <a:br>
              <a:rPr lang="pt-BR" sz="3200" dirty="0">
                <a:latin typeface="+mj-lt"/>
                <a:ea typeface="+mj-ea"/>
                <a:cs typeface="+mj-cs"/>
              </a:rPr>
            </a:br>
            <a:endParaRPr lang="pt-BR" sz="14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LEB 0472 – HIDRÁULICA</a:t>
            </a:r>
            <a:endParaRPr lang="pt-BR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Bombas Darka">
            <a:extLst>
              <a:ext uri="{FF2B5EF4-FFF2-40B4-BE49-F238E27FC236}">
                <a16:creationId xmlns:a16="http://schemas.microsoft.com/office/drawing/2014/main" id="{F8A9414C-A544-0371-A1B6-96F8C2746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03" y="2683394"/>
            <a:ext cx="6025131" cy="324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mensionamento dos Principais componentes de uma bomba de engrenagens  aplicada a um veículo de alta performance.">
            <a:extLst>
              <a:ext uri="{FF2B5EF4-FFF2-40B4-BE49-F238E27FC236}">
                <a16:creationId xmlns:a16="http://schemas.microsoft.com/office/drawing/2014/main" id="{FB6B41D0-9CD9-4E06-12B8-696724C3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39" y="2688402"/>
            <a:ext cx="1570083" cy="180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áquinas Volumétricas | Course">
            <a:extLst>
              <a:ext uri="{FF2B5EF4-FFF2-40B4-BE49-F238E27FC236}">
                <a16:creationId xmlns:a16="http://schemas.microsoft.com/office/drawing/2014/main" id="{7292F38F-6403-514F-0245-DBE30068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72" y="2700165"/>
            <a:ext cx="2833693" cy="17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imación De Bomba De Lóbulo">
            <a:extLst>
              <a:ext uri="{FF2B5EF4-FFF2-40B4-BE49-F238E27FC236}">
                <a16:creationId xmlns:a16="http://schemas.microsoft.com/office/drawing/2014/main" id="{EB00192A-DB16-3D73-6245-D2B822649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39" y="4756575"/>
            <a:ext cx="2425804" cy="13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PT - Sumário PowerPoint Presentation, free download - ID:4343815">
            <a:extLst>
              <a:ext uri="{FF2B5EF4-FFF2-40B4-BE49-F238E27FC236}">
                <a16:creationId xmlns:a16="http://schemas.microsoft.com/office/drawing/2014/main" id="{31F1481B-C226-8F65-04DE-5B659B972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9" t="30846" r="19503" b="7853"/>
          <a:stretch/>
        </p:blipFill>
        <p:spPr bwMode="auto">
          <a:xfrm>
            <a:off x="2909858" y="4517620"/>
            <a:ext cx="2521091" cy="18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3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1002" y="0"/>
            <a:ext cx="10152797" cy="1349115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Quanto ao tipo de rotor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95871"/>
            <a:ext cx="6522156" cy="4827848"/>
          </a:xfrm>
        </p:spPr>
        <p:txBody>
          <a:bodyPr/>
          <a:lstStyle/>
          <a:p>
            <a:endParaRPr lang="pt-BR" b="1" dirty="0"/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Rotor fechado: </a:t>
            </a:r>
          </a:p>
          <a:p>
            <a:pPr marL="271463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tampas → líquidos limpos (+ eficientes)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Rotor semi-fechado: </a:t>
            </a:r>
          </a:p>
          <a:p>
            <a:pPr marL="268288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tampa → chorume (eficiência média)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Rotor aberto: </a:t>
            </a:r>
          </a:p>
          <a:p>
            <a:pPr marL="271463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tampas → esgoto ( - eficientes)</a:t>
            </a:r>
          </a:p>
        </p:txBody>
      </p:sp>
      <p:pic>
        <p:nvPicPr>
          <p:cNvPr id="1026" name="Picture 2" descr="Bomba hidráulica: COMO DIMENSIONAR UM ROTOR?">
            <a:extLst>
              <a:ext uri="{FF2B5EF4-FFF2-40B4-BE49-F238E27FC236}">
                <a16:creationId xmlns:a16="http://schemas.microsoft.com/office/drawing/2014/main" id="{B9BC3E59-EFB6-2B8C-F418-AC4A2ED7B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947" y="1127126"/>
            <a:ext cx="1802002" cy="17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mba hidráulica: COMO DIMENSIONAR UM ROTOR?">
            <a:extLst>
              <a:ext uri="{FF2B5EF4-FFF2-40B4-BE49-F238E27FC236}">
                <a16:creationId xmlns:a16="http://schemas.microsoft.com/office/drawing/2014/main" id="{C5E91877-1E45-A7E3-0836-FDE0B04DE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946" y="2976706"/>
            <a:ext cx="1802003" cy="19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mba hidráulica: COMO DIMENSIONAR UM ROTOR?">
            <a:extLst>
              <a:ext uri="{FF2B5EF4-FFF2-40B4-BE49-F238E27FC236}">
                <a16:creationId xmlns:a16="http://schemas.microsoft.com/office/drawing/2014/main" id="{D4ED4020-571F-4EC1-D01C-01D9493E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946" y="4969264"/>
            <a:ext cx="1918054" cy="187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66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2444" y="1"/>
            <a:ext cx="10281356" cy="86942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Quanto ao número de rotores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9889" y="1483100"/>
            <a:ext cx="7018687" cy="1436028"/>
          </a:xfrm>
        </p:spPr>
        <p:txBody>
          <a:bodyPr>
            <a:norm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estágio → 1 rotor ( &lt; 120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pt-B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Múltiplos estágios → vários rotores (P/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↑ 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37" y="2919128"/>
            <a:ext cx="3551211" cy="15091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4A614F71-ADDA-7C70-97BB-0C307D965357}"/>
              </a:ext>
            </a:extLst>
          </p:cNvPr>
          <p:cNvGrpSpPr/>
          <p:nvPr/>
        </p:nvGrpSpPr>
        <p:grpSpPr>
          <a:xfrm>
            <a:off x="7188576" y="1483099"/>
            <a:ext cx="4833535" cy="4826832"/>
            <a:chOff x="7188576" y="1483099"/>
            <a:chExt cx="4833535" cy="4826832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576" y="1483099"/>
              <a:ext cx="4833535" cy="482683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5BF708C-4D58-351C-AED1-21D41A8CC687}"/>
                </a:ext>
              </a:extLst>
            </p:cNvPr>
            <p:cNvSpPr/>
            <p:nvPr/>
          </p:nvSpPr>
          <p:spPr>
            <a:xfrm>
              <a:off x="11458222" y="1907822"/>
              <a:ext cx="563889" cy="553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050" name="Picture 2" descr="Funcionamento de uma Bomba Centrifuga | Altura manometrica , Vazão e  Potência Hidráulica | MECFLU - YouTube">
            <a:extLst>
              <a:ext uri="{FF2B5EF4-FFF2-40B4-BE49-F238E27FC236}">
                <a16:creationId xmlns:a16="http://schemas.microsoft.com/office/drawing/2014/main" id="{9E90DDB4-6E51-3EC8-0A7A-B63FDDFE1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86" b="17296"/>
          <a:stretch/>
        </p:blipFill>
        <p:spPr bwMode="auto">
          <a:xfrm>
            <a:off x="1331186" y="4569735"/>
            <a:ext cx="4002814" cy="218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8992" y="184667"/>
            <a:ext cx="7315200" cy="734517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Quanto à posição do eixo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35655" y="6134101"/>
            <a:ext cx="1993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C00000"/>
                </a:solidFill>
              </a:rPr>
              <a:t>Eixo Horizontal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806489" y="6129099"/>
            <a:ext cx="1993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C00000"/>
                </a:solidFill>
              </a:rPr>
              <a:t>Eixo Vertical</a:t>
            </a:r>
          </a:p>
        </p:txBody>
      </p:sp>
      <p:pic>
        <p:nvPicPr>
          <p:cNvPr id="5124" name="Picture 4" descr="Fabricante de bombas hidráulicas centrífugas">
            <a:extLst>
              <a:ext uri="{FF2B5EF4-FFF2-40B4-BE49-F238E27FC236}">
                <a16:creationId xmlns:a16="http://schemas.microsoft.com/office/drawing/2014/main" id="{A20031C0-461F-8D3C-0F01-7DE001A0B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5"/>
          <a:stretch/>
        </p:blipFill>
        <p:spPr bwMode="auto">
          <a:xfrm>
            <a:off x="5797346" y="2780633"/>
            <a:ext cx="1886311" cy="327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urso em Análise de Vibrações em Bombas Centrífugas - In Company - IVMTA">
            <a:extLst>
              <a:ext uri="{FF2B5EF4-FFF2-40B4-BE49-F238E27FC236}">
                <a16:creationId xmlns:a16="http://schemas.microsoft.com/office/drawing/2014/main" id="{D18469D3-C525-4ED2-AC5B-4325478B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26" y="1283906"/>
            <a:ext cx="3401889" cy="226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omba Centrifuga - Grabe Equipamentos Industriais">
            <a:extLst>
              <a:ext uri="{FF2B5EF4-FFF2-40B4-BE49-F238E27FC236}">
                <a16:creationId xmlns:a16="http://schemas.microsoft.com/office/drawing/2014/main" id="{6CE8F71F-E2B5-2DD3-91F4-724AEAF2E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0007" r="3705"/>
          <a:stretch/>
        </p:blipFill>
        <p:spPr bwMode="auto">
          <a:xfrm>
            <a:off x="7361667" y="2677665"/>
            <a:ext cx="4631364" cy="33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ntrol de Ruido y Vibraciones en Plantas Elevadoras de Agua Potable">
            <a:extLst>
              <a:ext uri="{FF2B5EF4-FFF2-40B4-BE49-F238E27FC236}">
                <a16:creationId xmlns:a16="http://schemas.microsoft.com/office/drawing/2014/main" id="{03741D88-A6B6-85B0-D95B-08F2E966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8" y="3761289"/>
            <a:ext cx="4535852" cy="226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0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8992" y="184667"/>
            <a:ext cx="7315200" cy="734517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Quanto à posição do eixo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9" y="1682646"/>
            <a:ext cx="5503020" cy="349270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46" y="919184"/>
            <a:ext cx="3419978" cy="527653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56069" y="5301761"/>
            <a:ext cx="185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Eixo Horizontal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806489" y="6304002"/>
            <a:ext cx="199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Eixo Vertical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0876" y="237770"/>
            <a:ext cx="10289275" cy="1019330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Quanto à posição da Bomba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2" y="1995003"/>
            <a:ext cx="4000500" cy="34975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18" y="2801998"/>
            <a:ext cx="6158069" cy="26905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1588958" y="5741233"/>
            <a:ext cx="2192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Posição Normal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974767" y="5741233"/>
            <a:ext cx="2498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Posição Afogada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19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68B251B-388D-9BF4-B0B3-467567314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178" y="2465190"/>
            <a:ext cx="9149644" cy="162913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/>
              <a:t>2. BOMBAS E MOTORES</a:t>
            </a:r>
            <a:br>
              <a:rPr lang="pt-BR" sz="4000" b="1" dirty="0"/>
            </a:br>
            <a:r>
              <a:rPr lang="pt-BR" sz="4000" b="1" dirty="0"/>
              <a:t>Potências e Rendimentos</a:t>
            </a:r>
          </a:p>
        </p:txBody>
      </p:sp>
    </p:spTree>
    <p:extLst>
      <p:ext uri="{BB962C8B-B14F-4D97-AF65-F5344CB8AC3E}">
        <p14:creationId xmlns:p14="http://schemas.microsoft.com/office/powerpoint/2010/main" val="36804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2764" y="365125"/>
            <a:ext cx="10221036" cy="1325563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3-POTÊNCIAS E RENDIMENTOS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9" y="2248525"/>
            <a:ext cx="11201312" cy="317030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3765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8" y="141916"/>
            <a:ext cx="8599932" cy="218084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9" y="2708161"/>
            <a:ext cx="2971800" cy="10789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21" y="4526753"/>
            <a:ext cx="3035808" cy="13167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/>
          <a:stretch/>
        </p:blipFill>
        <p:spPr>
          <a:xfrm>
            <a:off x="5598364" y="2708161"/>
            <a:ext cx="4617720" cy="10204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8" b="11724"/>
          <a:stretch/>
        </p:blipFill>
        <p:spPr>
          <a:xfrm>
            <a:off x="5136580" y="4526752"/>
            <a:ext cx="5916168" cy="13167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150125" y="3787154"/>
            <a:ext cx="49864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C00000"/>
                </a:solidFill>
              </a:rPr>
              <a:t>Potência Fornecida pela Bomba (</a:t>
            </a:r>
            <a:r>
              <a:rPr lang="pt-BR" sz="2200" b="1" dirty="0" err="1">
                <a:solidFill>
                  <a:srgbClr val="C00000"/>
                </a:solidFill>
              </a:rPr>
              <a:t>Pot</a:t>
            </a:r>
            <a:r>
              <a:rPr lang="pt-BR" sz="2200" b="1" baseline="-25000" dirty="0" err="1">
                <a:solidFill>
                  <a:srgbClr val="C00000"/>
                </a:solidFill>
              </a:rPr>
              <a:t>ÚTIL</a:t>
            </a:r>
            <a:r>
              <a:rPr lang="pt-BR" sz="22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5915582"/>
            <a:ext cx="49864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C00000"/>
                </a:solidFill>
              </a:rPr>
              <a:t>Potência Absorvida pela Bomba (</a:t>
            </a:r>
            <a:r>
              <a:rPr lang="pt-BR" sz="2200" b="1" dirty="0" err="1">
                <a:solidFill>
                  <a:srgbClr val="C00000"/>
                </a:solidFill>
              </a:rPr>
              <a:t>Pot</a:t>
            </a:r>
            <a:r>
              <a:rPr lang="pt-BR" sz="2200" b="1" baseline="-25000" dirty="0" err="1">
                <a:solidFill>
                  <a:srgbClr val="C00000"/>
                </a:solidFill>
              </a:rPr>
              <a:t>ABS</a:t>
            </a:r>
            <a:r>
              <a:rPr lang="pt-BR" sz="22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598364" y="3787153"/>
            <a:ext cx="4820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C00000"/>
                </a:solidFill>
              </a:rPr>
              <a:t>Potência Fornecida pelo Motor (</a:t>
            </a:r>
            <a:r>
              <a:rPr lang="pt-BR" sz="2200" b="1" dirty="0" err="1">
                <a:solidFill>
                  <a:srgbClr val="C00000"/>
                </a:solidFill>
              </a:rPr>
              <a:t>Pot</a:t>
            </a:r>
            <a:r>
              <a:rPr lang="pt-BR" sz="2200" b="1" baseline="-25000" dirty="0" err="1">
                <a:solidFill>
                  <a:srgbClr val="C00000"/>
                </a:solidFill>
              </a:rPr>
              <a:t>FM</a:t>
            </a:r>
            <a:r>
              <a:rPr lang="pt-BR" sz="2200" b="1" dirty="0">
                <a:solidFill>
                  <a:srgbClr val="C00000"/>
                </a:solidFill>
              </a:rPr>
              <a:t>)</a:t>
            </a:r>
            <a:endParaRPr lang="pt-BR" sz="2200" b="1" baseline="-25000" dirty="0">
              <a:solidFill>
                <a:srgbClr val="C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306493" y="5919448"/>
            <a:ext cx="55763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C00000"/>
                </a:solidFill>
              </a:rPr>
              <a:t>Potência Absorvida pelo Motor (</a:t>
            </a:r>
            <a:r>
              <a:rPr lang="pt-BR" sz="2200" b="1" dirty="0" err="1">
                <a:solidFill>
                  <a:srgbClr val="C00000"/>
                </a:solidFill>
              </a:rPr>
              <a:t>Pot</a:t>
            </a:r>
            <a:r>
              <a:rPr lang="pt-BR" sz="2200" b="1" baseline="-25000" dirty="0" err="1">
                <a:solidFill>
                  <a:srgbClr val="C00000"/>
                </a:solidFill>
              </a:rPr>
              <a:t>MB</a:t>
            </a:r>
            <a:r>
              <a:rPr lang="pt-BR" sz="2200" b="1" dirty="0">
                <a:solidFill>
                  <a:srgbClr val="C00000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37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4360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768839"/>
            <a:ext cx="10515601" cy="508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dirty="0"/>
              <a:t>a) Os fabricantes de bombas fornecem as </a:t>
            </a:r>
            <a:r>
              <a:rPr lang="pt-BR" sz="2600" dirty="0" err="1"/>
              <a:t>Pot</a:t>
            </a:r>
            <a:r>
              <a:rPr lang="pt-BR" sz="2600" baseline="-25000" dirty="0" err="1"/>
              <a:t>ABS</a:t>
            </a:r>
            <a:r>
              <a:rPr lang="pt-BR" sz="2600" dirty="0"/>
              <a:t> (consta na placa da bomba)</a:t>
            </a:r>
          </a:p>
          <a:p>
            <a:endParaRPr lang="pt-BR" sz="2600" dirty="0"/>
          </a:p>
          <a:p>
            <a:pPr marL="0" indent="0">
              <a:buNone/>
            </a:pPr>
            <a:r>
              <a:rPr lang="pt-BR" sz="2600" dirty="0"/>
              <a:t>b) Os fabricantes de motores fornecem a </a:t>
            </a:r>
            <a:r>
              <a:rPr lang="pt-BR" sz="2600" dirty="0" err="1"/>
              <a:t>Pot</a:t>
            </a:r>
            <a:r>
              <a:rPr lang="pt-BR" sz="2600" baseline="-25000" dirty="0" err="1"/>
              <a:t>MB</a:t>
            </a:r>
            <a:r>
              <a:rPr lang="pt-BR" sz="2600" dirty="0"/>
              <a:t> (consta na placa do motor)</a:t>
            </a:r>
          </a:p>
          <a:p>
            <a:endParaRPr lang="pt-BR" sz="2600" dirty="0"/>
          </a:p>
          <a:p>
            <a:pPr marL="355600" indent="-355600">
              <a:buNone/>
            </a:pPr>
            <a:r>
              <a:rPr lang="pt-BR" sz="2600" dirty="0"/>
              <a:t>c) Mesmo com rendimento de acoplamento = 100%, costuma-se dar uma folga na </a:t>
            </a:r>
            <a:r>
              <a:rPr lang="pt-BR" sz="2600" dirty="0" err="1"/>
              <a:t>Pot</a:t>
            </a:r>
            <a:r>
              <a:rPr lang="pt-BR" sz="2600" baseline="-25000" dirty="0" err="1"/>
              <a:t>ABS</a:t>
            </a:r>
            <a:r>
              <a:rPr lang="pt-BR" sz="2600" dirty="0"/>
              <a:t> para a escolha do motor elétrico (</a:t>
            </a:r>
            <a:r>
              <a:rPr lang="pt-BR" sz="2600" dirty="0" err="1"/>
              <a:t>Pot</a:t>
            </a:r>
            <a:r>
              <a:rPr lang="pt-BR" sz="2600" baseline="-25000" dirty="0" err="1"/>
              <a:t>MB</a:t>
            </a:r>
            <a:r>
              <a:rPr lang="pt-BR" sz="2600" dirty="0"/>
              <a:t>, próximo slide)</a:t>
            </a:r>
          </a:p>
          <a:p>
            <a:endParaRPr lang="pt-BR" sz="2600" dirty="0"/>
          </a:p>
          <a:p>
            <a:pPr marL="0" indent="0">
              <a:buNone/>
            </a:pPr>
            <a:r>
              <a:rPr lang="pt-BR" sz="2600" dirty="0"/>
              <a:t>d) Pot (</a:t>
            </a:r>
            <a:r>
              <a:rPr lang="pt-BR" sz="2600" dirty="0" err="1"/>
              <a:t>kw</a:t>
            </a:r>
            <a:r>
              <a:rPr lang="pt-BR" sz="2600" dirty="0"/>
              <a:t>) = 0,73575 . </a:t>
            </a:r>
            <a:r>
              <a:rPr lang="pt-BR" sz="2600" dirty="0" err="1"/>
              <a:t>Pot</a:t>
            </a:r>
            <a:r>
              <a:rPr lang="pt-BR" sz="2600" dirty="0"/>
              <a:t> (</a:t>
            </a:r>
            <a:r>
              <a:rPr lang="pt-BR" sz="2600" dirty="0" err="1"/>
              <a:t>cv</a:t>
            </a:r>
            <a:r>
              <a:rPr lang="pt-BR" sz="2600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48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4818" y="0"/>
            <a:ext cx="9362363" cy="644576"/>
          </a:xfrm>
        </p:spPr>
        <p:txBody>
          <a:bodyPr>
            <a:normAutofit/>
          </a:bodyPr>
          <a:lstStyle/>
          <a:p>
            <a:r>
              <a:rPr lang="pt-BR" sz="3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Folgas para a escolha do Motor Elétrico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8236A74-0081-30E0-A3E7-9F606430A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648009"/>
              </p:ext>
            </p:extLst>
          </p:nvPr>
        </p:nvGraphicFramePr>
        <p:xfrm>
          <a:off x="2057427" y="901408"/>
          <a:ext cx="76120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2943">
                  <a:extLst>
                    <a:ext uri="{9D8B030D-6E8A-4147-A177-3AD203B41FA5}">
                      <a16:colId xmlns:a16="http://schemas.microsoft.com/office/drawing/2014/main" val="3672421901"/>
                    </a:ext>
                  </a:extLst>
                </a:gridCol>
                <a:gridCol w="4389057">
                  <a:extLst>
                    <a:ext uri="{9D8B030D-6E8A-4147-A177-3AD203B41FA5}">
                      <a16:colId xmlns:a16="http://schemas.microsoft.com/office/drawing/2014/main" val="320566061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CAPACIDADE DE ACIONAMENTO NECESSÁRIA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417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POTÊNCIA DA BOMBA (cv)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POTÊNCIA MÁXIMA DO MOTOR (CV)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384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0,1 – 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0,75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572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0,41 – 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575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0,71 – 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412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1,21 – 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981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1,6 –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+ 20%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&gt;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/>
                        <a:t>+ 15%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46062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168F610-46E9-E641-1F53-145030C37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670757"/>
              </p:ext>
            </p:extLst>
          </p:nvPr>
        </p:nvGraphicFramePr>
        <p:xfrm>
          <a:off x="1197605" y="4572000"/>
          <a:ext cx="9331643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1643">
                  <a:extLst>
                    <a:ext uri="{9D8B030D-6E8A-4147-A177-3AD203B41FA5}">
                      <a16:colId xmlns:a16="http://schemas.microsoft.com/office/drawing/2014/main" val="3548956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200" dirty="0"/>
                        <a:t>POTÊNCIAS NOMINAIS (cv) PADRONIZADAS  SEGUNDO ABNT - PB 38 DE 1970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9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/>
                        <a:t>1/12  -  1/8  -  1/6  -  1/4 -  1/3  -  1/2  -  3/4  - 1  -  1,5  -  2  -  3  -  4  -  5  -  6  -  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099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/>
                        <a:t>10  -  12,5  -  15  -  20  -  25  -  30  -  40  -  50  -  60  - 75  -  100  -  125  -  150  - 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422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200" dirty="0"/>
                        <a:t>250  -  300  -  350  -  425  -  475  -  530  -  600  -  675  -  750  -  850  -  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510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447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0711" y="2506134"/>
            <a:ext cx="10690577" cy="922866"/>
          </a:xfrm>
        </p:spPr>
        <p:txBody>
          <a:bodyPr>
            <a:noAutofit/>
          </a:bodyPr>
          <a:lstStyle/>
          <a:p>
            <a:pPr marL="631825" indent="-631825" algn="ctr">
              <a:lnSpc>
                <a:spcPct val="100000"/>
              </a:lnSpc>
              <a:spcBef>
                <a:spcPts val="1200"/>
              </a:spcBef>
            </a:pPr>
            <a:r>
              <a:rPr lang="pt-BR" sz="4000" b="1" dirty="0"/>
              <a:t>1. CONCEITOS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</p:spTree>
    <p:extLst>
      <p:ext uri="{BB962C8B-B14F-4D97-AF65-F5344CB8AC3E}">
        <p14:creationId xmlns:p14="http://schemas.microsoft.com/office/powerpoint/2010/main" val="21353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355" y="1"/>
            <a:ext cx="9370734" cy="94437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Exercício de Aplicação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20" y="1059917"/>
            <a:ext cx="4466844" cy="9006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20" y="2616456"/>
            <a:ext cx="4773168" cy="10057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48" y="4043416"/>
            <a:ext cx="5001789" cy="10314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88" y="5370286"/>
            <a:ext cx="4686300" cy="10384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7502E4E-4DD4-4BB6-A4B6-5EE6AE3C6903}"/>
              </a:ext>
            </a:extLst>
          </p:cNvPr>
          <p:cNvGrpSpPr/>
          <p:nvPr/>
        </p:nvGrpSpPr>
        <p:grpSpPr>
          <a:xfrm>
            <a:off x="912636" y="1023815"/>
            <a:ext cx="10713524" cy="5685513"/>
            <a:chOff x="912636" y="1023815"/>
            <a:chExt cx="10713524" cy="5685513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36" y="1312869"/>
              <a:ext cx="4337340" cy="53964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>
                  <a:extLst>
                    <a:ext uri="{FF2B5EF4-FFF2-40B4-BE49-F238E27FC236}">
                      <a16:creationId xmlns:a16="http://schemas.microsoft.com/office/drawing/2014/main" id="{949AA3DA-8C79-E57D-7DEA-7D5103A77FCC}"/>
                    </a:ext>
                  </a:extLst>
                </p:cNvPr>
                <p:cNvSpPr txBox="1"/>
                <p:nvPr/>
              </p:nvSpPr>
              <p:spPr>
                <a:xfrm>
                  <a:off x="5610749" y="1023815"/>
                  <a:ext cx="5001789" cy="99121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txBody>
                <a:bodyPr wrap="square" lIns="0" tIns="90000" rIns="0" bIns="90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Ú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𝑇𝐼𝐿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𝑐𝑣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pt-B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pt-B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75</m:t>
                            </m:r>
                          </m:den>
                        </m:f>
                        <m:r>
                          <a:rPr lang="pt-BR" sz="2800" b="0" i="0" smtClean="0">
                            <a:latin typeface="Cambria Math" panose="02040503050406030204" pitchFamily="18" charset="0"/>
                          </a:rPr>
                          <m:t>=6,67 </m:t>
                        </m:r>
                        <m:r>
                          <m:rPr>
                            <m:sty m:val="p"/>
                          </m:rPr>
                          <a:rPr lang="pt-BR" sz="2800" b="0" i="0" smtClean="0">
                            <a:latin typeface="Cambria Math" panose="02040503050406030204" pitchFamily="18" charset="0"/>
                          </a:rPr>
                          <m:t>cv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8" name="CaixaDeTexto 7">
                  <a:extLst>
                    <a:ext uri="{FF2B5EF4-FFF2-40B4-BE49-F238E27FC236}">
                      <a16:creationId xmlns:a16="http://schemas.microsoft.com/office/drawing/2014/main" id="{949AA3DA-8C79-E57D-7DEA-7D5103A77F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0749" y="1023815"/>
                  <a:ext cx="5001789" cy="9912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>
                  <a:extLst>
                    <a:ext uri="{FF2B5EF4-FFF2-40B4-BE49-F238E27FC236}">
                      <a16:creationId xmlns:a16="http://schemas.microsoft.com/office/drawing/2014/main" id="{AE19419D-7992-C89F-221E-A8AB47061CBC}"/>
                    </a:ext>
                  </a:extLst>
                </p:cNvPr>
                <p:cNvSpPr txBox="1"/>
                <p:nvPr/>
              </p:nvSpPr>
              <p:spPr>
                <a:xfrm>
                  <a:off x="5610748" y="2594997"/>
                  <a:ext cx="5001789" cy="106411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txBody>
                <a:bodyPr wrap="square" lIns="0" tIns="90000" rIns="0" bIns="90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𝐴𝐵𝑆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𝑐𝑣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pt-B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pt-B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75 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den>
                        </m:f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=9,52 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𝑐𝑣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9" name="CaixaDeTexto 8">
                  <a:extLst>
                    <a:ext uri="{FF2B5EF4-FFF2-40B4-BE49-F238E27FC236}">
                      <a16:creationId xmlns:a16="http://schemas.microsoft.com/office/drawing/2014/main" id="{AE19419D-7992-C89F-221E-A8AB47061C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0748" y="2594997"/>
                  <a:ext cx="5001789" cy="106411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ixaDeTexto 9">
                  <a:extLst>
                    <a:ext uri="{FF2B5EF4-FFF2-40B4-BE49-F238E27FC236}">
                      <a16:creationId xmlns:a16="http://schemas.microsoft.com/office/drawing/2014/main" id="{2B085281-F3B5-8D91-DE21-5DA1E5B26970}"/>
                    </a:ext>
                  </a:extLst>
                </p:cNvPr>
                <p:cNvSpPr txBox="1"/>
                <p:nvPr/>
              </p:nvSpPr>
              <p:spPr>
                <a:xfrm>
                  <a:off x="5610748" y="5341258"/>
                  <a:ext cx="6015412" cy="1100467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txBody>
                <a:bodyPr wrap="square" lIns="0" tIns="108000" rIns="0" bIns="108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𝐴𝐵𝑆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𝑐𝑣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pt-B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pt-B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75 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pt-B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</m:den>
                        </m:f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=11,9 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𝑐𝑣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10" name="CaixaDeTexto 9">
                  <a:extLst>
                    <a:ext uri="{FF2B5EF4-FFF2-40B4-BE49-F238E27FC236}">
                      <a16:creationId xmlns:a16="http://schemas.microsoft.com/office/drawing/2014/main" id="{2B085281-F3B5-8D91-DE21-5DA1E5B26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0748" y="5341258"/>
                  <a:ext cx="6015412" cy="110046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ixaDeTexto 10">
                  <a:extLst>
                    <a:ext uri="{FF2B5EF4-FFF2-40B4-BE49-F238E27FC236}">
                      <a16:creationId xmlns:a16="http://schemas.microsoft.com/office/drawing/2014/main" id="{0CB6BEB6-EA98-D86A-F142-02BAC8AC6319}"/>
                    </a:ext>
                  </a:extLst>
                </p:cNvPr>
                <p:cNvSpPr txBox="1"/>
                <p:nvPr/>
              </p:nvSpPr>
              <p:spPr>
                <a:xfrm>
                  <a:off x="5600912" y="4028902"/>
                  <a:ext cx="5026139" cy="108521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txBody>
                <a:bodyPr wrap="square" lIns="0" tIns="324000" rIns="0" bIns="324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𝐹𝑀</m:t>
                            </m:r>
                          </m:sub>
                        </m:s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𝐴𝐵𝑆</m:t>
                            </m:r>
                          </m:sub>
                        </m:s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=9,52 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𝑐𝑣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11" name="CaixaDeTexto 10">
                  <a:extLst>
                    <a:ext uri="{FF2B5EF4-FFF2-40B4-BE49-F238E27FC236}">
                      <a16:creationId xmlns:a16="http://schemas.microsoft.com/office/drawing/2014/main" id="{0CB6BEB6-EA98-D86A-F142-02BAC8AC63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0912" y="4028902"/>
                  <a:ext cx="5026139" cy="108521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402673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437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Exercício (continuação)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2" y="1828459"/>
            <a:ext cx="5565227" cy="22191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F89BE98-2CB1-6004-6667-E21CA4A15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285084"/>
              </p:ext>
            </p:extLst>
          </p:nvPr>
        </p:nvGraphicFramePr>
        <p:xfrm>
          <a:off x="6096000" y="1322590"/>
          <a:ext cx="5634546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966">
                  <a:extLst>
                    <a:ext uri="{9D8B030D-6E8A-4147-A177-3AD203B41FA5}">
                      <a16:colId xmlns:a16="http://schemas.microsoft.com/office/drawing/2014/main" val="3672421901"/>
                    </a:ext>
                  </a:extLst>
                </a:gridCol>
                <a:gridCol w="3239580">
                  <a:extLst>
                    <a:ext uri="{9D8B030D-6E8A-4147-A177-3AD203B41FA5}">
                      <a16:colId xmlns:a16="http://schemas.microsoft.com/office/drawing/2014/main" val="320566061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CAPACIDADE DE ACIONAMENTO NECESSÁRIA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417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POTÊNCIA DA BOMBA (cv)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POTÊNCIA MÁXIMA DO MOTOR (cv)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384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0,1 – 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0,75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572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0,41 – 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575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0,71 – 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412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1,21 – 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981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1,6 –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+ 20%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&gt;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+ 15%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46062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02B1C30-CCBF-27FB-D0EB-191860E23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626711"/>
              </p:ext>
            </p:extLst>
          </p:nvPr>
        </p:nvGraphicFramePr>
        <p:xfrm>
          <a:off x="4034028" y="4931680"/>
          <a:ext cx="7696518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518">
                  <a:extLst>
                    <a:ext uri="{9D8B030D-6E8A-4147-A177-3AD203B41FA5}">
                      <a16:colId xmlns:a16="http://schemas.microsoft.com/office/drawing/2014/main" val="35489568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sz="1800" dirty="0"/>
                        <a:t>POTÊNCIAS NOMINAIS (cv) PADRONIZADAS  SEGUNDO ABNT - PB 38 DE 1970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9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/>
                        <a:t>1/12  -  1/8  -  1/6  -  1/4 -  1/3  -  1/2  -  3/4  - 1  -  1,5  -  2  -  3  -  4  -  5  -  6  -  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099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/>
                        <a:t>10  -  12,5  -  15  -  20  -  25  -  30  -  40  -  50  -  60  - 75  -  100  -  125  -  150  - 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422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/>
                        <a:t>250  -  300  -  350  -  425  -  475  -  530  -  600  -  675  -  750  -  850  -  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51066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94787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942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Exercício (continuação)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32" y="1180259"/>
            <a:ext cx="4337340" cy="539645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84" y="1180259"/>
            <a:ext cx="3236139" cy="4635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88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4084" y="2435282"/>
            <a:ext cx="9007522" cy="167775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BR" b="1" dirty="0"/>
              <a:t>3. BOMBAS CENTRÍFUGAS</a:t>
            </a:r>
            <a:br>
              <a:rPr lang="pt-BR" b="1" dirty="0"/>
            </a:br>
            <a:r>
              <a:rPr lang="pt-BR" b="1" dirty="0"/>
              <a:t>Curvas Características e Seleção</a:t>
            </a:r>
            <a:endParaRPr lang="pt-BR" sz="4000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</p:spTree>
    <p:extLst>
      <p:ext uri="{BB962C8B-B14F-4D97-AF65-F5344CB8AC3E}">
        <p14:creationId xmlns:p14="http://schemas.microsoft.com/office/powerpoint/2010/main" val="30615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 Black" panose="020B0A04020102020204" pitchFamily="34" charset="0"/>
              </a:rPr>
              <a:t>BOMBAS HIDRÁULICAS</a:t>
            </a:r>
            <a:br>
              <a:rPr lang="pt-BR" altLang="pt-BR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latin typeface="Arial Black" panose="020B0A04020102020204" pitchFamily="34" charset="0"/>
              </a:rPr>
              <a:t>(Aula 11.2)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0" y="1690688"/>
            <a:ext cx="5351489" cy="516731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Curvas Características das Bombas Centrífugas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“São curvas que mostram como: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*Hm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*PAB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*</a:t>
            </a:r>
            <a:r>
              <a:rPr lang="el-GR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η</a:t>
            </a:r>
            <a:r>
              <a:rPr lang="pt-BR" b="1" baseline="-25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</a:t>
            </a:r>
          </a:p>
          <a:p>
            <a:pPr marL="0" indent="0" algn="r">
              <a:buNone/>
            </a:pPr>
            <a:r>
              <a:rPr lang="pt-BR" b="1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variam com a </a:t>
            </a:r>
            <a:r>
              <a:rPr lang="pt-BR" b="1" dirty="0"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vazão</a:t>
            </a:r>
            <a:r>
              <a:rPr lang="pt-BR" b="1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”.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602515" y="1835831"/>
            <a:ext cx="6589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Curvas obtidas em ensaios de bombas c/ rotação constante.</a:t>
            </a:r>
          </a:p>
          <a:p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336800" algn="l"/>
                <a:tab pos="3948113" algn="l"/>
                <a:tab pos="4397375" algn="l"/>
              </a:tabLst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Rotações usuais:	≈ 1750 RPM	e	≈ 3500 RPM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445770" y="3070120"/>
            <a:ext cx="46169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1750 RPM</a:t>
            </a:r>
          </a:p>
          <a:p>
            <a:pPr algn="ctr"/>
            <a:r>
              <a:rPr lang="pt-BR" sz="2000" dirty="0"/>
              <a:t>*Bombas maiores</a:t>
            </a:r>
          </a:p>
          <a:p>
            <a:pPr algn="ctr"/>
            <a:r>
              <a:rPr lang="pt-BR" sz="2000" dirty="0"/>
              <a:t>*Mais caras</a:t>
            </a:r>
          </a:p>
          <a:p>
            <a:pPr algn="ctr"/>
            <a:r>
              <a:rPr lang="pt-BR" sz="2000" dirty="0"/>
              <a:t>*Mais duráveis</a:t>
            </a:r>
          </a:p>
          <a:p>
            <a:pPr algn="ctr"/>
            <a:r>
              <a:rPr lang="pt-BR" sz="2000" dirty="0"/>
              <a:t>*Melhores para certos pontos trabalho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445770" y="4919962"/>
            <a:ext cx="46169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3500 RPM</a:t>
            </a:r>
          </a:p>
          <a:p>
            <a:pPr algn="ctr"/>
            <a:r>
              <a:rPr lang="pt-BR" sz="2000" dirty="0"/>
              <a:t>*Bombas menores</a:t>
            </a:r>
          </a:p>
          <a:p>
            <a:pPr algn="ctr"/>
            <a:r>
              <a:rPr lang="pt-BR" sz="2000" dirty="0"/>
              <a:t>*Mais baratas</a:t>
            </a:r>
          </a:p>
          <a:p>
            <a:pPr algn="ctr"/>
            <a:r>
              <a:rPr lang="pt-BR" sz="2000" dirty="0"/>
              <a:t>*Menos duráveis</a:t>
            </a:r>
          </a:p>
          <a:p>
            <a:pPr algn="ctr"/>
            <a:r>
              <a:rPr lang="pt-BR" sz="2000" dirty="0"/>
              <a:t>*Melhores para outros pontos trabalho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7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04537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Curvas características usuais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3" y="1512101"/>
            <a:ext cx="5258112" cy="5216577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645249" y="867737"/>
            <a:ext cx="5126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um dado diâmetro de rotor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41" y="1512101"/>
            <a:ext cx="5393649" cy="52165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5771885" y="914824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Usinando o rotor sucessivamente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64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79094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OBSERVAÇÃO</a:t>
            </a:r>
            <a:br>
              <a:rPr lang="pt-BR" b="1" dirty="0"/>
            </a:br>
            <a:r>
              <a:rPr lang="pt-BR" b="1" dirty="0"/>
              <a:t>Partida e parada com o registro fechado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96" y="2023673"/>
            <a:ext cx="4182254" cy="369331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4" name="Elipse 3"/>
          <p:cNvSpPr/>
          <p:nvPr/>
        </p:nvSpPr>
        <p:spPr>
          <a:xfrm>
            <a:off x="1034321" y="4077325"/>
            <a:ext cx="314794" cy="5396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513291" y="1274164"/>
            <a:ext cx="287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Partida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481461" y="1274162"/>
            <a:ext cx="442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Parada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256610" y="2023672"/>
            <a:ext cx="4871803" cy="369331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algn="ctr"/>
            <a:r>
              <a:rPr lang="pt-BR" sz="3600" b="1" dirty="0"/>
              <a:t>Risco de </a:t>
            </a:r>
          </a:p>
          <a:p>
            <a:pPr algn="ctr"/>
            <a:r>
              <a:rPr lang="pt-BR" sz="3600" b="1" dirty="0"/>
              <a:t>Golpe de Aríete!</a:t>
            </a:r>
          </a:p>
          <a:p>
            <a:pPr algn="ctr"/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38200" y="5943281"/>
            <a:ext cx="1029021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0066"/>
                </a:solidFill>
              </a:rPr>
              <a:t>AUTOMAÇÃO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1821" y="116745"/>
            <a:ext cx="10499956" cy="1708879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6)Escolha de Bombas e Motores</a:t>
            </a:r>
            <a:b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6.1)De bombas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9488" y="1825624"/>
            <a:ext cx="4808422" cy="5032375"/>
          </a:xfrm>
        </p:spPr>
        <p:txBody>
          <a:bodyPr/>
          <a:lstStyle/>
          <a:p>
            <a:pPr marL="0" indent="0" algn="just">
              <a:buNone/>
            </a:pPr>
            <a:endParaRPr lang="pt-BR" b="1" dirty="0"/>
          </a:p>
          <a:p>
            <a:pPr marL="355600" indent="-355600">
              <a:buNone/>
            </a:pPr>
            <a:r>
              <a:rPr lang="pt-BR" b="1" dirty="0"/>
              <a:t>1) Dispor de catálogos de vários fabricantes</a:t>
            </a:r>
          </a:p>
          <a:p>
            <a:pPr marL="0" indent="0" algn="just">
              <a:buNone/>
            </a:pPr>
            <a:endParaRPr lang="pt-BR" b="1" dirty="0"/>
          </a:p>
          <a:p>
            <a:pPr marL="355600" indent="-355600" algn="just">
              <a:buNone/>
            </a:pPr>
            <a:r>
              <a:rPr lang="pt-BR" b="1" dirty="0"/>
              <a:t>2) Ter a aplicação bem definida do bombeamento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19AF1D0-B460-4800-8E84-6A2FA5B937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1775458"/>
              </p:ext>
            </p:extLst>
          </p:nvPr>
        </p:nvGraphicFramePr>
        <p:xfrm>
          <a:off x="4425244" y="947913"/>
          <a:ext cx="7134578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3327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E0C91-7C84-4B7A-B264-3B528D691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3111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6.1)Escolha de Bombas (contin.)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CFDA13-BE87-4613-9D58-01773D8C2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13" y="1509485"/>
            <a:ext cx="4234330" cy="50687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b="1" dirty="0"/>
              <a:t>3)Escolher a rotação</a:t>
            </a:r>
          </a:p>
          <a:p>
            <a:pPr marL="0" indent="0" algn="just">
              <a:buNone/>
            </a:pPr>
            <a:r>
              <a:rPr lang="pt-BR" sz="2400" b="1" dirty="0"/>
              <a:t> (1750 ou 3500 RPM)</a:t>
            </a:r>
          </a:p>
          <a:p>
            <a:pPr marL="0" indent="0" algn="just">
              <a:buNone/>
            </a:pPr>
            <a:endParaRPr lang="pt-BR" sz="2400" b="1" dirty="0"/>
          </a:p>
          <a:p>
            <a:pPr marL="0" indent="0" algn="just">
              <a:buNone/>
            </a:pPr>
            <a:r>
              <a:rPr lang="pt-BR" sz="2400" b="1" dirty="0"/>
              <a:t>4) De posse de </a:t>
            </a:r>
            <a:r>
              <a:rPr lang="pt-BR" sz="2400" b="1" dirty="0">
                <a:solidFill>
                  <a:srgbClr val="FF0000"/>
                </a:solidFill>
              </a:rPr>
              <a:t>Q </a:t>
            </a:r>
            <a:r>
              <a:rPr lang="pt-BR" sz="2400" b="1" dirty="0"/>
              <a:t>e </a:t>
            </a:r>
            <a:r>
              <a:rPr lang="pt-BR" sz="2400" b="1" dirty="0">
                <a:solidFill>
                  <a:srgbClr val="FF0000"/>
                </a:solidFill>
              </a:rPr>
              <a:t>Hm</a:t>
            </a:r>
            <a:r>
              <a:rPr lang="pt-BR" sz="2400" b="1" dirty="0"/>
              <a:t> do projeto, consultar as tabelas de pré-seleção:</a:t>
            </a:r>
          </a:p>
          <a:p>
            <a:pPr algn="just"/>
            <a:r>
              <a:rPr lang="pt-BR" sz="2400" b="1" dirty="0"/>
              <a:t>Numeração da bomba</a:t>
            </a:r>
          </a:p>
          <a:p>
            <a:pPr marL="174625" indent="-174625" algn="just">
              <a:buNone/>
            </a:pPr>
            <a:r>
              <a:rPr lang="pt-BR" sz="2100" b="1" dirty="0"/>
              <a:t>(modelo; </a:t>
            </a:r>
            <a:r>
              <a:rPr lang="pt-BR" sz="2100" b="1" dirty="0" err="1"/>
              <a:t>Pot</a:t>
            </a:r>
            <a:r>
              <a:rPr lang="pt-BR" sz="2100" b="1" baseline="-25000" dirty="0" err="1"/>
              <a:t>ABS</a:t>
            </a:r>
            <a:r>
              <a:rPr lang="pt-BR" sz="2100" b="1" dirty="0"/>
              <a:t>; diâmetro do rotor)</a:t>
            </a:r>
          </a:p>
          <a:p>
            <a:pPr marL="174625" indent="-174625" algn="just">
              <a:buNone/>
            </a:pPr>
            <a:endParaRPr lang="pt-BR" sz="2200" b="1" dirty="0"/>
          </a:p>
          <a:p>
            <a:pPr marL="0" indent="0" algn="just">
              <a:buNone/>
            </a:pPr>
            <a:r>
              <a:rPr lang="pt-BR" sz="2100" b="1" dirty="0"/>
              <a:t>Ex.: Q = 14 m</a:t>
            </a:r>
            <a:r>
              <a:rPr lang="pt-BR" sz="2100" b="1" baseline="30000" dirty="0"/>
              <a:t>3</a:t>
            </a:r>
            <a:r>
              <a:rPr lang="pt-BR" sz="2100" b="1" dirty="0"/>
              <a:t>/h; Hm = 40 mca</a:t>
            </a:r>
          </a:p>
          <a:p>
            <a:pPr marL="0" indent="0" algn="just">
              <a:buNone/>
            </a:pPr>
            <a:r>
              <a:rPr lang="pt-BR" sz="2000" b="1" dirty="0"/>
              <a:t>Bomba 32-160.1; 5,0 cv; rotor 150 mm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4499429" y="711200"/>
            <a:ext cx="7514558" cy="6146800"/>
            <a:chOff x="5364609" y="1049311"/>
            <a:chExt cx="6649378" cy="554340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609" y="1049311"/>
              <a:ext cx="6649378" cy="5543400"/>
            </a:xfrm>
            <a:prstGeom prst="rect">
              <a:avLst/>
            </a:prstGeom>
          </p:spPr>
        </p:pic>
        <p:sp>
          <p:nvSpPr>
            <p:cNvPr id="5" name="Retângulo de cantos arredondados 4"/>
            <p:cNvSpPr/>
            <p:nvPr/>
          </p:nvSpPr>
          <p:spPr>
            <a:xfrm>
              <a:off x="5366479" y="3312826"/>
              <a:ext cx="689547" cy="37475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de cantos arredondados 5"/>
            <p:cNvSpPr/>
            <p:nvPr/>
          </p:nvSpPr>
          <p:spPr>
            <a:xfrm>
              <a:off x="9024079" y="1049311"/>
              <a:ext cx="599606" cy="41972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9039069" y="3312826"/>
              <a:ext cx="554636" cy="37475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158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86942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6.1)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Esc.Bombas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(cont.)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543986"/>
            <a:ext cx="4724595" cy="5314013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5) De posse da curva da bomba escolhida, obter: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* O diâmetro do rotor (</a:t>
            </a:r>
            <a:r>
              <a:rPr lang="pt-BR" b="1" dirty="0" err="1">
                <a:latin typeface="Symbol" panose="05050102010706020507" pitchFamily="18" charset="2"/>
              </a:rPr>
              <a:t>f</a:t>
            </a:r>
            <a:r>
              <a:rPr lang="pt-BR" b="1" baseline="-25000" dirty="0" err="1"/>
              <a:t>R</a:t>
            </a:r>
            <a:r>
              <a:rPr lang="pt-BR" b="1" dirty="0"/>
              <a:t>)</a:t>
            </a:r>
          </a:p>
          <a:p>
            <a:pPr marL="0" indent="0">
              <a:buNone/>
            </a:pPr>
            <a:r>
              <a:rPr lang="pt-BR" b="1" dirty="0"/>
              <a:t>* O rendimento da bomba (</a:t>
            </a:r>
            <a:r>
              <a:rPr lang="pt-BR" b="1" dirty="0" err="1">
                <a:latin typeface="Symbol" panose="05050102010706020507" pitchFamily="18" charset="2"/>
              </a:rPr>
              <a:t>h</a:t>
            </a:r>
            <a:r>
              <a:rPr lang="pt-BR" b="1" baseline="-25000" dirty="0" err="1"/>
              <a:t>B</a:t>
            </a:r>
            <a:r>
              <a:rPr lang="pt-BR" b="1" dirty="0"/>
              <a:t>)</a:t>
            </a:r>
          </a:p>
          <a:p>
            <a:pPr marL="261938" indent="-261938">
              <a:buNone/>
            </a:pPr>
            <a:r>
              <a:rPr lang="pt-BR" b="1" dirty="0"/>
              <a:t>* A pot. abs. Bomba (P</a:t>
            </a:r>
            <a:r>
              <a:rPr lang="pt-BR" b="1" baseline="-25000" dirty="0"/>
              <a:t>abs</a:t>
            </a:r>
            <a:r>
              <a:rPr lang="pt-BR" b="1" dirty="0"/>
              <a:t>) de forma gráfica ou calculada</a:t>
            </a:r>
          </a:p>
          <a:p>
            <a:pPr marL="0" indent="0" algn="ctr">
              <a:buNone/>
            </a:pPr>
            <a:r>
              <a:rPr lang="pt-BR" b="1" dirty="0">
                <a:latin typeface="+mj-lt"/>
              </a:rPr>
              <a:t>Exemplo: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C00000"/>
                </a:solidFill>
                <a:latin typeface="+mj-lt"/>
              </a:rPr>
              <a:t>Q = 250 m</a:t>
            </a:r>
            <a:r>
              <a:rPr lang="pt-BR" b="1" baseline="30000" dirty="0">
                <a:solidFill>
                  <a:srgbClr val="C00000"/>
                </a:solidFill>
                <a:latin typeface="+mj-lt"/>
              </a:rPr>
              <a:t>3</a:t>
            </a:r>
            <a:r>
              <a:rPr lang="pt-BR" b="1" dirty="0">
                <a:solidFill>
                  <a:srgbClr val="C00000"/>
                </a:solidFill>
                <a:latin typeface="+mj-lt"/>
              </a:rPr>
              <a:t>/h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C00000"/>
                </a:solidFill>
                <a:latin typeface="+mj-lt"/>
              </a:rPr>
              <a:t>Hm = 82 </a:t>
            </a:r>
            <a:r>
              <a:rPr lang="pt-BR" b="1" dirty="0" err="1">
                <a:solidFill>
                  <a:srgbClr val="C00000"/>
                </a:solidFill>
                <a:latin typeface="+mj-lt"/>
              </a:rPr>
              <a:t>mca</a:t>
            </a:r>
            <a:endParaRPr lang="pt-BR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3" y="-89940"/>
            <a:ext cx="5285439" cy="6858000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9420943" y="3543146"/>
            <a:ext cx="420099" cy="4428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 flipH="1" flipV="1">
            <a:off x="6614675" y="1633623"/>
            <a:ext cx="245926" cy="2937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trela de 5 pontas 12"/>
          <p:cNvSpPr/>
          <p:nvPr/>
        </p:nvSpPr>
        <p:spPr>
          <a:xfrm>
            <a:off x="9503761" y="1780522"/>
            <a:ext cx="254459" cy="1824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4345554" y="4982289"/>
            <a:ext cx="1873770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Symbol" panose="05050102010706020507" pitchFamily="18" charset="2"/>
              </a:rPr>
              <a:t>f</a:t>
            </a:r>
            <a:r>
              <a:rPr lang="pt-BR" sz="2400" baseline="-25000" dirty="0" err="1"/>
              <a:t>R</a:t>
            </a:r>
            <a:r>
              <a:rPr lang="pt-BR" sz="2400" dirty="0"/>
              <a:t> = 320 mm</a:t>
            </a:r>
          </a:p>
          <a:p>
            <a:endParaRPr lang="pt-BR" dirty="0"/>
          </a:p>
          <a:p>
            <a:r>
              <a:rPr lang="pt-BR" sz="2400" dirty="0" err="1">
                <a:latin typeface="Calibri" panose="020F0502020204030204" pitchFamily="34" charset="0"/>
              </a:rPr>
              <a:t>η</a:t>
            </a:r>
            <a:r>
              <a:rPr lang="pt-BR" sz="2400" baseline="-25000" dirty="0" err="1">
                <a:latin typeface="Calibri" panose="020F0502020204030204" pitchFamily="34" charset="0"/>
              </a:rPr>
              <a:t>B</a:t>
            </a:r>
            <a:r>
              <a:rPr lang="pt-BR" sz="2400" dirty="0">
                <a:latin typeface="Calibri" panose="020F0502020204030204" pitchFamily="34" charset="0"/>
              </a:rPr>
              <a:t> =77%</a:t>
            </a:r>
          </a:p>
          <a:p>
            <a:endParaRPr lang="pt-BR" dirty="0">
              <a:latin typeface="Calibri" panose="020F0502020204030204" pitchFamily="34" charset="0"/>
            </a:endParaRPr>
          </a:p>
          <a:p>
            <a:r>
              <a:rPr lang="pt-BR" sz="2400" dirty="0">
                <a:latin typeface="Calibri" panose="020F0502020204030204" pitchFamily="34" charset="0"/>
              </a:rPr>
              <a:t>P</a:t>
            </a:r>
            <a:r>
              <a:rPr lang="pt-BR" sz="2400" baseline="-25000" dirty="0">
                <a:latin typeface="Calibri" panose="020F0502020204030204" pitchFamily="34" charset="0"/>
              </a:rPr>
              <a:t>abs</a:t>
            </a:r>
            <a:r>
              <a:rPr lang="pt-BR" sz="2400" dirty="0">
                <a:latin typeface="Calibri" panose="020F0502020204030204" pitchFamily="34" charset="0"/>
              </a:rPr>
              <a:t> = 100 cv</a:t>
            </a:r>
            <a:endParaRPr lang="pt-BR" sz="2400" dirty="0"/>
          </a:p>
        </p:txBody>
      </p:sp>
      <p:cxnSp>
        <p:nvCxnSpPr>
          <p:cNvPr id="18" name="Conector reto 17"/>
          <p:cNvCxnSpPr/>
          <p:nvPr/>
        </p:nvCxnSpPr>
        <p:spPr>
          <a:xfrm flipH="1">
            <a:off x="9630987" y="3978857"/>
            <a:ext cx="6" cy="12551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6800542" y="5215194"/>
            <a:ext cx="28383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9630987" y="1788146"/>
            <a:ext cx="3" cy="17654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>
            <a:stCxn id="13" idx="0"/>
          </p:cNvCxnSpPr>
          <p:nvPr/>
        </p:nvCxnSpPr>
        <p:spPr>
          <a:xfrm flipH="1">
            <a:off x="6800543" y="1780522"/>
            <a:ext cx="2830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/>
          <p:cNvSpPr/>
          <p:nvPr/>
        </p:nvSpPr>
        <p:spPr>
          <a:xfrm>
            <a:off x="6539254" y="5005332"/>
            <a:ext cx="330799" cy="4197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3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6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 Black" panose="020B0A04020102020204" pitchFamily="34" charset="0"/>
              </a:rPr>
              <a:t>BOMBAS HIDRÁULICAS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1690687"/>
            <a:ext cx="5351489" cy="4486275"/>
          </a:xfrm>
        </p:spPr>
        <p:txBody>
          <a:bodyPr/>
          <a:lstStyle/>
          <a:p>
            <a:pPr marL="0" indent="0">
              <a:buNone/>
            </a:pPr>
            <a:endParaRPr lang="pt-BR" b="1" dirty="0">
              <a:solidFill>
                <a:srgbClr val="00006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1) CONCEITO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b="1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“São máquinas que transformam a energia mecânica proveniente dos motores em energia hidráulica no fluido”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04" y="2340502"/>
            <a:ext cx="5606321" cy="31866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8994098" cy="839448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6.2)Escolha de Motores Elétricos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11760" y="959369"/>
            <a:ext cx="7763749" cy="5898630"/>
          </a:xfrm>
        </p:spPr>
        <p:txBody>
          <a:bodyPr/>
          <a:lstStyle/>
          <a:p>
            <a:r>
              <a:rPr lang="pt-BR" dirty="0" err="1"/>
              <a:t>Pot</a:t>
            </a:r>
            <a:r>
              <a:rPr lang="pt-BR" baseline="-25000" dirty="0" err="1"/>
              <a:t>ABS</a:t>
            </a:r>
            <a:r>
              <a:rPr lang="pt-BR" dirty="0"/>
              <a:t> + folga = </a:t>
            </a:r>
            <a:r>
              <a:rPr lang="pt-BR" dirty="0" err="1"/>
              <a:t>Pot</a:t>
            </a:r>
            <a:r>
              <a:rPr lang="pt-BR" baseline="-25000" dirty="0" err="1"/>
              <a:t>MB</a:t>
            </a:r>
            <a:r>
              <a:rPr lang="pt-BR" dirty="0"/>
              <a:t> </a:t>
            </a:r>
            <a:r>
              <a:rPr lang="pt-BR" dirty="0">
                <a:cs typeface="Times New Roman" panose="02020603050405020304" pitchFamily="18" charset="0"/>
              </a:rPr>
              <a:t>→ </a:t>
            </a:r>
            <a:r>
              <a:rPr lang="pt-BR" dirty="0" err="1">
                <a:cs typeface="Times New Roman" panose="02020603050405020304" pitchFamily="18" charset="0"/>
              </a:rPr>
              <a:t>Pot</a:t>
            </a:r>
            <a:r>
              <a:rPr lang="pt-BR" baseline="-25000" dirty="0" err="1">
                <a:cs typeface="Times New Roman" panose="02020603050405020304" pitchFamily="18" charset="0"/>
              </a:rPr>
              <a:t>M</a:t>
            </a:r>
            <a:r>
              <a:rPr lang="pt-BR" dirty="0">
                <a:cs typeface="Times New Roman" panose="02020603050405020304" pitchFamily="18" charset="0"/>
              </a:rPr>
              <a:t> Comercial (&gt; </a:t>
            </a:r>
            <a:r>
              <a:rPr lang="pt-BR" dirty="0" err="1">
                <a:cs typeface="Times New Roman" panose="02020603050405020304" pitchFamily="18" charset="0"/>
              </a:rPr>
              <a:t>Pot</a:t>
            </a:r>
            <a:r>
              <a:rPr lang="pt-BR" baseline="-25000" dirty="0" err="1">
                <a:cs typeface="Times New Roman" panose="02020603050405020304" pitchFamily="18" charset="0"/>
              </a:rPr>
              <a:t>MB</a:t>
            </a:r>
            <a:r>
              <a:rPr lang="pt-BR" dirty="0">
                <a:cs typeface="Times New Roman" panose="02020603050405020304" pitchFamily="18" charset="0"/>
              </a:rPr>
              <a:t>)</a:t>
            </a:r>
          </a:p>
          <a:p>
            <a:endParaRPr lang="pt-BR" dirty="0">
              <a:cs typeface="Times New Roman" panose="02020603050405020304" pitchFamily="18" charset="0"/>
            </a:endParaRPr>
          </a:p>
          <a:p>
            <a:r>
              <a:rPr lang="pt-BR" dirty="0">
                <a:cs typeface="Times New Roman" panose="02020603050405020304" pitchFamily="18" charset="0"/>
              </a:rPr>
              <a:t>Exemplo (continuação)</a:t>
            </a:r>
          </a:p>
          <a:p>
            <a:endParaRPr lang="pt-BR" dirty="0">
              <a:cs typeface="Times New Roman" panose="02020603050405020304" pitchFamily="18" charset="0"/>
            </a:endParaRPr>
          </a:p>
          <a:p>
            <a:r>
              <a:rPr lang="pt-BR" dirty="0">
                <a:cs typeface="Times New Roman" panose="02020603050405020304" pitchFamily="18" charset="0"/>
              </a:rPr>
              <a:t>P</a:t>
            </a:r>
            <a:r>
              <a:rPr lang="pt-BR" baseline="-25000" dirty="0">
                <a:cs typeface="Times New Roman" panose="02020603050405020304" pitchFamily="18" charset="0"/>
              </a:rPr>
              <a:t>abs</a:t>
            </a:r>
            <a:r>
              <a:rPr lang="pt-BR" dirty="0">
                <a:cs typeface="Times New Roman" panose="02020603050405020304" pitchFamily="18" charset="0"/>
              </a:rPr>
              <a:t> = </a:t>
            </a:r>
            <a:r>
              <a:rPr lang="pt-BR" dirty="0">
                <a:solidFill>
                  <a:srgbClr val="C00000"/>
                </a:solidFill>
                <a:cs typeface="Times New Roman" panose="02020603050405020304" pitchFamily="18" charset="0"/>
              </a:rPr>
              <a:t>100 cv</a:t>
            </a:r>
          </a:p>
          <a:p>
            <a:r>
              <a:rPr lang="pt-BR" dirty="0" err="1">
                <a:cs typeface="Times New Roman" panose="02020603050405020304" pitchFamily="18" charset="0"/>
              </a:rPr>
              <a:t>Pot</a:t>
            </a:r>
            <a:r>
              <a:rPr lang="pt-BR" dirty="0">
                <a:cs typeface="Times New Roman" panose="02020603050405020304" pitchFamily="18" charset="0"/>
              </a:rPr>
              <a:t> teor = 100 x 1,15</a:t>
            </a:r>
          </a:p>
          <a:p>
            <a:r>
              <a:rPr lang="pt-BR" dirty="0" err="1">
                <a:cs typeface="Times New Roman" panose="02020603050405020304" pitchFamily="18" charset="0"/>
              </a:rPr>
              <a:t>Pot</a:t>
            </a:r>
            <a:r>
              <a:rPr lang="pt-BR" dirty="0">
                <a:cs typeface="Times New Roman" panose="02020603050405020304" pitchFamily="18" charset="0"/>
              </a:rPr>
              <a:t> teor = 115 </a:t>
            </a:r>
            <a:r>
              <a:rPr lang="pt-BR" dirty="0" err="1">
                <a:cs typeface="Times New Roman" panose="02020603050405020304" pitchFamily="18" charset="0"/>
              </a:rPr>
              <a:t>cv</a:t>
            </a:r>
            <a:endParaRPr lang="pt-BR" dirty="0">
              <a:cs typeface="Times New Roman" panose="02020603050405020304" pitchFamily="18" charset="0"/>
            </a:endParaRPr>
          </a:p>
          <a:p>
            <a:r>
              <a:rPr lang="pt-BR" dirty="0">
                <a:cs typeface="Times New Roman" panose="02020603050405020304" pitchFamily="18" charset="0"/>
              </a:rPr>
              <a:t>Pot motor = </a:t>
            </a:r>
            <a:r>
              <a:rPr lang="pt-BR" dirty="0">
                <a:solidFill>
                  <a:srgbClr val="C00000"/>
                </a:solidFill>
                <a:cs typeface="Times New Roman" panose="02020603050405020304" pitchFamily="18" charset="0"/>
              </a:rPr>
              <a:t>125 cv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244CCE0-5227-DBF6-F8B6-71AE17403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90479"/>
              </p:ext>
            </p:extLst>
          </p:nvPr>
        </p:nvGraphicFramePr>
        <p:xfrm>
          <a:off x="5381469" y="1524807"/>
          <a:ext cx="5634546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966">
                  <a:extLst>
                    <a:ext uri="{9D8B030D-6E8A-4147-A177-3AD203B41FA5}">
                      <a16:colId xmlns:a16="http://schemas.microsoft.com/office/drawing/2014/main" val="3672421901"/>
                    </a:ext>
                  </a:extLst>
                </a:gridCol>
                <a:gridCol w="3239580">
                  <a:extLst>
                    <a:ext uri="{9D8B030D-6E8A-4147-A177-3AD203B41FA5}">
                      <a16:colId xmlns:a16="http://schemas.microsoft.com/office/drawing/2014/main" val="320566061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CAPACIDADE DE ACIONAMENTO NECESSÁRIA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417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POTÊNCIA DA BOMBA (cv)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POTÊNCIA MÁXIMA DO MOTOR (cv)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384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0,1 – 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0,75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572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0,41 – 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575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0,71 – 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412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1,21 – 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981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1,6 –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+ 20%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&gt;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+ 15%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46062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6095999" y="4380933"/>
            <a:ext cx="987189" cy="3568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8994098" y="4388918"/>
            <a:ext cx="859586" cy="329784"/>
          </a:xfrm>
          <a:prstGeom prst="roundRect">
            <a:avLst/>
          </a:prstGeom>
          <a:noFill/>
          <a:ln w="38100">
            <a:solidFill>
              <a:srgbClr val="0033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1979251-6486-74D8-2761-8C577349C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322"/>
              </p:ext>
            </p:extLst>
          </p:nvPr>
        </p:nvGraphicFramePr>
        <p:xfrm>
          <a:off x="3341463" y="5062932"/>
          <a:ext cx="8515382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5382">
                  <a:extLst>
                    <a:ext uri="{9D8B030D-6E8A-4147-A177-3AD203B41FA5}">
                      <a16:colId xmlns:a16="http://schemas.microsoft.com/office/drawing/2014/main" val="35489568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sz="2000" dirty="0"/>
                        <a:t>POTÊNCIAS NOMINAIS (cv) PADRONIZADAS  SEGUNDO ABNT - PB 38 DE 1970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9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/>
                        <a:t>1/12  -  1/8  -  1/6  -  1/4 -  1/3  -  1/2  -  3/4  - 1  -  1,5  -  2  -  3  -  4  -  5  -  6  -  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099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/>
                        <a:t>10  -  12,5  -  15  -  20  -  25  -  30  -  40  -  50  -  60  - 75  -  100  -  125  -  150  - 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422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/>
                        <a:t>250  -  300  -  350  -  425  -  475  -  530  -  600  -  675  -  750  -  850  -  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510666"/>
                  </a:ext>
                </a:extLst>
              </a:tr>
            </a:tbl>
          </a:graphicData>
        </a:graphic>
      </p:graphicFrame>
      <p:sp>
        <p:nvSpPr>
          <p:cNvPr id="7" name="Elipse 6"/>
          <p:cNvSpPr/>
          <p:nvPr/>
        </p:nvSpPr>
        <p:spPr>
          <a:xfrm>
            <a:off x="9771796" y="5786652"/>
            <a:ext cx="627460" cy="48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13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5733300" cy="83944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2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42503" y="839448"/>
            <a:ext cx="4540226" cy="6018551"/>
          </a:xfrm>
        </p:spPr>
        <p:txBody>
          <a:bodyPr/>
          <a:lstStyle/>
          <a:p>
            <a:r>
              <a:rPr lang="pt-BR" b="1" dirty="0">
                <a:solidFill>
                  <a:srgbClr val="003399"/>
                </a:solidFill>
              </a:rPr>
              <a:t>Sendo dados:</a:t>
            </a:r>
          </a:p>
          <a:p>
            <a:r>
              <a:rPr lang="pt-BR" dirty="0">
                <a:solidFill>
                  <a:srgbClr val="FF0000"/>
                </a:solidFill>
              </a:rPr>
              <a:t>Q = 35 m</a:t>
            </a:r>
            <a:r>
              <a:rPr lang="pt-BR" baseline="30000" dirty="0">
                <a:solidFill>
                  <a:srgbClr val="FF0000"/>
                </a:solidFill>
              </a:rPr>
              <a:t>3</a:t>
            </a:r>
            <a:r>
              <a:rPr lang="pt-BR" dirty="0">
                <a:solidFill>
                  <a:srgbClr val="FF0000"/>
                </a:solidFill>
              </a:rPr>
              <a:t>/h</a:t>
            </a:r>
          </a:p>
          <a:p>
            <a:r>
              <a:rPr lang="pt-BR" dirty="0">
                <a:solidFill>
                  <a:srgbClr val="FF0000"/>
                </a:solidFill>
              </a:rPr>
              <a:t>Hm = 40 </a:t>
            </a:r>
            <a:r>
              <a:rPr lang="pt-BR" dirty="0" err="1">
                <a:solidFill>
                  <a:srgbClr val="FF0000"/>
                </a:solidFill>
              </a:rPr>
              <a:t>mca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  <a:p>
            <a:r>
              <a:rPr lang="pt-BR" b="1" dirty="0">
                <a:solidFill>
                  <a:srgbClr val="C00000"/>
                </a:solidFill>
              </a:rPr>
              <a:t>Pede-se:</a:t>
            </a:r>
          </a:p>
          <a:p>
            <a:pPr marL="0" indent="0">
              <a:buNone/>
            </a:pPr>
            <a:r>
              <a:rPr lang="pt-BR" dirty="0"/>
              <a:t>a) Escolher a bomba</a:t>
            </a:r>
          </a:p>
          <a:p>
            <a:pPr marL="0" indent="0">
              <a:buNone/>
            </a:pPr>
            <a:r>
              <a:rPr lang="pt-BR" dirty="0"/>
              <a:t>b) diâmetro do rotor (</a:t>
            </a:r>
            <a:r>
              <a:rPr lang="pt-BR" dirty="0" err="1">
                <a:latin typeface="Symbol" panose="05050102010706020507" pitchFamily="18" charset="2"/>
              </a:rPr>
              <a:t>f</a:t>
            </a:r>
            <a:r>
              <a:rPr lang="pt-BR" baseline="-25000" dirty="0" err="1"/>
              <a:t>R</a:t>
            </a:r>
            <a:r>
              <a:rPr lang="pt-BR" dirty="0"/>
              <a:t>)</a:t>
            </a:r>
          </a:p>
          <a:p>
            <a:pPr marL="0" indent="0">
              <a:buNone/>
            </a:pPr>
            <a:r>
              <a:rPr lang="pt-BR" dirty="0"/>
              <a:t>c) rendimento bomba (</a:t>
            </a:r>
            <a:r>
              <a:rPr lang="pt-BR" dirty="0" err="1">
                <a:latin typeface="Symbol" panose="05050102010706020507" pitchFamily="18" charset="2"/>
              </a:rPr>
              <a:t>h</a:t>
            </a:r>
            <a:r>
              <a:rPr lang="pt-BR" baseline="-25000" dirty="0" err="1"/>
              <a:t>b</a:t>
            </a:r>
            <a:r>
              <a:rPr lang="pt-BR" dirty="0"/>
              <a:t>)</a:t>
            </a:r>
          </a:p>
          <a:p>
            <a:pPr marL="0" indent="0">
              <a:buNone/>
            </a:pPr>
            <a:r>
              <a:rPr lang="pt-BR" dirty="0"/>
              <a:t>d) P</a:t>
            </a:r>
            <a:r>
              <a:rPr lang="pt-BR" baseline="-25000" dirty="0"/>
              <a:t>abs</a:t>
            </a:r>
            <a:r>
              <a:rPr lang="pt-BR" dirty="0"/>
              <a:t> calculada</a:t>
            </a:r>
          </a:p>
          <a:p>
            <a:pPr marL="0" indent="0">
              <a:buNone/>
            </a:pPr>
            <a:r>
              <a:rPr lang="pt-BR" dirty="0"/>
              <a:t>e) P</a:t>
            </a:r>
            <a:r>
              <a:rPr lang="pt-BR" baseline="-25000" dirty="0"/>
              <a:t>MB </a:t>
            </a:r>
            <a:r>
              <a:rPr lang="pt-BR" dirty="0"/>
              <a:t>(motor elétr. comercial)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1659" r="2336" b="215"/>
          <a:stretch/>
        </p:blipFill>
        <p:spPr>
          <a:xfrm>
            <a:off x="5759364" y="27296"/>
            <a:ext cx="6428094" cy="6843009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5755825" y="4704367"/>
            <a:ext cx="562569" cy="37475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10565322" y="310541"/>
            <a:ext cx="524656" cy="29980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0437497" y="4746571"/>
            <a:ext cx="612000" cy="374754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588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49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(continuação)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68492" y="1565688"/>
                <a:ext cx="4437089" cy="522407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b="1" dirty="0"/>
                  <a:t>a) ETA 50-33* = ETA 50-33/2</a:t>
                </a:r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r>
                  <a:rPr lang="pt-BR" b="1" dirty="0"/>
                  <a:t>b) Rotor = 240 mm</a:t>
                </a:r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r>
                  <a:rPr lang="pt-BR" b="1" dirty="0"/>
                  <a:t>c) </a:t>
                </a:r>
                <a:r>
                  <a:rPr lang="pt-BR" b="1" dirty="0" err="1">
                    <a:latin typeface="Symbol" panose="05050102010706020507" pitchFamily="18" charset="2"/>
                  </a:rPr>
                  <a:t>h</a:t>
                </a:r>
                <a:r>
                  <a:rPr lang="pt-BR" b="1" baseline="-25000" dirty="0" err="1"/>
                  <a:t>b</a:t>
                </a:r>
                <a:r>
                  <a:rPr lang="pt-BR" b="1" dirty="0"/>
                  <a:t> = 70 %</a:t>
                </a:r>
              </a:p>
              <a:p>
                <a:pPr marL="0" indent="0"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:r>
                  <a:rPr lang="pt-BR" sz="2400" b="1" dirty="0"/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pt-BR" sz="2600" b="1" i="0" smtClean="0">
                            <a:latin typeface="Cambria Math" panose="02040503050406030204" pitchFamily="18" charset="0"/>
                          </a:rPr>
                          <m:t>𝐚𝐛𝐬</m:t>
                        </m:r>
                      </m:sub>
                    </m:sSub>
                    <m:r>
                      <a:rPr lang="pt-BR" sz="2600" b="1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𝛄</m:t>
                        </m:r>
                        <m:r>
                          <a:rPr lang="pt-BR" sz="2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 </m:t>
                        </m:r>
                        <m:r>
                          <a:rPr lang="pt-BR" sz="2600" b="1" i="0" smtClean="0">
                            <a:latin typeface="Cambria Math" panose="02040503050406030204" pitchFamily="18" charset="0"/>
                          </a:rPr>
                          <m:t>𝐐</m:t>
                        </m:r>
                        <m:r>
                          <a:rPr lang="pt-BR" sz="2600" b="1" i="0" smtClean="0">
                            <a:latin typeface="Cambria Math" panose="02040503050406030204" pitchFamily="18" charset="0"/>
                          </a:rPr>
                          <m:t> ∙</m:t>
                        </m:r>
                        <m:r>
                          <a:rPr lang="pt-BR" sz="2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𝐇𝐦</m:t>
                        </m:r>
                      </m:num>
                      <m:den>
                        <m:r>
                          <a:rPr lang="pt-BR" sz="2600" b="1" i="0" smtClean="0">
                            <a:latin typeface="Cambria Math" panose="02040503050406030204" pitchFamily="18" charset="0"/>
                          </a:rPr>
                          <m:t>𝟕𝟓</m:t>
                        </m:r>
                        <m:r>
                          <a:rPr lang="pt-BR" sz="2600" b="1" i="0" smtClean="0">
                            <a:latin typeface="Cambria Math" panose="02040503050406030204" pitchFamily="18" charset="0"/>
                          </a:rPr>
                          <m:t> ∙ </m:t>
                        </m:r>
                        <m:sSub>
                          <m:sSubPr>
                            <m:ctrlPr>
                              <a:rPr lang="pt-BR" sz="2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b="1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𝛈</m:t>
                            </m:r>
                          </m:e>
                          <m:sub>
                            <m:r>
                              <a:rPr lang="pt-BR" sz="26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𝐛</m:t>
                            </m:r>
                          </m:sub>
                        </m:sSub>
                      </m:den>
                    </m:f>
                  </m:oMath>
                </a14:m>
                <a:endParaRPr lang="pt-BR" sz="2400" b="1" dirty="0"/>
              </a:p>
              <a:p>
                <a:pPr marL="0" indent="0">
                  <a:buNone/>
                </a:pPr>
                <a:endParaRPr lang="pt-BR" sz="12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1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pt-BR" sz="2400" b="1">
                              <a:latin typeface="Cambria Math" panose="02040503050406030204" pitchFamily="18" charset="0"/>
                            </a:rPr>
                            <m:t>𝐚𝐛𝐬</m:t>
                          </m:r>
                        </m:sub>
                      </m:sSub>
                      <m:r>
                        <a:rPr lang="pt-BR" sz="24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𝟏𝟎𝟎𝟎</m:t>
                          </m:r>
                          <m:r>
                            <a:rPr lang="pt-BR" sz="24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∙ </m:t>
                          </m:r>
                          <m:d>
                            <m:dPr>
                              <m:ctrlPr>
                                <a:rPr lang="pt-B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𝟑𝟓</m:t>
                                  </m:r>
                                </m:num>
                                <m:den>
                                  <m:r>
                                    <a:rPr lang="pt-BR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𝟑𝟔𝟎𝟎</m:t>
                                  </m:r>
                                </m:den>
                              </m:f>
                            </m:e>
                          </m:d>
                          <m:r>
                            <a:rPr lang="pt-BR" sz="2400" b="1">
                              <a:latin typeface="Cambria Math" panose="02040503050406030204" pitchFamily="18" charset="0"/>
                            </a:rPr>
                            <m:t> ∙</m:t>
                          </m:r>
                          <m:r>
                            <a:rPr lang="pt-BR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𝟒𝟎</m:t>
                          </m:r>
                        </m:num>
                        <m:den>
                          <m:r>
                            <a:rPr lang="pt-BR" sz="2400" b="1"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pt-BR" sz="2400" b="1">
                              <a:latin typeface="Cambria Math" panose="02040503050406030204" pitchFamily="18" charset="0"/>
                            </a:rPr>
                            <m:t> ∙</m:t>
                          </m:r>
                          <m:r>
                            <a:rPr lang="pt-BR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pt-BR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1" i="1" smtClean="0">
                              <a:latin typeface="Cambria Math" panose="02040503050406030204" pitchFamily="18" charset="0"/>
                            </a:rPr>
                            <m:t>𝟕𝟏</m:t>
                          </m:r>
                        </m:den>
                      </m:f>
                    </m:oMath>
                  </m:oMathPara>
                </a14:m>
                <a:endParaRPr lang="pt-BR" sz="2400" b="1" dirty="0"/>
              </a:p>
              <a:p>
                <a:pPr marL="0" indent="0">
                  <a:buNone/>
                </a:pPr>
                <a:endParaRPr lang="pt-BR" sz="1200" b="1" dirty="0"/>
              </a:p>
              <a:p>
                <a:pPr marL="0" indent="0">
                  <a:buNone/>
                </a:pPr>
                <a:r>
                  <a:rPr lang="pt-BR" sz="2400" b="1" dirty="0"/>
                  <a:t>    P</a:t>
                </a:r>
                <a:r>
                  <a:rPr lang="pt-BR" sz="2400" b="1" baseline="-25000" dirty="0"/>
                  <a:t>abs</a:t>
                </a:r>
                <a:r>
                  <a:rPr lang="pt-BR" sz="2400" b="1" dirty="0"/>
                  <a:t> = 7,4 cv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8492" y="1565688"/>
                <a:ext cx="4437089" cy="5224072"/>
              </a:xfrm>
              <a:blipFill>
                <a:blip r:embed="rId3"/>
                <a:stretch>
                  <a:fillRect l="-2747" t="-198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25" y="717214"/>
            <a:ext cx="7629719" cy="6008123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4892388" y="2683239"/>
            <a:ext cx="6610663" cy="1499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10348808" y="1858780"/>
            <a:ext cx="14990" cy="464695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10195158" y="6373068"/>
            <a:ext cx="337279" cy="3522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4667536" y="2488367"/>
            <a:ext cx="299803" cy="4646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18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38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(continuação)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70" y="1026826"/>
            <a:ext cx="8475530" cy="5212831"/>
          </a:xfrm>
          <a:prstGeom prst="rect">
            <a:avLst/>
          </a:prstGeom>
          <a:noFill/>
        </p:spPr>
      </p:pic>
      <p:sp>
        <p:nvSpPr>
          <p:cNvPr id="5" name="Retângulo de cantos arredondados 4"/>
          <p:cNvSpPr/>
          <p:nvPr/>
        </p:nvSpPr>
        <p:spPr>
          <a:xfrm>
            <a:off x="5207851" y="3379499"/>
            <a:ext cx="2557725" cy="25858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10044753" y="3442648"/>
            <a:ext cx="978387" cy="25858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3797161" y="5036024"/>
            <a:ext cx="462279" cy="390416"/>
          </a:xfrm>
          <a:prstGeom prst="ellipse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3357" y="1013178"/>
            <a:ext cx="4154692" cy="3195981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e) PAB = 7,4 </a:t>
            </a:r>
            <a:r>
              <a:rPr lang="pt-BR" dirty="0" err="1"/>
              <a:t>cv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355600" indent="0">
              <a:buNone/>
            </a:pPr>
            <a:r>
              <a:rPr lang="pt-BR" dirty="0"/>
              <a:t>7,4 x 1,20 = 8,88 </a:t>
            </a:r>
            <a:r>
              <a:rPr lang="pt-BR" dirty="0" err="1"/>
              <a:t>cv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Pot Nominal motor = 10 cv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95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1819" y="175857"/>
            <a:ext cx="5770352" cy="839448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6.3)Escolha do motor diesel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6160" y="1371712"/>
            <a:ext cx="5866973" cy="5310432"/>
          </a:xfrm>
        </p:spPr>
        <p:txBody>
          <a:bodyPr>
            <a:normAutofit/>
          </a:bodyPr>
          <a:lstStyle/>
          <a:p>
            <a:r>
              <a:rPr lang="pt-BR" sz="2600" dirty="0"/>
              <a:t>Dispor por da </a:t>
            </a:r>
            <a:r>
              <a:rPr lang="pt-BR" sz="2600" dirty="0" err="1"/>
              <a:t>Pot</a:t>
            </a:r>
            <a:r>
              <a:rPr lang="pt-BR" sz="2600" baseline="-25000" dirty="0" err="1"/>
              <a:t>ABS</a:t>
            </a:r>
            <a:endParaRPr lang="pt-BR" sz="2600" baseline="-25000" dirty="0"/>
          </a:p>
          <a:p>
            <a:endParaRPr lang="pt-BR" sz="1800" dirty="0"/>
          </a:p>
          <a:p>
            <a:r>
              <a:rPr lang="pt-BR" sz="2600" dirty="0"/>
              <a:t>Dar uma folga padrão de 15%</a:t>
            </a:r>
          </a:p>
          <a:p>
            <a:endParaRPr lang="pt-BR" sz="1800" dirty="0"/>
          </a:p>
          <a:p>
            <a:r>
              <a:rPr lang="pt-BR" sz="2600" dirty="0"/>
              <a:t>Escolher o motor que forneça a potência (já com a folga) na curva do motor, considerando a rotação da bomba</a:t>
            </a:r>
          </a:p>
          <a:p>
            <a:endParaRPr lang="pt-BR" sz="1800" dirty="0"/>
          </a:p>
          <a:p>
            <a:r>
              <a:rPr lang="pt-BR" sz="2600" dirty="0"/>
              <a:t>Escolher a curva mais “baixa” que é a de </a:t>
            </a:r>
            <a:r>
              <a:rPr lang="pt-BR" sz="2600" b="1" i="1" dirty="0"/>
              <a:t>SERVIÇO CONTÍNUO A PLENA CARGA.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58" y="209862"/>
            <a:ext cx="4222207" cy="65132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cxnSp>
        <p:nvCxnSpPr>
          <p:cNvPr id="6" name="Conector reto 5"/>
          <p:cNvCxnSpPr/>
          <p:nvPr/>
        </p:nvCxnSpPr>
        <p:spPr>
          <a:xfrm flipH="1" flipV="1">
            <a:off x="8328074" y="3207895"/>
            <a:ext cx="21447" cy="29230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7405142" y="3207895"/>
            <a:ext cx="94437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496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974360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Exercício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74710" y="783292"/>
            <a:ext cx="7939242" cy="513245"/>
          </a:xfrm>
        </p:spPr>
        <p:txBody>
          <a:bodyPr/>
          <a:lstStyle/>
          <a:p>
            <a:pPr marL="450850" indent="-177800"/>
            <a:r>
              <a:rPr lang="pt-BR" dirty="0"/>
              <a:t>Escolher a bomba de 1750 RPM e o motor diesel.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57" y="1419367"/>
            <a:ext cx="8722792" cy="54091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6" name="Conector reto 5"/>
          <p:cNvCxnSpPr>
            <a:cxnSpLocks/>
          </p:cNvCxnSpPr>
          <p:nvPr/>
        </p:nvCxnSpPr>
        <p:spPr>
          <a:xfrm flipV="1">
            <a:off x="7910565" y="2113599"/>
            <a:ext cx="0" cy="4344622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>
            <a:cxnSpLocks/>
          </p:cNvCxnSpPr>
          <p:nvPr/>
        </p:nvCxnSpPr>
        <p:spPr>
          <a:xfrm>
            <a:off x="3726729" y="2113599"/>
            <a:ext cx="4183836" cy="0"/>
          </a:xfrm>
          <a:prstGeom prst="line">
            <a:avLst/>
          </a:prstGeom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580DE6D-BEBA-8025-609B-20FF9235BD70}"/>
              </a:ext>
            </a:extLst>
          </p:cNvPr>
          <p:cNvSpPr txBox="1"/>
          <p:nvPr/>
        </p:nvSpPr>
        <p:spPr>
          <a:xfrm>
            <a:off x="266695" y="1677790"/>
            <a:ext cx="28313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DADOS:</a:t>
            </a:r>
          </a:p>
          <a:p>
            <a:r>
              <a:rPr lang="pt-BR" sz="2800" dirty="0">
                <a:solidFill>
                  <a:srgbClr val="C00000"/>
                </a:solidFill>
              </a:rPr>
              <a:t>Hm = 94 mca</a:t>
            </a:r>
          </a:p>
          <a:p>
            <a:r>
              <a:rPr lang="pt-BR" sz="2800" dirty="0">
                <a:solidFill>
                  <a:srgbClr val="C00000"/>
                </a:solidFill>
              </a:rPr>
              <a:t>Q = 83 m</a:t>
            </a:r>
            <a:r>
              <a:rPr lang="pt-BR" sz="2800" baseline="30000" dirty="0">
                <a:solidFill>
                  <a:srgbClr val="C00000"/>
                </a:solidFill>
              </a:rPr>
              <a:t>3</a:t>
            </a:r>
            <a:r>
              <a:rPr lang="pt-BR" sz="2800" dirty="0">
                <a:solidFill>
                  <a:srgbClr val="C00000"/>
                </a:solidFill>
              </a:rPr>
              <a:t>/h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A9EDB92-ED06-B3DB-3BD4-0206A82571EB}"/>
              </a:ext>
            </a:extLst>
          </p:cNvPr>
          <p:cNvSpPr txBox="1"/>
          <p:nvPr/>
        </p:nvSpPr>
        <p:spPr>
          <a:xfrm>
            <a:off x="266695" y="3330825"/>
            <a:ext cx="26812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800" dirty="0">
                <a:solidFill>
                  <a:srgbClr val="0000FF"/>
                </a:solidFill>
              </a:rPr>
              <a:t>Bomba escolhida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0000FF"/>
                </a:solidFill>
              </a:rPr>
              <a:t>ETA 80-40/3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2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1056" y="1"/>
            <a:ext cx="7660943" cy="80946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Exercício (contin.)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69" y="-93751"/>
            <a:ext cx="4272822" cy="6993955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 flipV="1">
            <a:off x="3382406" y="2407170"/>
            <a:ext cx="59960" cy="439200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1308267" y="2312608"/>
            <a:ext cx="2124000" cy="89941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6096000" y="1026825"/>
                <a:ext cx="5791200" cy="405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*</a:t>
                </a:r>
                <a:r>
                  <a:rPr lang="pt-BR" sz="2400" dirty="0"/>
                  <a:t>Diâmetro rotor = 290 mm</a:t>
                </a:r>
              </a:p>
              <a:p>
                <a:endParaRPr lang="pt-BR" sz="2400" dirty="0"/>
              </a:p>
              <a:p>
                <a:r>
                  <a:rPr lang="pt-BR" sz="2400" dirty="0"/>
                  <a:t>*Rendimento = 72,6%</a:t>
                </a:r>
              </a:p>
              <a:p>
                <a:endParaRPr lang="pt-BR" sz="2400" dirty="0"/>
              </a:p>
              <a:p>
                <a:r>
                  <a:rPr lang="pt-BR" sz="2800" dirty="0"/>
                  <a:t>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𝐴𝐵𝑆</m:t>
                        </m:r>
                      </m:sub>
                    </m:sSub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𝐻𝑚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75 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endParaRPr lang="pt-BR" sz="2800" dirty="0">
                  <a:latin typeface="Calibri" panose="020F0502020204030204" pitchFamily="34" charset="0"/>
                </a:endParaRPr>
              </a:p>
              <a:p>
                <a:endParaRPr lang="pt-BR" sz="2400" dirty="0"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𝐴𝐵𝑆</m:t>
                        </m:r>
                      </m:sub>
                    </m:sSub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1000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83</m:t>
                            </m:r>
                          </m:num>
                          <m:den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3600</m:t>
                            </m:r>
                          </m:den>
                        </m:f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94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75 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0,726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400" dirty="0">
                    <a:latin typeface="Calibri" panose="020F0502020204030204" pitchFamily="34" charset="0"/>
                  </a:rPr>
                  <a:t>= 39,8 </a:t>
                </a:r>
                <a:r>
                  <a:rPr lang="pt-BR" sz="2400" dirty="0" err="1">
                    <a:latin typeface="Calibri" panose="020F0502020204030204" pitchFamily="34" charset="0"/>
                  </a:rPr>
                  <a:t>cv</a:t>
                </a:r>
                <a:r>
                  <a:rPr lang="pt-BR" sz="2400" dirty="0">
                    <a:latin typeface="Calibri" panose="020F0502020204030204" pitchFamily="34" charset="0"/>
                  </a:rPr>
                  <a:t> </a:t>
                </a:r>
                <a:endPara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39,8 </a:t>
                </a:r>
                <a:r>
                  <a:rPr lang="pt-B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1,15 = 45,8 </a:t>
                </a:r>
                <a:r>
                  <a:rPr lang="pt-B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≈ 46 </a:t>
                </a:r>
                <a:r>
                  <a:rPr lang="pt-B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endParaRPr lang="pt-BR" sz="24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026825"/>
                <a:ext cx="5791200" cy="4050468"/>
              </a:xfrm>
              <a:prstGeom prst="rect">
                <a:avLst/>
              </a:prstGeom>
              <a:blipFill>
                <a:blip r:embed="rId4"/>
                <a:stretch>
                  <a:fillRect l="-2105" t="-1203" b="-22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2262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441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</a:rPr>
              <a:t>                                                         Exercício (Contin.)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31" y="532223"/>
            <a:ext cx="5807611" cy="636027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235419" y="1257149"/>
            <a:ext cx="38806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ALTERNATIVA 1</a:t>
            </a:r>
          </a:p>
          <a:p>
            <a:endParaRPr lang="pt-BR" sz="2800" b="1" dirty="0">
              <a:solidFill>
                <a:srgbClr val="C00000"/>
              </a:solidFill>
            </a:endParaRPr>
          </a:p>
          <a:p>
            <a:r>
              <a:rPr lang="pt-BR" sz="2800" b="1" dirty="0">
                <a:solidFill>
                  <a:srgbClr val="C00000"/>
                </a:solidFill>
              </a:rPr>
              <a:t>MUITO GRANDE !!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2BC04C3-0EF2-49A0-8156-6B109FA75006}"/>
              </a:ext>
            </a:extLst>
          </p:cNvPr>
          <p:cNvCxnSpPr>
            <a:cxnSpLocks/>
          </p:cNvCxnSpPr>
          <p:nvPr/>
        </p:nvCxnSpPr>
        <p:spPr>
          <a:xfrm flipV="1">
            <a:off x="8215953" y="1815152"/>
            <a:ext cx="0" cy="4253069"/>
          </a:xfrm>
          <a:prstGeom prst="line">
            <a:avLst/>
          </a:prstGeom>
          <a:ln w="38100">
            <a:solidFill>
              <a:srgbClr val="CA2C2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FFED5868-22AA-6CBD-4AA8-51B5B634A699}"/>
              </a:ext>
            </a:extLst>
          </p:cNvPr>
          <p:cNvSpPr txBox="1"/>
          <p:nvPr/>
        </p:nvSpPr>
        <p:spPr>
          <a:xfrm>
            <a:off x="7615636" y="6297180"/>
            <a:ext cx="120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1750 rpm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18F4BF87-A915-38B9-FDF3-F83342AF28EC}"/>
              </a:ext>
            </a:extLst>
          </p:cNvPr>
          <p:cNvCxnSpPr/>
          <p:nvPr/>
        </p:nvCxnSpPr>
        <p:spPr>
          <a:xfrm>
            <a:off x="5486400" y="1842448"/>
            <a:ext cx="2729553" cy="0"/>
          </a:xfrm>
          <a:prstGeom prst="straightConnector1">
            <a:avLst/>
          </a:prstGeom>
          <a:ln w="38100">
            <a:solidFill>
              <a:srgbClr val="CA2C2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0B8F75-7402-9F5F-3469-0B4713159E58}"/>
              </a:ext>
            </a:extLst>
          </p:cNvPr>
          <p:cNvSpPr txBox="1"/>
          <p:nvPr/>
        </p:nvSpPr>
        <p:spPr>
          <a:xfrm>
            <a:off x="4722127" y="1648554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167 cv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00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606" y="1"/>
            <a:ext cx="9198589" cy="82445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Exercício (contin.)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40" y="640989"/>
            <a:ext cx="6401210" cy="657957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14866" y="1488277"/>
            <a:ext cx="4332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ALTERNATIVA 2</a:t>
            </a:r>
          </a:p>
          <a:p>
            <a:endParaRPr lang="pt-BR" sz="2800" b="1" dirty="0">
              <a:solidFill>
                <a:srgbClr val="C00000"/>
              </a:solidFill>
            </a:endParaRPr>
          </a:p>
          <a:p>
            <a:r>
              <a:rPr lang="pt-BR" sz="2800" b="1" dirty="0">
                <a:solidFill>
                  <a:srgbClr val="C00000"/>
                </a:solidFill>
              </a:rPr>
              <a:t>MUITO GRANDE !!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9155B0E-9680-4A36-B8DA-263B9C2DBF93}"/>
              </a:ext>
            </a:extLst>
          </p:cNvPr>
          <p:cNvCxnSpPr>
            <a:cxnSpLocks/>
          </p:cNvCxnSpPr>
          <p:nvPr/>
        </p:nvCxnSpPr>
        <p:spPr>
          <a:xfrm flipV="1">
            <a:off x="7673074" y="3098042"/>
            <a:ext cx="0" cy="3305810"/>
          </a:xfrm>
          <a:prstGeom prst="line">
            <a:avLst/>
          </a:prstGeom>
          <a:ln w="38100">
            <a:solidFill>
              <a:srgbClr val="CA2C2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46378AF-60D9-667F-6708-32E5EE50184B}"/>
              </a:ext>
            </a:extLst>
          </p:cNvPr>
          <p:cNvSpPr txBox="1"/>
          <p:nvPr/>
        </p:nvSpPr>
        <p:spPr>
          <a:xfrm>
            <a:off x="7274439" y="6501900"/>
            <a:ext cx="120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1750 rpm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A789ADFD-DABC-4812-0CDA-412CD3A33DB1}"/>
              </a:ext>
            </a:extLst>
          </p:cNvPr>
          <p:cNvCxnSpPr/>
          <p:nvPr/>
        </p:nvCxnSpPr>
        <p:spPr>
          <a:xfrm>
            <a:off x="6332565" y="3111694"/>
            <a:ext cx="1368000" cy="0"/>
          </a:xfrm>
          <a:prstGeom prst="straightConnector1">
            <a:avLst/>
          </a:prstGeom>
          <a:ln w="38100">
            <a:solidFill>
              <a:srgbClr val="CA2C2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031EED-5DAE-1C8B-4E57-6A7AA2DC75C3}"/>
              </a:ext>
            </a:extLst>
          </p:cNvPr>
          <p:cNvSpPr txBox="1"/>
          <p:nvPr/>
        </p:nvSpPr>
        <p:spPr>
          <a:xfrm>
            <a:off x="5677476" y="2917800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80 cv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85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942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</a:rPr>
              <a:t>                                                       Exercício (contin.)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92" y="592083"/>
            <a:ext cx="6085261" cy="62659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121130" y="1199185"/>
            <a:ext cx="3328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ALTERNATIVA 3</a:t>
            </a:r>
          </a:p>
          <a:p>
            <a:endParaRPr lang="pt-BR" sz="2800" b="1" dirty="0">
              <a:solidFill>
                <a:srgbClr val="C00000"/>
              </a:solidFill>
            </a:endParaRPr>
          </a:p>
          <a:p>
            <a:r>
              <a:rPr lang="pt-BR" sz="2800" b="1" dirty="0">
                <a:solidFill>
                  <a:srgbClr val="C00000"/>
                </a:solidFill>
              </a:rPr>
              <a:t>MUITO GRANDE!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1D83735-E409-5779-23B2-64C7958D530B}"/>
              </a:ext>
            </a:extLst>
          </p:cNvPr>
          <p:cNvCxnSpPr>
            <a:cxnSpLocks/>
          </p:cNvCxnSpPr>
          <p:nvPr/>
        </p:nvCxnSpPr>
        <p:spPr>
          <a:xfrm flipV="1">
            <a:off x="6990686" y="2947915"/>
            <a:ext cx="0" cy="3305810"/>
          </a:xfrm>
          <a:prstGeom prst="line">
            <a:avLst/>
          </a:prstGeom>
          <a:ln w="38100">
            <a:solidFill>
              <a:srgbClr val="CA2C2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148805-11F2-B385-A2BA-5A34EFC907EE}"/>
              </a:ext>
            </a:extLst>
          </p:cNvPr>
          <p:cNvSpPr txBox="1"/>
          <p:nvPr/>
        </p:nvSpPr>
        <p:spPr>
          <a:xfrm>
            <a:off x="6592051" y="6351773"/>
            <a:ext cx="120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1750 rpm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CC1A9CF9-25EE-D4FE-C5B5-9BB5907743BB}"/>
              </a:ext>
            </a:extLst>
          </p:cNvPr>
          <p:cNvCxnSpPr/>
          <p:nvPr/>
        </p:nvCxnSpPr>
        <p:spPr>
          <a:xfrm>
            <a:off x="5540993" y="2961567"/>
            <a:ext cx="1440000" cy="0"/>
          </a:xfrm>
          <a:prstGeom prst="straightConnector1">
            <a:avLst/>
          </a:prstGeom>
          <a:ln w="38100">
            <a:solidFill>
              <a:srgbClr val="CA2C2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6ACCC7A-FFBC-C65F-6BD2-2A86691234E3}"/>
              </a:ext>
            </a:extLst>
          </p:cNvPr>
          <p:cNvSpPr txBox="1"/>
          <p:nvPr/>
        </p:nvSpPr>
        <p:spPr>
          <a:xfrm>
            <a:off x="4844960" y="2767673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65 cv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49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1946" y="1"/>
            <a:ext cx="9471547" cy="91439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CLASSIFICAÇÃO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5236" y="1474742"/>
            <a:ext cx="4586990" cy="929390"/>
          </a:xfrm>
        </p:spPr>
        <p:txBody>
          <a:bodyPr/>
          <a:lstStyle/>
          <a:p>
            <a:pPr marL="450850" indent="-450850" algn="just">
              <a:buNone/>
            </a:pPr>
            <a:r>
              <a:rPr lang="pt-BR" b="1" dirty="0"/>
              <a:t>(a) Máquinas de elevação por transporte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9" y="2550117"/>
            <a:ext cx="3826764" cy="2833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17" y="1064300"/>
            <a:ext cx="6685614" cy="551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10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824458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</a:rPr>
              <a:t>                                                       Exercício (contin.)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5" y="119921"/>
            <a:ext cx="6068743" cy="715302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205928" y="562849"/>
            <a:ext cx="568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CASAMENTO PERFEITO !!!</a:t>
            </a:r>
          </a:p>
        </p:txBody>
      </p:sp>
      <p:pic>
        <p:nvPicPr>
          <p:cNvPr id="1026" name="Picture 2" descr="tarle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90" y="1086069"/>
            <a:ext cx="4768909" cy="567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548A8B3-DB8F-6736-BBF9-5A49EC3F6CF1}"/>
              </a:ext>
            </a:extLst>
          </p:cNvPr>
          <p:cNvCxnSpPr>
            <a:cxnSpLocks/>
          </p:cNvCxnSpPr>
          <p:nvPr/>
        </p:nvCxnSpPr>
        <p:spPr>
          <a:xfrm flipV="1">
            <a:off x="2241262" y="2637337"/>
            <a:ext cx="0" cy="3600000"/>
          </a:xfrm>
          <a:prstGeom prst="line">
            <a:avLst/>
          </a:prstGeom>
          <a:ln w="38100">
            <a:solidFill>
              <a:srgbClr val="CA2C2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8704E77-A29A-FC11-4D48-DE4F48FE0879}"/>
              </a:ext>
            </a:extLst>
          </p:cNvPr>
          <p:cNvSpPr txBox="1"/>
          <p:nvPr/>
        </p:nvSpPr>
        <p:spPr>
          <a:xfrm>
            <a:off x="1842627" y="6355099"/>
            <a:ext cx="120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1750 rpm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7A80127C-C80A-8108-362D-A411155A5BCF}"/>
              </a:ext>
            </a:extLst>
          </p:cNvPr>
          <p:cNvCxnSpPr/>
          <p:nvPr/>
        </p:nvCxnSpPr>
        <p:spPr>
          <a:xfrm>
            <a:off x="873457" y="2650994"/>
            <a:ext cx="1368000" cy="0"/>
          </a:xfrm>
          <a:prstGeom prst="straightConnector1">
            <a:avLst/>
          </a:prstGeom>
          <a:ln w="38100">
            <a:solidFill>
              <a:srgbClr val="CA2C2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38E993E-5FDA-11D2-BB12-3F2127F997F1}"/>
              </a:ext>
            </a:extLst>
          </p:cNvPr>
          <p:cNvSpPr txBox="1"/>
          <p:nvPr/>
        </p:nvSpPr>
        <p:spPr>
          <a:xfrm>
            <a:off x="211816" y="2452671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46 cv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69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1" y="2743200"/>
            <a:ext cx="10515600" cy="1351722"/>
          </a:xfrm>
        </p:spPr>
        <p:txBody>
          <a:bodyPr/>
          <a:lstStyle/>
          <a:p>
            <a:pPr algn="ctr"/>
            <a:r>
              <a:rPr lang="pt-BR" sz="4000" b="1" dirty="0"/>
              <a:t>4. INSTALAÇÕES DE BOMBEAMENTO</a:t>
            </a:r>
            <a:br>
              <a:rPr lang="pt-BR" sz="4000" b="1" dirty="0"/>
            </a:br>
            <a:r>
              <a:rPr lang="pt-BR" sz="4000" b="1" dirty="0"/>
              <a:t>NPSH e Cavitação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</p:spTree>
    <p:extLst>
      <p:ext uri="{BB962C8B-B14F-4D97-AF65-F5344CB8AC3E}">
        <p14:creationId xmlns:p14="http://schemas.microsoft.com/office/powerpoint/2010/main" val="415087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128" y="150125"/>
            <a:ext cx="8952932" cy="1109050"/>
          </a:xfrm>
        </p:spPr>
        <p:txBody>
          <a:bodyPr>
            <a:normAutofit/>
          </a:bodyPr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latin typeface="+mn-lt"/>
              </a:rPr>
              <a:t>BOMBAS HIDRÁULICAS</a:t>
            </a:r>
            <a:endParaRPr lang="en-US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230" y="1259175"/>
            <a:ext cx="11154770" cy="559882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600" b="1" dirty="0">
                <a:solidFill>
                  <a:srgbClr val="000066"/>
                </a:solidFill>
                <a:cs typeface="Arial" panose="020B0604020202020204" pitchFamily="34" charset="0"/>
              </a:rPr>
              <a:t>7) Estudo do NPSH (“Net Positive Suction Head”)</a:t>
            </a:r>
          </a:p>
          <a:p>
            <a:pPr marL="0" indent="0">
              <a:buNone/>
            </a:pPr>
            <a:r>
              <a:rPr lang="pt-BR" sz="2600" b="1" dirty="0">
                <a:solidFill>
                  <a:srgbClr val="000066"/>
                </a:solidFill>
                <a:cs typeface="Arial" panose="020B0604020202020204" pitchFamily="34" charset="0"/>
              </a:rPr>
              <a:t>7.1) Introdução</a:t>
            </a:r>
          </a:p>
          <a:p>
            <a:pPr marL="627063" indent="0">
              <a:buNone/>
            </a:pPr>
            <a:r>
              <a:rPr lang="pt-BR" sz="2600" dirty="0">
                <a:cs typeface="Times New Roman" panose="02020603050405020304" pitchFamily="18" charset="0"/>
              </a:rPr>
              <a:t>→ Pressão do vapor d’água do ar sobre a água = </a:t>
            </a:r>
            <a:r>
              <a:rPr lang="pt-BR" sz="2600" b="1" dirty="0">
                <a:cs typeface="Times New Roman" panose="02020603050405020304" pitchFamily="18" charset="0"/>
              </a:rPr>
              <a:t>pressão de vapor (hv)</a:t>
            </a:r>
          </a:p>
          <a:p>
            <a:pPr marL="0" indent="0">
              <a:buNone/>
            </a:pPr>
            <a:endParaRPr lang="pt-BR" sz="2600" b="1" dirty="0">
              <a:cs typeface="Times New Roman" panose="02020603050405020304" pitchFamily="18" charset="0"/>
            </a:endParaRPr>
          </a:p>
          <a:p>
            <a:pPr marL="627063" indent="0">
              <a:buNone/>
            </a:pPr>
            <a:r>
              <a:rPr lang="pt-BR" sz="2600" b="1" dirty="0">
                <a:cs typeface="Times New Roman" panose="02020603050405020304" pitchFamily="18" charset="0"/>
              </a:rPr>
              <a:t>→ </a:t>
            </a:r>
            <a:r>
              <a:rPr lang="pt-BR" sz="2600" dirty="0">
                <a:cs typeface="Times New Roman" panose="02020603050405020304" pitchFamily="18" charset="0"/>
              </a:rPr>
              <a:t>Quando a pressão absoluta na água fria cai até hv, a água se vaporiza</a:t>
            </a:r>
          </a:p>
          <a:p>
            <a:pPr marL="0" indent="0">
              <a:buNone/>
            </a:pPr>
            <a:endParaRPr lang="pt-BR" sz="2600" dirty="0">
              <a:cs typeface="Times New Roman" panose="02020603050405020304" pitchFamily="18" charset="0"/>
            </a:endParaRPr>
          </a:p>
          <a:p>
            <a:pPr marL="627063" indent="0">
              <a:buNone/>
            </a:pPr>
            <a:r>
              <a:rPr lang="pt-BR" sz="2600" dirty="0">
                <a:cs typeface="Times New Roman" panose="02020603050405020304" pitchFamily="18" charset="0"/>
              </a:rPr>
              <a:t>→ O NPSH é um estudo feito na sucção da bomba para evitar a </a:t>
            </a:r>
            <a:r>
              <a:rPr lang="pt-BR" sz="2600" b="1" dirty="0">
                <a:cs typeface="Times New Roman" panose="02020603050405020304" pitchFamily="18" charset="0"/>
              </a:rPr>
              <a:t>cavitação</a:t>
            </a:r>
          </a:p>
          <a:p>
            <a:pPr marL="0" indent="0">
              <a:buNone/>
            </a:pPr>
            <a:endParaRPr lang="pt-BR" sz="2600" b="1" dirty="0">
              <a:cs typeface="Times New Roman" panose="02020603050405020304" pitchFamily="18" charset="0"/>
            </a:endParaRPr>
          </a:p>
          <a:p>
            <a:pPr marL="627063" indent="0">
              <a:buNone/>
            </a:pPr>
            <a:r>
              <a:rPr lang="pt-BR" sz="2600" b="1" dirty="0">
                <a:cs typeface="Times New Roman" panose="02020603050405020304" pitchFamily="18" charset="0"/>
              </a:rPr>
              <a:t>→ </a:t>
            </a:r>
            <a:r>
              <a:rPr lang="pt-BR" sz="2600" dirty="0">
                <a:cs typeface="Times New Roman" panose="02020603050405020304" pitchFamily="18" charset="0"/>
              </a:rPr>
              <a:t>Cavitação: retorno brusco da água vaporizada ao estado líquido</a:t>
            </a:r>
          </a:p>
          <a:p>
            <a:pPr marL="0" indent="0">
              <a:buNone/>
            </a:pPr>
            <a:endParaRPr lang="pt-BR" sz="2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6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600" b="1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600" b="1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2600" b="1" dirty="0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002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3730" y="204717"/>
            <a:ext cx="9023632" cy="854438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Cavitação - Visualização teórica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23" y="1086451"/>
            <a:ext cx="9168351" cy="564984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3879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2764" y="1"/>
            <a:ext cx="11059236" cy="809468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 Problema na prática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4" y="995631"/>
            <a:ext cx="4384429" cy="58214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5854889" y="1109720"/>
            <a:ext cx="547275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>
                <a:cs typeface="Times New Roman" panose="02020603050405020304" pitchFamily="18" charset="0"/>
              </a:rPr>
              <a:t>→ 1 a 3: pressão cai</a:t>
            </a:r>
          </a:p>
          <a:p>
            <a:pPr algn="just"/>
            <a:r>
              <a:rPr lang="pt-BR" sz="2600" dirty="0">
                <a:cs typeface="Times New Roman" panose="02020603050405020304" pitchFamily="18" charset="0"/>
              </a:rPr>
              <a:t>→ 3 a 4: pressão aumenta. </a:t>
            </a:r>
          </a:p>
          <a:p>
            <a:pPr algn="just"/>
            <a:r>
              <a:rPr lang="pt-BR" sz="2600" dirty="0">
                <a:cs typeface="Times New Roman" panose="02020603050405020304" pitchFamily="18" charset="0"/>
              </a:rPr>
              <a:t>→ P3: ponto de pressão mínima</a:t>
            </a:r>
          </a:p>
          <a:p>
            <a:pPr algn="just"/>
            <a:endParaRPr lang="pt-BR" sz="2600" dirty="0">
              <a:cs typeface="Times New Roman" panose="02020603050405020304" pitchFamily="18" charset="0"/>
            </a:endParaRPr>
          </a:p>
          <a:p>
            <a:pPr marL="450850" indent="-450850" algn="just"/>
            <a:r>
              <a:rPr lang="pt-BR" sz="2600" dirty="0">
                <a:cs typeface="Times New Roman" panose="02020603050405020304" pitchFamily="18" charset="0"/>
              </a:rPr>
              <a:t>→ Se a água se vaporiza de 1 a 3, </a:t>
            </a:r>
            <a:br>
              <a:rPr lang="pt-BR" sz="2600" dirty="0">
                <a:cs typeface="Times New Roman" panose="02020603050405020304" pitchFamily="18" charset="0"/>
              </a:rPr>
            </a:br>
            <a:r>
              <a:rPr lang="pt-BR" sz="2600" dirty="0">
                <a:cs typeface="Times New Roman" panose="02020603050405020304" pitchFamily="18" charset="0"/>
              </a:rPr>
              <a:t>vai implodir de 3 a 4</a:t>
            </a:r>
          </a:p>
          <a:p>
            <a:pPr algn="just"/>
            <a:endParaRPr lang="pt-BR" sz="2600" dirty="0">
              <a:cs typeface="Times New Roman" panose="02020603050405020304" pitchFamily="18" charset="0"/>
            </a:endParaRPr>
          </a:p>
          <a:p>
            <a:pPr marL="450850" indent="-450850" algn="just"/>
            <a:r>
              <a:rPr lang="pt-BR" sz="2600" dirty="0">
                <a:cs typeface="Times New Roman" panose="02020603050405020304" pitchFamily="18" charset="0"/>
              </a:rPr>
              <a:t>→ Cavitação causa:</a:t>
            </a:r>
          </a:p>
          <a:p>
            <a:pPr marL="450850" indent="-450850" algn="just"/>
            <a:r>
              <a:rPr lang="pt-BR" sz="2600" dirty="0">
                <a:cs typeface="Times New Roman" panose="02020603050405020304" pitchFamily="18" charset="0"/>
              </a:rPr>
              <a:t>	Barulho característico</a:t>
            </a:r>
          </a:p>
          <a:p>
            <a:pPr marL="450850" indent="-450850" algn="just"/>
            <a:r>
              <a:rPr lang="pt-BR" sz="2600" dirty="0">
                <a:cs typeface="Times New Roman" panose="02020603050405020304" pitchFamily="18" charset="0"/>
              </a:rPr>
              <a:t>	Corrosão do rotor</a:t>
            </a:r>
          </a:p>
          <a:p>
            <a:pPr marL="450850" indent="-450850" algn="just"/>
            <a:r>
              <a:rPr lang="pt-BR" sz="2600" dirty="0">
                <a:cs typeface="Times New Roman" panose="02020603050405020304" pitchFamily="18" charset="0"/>
              </a:rPr>
              <a:t>	Queda da eficiência da bomba</a:t>
            </a:r>
          </a:p>
          <a:p>
            <a:pPr algn="just"/>
            <a:endParaRPr lang="pt-BR" sz="2600" dirty="0">
              <a:cs typeface="Times New Roman" panose="02020603050405020304" pitchFamily="18" charset="0"/>
            </a:endParaRPr>
          </a:p>
          <a:p>
            <a:pPr algn="just"/>
            <a:r>
              <a:rPr lang="pt-BR" sz="2600" dirty="0">
                <a:cs typeface="Times New Roman" panose="02020603050405020304" pitchFamily="18" charset="0"/>
              </a:rPr>
              <a:t>→ Estudo do NPSH visa manter P3 &gt; hv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67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3707" y="95537"/>
            <a:ext cx="9430604" cy="83944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 Os 2 valores do NPSH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73707" y="839448"/>
            <a:ext cx="9430604" cy="601855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600" b="1" dirty="0">
                <a:cs typeface="Arial" panose="020B0604020202020204" pitchFamily="34" charset="0"/>
              </a:rPr>
              <a:t>1) NPSH requerido (NPSH</a:t>
            </a:r>
            <a:r>
              <a:rPr lang="pt-BR" sz="2600" b="1" baseline="-25000" dirty="0">
                <a:cs typeface="Arial" panose="020B0604020202020204" pitchFamily="34" charset="0"/>
              </a:rPr>
              <a:t>r</a:t>
            </a:r>
            <a:r>
              <a:rPr lang="pt-BR" sz="2600" b="1" dirty="0">
                <a:cs typeface="Arial" panose="020B0604020202020204" pitchFamily="34" charset="0"/>
              </a:rPr>
              <a:t>) → </a:t>
            </a:r>
            <a:r>
              <a:rPr lang="pt-BR" sz="2600" dirty="0">
                <a:cs typeface="Arial" panose="020B0604020202020204" pitchFamily="34" charset="0"/>
              </a:rPr>
              <a:t>característica da bomba, fornecida pelo fabricante, junto com as curvas caraterísticas da bomba.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12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600" b="1" dirty="0">
                <a:cs typeface="Arial" panose="020B0604020202020204" pitchFamily="34" charset="0"/>
              </a:rPr>
              <a:t>2) NPSH disponível (NPSH</a:t>
            </a:r>
            <a:r>
              <a:rPr lang="pt-BR" sz="2600" b="1" baseline="-25000" dirty="0">
                <a:cs typeface="Arial" panose="020B0604020202020204" pitchFamily="34" charset="0"/>
              </a:rPr>
              <a:t>d</a:t>
            </a:r>
            <a:r>
              <a:rPr lang="pt-BR" sz="2600" b="1" dirty="0">
                <a:cs typeface="Arial" panose="020B0604020202020204" pitchFamily="34" charset="0"/>
              </a:rPr>
              <a:t>)</a:t>
            </a:r>
            <a:r>
              <a:rPr lang="pt-BR" sz="2600" dirty="0">
                <a:cs typeface="Times New Roman" panose="02020603050405020304" pitchFamily="18" charset="0"/>
              </a:rPr>
              <a:t>→ É uma característica da sucção, que deve ser calculada por nós.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2600" dirty="0"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r="6684"/>
          <a:stretch/>
        </p:blipFill>
        <p:spPr>
          <a:xfrm>
            <a:off x="569100" y="4161692"/>
            <a:ext cx="7296560" cy="167432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411" y="3235249"/>
            <a:ext cx="2890489" cy="35272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36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2890" y="143662"/>
            <a:ext cx="9089410" cy="82445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 Conclusões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877687885"/>
              </p:ext>
            </p:extLst>
          </p:nvPr>
        </p:nvGraphicFramePr>
        <p:xfrm>
          <a:off x="2259067" y="1220025"/>
          <a:ext cx="3214215" cy="516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907640330"/>
              </p:ext>
            </p:extLst>
          </p:nvPr>
        </p:nvGraphicFramePr>
        <p:xfrm>
          <a:off x="6718718" y="1220025"/>
          <a:ext cx="3214215" cy="516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061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4471" y="184346"/>
            <a:ext cx="9103057" cy="914400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 O que fazer se cavitar?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45920" y="1696520"/>
            <a:ext cx="6235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1) Escolher bomba com NPSHr menor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45920" y="2592183"/>
            <a:ext cx="56593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2) Aumentar o NPSHd</a:t>
            </a:r>
          </a:p>
          <a:p>
            <a:endParaRPr lang="pt-BR" sz="2400" b="1" dirty="0"/>
          </a:p>
          <a:p>
            <a:pPr marL="355600" indent="-355600"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O que mais funciona é diminuir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pt-BR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ou seja, colocar a bomba mais perto da água.</a:t>
            </a:r>
          </a:p>
          <a:p>
            <a:pPr algn="just"/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Como fazer se no verão o rio sobe e pode alagar ?</a:t>
            </a:r>
          </a:p>
          <a:p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r="5801"/>
          <a:stretch/>
        </p:blipFill>
        <p:spPr>
          <a:xfrm>
            <a:off x="6590314" y="2692925"/>
            <a:ext cx="5187777" cy="167432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80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8299" y="109185"/>
            <a:ext cx="9376012" cy="914399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7.7 Alternativas para se diminuir </a:t>
            </a:r>
            <a:r>
              <a:rPr lang="pt-BR" sz="4000" b="1" dirty="0" err="1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hg</a:t>
            </a:r>
            <a:r>
              <a:rPr lang="pt-BR" sz="4000" b="1" baseline="-25000" dirty="0" err="1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suc</a:t>
            </a:r>
            <a:endParaRPr lang="pt-BR" sz="4000" b="1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4459" y="1124262"/>
            <a:ext cx="1070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1)Bombas em flutuadores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4" y="1824194"/>
            <a:ext cx="5725366" cy="385086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50" name="Picture 2" descr="Flutuantes para Bombeamento de Água - Nonino">
            <a:extLst>
              <a:ext uri="{FF2B5EF4-FFF2-40B4-BE49-F238E27FC236}">
                <a16:creationId xmlns:a16="http://schemas.microsoft.com/office/drawing/2014/main" id="{432BCC7E-670F-DB66-5525-BEB90A025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47" y="2125543"/>
            <a:ext cx="5800300" cy="32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7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9409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2)Bomba submersível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8" y="899410"/>
            <a:ext cx="4815199" cy="5739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834" y="1159766"/>
            <a:ext cx="3629532" cy="36390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8364511" y="5036695"/>
            <a:ext cx="2989289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Bomba Submersa </a:t>
            </a:r>
          </a:p>
          <a:p>
            <a:pPr algn="ctr"/>
            <a:r>
              <a:rPr lang="pt-BR" sz="2400" dirty="0"/>
              <a:t>para poços artesianos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275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2638" y="365125"/>
            <a:ext cx="5957807" cy="1325563"/>
          </a:xfrm>
        </p:spPr>
        <p:txBody>
          <a:bodyPr>
            <a:normAutofit/>
          </a:bodyPr>
          <a:lstStyle/>
          <a:p>
            <a:r>
              <a:rPr lang="pt-BR" sz="3700" b="1" dirty="0">
                <a:latin typeface="Arial" panose="020B0604020202020204" pitchFamily="34" charset="0"/>
                <a:cs typeface="Arial" panose="020B0604020202020204" pitchFamily="34" charset="0"/>
              </a:rPr>
              <a:t>(b) Bombas Volumétricas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7" b="13575"/>
          <a:stretch/>
        </p:blipFill>
        <p:spPr>
          <a:xfrm>
            <a:off x="1843754" y="1451733"/>
            <a:ext cx="3169999" cy="15177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10" y="3503871"/>
            <a:ext cx="5096691" cy="323519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11" y="118937"/>
            <a:ext cx="5096691" cy="32351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Dimensionamento dos Principais componentes de uma bomba de engrenagens  aplicada a um veículo de alta performance.">
            <a:extLst>
              <a:ext uri="{FF2B5EF4-FFF2-40B4-BE49-F238E27FC236}">
                <a16:creationId xmlns:a16="http://schemas.microsoft.com/office/drawing/2014/main" id="{9AC11D6C-741B-84F5-7862-0FD8808E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90" y="3290288"/>
            <a:ext cx="1570083" cy="180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áquinas Volumétricas | Course">
            <a:extLst>
              <a:ext uri="{FF2B5EF4-FFF2-40B4-BE49-F238E27FC236}">
                <a16:creationId xmlns:a16="http://schemas.microsoft.com/office/drawing/2014/main" id="{D4E5E78B-B27F-7C4D-13F0-33B27E42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523" y="3302051"/>
            <a:ext cx="2833693" cy="17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nimación De Bomba De Lóbulo">
            <a:extLst>
              <a:ext uri="{FF2B5EF4-FFF2-40B4-BE49-F238E27FC236}">
                <a16:creationId xmlns:a16="http://schemas.microsoft.com/office/drawing/2014/main" id="{70428AA3-2827-3753-58BF-ABB31F12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90" y="5358461"/>
            <a:ext cx="2425804" cy="13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PT - Sumário PowerPoint Presentation, free download - ID:4343815">
            <a:extLst>
              <a:ext uri="{FF2B5EF4-FFF2-40B4-BE49-F238E27FC236}">
                <a16:creationId xmlns:a16="http://schemas.microsoft.com/office/drawing/2014/main" id="{A40B5EE1-BB63-FDC0-5114-7BCC1655E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9" t="30846" r="19503" b="7853"/>
          <a:stretch/>
        </p:blipFill>
        <p:spPr bwMode="auto">
          <a:xfrm>
            <a:off x="3574909" y="5119506"/>
            <a:ext cx="2521091" cy="18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11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5719" y="1"/>
            <a:ext cx="8325136" cy="839448"/>
          </a:xfrm>
        </p:spPr>
        <p:txBody>
          <a:bodyPr/>
          <a:lstStyle/>
          <a:p>
            <a:r>
              <a:rPr lang="pt-BR" b="1" dirty="0">
                <a:latin typeface="Calisto MT" panose="02040603050505030304" pitchFamily="18" charset="0"/>
              </a:rPr>
              <a:t>3)Bomba sapo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0" y="1232049"/>
            <a:ext cx="4893056" cy="53665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26" name="Picture 2" descr="Bomba Submersa 8 300W ECCO Anauger - Anhanguera Ferramentas&quot;">
            <a:extLst>
              <a:ext uri="{FF2B5EF4-FFF2-40B4-BE49-F238E27FC236}">
                <a16:creationId xmlns:a16="http://schemas.microsoft.com/office/drawing/2014/main" id="{94C5FC76-AFA6-E047-4CC6-550B976A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73"/>
          <a:stretch/>
        </p:blipFill>
        <p:spPr bwMode="auto">
          <a:xfrm>
            <a:off x="6096003" y="1136513"/>
            <a:ext cx="4590192" cy="57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69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0060" y="253387"/>
            <a:ext cx="8434318" cy="854439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+mn-lt"/>
                <a:cs typeface="Arial" panose="020B0604020202020204" pitchFamily="34" charset="0"/>
              </a:rPr>
              <a:t>4)Bomba afogada na ponta da sucção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05" y="1433016"/>
            <a:ext cx="3598314" cy="528850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74" name="Picture 2" descr="Source Bomba de água elétrica submersível, bombas de alumínio on  m.alibaba.com">
            <a:extLst>
              <a:ext uri="{FF2B5EF4-FFF2-40B4-BE49-F238E27FC236}">
                <a16:creationId xmlns:a16="http://schemas.microsoft.com/office/drawing/2014/main" id="{770E0096-BE2D-5349-6E3F-4F739EB1E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33016"/>
            <a:ext cx="4660710" cy="466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1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0060" y="1"/>
            <a:ext cx="9730853" cy="899409"/>
          </a:xfrm>
        </p:spPr>
        <p:txBody>
          <a:bodyPr>
            <a:noAutofit/>
          </a:bodyPr>
          <a:lstStyle/>
          <a:p>
            <a:r>
              <a:rPr lang="pt-BR" sz="4000" b="1" dirty="0">
                <a:latin typeface="+mn-lt"/>
                <a:cs typeface="Arial" panose="020B0604020202020204" pitchFamily="34" charset="0"/>
              </a:rPr>
              <a:t>5)Bomba com injetor para poços caipiras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93" y="1120724"/>
            <a:ext cx="4570880" cy="55888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85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4525" y="1433015"/>
            <a:ext cx="9688773" cy="3679302"/>
          </a:xfrm>
        </p:spPr>
        <p:txBody>
          <a:bodyPr>
            <a:noAutofit/>
          </a:bodyPr>
          <a:lstStyle/>
          <a:p>
            <a:r>
              <a:rPr lang="pt-BR" sz="4000" b="1" dirty="0">
                <a:latin typeface="+mn-lt"/>
                <a:cs typeface="Arial" panose="020B0604020202020204" pitchFamily="34" charset="0"/>
              </a:rPr>
              <a:t>6) Casa de bombas protegida com muro</a:t>
            </a:r>
            <a:br>
              <a:rPr lang="pt-BR" sz="4000" dirty="0">
                <a:latin typeface="+mn-lt"/>
              </a:rPr>
            </a:br>
            <a:br>
              <a:rPr lang="pt-BR" sz="4000" dirty="0">
                <a:latin typeface="+mn-lt"/>
              </a:rPr>
            </a:br>
            <a:br>
              <a:rPr lang="pt-BR" sz="4000" dirty="0">
                <a:latin typeface="+mn-lt"/>
              </a:rPr>
            </a:br>
            <a:r>
              <a:rPr lang="pt-BR" sz="4000" b="1" dirty="0">
                <a:latin typeface="+mn-lt"/>
                <a:cs typeface="Arial" panose="020B0604020202020204" pitchFamily="34" charset="0"/>
              </a:rPr>
              <a:t>7) Casa de bombas em degraus</a:t>
            </a:r>
            <a:br>
              <a:rPr lang="pt-BR" sz="4000" dirty="0">
                <a:latin typeface="+mn-lt"/>
              </a:rPr>
            </a:br>
            <a:br>
              <a:rPr lang="pt-BR" sz="4000" dirty="0">
                <a:latin typeface="+mn-lt"/>
              </a:rPr>
            </a:br>
            <a:br>
              <a:rPr lang="pt-BR" sz="4000" dirty="0">
                <a:latin typeface="+mn-lt"/>
              </a:rPr>
            </a:br>
            <a:endParaRPr lang="pt-BR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6195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447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7.8-Exercícios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653" y="1213184"/>
            <a:ext cx="5418815" cy="5382484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pt-BR" sz="2600" dirty="0"/>
              <a:t>Verificar se haverá cavitação</a:t>
            </a:r>
          </a:p>
          <a:p>
            <a:pPr marL="0" indent="0">
              <a:buNone/>
            </a:pPr>
            <a:endParaRPr lang="pt-BR" sz="2600" dirty="0"/>
          </a:p>
          <a:p>
            <a:pPr marL="0" indent="0">
              <a:buNone/>
            </a:pPr>
            <a:r>
              <a:rPr lang="pt-BR" sz="2600" dirty="0"/>
              <a:t>DADOS:</a:t>
            </a:r>
          </a:p>
          <a:p>
            <a:pPr marL="0" indent="0">
              <a:buNone/>
            </a:pPr>
            <a:r>
              <a:rPr lang="pt-BR" sz="2600" dirty="0"/>
              <a:t>*Bomba ETANORM 50-160</a:t>
            </a:r>
          </a:p>
          <a:p>
            <a:pPr marL="0" indent="0">
              <a:buNone/>
            </a:pPr>
            <a:r>
              <a:rPr lang="pt-BR" sz="2600" dirty="0"/>
              <a:t>*Q = 50 m</a:t>
            </a:r>
            <a:r>
              <a:rPr lang="pt-BR" sz="2600" baseline="30000" dirty="0"/>
              <a:t>3</a:t>
            </a:r>
            <a:r>
              <a:rPr lang="pt-BR" sz="2600" dirty="0"/>
              <a:t>/h</a:t>
            </a:r>
          </a:p>
          <a:p>
            <a:pPr marL="0" indent="0">
              <a:buNone/>
            </a:pPr>
            <a:r>
              <a:rPr lang="pt-BR" sz="2600" dirty="0"/>
              <a:t>*hg </a:t>
            </a:r>
            <a:r>
              <a:rPr lang="pt-BR" sz="2600" dirty="0" err="1"/>
              <a:t>suc</a:t>
            </a:r>
            <a:r>
              <a:rPr lang="pt-BR" sz="2600" dirty="0"/>
              <a:t> = 3 m</a:t>
            </a:r>
          </a:p>
          <a:p>
            <a:pPr marL="0" indent="0">
              <a:buNone/>
            </a:pPr>
            <a:r>
              <a:rPr lang="pt-BR" sz="2600" dirty="0"/>
              <a:t>*</a:t>
            </a:r>
            <a:r>
              <a:rPr lang="pt-BR" sz="2600" dirty="0" err="1"/>
              <a:t>hf</a:t>
            </a:r>
            <a:r>
              <a:rPr lang="pt-BR" sz="2600" dirty="0"/>
              <a:t> </a:t>
            </a:r>
            <a:r>
              <a:rPr lang="pt-BR" sz="2600" dirty="0" err="1"/>
              <a:t>suc</a:t>
            </a:r>
            <a:r>
              <a:rPr lang="pt-BR" sz="2600" dirty="0"/>
              <a:t> = 1 m</a:t>
            </a:r>
          </a:p>
          <a:p>
            <a:pPr marL="0" indent="0">
              <a:buNone/>
            </a:pPr>
            <a:r>
              <a:rPr lang="pt-BR" sz="2600" dirty="0"/>
              <a:t>*Água a 20</a:t>
            </a:r>
            <a:r>
              <a:rPr lang="pt-BR" sz="2600" baseline="30000" dirty="0"/>
              <a:t>o</a:t>
            </a:r>
            <a:r>
              <a:rPr lang="pt-BR" sz="2600" dirty="0"/>
              <a:t>C (hv = 0,239 mca)</a:t>
            </a:r>
          </a:p>
          <a:p>
            <a:pPr marL="0" indent="0">
              <a:buNone/>
            </a:pPr>
            <a:r>
              <a:rPr lang="pt-BR" sz="2600" dirty="0"/>
              <a:t>*Altitude = 500 m</a:t>
            </a:r>
          </a:p>
          <a:p>
            <a:pPr marL="0" indent="0">
              <a:buNone/>
            </a:pPr>
            <a:r>
              <a:rPr lang="pt-BR" sz="2600" dirty="0"/>
              <a:t>NPSHr = 2,5 mca</a:t>
            </a: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49" y="238867"/>
            <a:ext cx="6430651" cy="651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>
            <a:cxnSpLocks/>
          </p:cNvCxnSpPr>
          <p:nvPr/>
        </p:nvCxnSpPr>
        <p:spPr>
          <a:xfrm flipH="1">
            <a:off x="9070975" y="3451098"/>
            <a:ext cx="57309" cy="2806827"/>
          </a:xfrm>
          <a:prstGeom prst="line">
            <a:avLst/>
          </a:prstGeom>
          <a:ln w="444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>
            <a:cxnSpLocks/>
          </p:cNvCxnSpPr>
          <p:nvPr/>
        </p:nvCxnSpPr>
        <p:spPr>
          <a:xfrm flipH="1" flipV="1">
            <a:off x="6885918" y="3416983"/>
            <a:ext cx="2273957" cy="34115"/>
          </a:xfrm>
          <a:prstGeom prst="straightConnector1">
            <a:avLst/>
          </a:prstGeom>
          <a:ln w="444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>
            <a:off x="6264594" y="3200146"/>
            <a:ext cx="620426" cy="501904"/>
          </a:xfrm>
          <a:prstGeom prst="ellipse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3500" y="28545"/>
            <a:ext cx="8001000" cy="944379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+mn-lt"/>
                <a:cs typeface="Arial" panose="020B0604020202020204" pitchFamily="34" charset="0"/>
              </a:rPr>
              <a:t>Exercício 1 (Continuação)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9923" y="1435100"/>
            <a:ext cx="5026077" cy="4838700"/>
          </a:xfrm>
        </p:spPr>
        <p:txBody>
          <a:bodyPr/>
          <a:lstStyle/>
          <a:p>
            <a:r>
              <a:rPr lang="pt-BR" dirty="0"/>
              <a:t>NPSHr = 2,5 mca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b="1" dirty="0"/>
              <a:t>Calculando o NPSH </a:t>
            </a:r>
            <a:r>
              <a:rPr lang="pt-BR" b="1" dirty="0" err="1"/>
              <a:t>disp</a:t>
            </a:r>
            <a:endParaRPr lang="pt-BR" b="1" dirty="0"/>
          </a:p>
          <a:p>
            <a:pPr marL="0" indent="0">
              <a:buNone/>
            </a:pPr>
            <a:endParaRPr lang="pt-BR" sz="1200" b="1" dirty="0"/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NPSHd = 9,73 – 0,239 – 3 – 1</a:t>
            </a:r>
          </a:p>
          <a:p>
            <a:pPr marL="0" indent="0">
              <a:buNone/>
            </a:pP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NPSHd = 5,49 mca</a:t>
            </a:r>
          </a:p>
          <a:p>
            <a:pPr marL="0" indent="0">
              <a:buNone/>
            </a:pPr>
            <a:endParaRPr lang="pt-B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Conclusão: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NPSHd &gt; NPSHr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bomba não cavita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6375400" y="3553531"/>
                <a:ext cx="5384800" cy="19602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𝑎𝑡𝑚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𝑙𝑜𝑐𝑎𝑙</m:t>
                          </m:r>
                        </m:num>
                        <m:den>
                          <m:r>
                            <a:rPr lang="pt-B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=10,33 −0,12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100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  <a:p>
                <a:endParaRPr lang="pt-B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𝑎𝑡𝑚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𝑙𝑜𝑐𝑎𝑙</m:t>
                          </m:r>
                        </m:num>
                        <m:den>
                          <m:r>
                            <a:rPr lang="pt-BR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=9,73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𝑚𝑐𝑎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400" y="3553531"/>
                <a:ext cx="5384800" cy="19602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DE15B6D-1479-B38F-AFBC-FF794B833E77}"/>
                  </a:ext>
                </a:extLst>
              </p:cNvPr>
              <p:cNvSpPr txBox="1"/>
              <p:nvPr/>
            </p:nvSpPr>
            <p:spPr>
              <a:xfrm>
                <a:off x="6375400" y="1971334"/>
                <a:ext cx="5384800" cy="84164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𝑁𝑃𝑆𝐻𝑑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𝑎𝑡𝑚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𝑙𝑜𝑐𝑎𝑙</m:t>
                          </m:r>
                        </m:num>
                        <m:den>
                          <m:r>
                            <a:rPr lang="pt-B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h𝑣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h𝑔𝑠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h𝑓𝑠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DE15B6D-1479-B38F-AFBC-FF794B833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400" y="1971334"/>
                <a:ext cx="5384800" cy="841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461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8900" y="1"/>
            <a:ext cx="9042400" cy="1154242"/>
          </a:xfrm>
        </p:spPr>
        <p:txBody>
          <a:bodyPr>
            <a:normAutofit/>
          </a:bodyPr>
          <a:lstStyle/>
          <a:p>
            <a:r>
              <a:rPr lang="pt-BR" b="1" dirty="0">
                <a:latin typeface="+mn-lt"/>
                <a:cs typeface="Arial" panose="020B0604020202020204" pitchFamily="34" charset="0"/>
              </a:rPr>
              <a:t>2) Verificar se haverá cavitação</a:t>
            </a:r>
            <a:endParaRPr lang="pt-BR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49508"/>
                <a:ext cx="4819338" cy="443708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pt-BR" dirty="0"/>
                  <a:t>DADOS: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r>
                  <a:rPr lang="pt-BR" dirty="0"/>
                  <a:t>*Bomba ETANORM 50-160</a:t>
                </a:r>
              </a:p>
              <a:p>
                <a:pPr marL="0" indent="0">
                  <a:buNone/>
                </a:pPr>
                <a:r>
                  <a:rPr lang="pt-BR" dirty="0"/>
                  <a:t>*Q = 50 m</a:t>
                </a:r>
                <a:r>
                  <a:rPr lang="pt-BR" baseline="30000" dirty="0"/>
                  <a:t>3</a:t>
                </a:r>
                <a:r>
                  <a:rPr lang="pt-BR" dirty="0"/>
                  <a:t>/h</a:t>
                </a:r>
              </a:p>
              <a:p>
                <a:pPr marL="0" indent="0">
                  <a:buNone/>
                </a:pPr>
                <a:r>
                  <a:rPr lang="pt-BR" dirty="0"/>
                  <a:t>*hg </a:t>
                </a:r>
                <a:r>
                  <a:rPr lang="pt-BR" dirty="0" err="1"/>
                  <a:t>suc</a:t>
                </a:r>
                <a:r>
                  <a:rPr lang="pt-BR" dirty="0"/>
                  <a:t> = 3 m</a:t>
                </a:r>
              </a:p>
              <a:p>
                <a:pPr marL="0" indent="0">
                  <a:buNone/>
                </a:pPr>
                <a:r>
                  <a:rPr lang="pt-BR" dirty="0"/>
                  <a:t>*</a:t>
                </a:r>
                <a:r>
                  <a:rPr lang="pt-BR" dirty="0" err="1"/>
                  <a:t>hf</a:t>
                </a:r>
                <a:r>
                  <a:rPr lang="pt-BR" dirty="0"/>
                  <a:t> </a:t>
                </a:r>
                <a:r>
                  <a:rPr lang="pt-BR" dirty="0" err="1"/>
                  <a:t>suc</a:t>
                </a:r>
                <a:r>
                  <a:rPr lang="pt-BR" dirty="0"/>
                  <a:t> = 1 m</a:t>
                </a:r>
              </a:p>
              <a:p>
                <a:pPr marL="0" indent="0">
                  <a:buNone/>
                </a:pPr>
                <a:r>
                  <a:rPr lang="pt-BR" dirty="0">
                    <a:solidFill>
                      <a:srgbClr val="FF0000"/>
                    </a:solidFill>
                  </a:rPr>
                  <a:t>*Água a 80</a:t>
                </a:r>
                <a:r>
                  <a:rPr lang="pt-BR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pt-BR" dirty="0">
                    <a:solidFill>
                      <a:srgbClr val="FF0000"/>
                    </a:solidFill>
                  </a:rPr>
                  <a:t>C (hv = 4,831 mca)</a:t>
                </a:r>
              </a:p>
              <a:p>
                <a:pPr marL="0" indent="0">
                  <a:buNone/>
                </a:pPr>
                <a:r>
                  <a:rPr lang="pt-BR" dirty="0"/>
                  <a:t>*Altitude = 500 m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i="0" dirty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m:rPr>
                            <m:sty m:val="p"/>
                          </m:rPr>
                          <a:rPr lang="pt-BR" i="0" baseline="-25000" dirty="0">
                            <a:latin typeface="Cambria Math" panose="02040503050406030204" pitchFamily="18" charset="0"/>
                          </a:rPr>
                          <m:t>atm</m:t>
                        </m:r>
                        <m:r>
                          <a:rPr lang="pt-BR" i="0" baseline="-250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i="0" baseline="-25000" dirty="0">
                            <a:latin typeface="Cambria Math" panose="02040503050406030204" pitchFamily="18" charset="0"/>
                          </a:rPr>
                          <m:t>local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pt-BR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=9,73 </m:t>
                    </m:r>
                    <m:r>
                      <m:rPr>
                        <m:sty m:val="p"/>
                      </m:rPr>
                      <a:rPr lang="pt-BR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mca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49508"/>
                <a:ext cx="4819338" cy="4437089"/>
              </a:xfrm>
              <a:blipFill>
                <a:blip r:embed="rId3"/>
                <a:stretch>
                  <a:fillRect l="-2276" t="-27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>
            <a:off x="457200" y="5412884"/>
            <a:ext cx="461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NPSHr = 2,5 mca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613400" y="3088480"/>
            <a:ext cx="62277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/>
              <a:t>NPSHd = 9,73 – 4,831 – 3 – 1</a:t>
            </a:r>
          </a:p>
          <a:p>
            <a:endParaRPr lang="pt-BR" sz="2600" dirty="0"/>
          </a:p>
          <a:p>
            <a:r>
              <a:rPr lang="pt-BR" sz="2600" dirty="0"/>
              <a:t>NPSHd = 0,90 mca</a:t>
            </a:r>
          </a:p>
          <a:p>
            <a:endParaRPr lang="pt-BR" sz="2600" dirty="0"/>
          </a:p>
          <a:p>
            <a:r>
              <a:rPr lang="pt-BR" sz="2600" b="1" dirty="0"/>
              <a:t>Conclusão:</a:t>
            </a:r>
          </a:p>
          <a:p>
            <a:endParaRPr lang="pt-BR" sz="2600" dirty="0"/>
          </a:p>
          <a:p>
            <a:r>
              <a:rPr lang="pt-BR" sz="2600" dirty="0"/>
              <a:t>Como o NPSHd &lt; NPSHr </a:t>
            </a:r>
          </a:p>
          <a:p>
            <a:r>
              <a:rPr lang="pt-BR" sz="2600" b="1" dirty="0"/>
              <a:t>	A bomba cavita!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2B08629-A946-ECD5-FAD3-4F621F062EA8}"/>
                  </a:ext>
                </a:extLst>
              </p:cNvPr>
              <p:cNvSpPr txBox="1"/>
              <p:nvPr/>
            </p:nvSpPr>
            <p:spPr>
              <a:xfrm>
                <a:off x="5613400" y="1700541"/>
                <a:ext cx="5384800" cy="84164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𝑁𝑃𝑆𝐻𝑑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𝑎𝑡𝑚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𝑙𝑜𝑐𝑎𝑙</m:t>
                          </m:r>
                        </m:num>
                        <m:den>
                          <m:r>
                            <a:rPr lang="pt-B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h𝑣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h𝑔𝑠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h𝑓𝑠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2B08629-A946-ECD5-FAD3-4F621F062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400" y="1700541"/>
                <a:ext cx="5384800" cy="841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4091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4600" y="273849"/>
            <a:ext cx="9067800" cy="1214204"/>
          </a:xfrm>
        </p:spPr>
        <p:txBody>
          <a:bodyPr>
            <a:noAutofit/>
          </a:bodyPr>
          <a:lstStyle/>
          <a:p>
            <a:pPr marL="533400" indent="-533400" algn="just"/>
            <a:r>
              <a:rPr lang="pt-BR" sz="3400" b="1" dirty="0">
                <a:latin typeface="+mn-lt"/>
                <a:cs typeface="Arial" panose="020B0604020202020204" pitchFamily="34" charset="0"/>
              </a:rPr>
              <a:t>3) Qual a máxima altura geométrica de sucção no exercício anterior para evitar a cavitação?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923248" y="1328504"/>
                <a:ext cx="6726420" cy="508499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b="1" dirty="0"/>
                  <a:t>No limite: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dirty="0"/>
                  <a:t>NPSHr = NPSHd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dirty="0"/>
                  <a:t>NPSHr =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dirty="0"/>
                  <a:t>Então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h𝑔𝑠</m:t>
                      </m:r>
                      <m:r>
                        <a:rPr lang="pt-BR" sz="2600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600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pt-BR" sz="2600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á</m:t>
                      </m:r>
                      <m:r>
                        <a:rPr lang="pt-BR" sz="2600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pt-BR" sz="2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6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2600" i="1" baseline="-25000" dirty="0">
                              <a:latin typeface="Cambria Math" panose="02040503050406030204" pitchFamily="18" charset="0"/>
                            </a:rPr>
                            <m:t>𝑎𝑡𝑚</m:t>
                          </m:r>
                          <m:r>
                            <a:rPr lang="pt-BR" sz="2600" i="1" baseline="-250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600" i="1" baseline="-25000" dirty="0">
                              <a:latin typeface="Cambria Math" panose="02040503050406030204" pitchFamily="18" charset="0"/>
                            </a:rPr>
                            <m:t>𝑙𝑜𝑐𝑎𝑙</m:t>
                          </m:r>
                        </m:num>
                        <m:den>
                          <m:r>
                            <a:rPr lang="pt-BR" sz="2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pt-BR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h𝑣</m:t>
                      </m:r>
                      <m:r>
                        <a:rPr lang="pt-BR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pt-BR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h𝑓𝑠</m:t>
                      </m:r>
                      <m:r>
                        <a:rPr lang="pt-BR" sz="2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𝑁𝑃𝑆𝐻𝑟</m:t>
                      </m:r>
                    </m:oMath>
                  </m:oMathPara>
                </a14:m>
                <a:endParaRPr lang="pt-BR" sz="26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dirty="0" err="1"/>
                  <a:t>hgs</a:t>
                </a:r>
                <a:r>
                  <a:rPr lang="pt-BR" sz="2600" baseline="-25000" dirty="0" err="1"/>
                  <a:t>máx</a:t>
                </a:r>
                <a:r>
                  <a:rPr lang="pt-BR" sz="2600" dirty="0"/>
                  <a:t> = 9,73 –  4,831 – 1 – 2,5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b="1" dirty="0" err="1"/>
                  <a:t>hgs</a:t>
                </a:r>
                <a:r>
                  <a:rPr lang="pt-BR" sz="2600" b="1" baseline="-25000" dirty="0" err="1"/>
                  <a:t>máx</a:t>
                </a:r>
                <a:r>
                  <a:rPr lang="pt-BR" sz="2600" b="1" dirty="0"/>
                  <a:t> = 1,40 m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3248" y="1328504"/>
                <a:ext cx="6726420" cy="5084996"/>
              </a:xfrm>
              <a:blipFill>
                <a:blip r:embed="rId3"/>
                <a:stretch>
                  <a:fillRect l="-1630" b="-21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>
            <a:off x="7623331" y="1942543"/>
            <a:ext cx="4302177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sz="2400" dirty="0"/>
          </a:p>
          <a:p>
            <a:r>
              <a:rPr lang="pt-BR" sz="2400" dirty="0"/>
              <a:t>E se </a:t>
            </a:r>
            <a:r>
              <a:rPr lang="pt-BR" sz="2400" dirty="0" err="1"/>
              <a:t>hgs</a:t>
            </a:r>
            <a:r>
              <a:rPr lang="pt-BR" sz="2400" baseline="-25000" dirty="0" err="1"/>
              <a:t>máx</a:t>
            </a:r>
            <a:r>
              <a:rPr lang="pt-BR" sz="2400" dirty="0"/>
              <a:t> desse negativo ?</a:t>
            </a:r>
          </a:p>
          <a:p>
            <a:endParaRPr 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FA417A1-C375-2C6F-D2CC-54BB3E9F28C0}"/>
                  </a:ext>
                </a:extLst>
              </p:cNvPr>
              <p:cNvSpPr txBox="1"/>
              <p:nvPr/>
            </p:nvSpPr>
            <p:spPr>
              <a:xfrm>
                <a:off x="2026275" y="2757497"/>
                <a:ext cx="5384800" cy="84164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𝑁𝑃𝑆𝐻𝑑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𝑎𝑡𝑚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i="1" baseline="-25000" dirty="0">
                              <a:latin typeface="Cambria Math" panose="02040503050406030204" pitchFamily="18" charset="0"/>
                            </a:rPr>
                            <m:t>𝑙𝑜𝑐𝑎𝑙</m:t>
                          </m:r>
                        </m:num>
                        <m:den>
                          <m:r>
                            <a:rPr lang="pt-B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h𝑣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h𝑔𝑠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h𝑓𝑠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FA417A1-C375-2C6F-D2CC-54BB3E9F2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275" y="2757497"/>
                <a:ext cx="5384800" cy="841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781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Tarefa (Exercícios)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2019" y="2798003"/>
            <a:ext cx="7627961" cy="7553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dirty="0"/>
              <a:t>e-Disciplinas USP	</a:t>
            </a:r>
            <a:r>
              <a:rPr lang="pt-BR" dirty="0">
                <a:sym typeface="Symbol" panose="05050102010706020507" pitchFamily="18" charset="2"/>
              </a:rPr>
              <a:t></a:t>
            </a:r>
            <a:r>
              <a:rPr lang="pt-BR" dirty="0"/>
              <a:t>	Aula 11 – Exercícios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</p:spTree>
    <p:extLst>
      <p:ext uri="{BB962C8B-B14F-4D97-AF65-F5344CB8AC3E}">
        <p14:creationId xmlns:p14="http://schemas.microsoft.com/office/powerpoint/2010/main" val="41312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1941444" y="148093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t-BR" sz="60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pt-BR" sz="7600" b="1" dirty="0">
                <a:solidFill>
                  <a:srgbClr val="0000FF"/>
                </a:solidFill>
              </a:rPr>
              <a:t>OBRIGADO!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sz="2600" dirty="0"/>
              <a:t>Prof. Fernando Campos Mendonça</a:t>
            </a:r>
          </a:p>
          <a:p>
            <a:pPr marL="0" indent="0" algn="ctr">
              <a:buNone/>
            </a:pPr>
            <a:r>
              <a:rPr lang="pt-BR" sz="2200" dirty="0"/>
              <a:t>Depto. de Engenharia de Biossistemas - ESALQ/USP</a:t>
            </a:r>
          </a:p>
          <a:p>
            <a:pPr marL="0" indent="0" algn="ctr">
              <a:buNone/>
            </a:pPr>
            <a:r>
              <a:rPr lang="pt-BR" sz="2200" dirty="0">
                <a:hlinkClick r:id="rId2"/>
              </a:rPr>
              <a:t>fernando.mendonca@usp.br</a:t>
            </a:r>
            <a:r>
              <a:rPr lang="pt-BR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79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9269" y="202369"/>
            <a:ext cx="5982325" cy="1409074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(c) Bombas Cinéticas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" t="15656" r="355" b="13791"/>
          <a:stretch/>
        </p:blipFill>
        <p:spPr>
          <a:xfrm>
            <a:off x="1679637" y="1446662"/>
            <a:ext cx="3845715" cy="16374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b="3645"/>
          <a:stretch/>
        </p:blipFill>
        <p:spPr bwMode="auto">
          <a:xfrm>
            <a:off x="7816784" y="175073"/>
            <a:ext cx="3090841" cy="320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784" y="3526336"/>
            <a:ext cx="3106476" cy="305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ombas Darka">
            <a:extLst>
              <a:ext uri="{FF2B5EF4-FFF2-40B4-BE49-F238E27FC236}">
                <a16:creationId xmlns:a16="http://schemas.microsoft.com/office/drawing/2014/main" id="{3A7B3005-E199-AA67-376B-BCD366309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2" y="3429000"/>
            <a:ext cx="6025131" cy="324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80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4320"/>
          </a:xfrm>
        </p:spPr>
        <p:txBody>
          <a:bodyPr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(d) Bombas especiais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49" y="1334124"/>
            <a:ext cx="8162302" cy="530305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489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6790" y="131165"/>
            <a:ext cx="7496331" cy="734517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BOMBAS CENTRÍFUGAS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3219" y="1514900"/>
            <a:ext cx="4482059" cy="5211935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(3.1)Definição</a:t>
            </a:r>
          </a:p>
          <a:p>
            <a:pPr marL="0" indent="0" algn="ctr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b="1" dirty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“Bombas em que o fornecimento da energia hidráulica resulta da ação centrífuga imprimida ao líquido por um rotor”</a:t>
            </a: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56" y="1199023"/>
            <a:ext cx="5789240" cy="55278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052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8173" y="704538"/>
            <a:ext cx="7451230" cy="1094282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3.2-Classificação</a:t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a) Quanto à trajetória do líquido</a:t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4" y="2143593"/>
            <a:ext cx="10501479" cy="328284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83830" y="5445500"/>
            <a:ext cx="121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RADIAL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368851" y="5426439"/>
            <a:ext cx="1124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AXIAL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575712" y="5445500"/>
            <a:ext cx="1034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MISTA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9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9|6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8.7|3.1|12.5|4.6|26.1|3.2|18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0.1|24.1|59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24.3|20.1|1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22.8|36.7|2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86.6|1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.8|40|8.2|15.2|75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54.4|1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9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20.7|7.6|7.7|7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4.5|10|13.3|6.2|4.4|7.3|2.8|32.8|7.5|3.2|1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3|10.1|4.1|3.7|4|18.6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5.8|7.2|4.6|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6.3|2|4.1|19|5.9|2.6|17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2|13.8|4.3|12.3|3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4|4.4|4.5|14.9|37.3|26.5|8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0.8|13.4|5.9|25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5|5.3|26.2|2.9|9|8.4|19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4.6|8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6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0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|8.1|7.7|9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2.4|17.6|29.9|14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21.1|23.3|2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7.2|10.6|24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26.9|13.9|65|11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4.3|1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3.7|25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38.1|6.9|4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|14.3|29.7|25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2.2|7|3.2|24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8.2|51.1|2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11.1|5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1.1|2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6|3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|22.9|2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|22.9|25.9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6143</TotalTime>
  <Words>2127</Words>
  <Application>Microsoft Office PowerPoint</Application>
  <PresentationFormat>Widescreen</PresentationFormat>
  <Paragraphs>412</Paragraphs>
  <Slides>59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8" baseType="lpstr">
      <vt:lpstr>Arial</vt:lpstr>
      <vt:lpstr>Arial Black</vt:lpstr>
      <vt:lpstr>Calibri</vt:lpstr>
      <vt:lpstr>Calibri Light</vt:lpstr>
      <vt:lpstr>Calisto MT</vt:lpstr>
      <vt:lpstr>Cambria Math</vt:lpstr>
      <vt:lpstr>Symbol</vt:lpstr>
      <vt:lpstr>Times New Roman</vt:lpstr>
      <vt:lpstr>Tema do Office</vt:lpstr>
      <vt:lpstr>Bombas Hidráulicas</vt:lpstr>
      <vt:lpstr>1. CONCEITOS</vt:lpstr>
      <vt:lpstr>BOMBAS HIDRÁULICAS</vt:lpstr>
      <vt:lpstr>2) CLASSIFICAÇÃO</vt:lpstr>
      <vt:lpstr>(b) Bombas Volumétricas</vt:lpstr>
      <vt:lpstr>(c) Bombas Cinéticas</vt:lpstr>
      <vt:lpstr>(d) Bombas especiais</vt:lpstr>
      <vt:lpstr>3) BOMBAS CENTRÍFUGAS</vt:lpstr>
      <vt:lpstr>3.2-Classificação  a) Quanto à trajetória do líquido </vt:lpstr>
      <vt:lpstr>b) Quanto ao tipo de rotor</vt:lpstr>
      <vt:lpstr>c) Quanto ao número de rotores</vt:lpstr>
      <vt:lpstr>d) Quanto à posição do eixo</vt:lpstr>
      <vt:lpstr>d) Quanto à posição do eixo</vt:lpstr>
      <vt:lpstr>e) Quanto à posição da Bomba</vt:lpstr>
      <vt:lpstr>2. BOMBAS E MOTORES Potências e Rendimentos</vt:lpstr>
      <vt:lpstr>3-POTÊNCIAS E RENDIMENTOS</vt:lpstr>
      <vt:lpstr>Apresentação do PowerPoint</vt:lpstr>
      <vt:lpstr>Observações</vt:lpstr>
      <vt:lpstr>Folgas para a escolha do Motor Elétrico</vt:lpstr>
      <vt:lpstr>Exercício de Aplicação</vt:lpstr>
      <vt:lpstr>Exercício (continuação)</vt:lpstr>
      <vt:lpstr>Exercício (continuação)</vt:lpstr>
      <vt:lpstr>3. BOMBAS CENTRÍFUGAS Curvas Características e Seleção</vt:lpstr>
      <vt:lpstr>BOMBAS HIDRÁULICAS (Aula 11.2)</vt:lpstr>
      <vt:lpstr>Curvas características usuais</vt:lpstr>
      <vt:lpstr>OBSERVAÇÃO Partida e parada com o registro fechado</vt:lpstr>
      <vt:lpstr>6)Escolha de Bombas e Motores  6.1)De bombas</vt:lpstr>
      <vt:lpstr>6.1)Escolha de Bombas (contin.)</vt:lpstr>
      <vt:lpstr>6.1)Esc.Bombas (cont.)</vt:lpstr>
      <vt:lpstr>6.2)Escolha de Motores Elétricos</vt:lpstr>
      <vt:lpstr>Exemplo 2</vt:lpstr>
      <vt:lpstr>Exemplo (continuação)</vt:lpstr>
      <vt:lpstr>Exemplo (continuação)</vt:lpstr>
      <vt:lpstr>6.3)Escolha do motor diesel</vt:lpstr>
      <vt:lpstr>Exercício</vt:lpstr>
      <vt:lpstr>Exercício (contin.)</vt:lpstr>
      <vt:lpstr>                                                         Exercício (Contin.)</vt:lpstr>
      <vt:lpstr>Exercício (contin.)</vt:lpstr>
      <vt:lpstr>                                                       Exercício (contin.)</vt:lpstr>
      <vt:lpstr>                                                       Exercício (contin.)</vt:lpstr>
      <vt:lpstr>4. INSTALAÇÕES DE BOMBEAMENTO NPSH e Cavitação</vt:lpstr>
      <vt:lpstr>BOMBAS HIDRÁULICAS</vt:lpstr>
      <vt:lpstr>Cavitação - Visualização teórica</vt:lpstr>
      <vt:lpstr>7.3 Problema na prática</vt:lpstr>
      <vt:lpstr>7.4 Os 2 valores do NPSH</vt:lpstr>
      <vt:lpstr>7.5 Conclusões</vt:lpstr>
      <vt:lpstr>7.6 O que fazer se cavitar?</vt:lpstr>
      <vt:lpstr>7.7 Alternativas para se diminuir hgsuc</vt:lpstr>
      <vt:lpstr>2)Bomba submersível</vt:lpstr>
      <vt:lpstr>3)Bomba sapo</vt:lpstr>
      <vt:lpstr>4)Bomba afogada na ponta da sucção</vt:lpstr>
      <vt:lpstr>5)Bomba com injetor para poços caipiras</vt:lpstr>
      <vt:lpstr>6) Casa de bombas protegida com muro   7) Casa de bombas em degraus   </vt:lpstr>
      <vt:lpstr>7.8-Exercícios</vt:lpstr>
      <vt:lpstr>Exercício 1 (Continuação)</vt:lpstr>
      <vt:lpstr>2) Verificar se haverá cavitação</vt:lpstr>
      <vt:lpstr>3) Qual a máxima altura geométrica de sucção no exercício anterior para evitar a cavitação?</vt:lpstr>
      <vt:lpstr>Tarefa (Exercícios)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Conta da Microsoft</dc:creator>
  <cp:lastModifiedBy>Fernando Campos Mendonça</cp:lastModifiedBy>
  <cp:revision>571</cp:revision>
  <dcterms:created xsi:type="dcterms:W3CDTF">2020-09-20T01:08:23Z</dcterms:created>
  <dcterms:modified xsi:type="dcterms:W3CDTF">2023-10-25T14:14:40Z</dcterms:modified>
</cp:coreProperties>
</file>