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2"/>
  </p:notesMasterIdLst>
  <p:sldIdLst>
    <p:sldId id="338" r:id="rId2"/>
    <p:sldId id="256" r:id="rId3"/>
    <p:sldId id="257" r:id="rId4"/>
    <p:sldId id="339" r:id="rId5"/>
    <p:sldId id="258" r:id="rId6"/>
    <p:sldId id="259" r:id="rId7"/>
    <p:sldId id="324" r:id="rId8"/>
    <p:sldId id="331" r:id="rId9"/>
    <p:sldId id="260" r:id="rId10"/>
    <p:sldId id="261" r:id="rId11"/>
    <p:sldId id="335" r:id="rId12"/>
    <p:sldId id="327" r:id="rId13"/>
    <p:sldId id="319" r:id="rId14"/>
    <p:sldId id="332" r:id="rId15"/>
    <p:sldId id="268" r:id="rId16"/>
    <p:sldId id="340" r:id="rId17"/>
    <p:sldId id="323" r:id="rId18"/>
    <p:sldId id="262" r:id="rId19"/>
    <p:sldId id="328" r:id="rId20"/>
    <p:sldId id="263" r:id="rId21"/>
    <p:sldId id="264" r:id="rId22"/>
    <p:sldId id="265" r:id="rId23"/>
    <p:sldId id="266" r:id="rId24"/>
    <p:sldId id="274" r:id="rId25"/>
    <p:sldId id="267" r:id="rId26"/>
    <p:sldId id="283" r:id="rId27"/>
    <p:sldId id="284" r:id="rId28"/>
    <p:sldId id="285" r:id="rId29"/>
    <p:sldId id="286" r:id="rId30"/>
    <p:sldId id="287" r:id="rId31"/>
    <p:sldId id="333" r:id="rId32"/>
    <p:sldId id="288" r:id="rId33"/>
    <p:sldId id="272" r:id="rId34"/>
    <p:sldId id="342" r:id="rId35"/>
    <p:sldId id="277" r:id="rId36"/>
    <p:sldId id="279" r:id="rId37"/>
    <p:sldId id="290" r:id="rId38"/>
    <p:sldId id="276" r:id="rId39"/>
    <p:sldId id="281" r:id="rId40"/>
    <p:sldId id="282" r:id="rId41"/>
    <p:sldId id="289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7" r:id="rId67"/>
    <p:sldId id="334" r:id="rId68"/>
    <p:sldId id="315" r:id="rId69"/>
    <p:sldId id="337" r:id="rId70"/>
    <p:sldId id="316" r:id="rId71"/>
    <p:sldId id="318" r:id="rId72"/>
    <p:sldId id="322" r:id="rId73"/>
    <p:sldId id="269" r:id="rId74"/>
    <p:sldId id="270" r:id="rId75"/>
    <p:sldId id="271" r:id="rId76"/>
    <p:sldId id="273" r:id="rId77"/>
    <p:sldId id="275" r:id="rId78"/>
    <p:sldId id="278" r:id="rId79"/>
    <p:sldId id="280" r:id="rId80"/>
    <p:sldId id="325" r:id="rId81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83"/>
      <p:bold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9" roundtripDataSignature="AMtx7mh+kpbCPyaqVQkUZEfyF5ds9PF5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4660"/>
  </p:normalViewPr>
  <p:slideViewPr>
    <p:cSldViewPr snapToGrid="0">
      <p:cViewPr varScale="1">
        <p:scale>
          <a:sx n="47" d="100"/>
          <a:sy n="47" d="100"/>
        </p:scale>
        <p:origin x="2429" y="4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customschemas.google.com/relationships/presentationmetadata" Target="meta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1:notes"/>
          <p:cNvSpPr txBox="1">
            <a:spLocks noGrp="1"/>
          </p:cNvSpPr>
          <p:nvPr>
            <p:ph type="sldNum" idx="12"/>
          </p:nvPr>
        </p:nvSpPr>
        <p:spPr>
          <a:xfrm>
            <a:off x="3884613" y="9283700"/>
            <a:ext cx="29718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2577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493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4906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0959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3318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1220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5045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>
          <a:extLst>
            <a:ext uri="{FF2B5EF4-FFF2-40B4-BE49-F238E27FC236}">
              <a16:creationId xmlns:a16="http://schemas.microsoft.com/office/drawing/2014/main" id="{1CC3DB0F-6BB6-1D7E-EECC-4FFE6208C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:notes">
            <a:extLst>
              <a:ext uri="{FF2B5EF4-FFF2-40B4-BE49-F238E27FC236}">
                <a16:creationId xmlns:a16="http://schemas.microsoft.com/office/drawing/2014/main" id="{907DB23F-999F-9072-1073-89AE797652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2:notes">
            <a:extLst>
              <a:ext uri="{FF2B5EF4-FFF2-40B4-BE49-F238E27FC236}">
                <a16:creationId xmlns:a16="http://schemas.microsoft.com/office/drawing/2014/main" id="{176BB1C7-BE2B-7D54-A572-82344C767A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0252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5838" y="733425"/>
            <a:ext cx="4886325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703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92142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9" name="Google Shape;67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49022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053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35159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63391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452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136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922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jpg"/><Relationship Id="rId9" Type="http://schemas.openxmlformats.org/officeDocument/2006/relationships/package" Target="../embeddings/Microsoft_Word_Document.doc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357" y="146917"/>
            <a:ext cx="7478169" cy="160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A64C2C7-AFA1-21E7-28CB-721DF99A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57" y="1868737"/>
            <a:ext cx="7864522" cy="415326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634A3D-ED1B-A6DC-48A9-CC6D893FF5B3}"/>
              </a:ext>
            </a:extLst>
          </p:cNvPr>
          <p:cNvSpPr txBox="1"/>
          <p:nvPr/>
        </p:nvSpPr>
        <p:spPr>
          <a:xfrm>
            <a:off x="1271195" y="5996577"/>
            <a:ext cx="498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/>
              <a:t>Responsavel</a:t>
            </a:r>
            <a:r>
              <a:rPr lang="pt-BR" sz="2800" dirty="0"/>
              <a:t> Magnus Gidlund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FF585F8-C1B3-E4F3-C168-32818FF19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29" y="1698353"/>
            <a:ext cx="5028899" cy="25806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7" descr="Image result for MHC classe I e I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535" y="945952"/>
            <a:ext cx="5040210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/>
          <p:nvPr/>
        </p:nvSpPr>
        <p:spPr>
          <a:xfrm>
            <a:off x="4834963" y="1268760"/>
            <a:ext cx="4572000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MHC classe II está presente em células que participam na geração de uma resposta imune (APC, Macrófagos, células B). Sua principal função é direcionar as células T-helper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1991D57-A506-4990-303F-EF1DBAC00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0" y="704470"/>
            <a:ext cx="9059539" cy="54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9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56DF92-5DED-66B6-AB02-AE94F533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65" y="1853928"/>
            <a:ext cx="6428526" cy="19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27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047" y="594917"/>
            <a:ext cx="7563906" cy="5668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030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97" y="1753689"/>
            <a:ext cx="1888617" cy="147127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/>
        </p:nvSpPr>
        <p:spPr>
          <a:xfrm>
            <a:off x="6267892" y="38100"/>
            <a:ext cx="26003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Cenário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705" y="3285670"/>
            <a:ext cx="2522820" cy="22451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330200" y="110218"/>
            <a:ext cx="46271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Patógeno, Autoimunidade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097" y="840876"/>
            <a:ext cx="2933829" cy="9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/>
          <p:nvPr/>
        </p:nvSpPr>
        <p:spPr>
          <a:xfrm>
            <a:off x="2314487" y="1841594"/>
            <a:ext cx="13885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Tumor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3445259" y="868383"/>
            <a:ext cx="200266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Vida ,</a:t>
            </a:r>
            <a:endParaRPr sz="9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Morte,</a:t>
            </a:r>
            <a:endParaRPr sz="9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Doença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2314487" y="3224962"/>
            <a:ext cx="54386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Próprio </a:t>
            </a: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quem e você e quem e o Patógeno)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5" descr="http://upload.wikimedia.org/wikipedia/commons/thumb/b/bb/MHC_Class_2.svg/220px-MHC_Class_2.svg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76292" y="1272754"/>
            <a:ext cx="614962" cy="113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 descr="http://upload.wikimedia.org/wikipedia/commons/thumb/e/ee/MHC_Class_1.svg/2000px-MHC_Class_1.sv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19293" y="1668446"/>
            <a:ext cx="899592" cy="115057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5509157" y="1127016"/>
            <a:ext cx="2744662" cy="52322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MHC Classe I e II</a:t>
            </a:r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1F8FB2B-DB15-217F-3695-71025352D35A}"/>
              </a:ext>
            </a:extLst>
          </p:cNvPr>
          <p:cNvSpPr txBox="1"/>
          <p:nvPr/>
        </p:nvSpPr>
        <p:spPr>
          <a:xfrm>
            <a:off x="2314487" y="4866388"/>
            <a:ext cx="6660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O sistema imunológico precisa usar um sistema para distinguir </a:t>
            </a:r>
          </a:p>
          <a:p>
            <a:r>
              <a:rPr lang="pt-BR" sz="1800" dirty="0"/>
              <a:t>o que é o seu “corpo” e o de um invasor</a:t>
            </a:r>
          </a:p>
        </p:txBody>
      </p:sp>
    </p:spTree>
    <p:extLst>
      <p:ext uri="{BB962C8B-B14F-4D97-AF65-F5344CB8AC3E}">
        <p14:creationId xmlns:p14="http://schemas.microsoft.com/office/powerpoint/2010/main" val="2082669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4" descr="A:\Rt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754" y="304800"/>
            <a:ext cx="6752492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4" descr="http://upload.wikimedia.org/wikipedia/commons/thumb/b/bb/MHC_Class_2.svg/150px-MHC_Class_2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1800" y="2276872"/>
            <a:ext cx="877468" cy="162039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4"/>
          <p:cNvSpPr txBox="1"/>
          <p:nvPr/>
        </p:nvSpPr>
        <p:spPr>
          <a:xfrm>
            <a:off x="2987824" y="1916832"/>
            <a:ext cx="817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MHC II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4" descr="http://upload.wikimedia.org/wikipedia/commons/thumb/e/ee/MHC_Class_1.svg/200px-MHC_Class_1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9268" y="3501006"/>
            <a:ext cx="1105585" cy="141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4"/>
          <p:cNvSpPr txBox="1"/>
          <p:nvPr/>
        </p:nvSpPr>
        <p:spPr>
          <a:xfrm>
            <a:off x="3805677" y="5083750"/>
            <a:ext cx="7601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MHC 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DFEEC7-BD9B-C2CD-53D2-9FA13B065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46" y="1976717"/>
            <a:ext cx="3745554" cy="23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8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3347DF-92EF-9F3E-C09E-38E7F7238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772" y="249095"/>
            <a:ext cx="5106113" cy="5134692"/>
          </a:xfrm>
          <a:prstGeom prst="rect">
            <a:avLst/>
          </a:prstGeom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262A624B-8753-8118-32A1-BA6751E65E6B}"/>
              </a:ext>
            </a:extLst>
          </p:cNvPr>
          <p:cNvSpPr/>
          <p:nvPr/>
        </p:nvSpPr>
        <p:spPr>
          <a:xfrm rot="10800000">
            <a:off x="5841507" y="3133817"/>
            <a:ext cx="1638657" cy="9676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22CB94-C731-6E08-5FE0-40AE41549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279" y="4357529"/>
            <a:ext cx="3396478" cy="205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94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5896"/>
            <a:ext cx="9144000" cy="478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1619672" y="6237312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https://youtu.be/MTGPGHQ_8gw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4CFBC4B-FE49-399B-8FC8-914529D6A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78" y="1071233"/>
            <a:ext cx="7649643" cy="47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73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1275347" y="1028343"/>
            <a:ext cx="8422105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Conteúdo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Imunidade Natural e Específica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Inflamatória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Células e órgãos que compõem o sistema imune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Imunoglobulinas: estrutura, função e síntese da molécula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Sistema Complemento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Ontogenia dos linfócitos B/T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Moléculas envolvidas no reconhecimento dos antígenos: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Receptor de linfócitos 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Complexo Principal de Histocompatibilidade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Subpopulações de linfócitos 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Citocinas e sua 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imune Humoral e Celular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Regulação do Sistema Imune / Tolerância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Reações de Hipersensibilidade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Autoimunidade / Transplante / Tumores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Vacinas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 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4959" y="3102893"/>
            <a:ext cx="5422714" cy="406703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9"/>
          <p:cNvSpPr txBox="1"/>
          <p:nvPr/>
        </p:nvSpPr>
        <p:spPr>
          <a:xfrm>
            <a:off x="6392646" y="1844824"/>
            <a:ext cx="272529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</a:t>
            </a: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Célula 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9" descr="http://upload.wikimedia.org/wikipedia/commons/thumb/2/2d/Antibody.svg/220px-Antibody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375" y="1486261"/>
            <a:ext cx="1900889" cy="268716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" descr="data:image/jpeg;base64,/9j/4AAQSkZJRgABAQAAAQABAAD/2wCEAAkGBxQQEBUUEg4TEhMVGRwWFRMYFxscFBofGx0YGhkVFBwbHDQkHholHRUdIT0iJSk3Li4uHB8zODYsODQtLiwBCgoKDg0OGhAQGy8kICEtNiwwLDU3LCwsLjg4NCwsLSwsLCwsLCwsNCwsNCssLywsLCwsLCwwLCwsLCwsLCwsLP/AABEIAHsAsAMBEQACEQEDEQH/xAAbAAEAAgMBAQAAAAAAAAAAAAAABAUDBgcCAf/EAEgQAAECAwQDDAYGBwkAAAAAAAEAAgMEEQUGEiETFjEiMjRBUVVhcYGSsdMHFHJzkZMVM6GywdEkJUJDUlPCIzVEYmNkdIOE/8QAGwEBAAIDAQEAAAAAAAAAAAAAAAIDAQQFBgf/xAA5EQEAAQMABQoEBAUFAAAAAAAAAQIDEQQSITFxBRMyM0FRcoGxwQY0YZEUIqHhIzVC0fAVUmKCwv/aAAwDAQACEQMRAD8A7igICAgICAgICAgIPlUH1AQEBAQEBAQEBAQEBAQEBAQEFbeWK5kpHc1xa4Q3EEbQabQo1bpW2YiblMT3tLZ6R4gh0Mq0xKUx4yG9eHD9lVRz843OpPJdOtmKtiV6Prfixor4UQh4IdFDuMEkVHVuuxSs1zM4lVyhYooiKqeCBb1640K0CWhuGCXQwzOjgcJcXHlNB1UUa7kxXwXaPolFej7f6tr5a1/okaHghwdDioHPx4nUqMm0aKdaTemdkFHJ1NGaqpy6YtlxRAQEBAQEBAQEBAQEBAQEBBVXq4FMe7d4KNfRlbY62njDixWi9Q230Z8Md7p3ixXWN8ubyn1dPFTXq4bMe8P4KFzpS2dD6ilWM2jrHiFGN6+vozwd9W+8oICAgICAgICAgICAgICAgIK+8BZ6rG0gcWaN2IN31KcVeNYq3TlZazr06u/Lh+fKPgfzWg9Rtbl6L8PrMTFXHo9yRvaVGKvTvadqvsYzLmcp62pT3ZU18qevR8FQMWeLPdUFaU4lC7jWls6FrcxTlWSWERWaSpZiGINydSo2VUacZjK67ralWrvw70t55cQEBAQEBAQEBAQEBB5iOoCeQVQcfN75x2frJFc6ANoK8Qy2Lf5ijuW6sLS7d5pqJMNY+OXNfUGoGWRNRQbcly+W7k6JoVd630oxjznDMURMt20jv5jvivnn+v6f/v8A0hZzdKJbMZxk5oE1AhEiu3PFXwXpuQuUL2l2rnOzmae3jkopim7RjvcdmY5YWgMLsRoSNgzGZy6fsK6cRl6CqvVxs3t09GfDHe6d4sVtjfLQ5T6uniob5xcE1NO/hc4/AKNe2tdo1Wro0T3QrZR5IaTtryU49qh2tiZmaJz3S6veG1IrI5YyIWtAGynHnmqdN0q5buatM42OXoWi27lvWqjO1WC2I/8APd9n5LS/HX+9ufgbHc1yLfKbeS4RywH9loGEdAqKr19u1RNETMb4cSaIicLC7V6Jp81CY+MXte7CWkDj4xQbVi7apimZhGqmMOoLTViAgICAgICAgxzG8d1HwQcAdGDGNJ6B8V1JnC9fXT4ZD7fArg/E38tueXrCVO9v0a0A2OyFh3wJLq7P4RTjrhd3epfL6bMzbmvu/wAn7bPusy92lDLpaaa1pcTByAzJ3+xer+FurveXpKOYi5RM97kmIco+K770Tb/RiwmaeQKgQyCeIVLaAnlND8Cr7G+XM5TmNSmPqpr3MLZ6OHClX1FeMEChHQoXOlLZ0KYmxSrZdpe9rWjE4uAAGZOY2BQiNq+5VEUTM9zol5+FO6m+C0OUuu8v7tLk7qfNSSU02KA5taVpmKGo2jsOXWCtKumadkt2mqKozDTzEDWVOwfmvd2pxbp4Q87Vvlc3W4bL+8H4pe6Eo1bnaVz1IgICAgICAgIMcxvHdR8EHA2CrRUVyHgurK9dXT4ZD7fArgfE38tueXrCVO90owwSDQVGw0zFdtCvlWZxhalWZv3+y3xevY/CnRvcY9JUXuxAvVDFZXcjhLOLocvV1dnEsbquC+aAMhQHbT8VNQwTzWmG/IEhrh9hyQjerLkMH0fLGgroxnRQt9GGxpfX18ZUt5+Eu6m+C4nKPXeX93V5O6nzVUJgFABQV8TU/aVoTLexhpjBVoqKr31rq6eEejztW+Vtdbhsv7wfisXuhKFW52lc9SICAgINe15s7nKX+YEDXmzucpf5gQNebO5yl/mBA15s7nKX+YEHx997OII+kpfPL6wIOY2hLy0NhMG1JaYIIDYbTuyOXbxDPsW7RpGtOMLIrytrFElAjCI62pQ4a0AdtJyzJOzNc7lK3Gm6NVY3Z7f1IuYbOLzypBcJ6WLG0xvETctxVDQ7LjINOpeJr+G6qbtFrnI/NE9ndj6/VZzuzOGeSvfZ7C4utOWqaCgiCmVfzXo+SeS/wFFUTVrTVPDcqrr1kO8N7JKKZfRz0B+COx76PBwtAdVx6BULqVdnFZY3V+GXk3rkvpDTevQNFoBD0mMYcWJzsFeWmdFCeujh7w0J+Yjwz6w82deqShibxTsBuliOfDq8DE0saA5vKKgjsS1vr4+0MaN07ni9oZrrXtkoEnAhxZ6BDiMYGuY54DgRtBHKp2+jDo6X19fGUW2bakI0XG21pUVABBeOLkotPStC56vWicL9G03maNWYyr4U/LfvLRlYRrkHOzI/ZeOgjNadvk6a4zrdsxu/dt3OUIonGr2Z3/spJ+Uk2BxgWtLRabyHi/tHcjcsqr0tq9sijH0crXzKfYHqMGNDivtmVIYQ7CHZ1pkCSelYrv61OMIzXlvevNnc5S/zAtZA15s7nKX+YEDXmzucpf5gQNebO5yl/mBA15s7nKX+YEFPVAqgVQKoFUFTergrutviFZa6cM071uVWw88Z7PFy0L/zlnhX/wCUo6MvtVvoq62dsD3zP6lGrs4r7H9fhn2fP8b/ANQ8XKueujh7w58/MR4Z9YfJPZM+277gS1vr4+0GjdK54valksDg0L2VO30YdHSuvr4ysAVNrolnb0+0VRo/RnjPrK/SOlHCPRjtzg0X2Ctq3044qY3pcudw32R4BQYe6oFUCqBVAqgm6jjnKe78LyUDUcc5T3fheSgajjnKe78LyUDUcc5T3fheSgajjnKe78LyUFLfG6wl5R0QTs3Fo5owPfDLDUgZ0hg5VrtVtmM1wxNUU7ZXWpA5ynu/C8lVMosa7bYcZkD16cJjguDy6HiboszhOjoK6TOoOziWvc0equ9buxuoiqJ/7Yx6Sa0R+XvStRxzlPd+F5K2BEtC4riYeCemn0iAuxvh7ludXspC346eUqNUZwtt1xTrZ7YwiaqD1/RevTf1IfpMcPSb5zcNdHTDx7K141XPXRw94aM/MR4Z9YfbMulpfWQJ6baWRHQxR8MYtw04n1h7TiplTIJa31cfaDRulc8XtCXZdxiILBEnpqG+m6ZDfD0bTyMrCJp2qyiMUxDev1xXcqqjdMpWpA5ynu/C8lSVIFi3XbHY53r04zC98OjXQwDgJbiNYZzNK/koW7VVuMVdszP32wsuXIuTEx3RH22PN4rpCDKRognpyJgYXYHvhljqcTqQwadqvtRmuOKqaop2z2JsrcoFjT9Izwq0ZY4VNg/0lWyyajjnKe78LyUDUcc5T3fheSgajjnKe78LyUDUcc5T3fheSgajjnKe78LyUG2ICAgICDWfSKf1e/2mfeCtsTiuEK6ZqpxDZlUmprQgEz0s8UwsbFB5d1gpTulRnSKaJi1O+vbHlv8AWEZomZiruXKkkINfd/ev/m/rcqZ62OHvDXn5iPDPrDJdr6yb/wCQfuQ0tb6uPtCOj9K54valeK5tCCkukwtgxK/z4x+LyQszdpubaezZ9thzc29k9u377Xq+R/V8z7t3gp2Zxcp4o10zVTNMdqykvqmey3wCrlJnQEBAQEBAQEBAQRbRkIcxDMOK3Ew0JFSNhqNizEzE5gSlgY3QQXBxGba07VCbdM1xXMbYzjzxn0hnLIpsKO+jf0KK8OLXwhpGOBIIcNhyOe3YkWYuzFGcZnfCjSKda3O3GNqLLxC602E8coCevGU5qOs7tnuzq/xYq+nur5mZfDlbRcx2FwjkAjaKthD45rMaPEzqxMxrbeHD7KpoxTcxOMz7RDcJSXEJjWNrhaKCpqe0naVGmIiMQ2aaYpiIhmWUmGWlmwwQwUBJcesmpUaaYp2QlVVNW98nZVsaG6HEbiY8FrhsqD1KcTicwiysaGgAbAKBYHpAQEBAQEBAQEBAQEBAQU18hWQmB/kKjXdmzTNynfG1RpVWrZrq7oQJMfrGGf8AaN+8U52c6nZO32Nb+LEf8c/rCttJv6JaOf78/dhKM6TVTE1Yj8uyP882vXdmLd2e6faG9KxviAgICAgICAgICAgICAgICAgIKu9EB0STjtY0ucWGjRtPQFC5b5ymaM4zsyp0i3Ny1VRHbCmsGY9YnREYx+jZLthuc5pbuqk4RUZlWV2JoqiqZjdj90aY1rkVR2Rj9Vda0RzROS2hiGLHjB0IBpwua4MGLFSgAwmqh+Fmqir80bdvBRctTNNyjtqnMfaI9m/KTfEBAQEBAQEBAQEBAQEBAQEBAQEEOzILmNcHjPG41qTUE1BFdmRpToQIsBxmGP2sDHNpUihJBqRsdk2nRnyoJiAgICAgICAgICAgICAgICAgICAgICAgICAgICAgICAg/9k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9" descr="data:image/jpeg;base64,/9j/4AAQSkZJRgABAQAAAQABAAD/2wCEAAkGBxQQEBUUEg4TEhMVGRwWFRMYFxscFBofGx0YGhkVFBwbHDQkHholHRUdIT0iJSk3Li4uHB8zODYsODQtLiwBCgoKDg0OGhAQGy8kICEtNiwwLDU3LCwsLjg4NCwsLSwsLCwsLCwsNCwsNCssLywsLCwsLCwwLCwsLCwsLCwsLP/AABEIAHsAsAMBEQACEQEDEQH/xAAbAAEAAgMBAQAAAAAAAAAAAAAABAUDBgcCAf/EAEgQAAECAwQDDAYGBwkAAAAAAAEAAgMEEQUGEiETFjEiMjRBUVVhcYGSsdMHFHJzkZMVM6GywdEkJUJDUlPCIzVEYmNkdIOE/8QAGwEBAAIDAQEAAAAAAAAAAAAAAAIDAQQFBgf/xAA5EQEAAQMABQoEBAUFAAAAAAAAAQIDEQQSITFxBRMyM0FRcoGxwQY0YZEUIqHhIzVC0fAVUmKCwv/aAAwDAQACEQMRAD8A7igICAgICAgICAgIPlUH1AQEBAQEBAQEBAQEBAQEBAQEFbeWK5kpHc1xa4Q3EEbQabQo1bpW2YiblMT3tLZ6R4gh0Mq0xKUx4yG9eHD9lVRz843OpPJdOtmKtiV6Prfixor4UQh4IdFDuMEkVHVuuxSs1zM4lVyhYooiKqeCBb1640K0CWhuGCXQwzOjgcJcXHlNB1UUa7kxXwXaPolFej7f6tr5a1/okaHghwdDioHPx4nUqMm0aKdaTemdkFHJ1NGaqpy6YtlxRAQEBAQEBAQEBAQEBAQEBBVXq4FMe7d4KNfRlbY62njDixWi9Q230Z8Md7p3ixXWN8ubyn1dPFTXq4bMe8P4KFzpS2dD6ilWM2jrHiFGN6+vozwd9W+8oICAgICAgICAgICAgICAgIK+8BZ6rG0gcWaN2IN31KcVeNYq3TlZazr06u/Lh+fKPgfzWg9Rtbl6L8PrMTFXHo9yRvaVGKvTvadqvsYzLmcp62pT3ZU18qevR8FQMWeLPdUFaU4lC7jWls6FrcxTlWSWERWaSpZiGINydSo2VUacZjK67ralWrvw70t55cQEBAQEBAQEBAQEBB5iOoCeQVQcfN75x2frJFc6ANoK8Qy2Lf5ijuW6sLS7d5pqJMNY+OXNfUGoGWRNRQbcly+W7k6JoVd630oxjznDMURMt20jv5jvivnn+v6f/v8A0hZzdKJbMZxk5oE1AhEiu3PFXwXpuQuUL2l2rnOzmae3jkopim7RjvcdmY5YWgMLsRoSNgzGZy6fsK6cRl6CqvVxs3t09GfDHe6d4sVtjfLQ5T6uniob5xcE1NO/hc4/AKNe2tdo1Wro0T3QrZR5IaTtryU49qh2tiZmaJz3S6veG1IrI5YyIWtAGynHnmqdN0q5buatM42OXoWi27lvWqjO1WC2I/8APd9n5LS/HX+9ufgbHc1yLfKbeS4RywH9loGEdAqKr19u1RNETMb4cSaIicLC7V6Jp81CY+MXte7CWkDj4xQbVi7apimZhGqmMOoLTViAgICAgICAgxzG8d1HwQcAdGDGNJ6B8V1JnC9fXT4ZD7fArg/E38tueXrCVO9v0a0A2OyFh3wJLq7P4RTjrhd3epfL6bMzbmvu/wAn7bPusy92lDLpaaa1pcTByAzJ3+xer+FurveXpKOYi5RM97kmIco+K770Tb/RiwmaeQKgQyCeIVLaAnlND8Cr7G+XM5TmNSmPqpr3MLZ6OHClX1FeMEChHQoXOlLZ0KYmxSrZdpe9rWjE4uAAGZOY2BQiNq+5VEUTM9zol5+FO6m+C0OUuu8v7tLk7qfNSSU02KA5taVpmKGo2jsOXWCtKumadkt2mqKozDTzEDWVOwfmvd2pxbp4Q87Vvlc3W4bL+8H4pe6Eo1bnaVz1IgICAgICAgIMcxvHdR8EHA2CrRUVyHgurK9dXT4ZD7fArgfE38tueXrCVO90owwSDQVGw0zFdtCvlWZxhalWZv3+y3xevY/CnRvcY9JUXuxAvVDFZXcjhLOLocvV1dnEsbquC+aAMhQHbT8VNQwTzWmG/IEhrh9hyQjerLkMH0fLGgroxnRQt9GGxpfX18ZUt5+Eu6m+C4nKPXeX93V5O6nzVUJgFABQV8TU/aVoTLexhpjBVoqKr31rq6eEejztW+Vtdbhsv7wfisXuhKFW52lc9SICAgINe15s7nKX+YEDXmzucpf5gQNebO5yl/mBA15s7nKX+YEHx997OII+kpfPL6wIOY2hLy0NhMG1JaYIIDYbTuyOXbxDPsW7RpGtOMLIrytrFElAjCI62pQ4a0AdtJyzJOzNc7lK3Gm6NVY3Z7f1IuYbOLzypBcJ6WLG0xvETctxVDQ7LjINOpeJr+G6qbtFrnI/NE9ndj6/VZzuzOGeSvfZ7C4utOWqaCgiCmVfzXo+SeS/wFFUTVrTVPDcqrr1kO8N7JKKZfRz0B+COx76PBwtAdVx6BULqVdnFZY3V+GXk3rkvpDTevQNFoBD0mMYcWJzsFeWmdFCeujh7w0J+Yjwz6w82deqShibxTsBuliOfDq8DE0saA5vKKgjsS1vr4+0MaN07ni9oZrrXtkoEnAhxZ6BDiMYGuY54DgRtBHKp2+jDo6X19fGUW2bakI0XG21pUVABBeOLkotPStC56vWicL9G03maNWYyr4U/LfvLRlYRrkHOzI/ZeOgjNadvk6a4zrdsxu/dt3OUIonGr2Z3/spJ+Uk2BxgWtLRabyHi/tHcjcsqr0tq9sijH0crXzKfYHqMGNDivtmVIYQ7CHZ1pkCSelYrv61OMIzXlvevNnc5S/zAtZA15s7nKX+YEDXmzucpf5gQNebO5yl/mBA15s7nKX+YEFPVAqgVQKoFUFTergrutviFZa6cM071uVWw88Z7PFy0L/zlnhX/wCUo6MvtVvoq62dsD3zP6lGrs4r7H9fhn2fP8b/ANQ8XKueujh7w58/MR4Z9YfJPZM+277gS1vr4+0GjdK54valksDg0L2VO30YdHSuvr4ysAVNrolnb0+0VRo/RnjPrK/SOlHCPRjtzg0X2Ctq3044qY3pcudw32R4BQYe6oFUCqBVAqgm6jjnKe78LyUDUcc5T3fheSgajjnKe78LyUDUcc5T3fheSgajjnKe78LyUFLfG6wl5R0QTs3Fo5owPfDLDUgZ0hg5VrtVtmM1wxNUU7ZXWpA5ynu/C8lVMosa7bYcZkD16cJjguDy6HiboszhOjoK6TOoOziWvc0equ9buxuoiqJ/7Yx6Sa0R+XvStRxzlPd+F5K2BEtC4riYeCemn0iAuxvh7ludXspC346eUqNUZwtt1xTrZ7YwiaqD1/RevTf1IfpMcPSb5zcNdHTDx7K141XPXRw94aM/MR4Z9YfbMulpfWQJ6baWRHQxR8MYtw04n1h7TiplTIJa31cfaDRulc8XtCXZdxiILBEnpqG+m6ZDfD0bTyMrCJp2qyiMUxDev1xXcqqjdMpWpA5ynu/C8lSVIFi3XbHY53r04zC98OjXQwDgJbiNYZzNK/koW7VVuMVdszP32wsuXIuTEx3RH22PN4rpCDKRognpyJgYXYHvhljqcTqQwadqvtRmuOKqaop2z2JsrcoFjT9Izwq0ZY4VNg/0lWyyajjnKe78LyUDUcc5T3fheSgajjnKe78LyUDUcc5T3fheSgajjnKe78LyUG2ICAgICDWfSKf1e/2mfeCtsTiuEK6ZqpxDZlUmprQgEz0s8UwsbFB5d1gpTulRnSKaJi1O+vbHlv8AWEZomZiruXKkkINfd/ev/m/rcqZ62OHvDXn5iPDPrDJdr6yb/wCQfuQ0tb6uPtCOj9K54valeK5tCCkukwtgxK/z4x+LyQszdpubaezZ9thzc29k9u377Xq+R/V8z7t3gp2Zxcp4o10zVTNMdqykvqmey3wCrlJnQEBAQEBAQEBAQRbRkIcxDMOK3Ew0JFSNhqNizEzE5gSlgY3QQXBxGba07VCbdM1xXMbYzjzxn0hnLIpsKO+jf0KK8OLXwhpGOBIIcNhyOe3YkWYuzFGcZnfCjSKda3O3GNqLLxC602E8coCevGU5qOs7tnuzq/xYq+nur5mZfDlbRcx2FwjkAjaKthD45rMaPEzqxMxrbeHD7KpoxTcxOMz7RDcJSXEJjWNrhaKCpqe0naVGmIiMQ2aaYpiIhmWUmGWlmwwQwUBJcesmpUaaYp2QlVVNW98nZVsaG6HEbiY8FrhsqD1KcTicwiysaGgAbAKBYHpAQEBAQEBAQEBAQEBAQU18hWQmB/kKjXdmzTNynfG1RpVWrZrq7oQJMfrGGf8AaN+8U52c6nZO32Nb+LEf8c/rCttJv6JaOf78/dhKM6TVTE1Yj8uyP882vXdmLd2e6faG9KxviAgICAgICAgICAgICAgICAgIKu9EB0STjtY0ucWGjRtPQFC5b5ymaM4zsyp0i3Ny1VRHbCmsGY9YnREYx+jZLthuc5pbuqk4RUZlWV2JoqiqZjdj90aY1rkVR2Rj9Vda0RzROS2hiGLHjB0IBpwua4MGLFSgAwmqh+Fmqir80bdvBRctTNNyjtqnMfaI9m/KTfEBAQEBAQEBAQEBAQEBAQEBAQEEOzILmNcHjPG41qTUE1BFdmRpToQIsBxmGP2sDHNpUihJBqRsdk2nRnyoJiAgICAgICAgICAgICAgICAgICAgICAgICAgICAgICAg/9k=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9" descr="data:image/jpeg;base64,/9j/4AAQSkZJRgABAQAAAQABAAD/2wCEAAkGBxQQEBUUEg4TEhMVGRwWFRMYFxscFBofGx0YGhkVFBwbHDQkHholHRUdIT0iJSk3Li4uHB8zODYsODQtLiwBCgoKDg0OGhAQGy8kICEtNiwwLDU3LCwsLjg4NCwsLSwsLCwsLCwsNCwsNCssLywsLCwsLCwwLCwsLCwsLCwsLP/AABEIAHsAsAMBEQACEQEDEQH/xAAbAAEAAgMBAQAAAAAAAAAAAAAABAUDBgcCAf/EAEgQAAECAwQDDAYGBwkAAAAAAAEAAgMEEQUGEiETFjEiMjRBUVVhcYGSsdMHFHJzkZMVM6GywdEkJUJDUlPCIzVEYmNkdIOE/8QAGwEBAAIDAQEAAAAAAAAAAAAAAAIDAQQFBgf/xAA5EQEAAQMABQoEBAUFAAAAAAAAAQIDEQQSITFxBRMyM0FRcoGxwQY0YZEUIqHhIzVC0fAVUmKCwv/aAAwDAQACEQMRAD8A7igICAgICAgICAgIPlUH1AQEBAQEBAQEBAQEBAQEBAQEFbeWK5kpHc1xa4Q3EEbQabQo1bpW2YiblMT3tLZ6R4gh0Mq0xKUx4yG9eHD9lVRz843OpPJdOtmKtiV6Prfixor4UQh4IdFDuMEkVHVuuxSs1zM4lVyhYooiKqeCBb1640K0CWhuGCXQwzOjgcJcXHlNB1UUa7kxXwXaPolFej7f6tr5a1/okaHghwdDioHPx4nUqMm0aKdaTemdkFHJ1NGaqpy6YtlxRAQEBAQEBAQEBAQEBAQEBBVXq4FMe7d4KNfRlbY62njDixWi9Q230Z8Md7p3ixXWN8ubyn1dPFTXq4bMe8P4KFzpS2dD6ilWM2jrHiFGN6+vozwd9W+8oICAgICAgICAgICAgICAgIK+8BZ6rG0gcWaN2IN31KcVeNYq3TlZazr06u/Lh+fKPgfzWg9Rtbl6L8PrMTFXHo9yRvaVGKvTvadqvsYzLmcp62pT3ZU18qevR8FQMWeLPdUFaU4lC7jWls6FrcxTlWSWERWaSpZiGINydSo2VUacZjK67ralWrvw70t55cQEBAQEBAQEBAQEBB5iOoCeQVQcfN75x2frJFc6ANoK8Qy2Lf5ijuW6sLS7d5pqJMNY+OXNfUGoGWRNRQbcly+W7k6JoVd630oxjznDMURMt20jv5jvivnn+v6f/v8A0hZzdKJbMZxk5oE1AhEiu3PFXwXpuQuUL2l2rnOzmae3jkopim7RjvcdmY5YWgMLsRoSNgzGZy6fsK6cRl6CqvVxs3t09GfDHe6d4sVtjfLQ5T6uniob5xcE1NO/hc4/AKNe2tdo1Wro0T3QrZR5IaTtryU49qh2tiZmaJz3S6veG1IrI5YyIWtAGynHnmqdN0q5buatM42OXoWi27lvWqjO1WC2I/8APd9n5LS/HX+9ufgbHc1yLfKbeS4RywH9loGEdAqKr19u1RNETMb4cSaIicLC7V6Jp81CY+MXte7CWkDj4xQbVi7apimZhGqmMOoLTViAgICAgICAgxzG8d1HwQcAdGDGNJ6B8V1JnC9fXT4ZD7fArg/E38tueXrCVO9v0a0A2OyFh3wJLq7P4RTjrhd3epfL6bMzbmvu/wAn7bPusy92lDLpaaa1pcTByAzJ3+xer+FurveXpKOYi5RM97kmIco+K770Tb/RiwmaeQKgQyCeIVLaAnlND8Cr7G+XM5TmNSmPqpr3MLZ6OHClX1FeMEChHQoXOlLZ0KYmxSrZdpe9rWjE4uAAGZOY2BQiNq+5VEUTM9zol5+FO6m+C0OUuu8v7tLk7qfNSSU02KA5taVpmKGo2jsOXWCtKumadkt2mqKozDTzEDWVOwfmvd2pxbp4Q87Vvlc3W4bL+8H4pe6Eo1bnaVz1IgICAgICAgIMcxvHdR8EHA2CrRUVyHgurK9dXT4ZD7fArgfE38tueXrCVO90owwSDQVGw0zFdtCvlWZxhalWZv3+y3xevY/CnRvcY9JUXuxAvVDFZXcjhLOLocvV1dnEsbquC+aAMhQHbT8VNQwTzWmG/IEhrh9hyQjerLkMH0fLGgroxnRQt9GGxpfX18ZUt5+Eu6m+C4nKPXeX93V5O6nzVUJgFABQV8TU/aVoTLexhpjBVoqKr31rq6eEejztW+Vtdbhsv7wfisXuhKFW52lc9SICAgINe15s7nKX+YEDXmzucpf5gQNebO5yl/mBA15s7nKX+YEHx997OII+kpfPL6wIOY2hLy0NhMG1JaYIIDYbTuyOXbxDPsW7RpGtOMLIrytrFElAjCI62pQ4a0AdtJyzJOzNc7lK3Gm6NVY3Z7f1IuYbOLzypBcJ6WLG0xvETctxVDQ7LjINOpeJr+G6qbtFrnI/NE9ndj6/VZzuzOGeSvfZ7C4utOWqaCgiCmVfzXo+SeS/wFFUTVrTVPDcqrr1kO8N7JKKZfRz0B+COx76PBwtAdVx6BULqVdnFZY3V+GXk3rkvpDTevQNFoBD0mMYcWJzsFeWmdFCeujh7w0J+Yjwz6w82deqShibxTsBuliOfDq8DE0saA5vKKgjsS1vr4+0MaN07ni9oZrrXtkoEnAhxZ6BDiMYGuY54DgRtBHKp2+jDo6X19fGUW2bakI0XG21pUVABBeOLkotPStC56vWicL9G03maNWYyr4U/LfvLRlYRrkHOzI/ZeOgjNadvk6a4zrdsxu/dt3OUIonGr2Z3/spJ+Uk2BxgWtLRabyHi/tHcjcsqr0tq9sijH0crXzKfYHqMGNDivtmVIYQ7CHZ1pkCSelYrv61OMIzXlvevNnc5S/zAtZA15s7nKX+YEDXmzucpf5gQNebO5yl/mBA15s7nKX+YEFPVAqgVQKoFUFTergrutviFZa6cM071uVWw88Z7PFy0L/zlnhX/wCUo6MvtVvoq62dsD3zP6lGrs4r7H9fhn2fP8b/ANQ8XKueujh7w58/MR4Z9YfJPZM+277gS1vr4+0GjdK54valksDg0L2VO30YdHSuvr4ysAVNrolnb0+0VRo/RnjPrK/SOlHCPRjtzg0X2Ctq3044qY3pcudw32R4BQYe6oFUCqBVAqgm6jjnKe78LyUDUcc5T3fheSgajjnKe78LyUDUcc5T3fheSgajjnKe78LyUFLfG6wl5R0QTs3Fo5owPfDLDUgZ0hg5VrtVtmM1wxNUU7ZXWpA5ynu/C8lVMosa7bYcZkD16cJjguDy6HiboszhOjoK6TOoOziWvc0equ9buxuoiqJ/7Yx6Sa0R+XvStRxzlPd+F5K2BEtC4riYeCemn0iAuxvh7ludXspC346eUqNUZwtt1xTrZ7YwiaqD1/RevTf1IfpMcPSb5zcNdHTDx7K141XPXRw94aM/MR4Z9YfbMulpfWQJ6baWRHQxR8MYtw04n1h7TiplTIJa31cfaDRulc8XtCXZdxiILBEnpqG+m6ZDfD0bTyMrCJp2qyiMUxDev1xXcqqjdMpWpA5ynu/C8lSVIFi3XbHY53r04zC98OjXQwDgJbiNYZzNK/koW7VVuMVdszP32wsuXIuTEx3RH22PN4rpCDKRognpyJgYXYHvhljqcTqQwadqvtRmuOKqaop2z2JsrcoFjT9Izwq0ZY4VNg/0lWyyajjnKe78LyUDUcc5T3fheSgajjnKe78LyUDUcc5T3fheSgajjnKe78LyUG2ICAgICDWfSKf1e/2mfeCtsTiuEK6ZqpxDZlUmprQgEz0s8UwsbFB5d1gpTulRnSKaJi1O+vbHlv8AWEZomZiruXKkkINfd/ev/m/rcqZ62OHvDXn5iPDPrDJdr6yb/wCQfuQ0tb6uPtCOj9K54valeK5tCCkukwtgxK/z4x+LyQszdpubaezZ9thzc29k9u377Xq+R/V8z7t3gp2Zxcp4o10zVTNMdqykvqmey3wCrlJnQEBAQEBAQEBAQRbRkIcxDMOK3Ew0JFSNhqNizEzE5gSlgY3QQXBxGba07VCbdM1xXMbYzjzxn0hnLIpsKO+jf0KK8OLXwhpGOBIIcNhyOe3YkWYuzFGcZnfCjSKda3O3GNqLLxC602E8coCevGU5qOs7tnuzq/xYq+nur5mZfDlbRcx2FwjkAjaKthD45rMaPEzqxMxrbeHD7KpoxTcxOMz7RDcJSXEJjWNrhaKCpqe0naVGmIiMQ2aaYpiIhmWUmGWlmwwQwUBJcesmpUaaYp2QlVVNW98nZVsaG6HEbiY8FrhsqD1KcTicwiysaGgAbAKBYHpAQEBAQEBAQEBAQEBAQU18hWQmB/kKjXdmzTNynfG1RpVWrZrq7oQJMfrGGf8AaN+8U52c6nZO32Nb+LEf8c/rCttJv6JaOf78/dhKM6TVTE1Yj8uyP882vXdmLd2e6faG9KxviAgICAgICAgICAgICAgICAgIKu9EB0STjtY0ucWGjRtPQFC5b5ymaM4zsyp0i3Ny1VRHbCmsGY9YnREYx+jZLthuc5pbuqk4RUZlWV2JoqiqZjdj90aY1rkVR2Rj9Vda0RzROS2hiGLHjB0IBpwua4MGLFSgAwmqh+Fmqir80bdvBRctTNNyjtqnMfaI9m/KTfEBAQEBAQEBAQEBAQEBAQEBAQEEOzILmNcHjPG41qTUE1BFdmRpToQIsBxmGP2sDHNpUihJBqRsdk2nRnyoJiAgICAgICAgICAgICAgICAgICAgICAgICAgICAgICAg/9k=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9" descr="http://upload.wikimedia.org/wikipedia/commons/thumb/c/c3/TCRComplex.png/220px-TCRComple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6955" y="2876675"/>
            <a:ext cx="2095500" cy="1466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9"/>
          <p:cNvSpPr txBox="1"/>
          <p:nvPr/>
        </p:nvSpPr>
        <p:spPr>
          <a:xfrm>
            <a:off x="460375" y="4343526"/>
            <a:ext cx="247054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Imunoglobulina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Anticorpos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9"/>
          <p:cNvSpPr/>
          <p:nvPr/>
        </p:nvSpPr>
        <p:spPr>
          <a:xfrm>
            <a:off x="1957702" y="354278"/>
            <a:ext cx="47157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cap="none">
                <a:solidFill>
                  <a:srgbClr val="FC7876"/>
                </a:solidFill>
                <a:latin typeface="Calibri"/>
                <a:ea typeface="Calibri"/>
                <a:cs typeface="Calibri"/>
                <a:sym typeface="Calibri"/>
              </a:rPr>
              <a:t>Os RECEPTORES</a:t>
            </a:r>
            <a:endParaRPr/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2475" y="1124744"/>
            <a:ext cx="3630171" cy="197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715727"/>
            <a:ext cx="3609975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9158" y="836712"/>
            <a:ext cx="2814526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0"/>
          <p:cNvSpPr/>
          <p:nvPr/>
        </p:nvSpPr>
        <p:spPr>
          <a:xfrm>
            <a:off x="4355976" y="3861048"/>
            <a:ext cx="45720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receptor de células T consiste em várias unidades. A parte que reconhece o antígeno ( cadeias alfa-beta, gama-delta) e as unidades responsáveis pela sinalização. Os dois tipos de células principais são T-CD4 (Auxiliar) T-CD8 (citotóxico)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0"/>
          <p:cNvSpPr/>
          <p:nvPr/>
        </p:nvSpPr>
        <p:spPr>
          <a:xfrm>
            <a:off x="1948494" y="1528097"/>
            <a:ext cx="463265" cy="216024"/>
          </a:xfrm>
          <a:prstGeom prst="rect">
            <a:avLst/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CD8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1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499544"/>
            <a:ext cx="3105805" cy="206536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 descr="Image result for B cell receptor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1" descr="Image result for B cell receptor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3262" y="312738"/>
            <a:ext cx="4320480" cy="323619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1"/>
          <p:cNvSpPr/>
          <p:nvPr/>
        </p:nvSpPr>
        <p:spPr>
          <a:xfrm>
            <a:off x="1932012" y="4005064"/>
            <a:ext cx="4572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receptor de células B consiste em duas unidades. Uma molécula de imunoglobulina que se liga ao antigénio e uma unidade que está envolvida na cadeia de transdução de sinal.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7744" y="5352483"/>
            <a:ext cx="2152984" cy="13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2"/>
          <p:cNvSpPr txBox="1"/>
          <p:nvPr/>
        </p:nvSpPr>
        <p:spPr>
          <a:xfrm>
            <a:off x="6267892" y="38100"/>
            <a:ext cx="26003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Cenário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008" y="4365104"/>
            <a:ext cx="2764105" cy="225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560" y="3737135"/>
            <a:ext cx="3076867" cy="125593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2"/>
          <p:cNvSpPr txBox="1"/>
          <p:nvPr/>
        </p:nvSpPr>
        <p:spPr>
          <a:xfrm>
            <a:off x="7884368" y="4919661"/>
            <a:ext cx="71917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Morte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12" descr="Rt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938" y="1196752"/>
            <a:ext cx="5951004" cy="1958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8251" y="445314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0"/>
          <p:cNvSpPr txBox="1"/>
          <p:nvPr/>
        </p:nvSpPr>
        <p:spPr>
          <a:xfrm>
            <a:off x="5508104" y="75982"/>
            <a:ext cx="33378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fundamento da resposta imune</a:t>
            </a:r>
            <a:endParaRPr/>
          </a:p>
        </p:txBody>
      </p:sp>
      <p:pic>
        <p:nvPicPr>
          <p:cNvPr id="278" name="Google Shape;27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4275855"/>
            <a:ext cx="2804511" cy="214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544" y="79729"/>
            <a:ext cx="2804511" cy="114476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0"/>
          <p:cNvSpPr/>
          <p:nvPr/>
        </p:nvSpPr>
        <p:spPr>
          <a:xfrm>
            <a:off x="5508104" y="1556792"/>
            <a:ext cx="3744416" cy="5301208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/>
          <p:nvPr/>
        </p:nvSpPr>
        <p:spPr>
          <a:xfrm>
            <a:off x="3995936" y="4077072"/>
            <a:ext cx="2092035" cy="1512168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6F5E71-F98D-452C-A4F7-EEB1AE3F7E00}"/>
              </a:ext>
            </a:extLst>
          </p:cNvPr>
          <p:cNvSpPr txBox="1"/>
          <p:nvPr/>
        </p:nvSpPr>
        <p:spPr>
          <a:xfrm>
            <a:off x="3565459" y="4463824"/>
            <a:ext cx="435568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PAMP (</a:t>
            </a:r>
            <a:r>
              <a:rPr lang="pt-BR" dirty="0" err="1"/>
              <a:t>Pathogen</a:t>
            </a:r>
            <a:r>
              <a:rPr lang="pt-BR" dirty="0"/>
              <a:t> </a:t>
            </a:r>
            <a:r>
              <a:rPr lang="pt-BR" dirty="0" err="1"/>
              <a:t>associated</a:t>
            </a:r>
            <a:r>
              <a:rPr lang="pt-BR" dirty="0"/>
              <a:t> molecular </a:t>
            </a:r>
            <a:r>
              <a:rPr lang="pt-BR" dirty="0" err="1"/>
              <a:t>patterns</a:t>
            </a:r>
            <a:r>
              <a:rPr lang="pt-BR" dirty="0"/>
              <a:t>)</a:t>
            </a:r>
          </a:p>
          <a:p>
            <a:r>
              <a:rPr lang="pt-BR" dirty="0"/>
              <a:t>(LPS, DNA)</a:t>
            </a:r>
          </a:p>
          <a:p>
            <a:r>
              <a:rPr lang="pt-BR" dirty="0"/>
              <a:t>PRR (</a:t>
            </a:r>
            <a:r>
              <a:rPr lang="pt-BR" dirty="0" err="1"/>
              <a:t>Pathogen</a:t>
            </a:r>
            <a:r>
              <a:rPr lang="pt-BR" dirty="0"/>
              <a:t> </a:t>
            </a:r>
            <a:r>
              <a:rPr lang="pt-BR" dirty="0" err="1"/>
              <a:t>Recognition</a:t>
            </a:r>
            <a:r>
              <a:rPr lang="pt-BR" dirty="0"/>
              <a:t> Receptor)</a:t>
            </a:r>
          </a:p>
          <a:p>
            <a:r>
              <a:rPr lang="pt-BR" dirty="0"/>
              <a:t>( Toll, NLR)</a:t>
            </a:r>
          </a:p>
          <a:p>
            <a:endParaRPr lang="pt-BR" dirty="0"/>
          </a:p>
          <a:p>
            <a:r>
              <a:rPr lang="pt-BR" dirty="0"/>
              <a:t>DAMP (</a:t>
            </a:r>
            <a:r>
              <a:rPr lang="pt-BR" dirty="0" err="1"/>
              <a:t>Damage</a:t>
            </a:r>
            <a:r>
              <a:rPr lang="pt-BR" dirty="0"/>
              <a:t> </a:t>
            </a:r>
            <a:r>
              <a:rPr lang="pt-BR" dirty="0" err="1"/>
              <a:t>assiciated</a:t>
            </a:r>
            <a:r>
              <a:rPr lang="pt-BR" dirty="0"/>
              <a:t> molecular </a:t>
            </a:r>
            <a:r>
              <a:rPr lang="pt-BR" dirty="0" err="1"/>
              <a:t>pattern</a:t>
            </a:r>
            <a:r>
              <a:rPr lang="pt-BR" dirty="0"/>
              <a:t> ( HSP)</a:t>
            </a:r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4D09E6-43D8-CA50-58AF-1A8A74DCE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051" y="2007757"/>
            <a:ext cx="2456119" cy="2199639"/>
          </a:xfrm>
          <a:prstGeom prst="rect">
            <a:avLst/>
          </a:prstGeom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0C532F34-9C45-4A67-E8DE-0271EA11918A}"/>
              </a:ext>
            </a:extLst>
          </p:cNvPr>
          <p:cNvSpPr/>
          <p:nvPr/>
        </p:nvSpPr>
        <p:spPr>
          <a:xfrm rot="5170479">
            <a:off x="7338777" y="2998584"/>
            <a:ext cx="869031" cy="7296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/>
          <p:nvPr/>
        </p:nvSpPr>
        <p:spPr>
          <a:xfrm>
            <a:off x="827584" y="1988840"/>
            <a:ext cx="685800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resposta imune adaptativa tem como objectivo principal: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-Responda, de uma forma </a:t>
            </a:r>
            <a:r>
              <a:rPr lang="pt-BR" sz="28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ESPECÍFICA</a:t>
            </a: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contra um agente patogénico.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9"/>
          <p:cNvSpPr txBox="1"/>
          <p:nvPr/>
        </p:nvSpPr>
        <p:spPr>
          <a:xfrm>
            <a:off x="755576" y="2019380"/>
            <a:ext cx="734481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que </a:t>
            </a:r>
            <a:r>
              <a:rPr lang="pt-BR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</a:t>
            </a:r>
            <a:r>
              <a:rPr lang="pt-B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problema a ser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Resolvido?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525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0" descr="img00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314" y="0"/>
            <a:ext cx="552537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76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>
            <a:off x="646113" y="0"/>
            <a:ext cx="7851775" cy="6858000"/>
            <a:chOff x="56" y="0"/>
            <a:chExt cx="5357" cy="4320"/>
          </a:xfrm>
        </p:grpSpPr>
        <p:grpSp>
          <p:nvGrpSpPr>
            <p:cNvPr id="382" name="Google Shape;382;p31"/>
            <p:cNvGrpSpPr/>
            <p:nvPr/>
          </p:nvGrpSpPr>
          <p:grpSpPr>
            <a:xfrm>
              <a:off x="56" y="383"/>
              <a:ext cx="2385" cy="2210"/>
              <a:chOff x="-1680" y="2096"/>
              <a:chExt cx="2440" cy="3616"/>
            </a:xfrm>
          </p:grpSpPr>
          <p:pic>
            <p:nvPicPr>
              <p:cNvPr id="383" name="Google Shape;383;p31" descr="bact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6" y="2096"/>
                <a:ext cx="704" cy="4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4" name="Google Shape;384;p31"/>
              <p:cNvSpPr/>
              <p:nvPr/>
            </p:nvSpPr>
            <p:spPr>
              <a:xfrm>
                <a:off x="-1680" y="4896"/>
                <a:ext cx="720" cy="816"/>
              </a:xfrm>
              <a:prstGeom prst="rect">
                <a:avLst/>
              </a:prstGeom>
              <a:noFill/>
              <a:ln w="571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5" name="Google Shape;385;p31"/>
            <p:cNvSpPr txBox="1"/>
            <p:nvPr/>
          </p:nvSpPr>
          <p:spPr>
            <a:xfrm>
              <a:off x="2684" y="0"/>
              <a:ext cx="1951" cy="1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Qualquer estrutura química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única restrição é o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6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lang="pt-BR" sz="5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pt-BR"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r>
                <a:rPr lang="pt-BR" sz="3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pt-BR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r>
                <a:rPr lang="pt-BR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lang="pt-BR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pt-BR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pic>
          <p:nvPicPr>
            <p:cNvPr id="386" name="Google Shape;386;p31" descr="ligacao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2" y="175"/>
              <a:ext cx="1141" cy="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31"/>
            <p:cNvSpPr txBox="1"/>
            <p:nvPr/>
          </p:nvSpPr>
          <p:spPr>
            <a:xfrm>
              <a:off x="144" y="429"/>
              <a:ext cx="560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metro</a:t>
              </a:r>
              <a:endParaRPr/>
            </a:p>
          </p:txBody>
        </p:sp>
        <p:cxnSp>
          <p:nvCxnSpPr>
            <p:cNvPr id="388" name="Google Shape;388;p31"/>
            <p:cNvCxnSpPr/>
            <p:nvPr/>
          </p:nvCxnSpPr>
          <p:spPr>
            <a:xfrm rot="10800000">
              <a:off x="812" y="457"/>
              <a:ext cx="0" cy="350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89" name="Google Shape;389;p31"/>
            <p:cNvSpPr txBox="1"/>
            <p:nvPr/>
          </p:nvSpPr>
          <p:spPr>
            <a:xfrm>
              <a:off x="303" y="4089"/>
              <a:ext cx="1280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000.000.000.1metro</a:t>
              </a:r>
              <a:endParaRPr/>
            </a:p>
          </p:txBody>
        </p:sp>
        <p:sp>
          <p:nvSpPr>
            <p:cNvPr id="390" name="Google Shape;390;p31"/>
            <p:cNvSpPr txBox="1"/>
            <p:nvPr/>
          </p:nvSpPr>
          <p:spPr>
            <a:xfrm>
              <a:off x="267" y="3634"/>
              <a:ext cx="428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Prion</a:t>
              </a:r>
              <a:endParaRPr/>
            </a:p>
          </p:txBody>
        </p:sp>
        <p:sp>
          <p:nvSpPr>
            <p:cNvPr id="391" name="Google Shape;391;p31"/>
            <p:cNvSpPr txBox="1"/>
            <p:nvPr/>
          </p:nvSpPr>
          <p:spPr>
            <a:xfrm>
              <a:off x="284" y="1253"/>
              <a:ext cx="415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r>
                <a:rPr lang="pt-BR" sz="18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31"/>
            <p:cNvSpPr txBox="1"/>
            <p:nvPr/>
          </p:nvSpPr>
          <p:spPr>
            <a:xfrm>
              <a:off x="248" y="1930"/>
              <a:ext cx="415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r>
                <a:rPr lang="pt-BR" sz="18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-5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31"/>
            <p:cNvSpPr txBox="1"/>
            <p:nvPr/>
          </p:nvSpPr>
          <p:spPr>
            <a:xfrm>
              <a:off x="248" y="2462"/>
              <a:ext cx="415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r>
                <a:rPr lang="pt-BR" sz="18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-6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31"/>
            <p:cNvSpPr txBox="1"/>
            <p:nvPr/>
          </p:nvSpPr>
          <p:spPr>
            <a:xfrm>
              <a:off x="248" y="3226"/>
              <a:ext cx="415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r>
                <a:rPr lang="pt-BR" sz="18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-8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31"/>
            <p:cNvSpPr txBox="1"/>
            <p:nvPr/>
          </p:nvSpPr>
          <p:spPr>
            <a:xfrm>
              <a:off x="124" y="776"/>
              <a:ext cx="628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Parasitas</a:t>
              </a:r>
              <a:endParaRPr/>
            </a:p>
          </p:txBody>
        </p:sp>
        <p:sp>
          <p:nvSpPr>
            <p:cNvPr id="396" name="Google Shape;396;p31"/>
            <p:cNvSpPr txBox="1"/>
            <p:nvPr/>
          </p:nvSpPr>
          <p:spPr>
            <a:xfrm>
              <a:off x="899" y="423"/>
              <a:ext cx="2460" cy="1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Helmintos</a:t>
              </a:r>
              <a:endParaRPr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Taenia</a:t>
              </a: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solium</a:t>
              </a: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(teníase)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Trichinella</a:t>
              </a: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spiralis</a:t>
              </a: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(triquinose)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Protozoários</a:t>
              </a:r>
              <a:endParaRPr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Leishmania</a:t>
              </a: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(leishmaniose)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Plasmodium</a:t>
              </a: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(malária)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Schistosoma</a:t>
              </a: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mansoni</a:t>
              </a: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(esquistossomose)</a:t>
              </a:r>
              <a:endParaRPr/>
            </a:p>
          </p:txBody>
        </p:sp>
        <p:sp>
          <p:nvSpPr>
            <p:cNvPr id="397" name="Google Shape;397;p31"/>
            <p:cNvSpPr txBox="1"/>
            <p:nvPr/>
          </p:nvSpPr>
          <p:spPr>
            <a:xfrm>
              <a:off x="1152" y="1793"/>
              <a:ext cx="3335" cy="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Bactérias			Fungos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C.tetani</a:t>
              </a:r>
              <a:r>
                <a:rPr lang="pt-BR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(tétano)		</a:t>
              </a:r>
              <a:r>
                <a:rPr lang="pt-BR" sz="16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Asperigillus</a:t>
              </a:r>
              <a:r>
                <a:rPr lang="pt-BR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(aspergilose)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L. monocytogenes</a:t>
              </a:r>
              <a:r>
                <a:rPr lang="pt-BR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(listeriose)	</a:t>
              </a:r>
              <a:r>
                <a:rPr lang="pt-BR" sz="16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Candida</a:t>
              </a:r>
              <a:r>
                <a:rPr lang="pt-BR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(infeccões vaginais)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Mycobacteria</a:t>
              </a:r>
              <a:r>
                <a:rPr lang="pt-BR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(Lepra,TBC)	</a:t>
              </a:r>
              <a:r>
                <a:rPr lang="pt-BR" sz="16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Pneumoscystis</a:t>
              </a:r>
              <a:r>
                <a:rPr lang="pt-BR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6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carinii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1"/>
            <p:cNvSpPr txBox="1"/>
            <p:nvPr/>
          </p:nvSpPr>
          <p:spPr>
            <a:xfrm>
              <a:off x="880" y="2523"/>
              <a:ext cx="2596" cy="1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Vírus</a:t>
              </a:r>
              <a:endParaRPr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Adenovírus (DNA) - resfriado comum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Hepatite (DNA)- hepatite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Epstein Barr (EBV, DNA )- mononucleose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Herpes simples (DNA) - herpes simples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HIV (RNA) (DNA) - AIDS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Poliovírus, polio (RNA) - poliomielite</a:t>
              </a:r>
              <a:endParaRPr/>
            </a:p>
          </p:txBody>
        </p:sp>
        <p:sp>
          <p:nvSpPr>
            <p:cNvPr id="399" name="Google Shape;399;p31"/>
            <p:cNvSpPr txBox="1"/>
            <p:nvPr/>
          </p:nvSpPr>
          <p:spPr>
            <a:xfrm>
              <a:off x="211" y="0"/>
              <a:ext cx="1748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Patógeno = Antígeno</a:t>
              </a:r>
              <a:endParaRPr/>
            </a:p>
          </p:txBody>
        </p:sp>
        <p:pic>
          <p:nvPicPr>
            <p:cNvPr id="400" name="Google Shape;400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24" y="2480"/>
              <a:ext cx="1152" cy="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31" descr="HIV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36" y="3231"/>
              <a:ext cx="1109" cy="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31" descr="prion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80" y="3716"/>
              <a:ext cx="713" cy="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1" descr="Taenia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224" y="1086"/>
              <a:ext cx="1092" cy="716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404" name="Google Shape;404;p31"/>
          <p:cNvGraphicFramePr/>
          <p:nvPr/>
        </p:nvGraphicFramePr>
        <p:xfrm>
          <a:off x="179388" y="6381750"/>
          <a:ext cx="539908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5399087" imgH="311150" progId="Word.Document.12">
                  <p:embed/>
                </p:oleObj>
              </mc:Choice>
              <mc:Fallback>
                <p:oleObj r:id="rId9" imgW="5399087" imgH="311150" progId="Word.Document.12">
                  <p:embed/>
                  <p:pic>
                    <p:nvPicPr>
                      <p:cNvPr id="404" name="Google Shape;404;p31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/>
                      <a:stretch/>
                    </p:blipFill>
                    <p:spPr>
                      <a:xfrm>
                        <a:off x="179388" y="6381750"/>
                        <a:ext cx="5399087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1847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2" descr="sax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313" y="4672013"/>
            <a:ext cx="1665287" cy="112077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2"/>
          <p:cNvSpPr/>
          <p:nvPr/>
        </p:nvSpPr>
        <p:spPr>
          <a:xfrm>
            <a:off x="1208088" y="3289300"/>
            <a:ext cx="1511300" cy="801688"/>
          </a:xfrm>
          <a:custGeom>
            <a:avLst/>
            <a:gdLst/>
            <a:ahLst/>
            <a:cxnLst/>
            <a:rect l="l" t="t" r="r" b="b"/>
            <a:pathLst>
              <a:path w="621" h="519" extrusionOk="0">
                <a:moveTo>
                  <a:pt x="372" y="66"/>
                </a:moveTo>
                <a:lnTo>
                  <a:pt x="354" y="39"/>
                </a:lnTo>
                <a:lnTo>
                  <a:pt x="318" y="15"/>
                </a:lnTo>
                <a:lnTo>
                  <a:pt x="284" y="0"/>
                </a:lnTo>
                <a:lnTo>
                  <a:pt x="258" y="0"/>
                </a:lnTo>
                <a:lnTo>
                  <a:pt x="231" y="0"/>
                </a:lnTo>
                <a:lnTo>
                  <a:pt x="196" y="0"/>
                </a:lnTo>
                <a:lnTo>
                  <a:pt x="170" y="0"/>
                </a:lnTo>
                <a:lnTo>
                  <a:pt x="142" y="0"/>
                </a:lnTo>
                <a:lnTo>
                  <a:pt x="116" y="0"/>
                </a:lnTo>
                <a:lnTo>
                  <a:pt x="89" y="6"/>
                </a:lnTo>
                <a:lnTo>
                  <a:pt x="72" y="31"/>
                </a:lnTo>
                <a:lnTo>
                  <a:pt x="63" y="62"/>
                </a:lnTo>
                <a:lnTo>
                  <a:pt x="63" y="85"/>
                </a:lnTo>
                <a:lnTo>
                  <a:pt x="63" y="110"/>
                </a:lnTo>
                <a:lnTo>
                  <a:pt x="89" y="124"/>
                </a:lnTo>
                <a:lnTo>
                  <a:pt x="116" y="133"/>
                </a:lnTo>
                <a:lnTo>
                  <a:pt x="142" y="141"/>
                </a:lnTo>
                <a:lnTo>
                  <a:pt x="170" y="141"/>
                </a:lnTo>
                <a:lnTo>
                  <a:pt x="196" y="141"/>
                </a:lnTo>
                <a:lnTo>
                  <a:pt x="222" y="157"/>
                </a:lnTo>
                <a:lnTo>
                  <a:pt x="222" y="180"/>
                </a:lnTo>
                <a:lnTo>
                  <a:pt x="231" y="203"/>
                </a:lnTo>
                <a:lnTo>
                  <a:pt x="231" y="228"/>
                </a:lnTo>
                <a:lnTo>
                  <a:pt x="231" y="251"/>
                </a:lnTo>
                <a:lnTo>
                  <a:pt x="214" y="275"/>
                </a:lnTo>
                <a:lnTo>
                  <a:pt x="186" y="290"/>
                </a:lnTo>
                <a:lnTo>
                  <a:pt x="160" y="298"/>
                </a:lnTo>
                <a:lnTo>
                  <a:pt x="133" y="306"/>
                </a:lnTo>
                <a:lnTo>
                  <a:pt x="98" y="315"/>
                </a:lnTo>
                <a:lnTo>
                  <a:pt x="72" y="315"/>
                </a:lnTo>
                <a:lnTo>
                  <a:pt x="37" y="329"/>
                </a:lnTo>
                <a:lnTo>
                  <a:pt x="9" y="346"/>
                </a:lnTo>
                <a:lnTo>
                  <a:pt x="0" y="369"/>
                </a:lnTo>
                <a:lnTo>
                  <a:pt x="0" y="393"/>
                </a:lnTo>
                <a:lnTo>
                  <a:pt x="0" y="416"/>
                </a:lnTo>
                <a:lnTo>
                  <a:pt x="0" y="439"/>
                </a:lnTo>
                <a:lnTo>
                  <a:pt x="0" y="464"/>
                </a:lnTo>
                <a:lnTo>
                  <a:pt x="0" y="487"/>
                </a:lnTo>
                <a:lnTo>
                  <a:pt x="27" y="503"/>
                </a:lnTo>
                <a:lnTo>
                  <a:pt x="53" y="511"/>
                </a:lnTo>
                <a:lnTo>
                  <a:pt x="81" y="518"/>
                </a:lnTo>
                <a:lnTo>
                  <a:pt x="107" y="518"/>
                </a:lnTo>
                <a:lnTo>
                  <a:pt x="133" y="518"/>
                </a:lnTo>
                <a:lnTo>
                  <a:pt x="160" y="518"/>
                </a:lnTo>
                <a:lnTo>
                  <a:pt x="186" y="518"/>
                </a:lnTo>
                <a:lnTo>
                  <a:pt x="214" y="518"/>
                </a:lnTo>
                <a:lnTo>
                  <a:pt x="240" y="518"/>
                </a:lnTo>
                <a:lnTo>
                  <a:pt x="266" y="511"/>
                </a:lnTo>
                <a:lnTo>
                  <a:pt x="284" y="487"/>
                </a:lnTo>
                <a:lnTo>
                  <a:pt x="303" y="464"/>
                </a:lnTo>
                <a:lnTo>
                  <a:pt x="309" y="439"/>
                </a:lnTo>
                <a:lnTo>
                  <a:pt x="329" y="416"/>
                </a:lnTo>
                <a:lnTo>
                  <a:pt x="347" y="393"/>
                </a:lnTo>
                <a:lnTo>
                  <a:pt x="372" y="393"/>
                </a:lnTo>
                <a:lnTo>
                  <a:pt x="398" y="393"/>
                </a:lnTo>
                <a:lnTo>
                  <a:pt x="426" y="408"/>
                </a:lnTo>
                <a:lnTo>
                  <a:pt x="451" y="433"/>
                </a:lnTo>
                <a:lnTo>
                  <a:pt x="479" y="447"/>
                </a:lnTo>
                <a:lnTo>
                  <a:pt x="505" y="456"/>
                </a:lnTo>
                <a:lnTo>
                  <a:pt x="531" y="456"/>
                </a:lnTo>
                <a:lnTo>
                  <a:pt x="568" y="456"/>
                </a:lnTo>
                <a:lnTo>
                  <a:pt x="594" y="456"/>
                </a:lnTo>
                <a:lnTo>
                  <a:pt x="620" y="439"/>
                </a:lnTo>
                <a:lnTo>
                  <a:pt x="620" y="416"/>
                </a:lnTo>
                <a:lnTo>
                  <a:pt x="620" y="393"/>
                </a:lnTo>
                <a:lnTo>
                  <a:pt x="620" y="369"/>
                </a:lnTo>
                <a:lnTo>
                  <a:pt x="620" y="346"/>
                </a:lnTo>
                <a:lnTo>
                  <a:pt x="620" y="321"/>
                </a:lnTo>
                <a:lnTo>
                  <a:pt x="620" y="298"/>
                </a:lnTo>
                <a:lnTo>
                  <a:pt x="620" y="275"/>
                </a:lnTo>
                <a:lnTo>
                  <a:pt x="594" y="267"/>
                </a:lnTo>
                <a:lnTo>
                  <a:pt x="568" y="267"/>
                </a:lnTo>
                <a:lnTo>
                  <a:pt x="540" y="267"/>
                </a:lnTo>
                <a:lnTo>
                  <a:pt x="514" y="267"/>
                </a:lnTo>
                <a:lnTo>
                  <a:pt x="487" y="267"/>
                </a:lnTo>
                <a:lnTo>
                  <a:pt x="461" y="267"/>
                </a:lnTo>
                <a:lnTo>
                  <a:pt x="435" y="267"/>
                </a:lnTo>
                <a:lnTo>
                  <a:pt x="407" y="251"/>
                </a:lnTo>
                <a:lnTo>
                  <a:pt x="381" y="251"/>
                </a:lnTo>
              </a:path>
            </a:pathLst>
          </a:custGeom>
          <a:noFill/>
          <a:ln w="50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2"/>
          <p:cNvSpPr/>
          <p:nvPr/>
        </p:nvSpPr>
        <p:spPr>
          <a:xfrm>
            <a:off x="938213" y="3767138"/>
            <a:ext cx="655637" cy="376237"/>
          </a:xfrm>
          <a:prstGeom prst="ellipse">
            <a:avLst/>
          </a:prstGeom>
          <a:solidFill>
            <a:srgbClr val="FF33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endParaRPr/>
          </a:p>
        </p:txBody>
      </p:sp>
      <p:sp>
        <p:nvSpPr>
          <p:cNvPr id="412" name="Google Shape;412;p32"/>
          <p:cNvSpPr/>
          <p:nvPr/>
        </p:nvSpPr>
        <p:spPr>
          <a:xfrm>
            <a:off x="1068388" y="3248025"/>
            <a:ext cx="525462" cy="369888"/>
          </a:xfrm>
          <a:prstGeom prst="ellipse">
            <a:avLst/>
          </a:prstGeom>
          <a:solidFill>
            <a:srgbClr val="FF33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Y*</a:t>
            </a:r>
            <a:endParaRPr/>
          </a:p>
        </p:txBody>
      </p:sp>
      <p:grpSp>
        <p:nvGrpSpPr>
          <p:cNvPr id="413" name="Google Shape;413;p32"/>
          <p:cNvGrpSpPr/>
          <p:nvPr/>
        </p:nvGrpSpPr>
        <p:grpSpPr>
          <a:xfrm rot="10563452">
            <a:off x="2532063" y="5305425"/>
            <a:ext cx="1935162" cy="557213"/>
            <a:chOff x="720" y="4982"/>
            <a:chExt cx="990" cy="507"/>
          </a:xfrm>
        </p:grpSpPr>
        <p:sp>
          <p:nvSpPr>
            <p:cNvPr id="414" name="Google Shape;414;p32"/>
            <p:cNvSpPr/>
            <p:nvPr/>
          </p:nvSpPr>
          <p:spPr>
            <a:xfrm>
              <a:off x="818" y="4982"/>
              <a:ext cx="892" cy="507"/>
            </a:xfrm>
            <a:custGeom>
              <a:avLst/>
              <a:gdLst/>
              <a:ahLst/>
              <a:cxnLst/>
              <a:rect l="l" t="t" r="r" b="b"/>
              <a:pathLst>
                <a:path w="892" h="507" extrusionOk="0">
                  <a:moveTo>
                    <a:pt x="200" y="118"/>
                  </a:moveTo>
                  <a:cubicBezTo>
                    <a:pt x="146" y="138"/>
                    <a:pt x="94" y="141"/>
                    <a:pt x="46" y="173"/>
                  </a:cubicBezTo>
                  <a:cubicBezTo>
                    <a:pt x="28" y="200"/>
                    <a:pt x="10" y="215"/>
                    <a:pt x="0" y="246"/>
                  </a:cubicBezTo>
                  <a:cubicBezTo>
                    <a:pt x="3" y="297"/>
                    <a:pt x="2" y="349"/>
                    <a:pt x="9" y="400"/>
                  </a:cubicBezTo>
                  <a:cubicBezTo>
                    <a:pt x="23" y="497"/>
                    <a:pt x="234" y="495"/>
                    <a:pt x="300" y="500"/>
                  </a:cubicBezTo>
                  <a:cubicBezTo>
                    <a:pt x="336" y="497"/>
                    <a:pt x="376" y="507"/>
                    <a:pt x="409" y="491"/>
                  </a:cubicBezTo>
                  <a:cubicBezTo>
                    <a:pt x="411" y="490"/>
                    <a:pt x="446" y="383"/>
                    <a:pt x="446" y="382"/>
                  </a:cubicBezTo>
                  <a:cubicBezTo>
                    <a:pt x="449" y="373"/>
                    <a:pt x="452" y="364"/>
                    <a:pt x="455" y="355"/>
                  </a:cubicBezTo>
                  <a:cubicBezTo>
                    <a:pt x="463" y="330"/>
                    <a:pt x="485" y="312"/>
                    <a:pt x="500" y="291"/>
                  </a:cubicBezTo>
                  <a:cubicBezTo>
                    <a:pt x="506" y="282"/>
                    <a:pt x="518" y="264"/>
                    <a:pt x="518" y="264"/>
                  </a:cubicBezTo>
                  <a:cubicBezTo>
                    <a:pt x="533" y="267"/>
                    <a:pt x="552" y="263"/>
                    <a:pt x="564" y="273"/>
                  </a:cubicBezTo>
                  <a:cubicBezTo>
                    <a:pt x="581" y="287"/>
                    <a:pt x="599" y="344"/>
                    <a:pt x="628" y="355"/>
                  </a:cubicBezTo>
                  <a:cubicBezTo>
                    <a:pt x="648" y="363"/>
                    <a:pt x="670" y="361"/>
                    <a:pt x="691" y="364"/>
                  </a:cubicBezTo>
                  <a:cubicBezTo>
                    <a:pt x="805" y="357"/>
                    <a:pt x="854" y="390"/>
                    <a:pt x="873" y="291"/>
                  </a:cubicBezTo>
                  <a:cubicBezTo>
                    <a:pt x="859" y="144"/>
                    <a:pt x="892" y="137"/>
                    <a:pt x="828" y="64"/>
                  </a:cubicBezTo>
                  <a:cubicBezTo>
                    <a:pt x="790" y="21"/>
                    <a:pt x="788" y="33"/>
                    <a:pt x="718" y="9"/>
                  </a:cubicBezTo>
                  <a:cubicBezTo>
                    <a:pt x="709" y="6"/>
                    <a:pt x="691" y="0"/>
                    <a:pt x="691" y="0"/>
                  </a:cubicBezTo>
                  <a:cubicBezTo>
                    <a:pt x="664" y="5"/>
                    <a:pt x="629" y="6"/>
                    <a:pt x="609" y="28"/>
                  </a:cubicBezTo>
                </a:path>
              </a:pathLst>
            </a:cu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720" y="5136"/>
              <a:ext cx="336" cy="343"/>
            </a:xfrm>
            <a:prstGeom prst="ellipse">
              <a:avLst/>
            </a:prstGeom>
            <a:solidFill>
              <a:srgbClr val="FF33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 txBox="1"/>
            <p:nvPr/>
          </p:nvSpPr>
          <p:spPr>
            <a:xfrm rot="10800000">
              <a:off x="749" y="5175"/>
              <a:ext cx="238" cy="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17" name="Google Shape;417;p32"/>
          <p:cNvGrpSpPr/>
          <p:nvPr/>
        </p:nvGrpSpPr>
        <p:grpSpPr>
          <a:xfrm>
            <a:off x="1031875" y="4672013"/>
            <a:ext cx="1258888" cy="414337"/>
            <a:chOff x="720" y="4416"/>
            <a:chExt cx="644" cy="377"/>
          </a:xfrm>
        </p:grpSpPr>
        <p:sp>
          <p:nvSpPr>
            <p:cNvPr id="418" name="Google Shape;418;p32"/>
            <p:cNvSpPr/>
            <p:nvPr/>
          </p:nvSpPr>
          <p:spPr>
            <a:xfrm>
              <a:off x="836" y="4461"/>
              <a:ext cx="528" cy="332"/>
            </a:xfrm>
            <a:custGeom>
              <a:avLst/>
              <a:gdLst/>
              <a:ahLst/>
              <a:cxnLst/>
              <a:rect l="l" t="t" r="r" b="b"/>
              <a:pathLst>
                <a:path w="528" h="332" extrusionOk="0">
                  <a:moveTo>
                    <a:pt x="528" y="21"/>
                  </a:moveTo>
                  <a:cubicBezTo>
                    <a:pt x="380" y="0"/>
                    <a:pt x="417" y="2"/>
                    <a:pt x="164" y="21"/>
                  </a:cubicBezTo>
                  <a:cubicBezTo>
                    <a:pt x="145" y="22"/>
                    <a:pt x="110" y="39"/>
                    <a:pt x="110" y="39"/>
                  </a:cubicBezTo>
                  <a:cubicBezTo>
                    <a:pt x="79" y="60"/>
                    <a:pt x="63" y="86"/>
                    <a:pt x="37" y="112"/>
                  </a:cubicBezTo>
                  <a:cubicBezTo>
                    <a:pt x="16" y="175"/>
                    <a:pt x="33" y="154"/>
                    <a:pt x="0" y="185"/>
                  </a:cubicBezTo>
                  <a:cubicBezTo>
                    <a:pt x="2" y="199"/>
                    <a:pt x="3" y="304"/>
                    <a:pt x="37" y="321"/>
                  </a:cubicBezTo>
                  <a:cubicBezTo>
                    <a:pt x="58" y="332"/>
                    <a:pt x="94" y="330"/>
                    <a:pt x="119" y="330"/>
                  </a:cubicBezTo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720" y="4416"/>
              <a:ext cx="336" cy="343"/>
            </a:xfrm>
            <a:prstGeom prst="ellipse">
              <a:avLst/>
            </a:prstGeom>
            <a:solidFill>
              <a:srgbClr val="FF33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Y*</a:t>
              </a:r>
              <a:endParaRPr/>
            </a:p>
          </p:txBody>
        </p:sp>
      </p:grpSp>
      <p:sp>
        <p:nvSpPr>
          <p:cNvPr id="420" name="Google Shape;420;p32"/>
          <p:cNvSpPr txBox="1"/>
          <p:nvPr/>
        </p:nvSpPr>
        <p:spPr>
          <a:xfrm>
            <a:off x="4013200" y="5314950"/>
            <a:ext cx="3683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endParaRPr/>
          </a:p>
        </p:txBody>
      </p:sp>
      <p:sp>
        <p:nvSpPr>
          <p:cNvPr id="421" name="Google Shape;421;p32"/>
          <p:cNvSpPr txBox="1"/>
          <p:nvPr/>
        </p:nvSpPr>
        <p:spPr>
          <a:xfrm>
            <a:off x="3519488" y="1470025"/>
            <a:ext cx="3027362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organismo invasor é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capturado …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2" name="Google Shape;42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013" y="1479550"/>
            <a:ext cx="1687512" cy="10175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3" name="Google Shape;423;p32"/>
          <p:cNvGraphicFramePr/>
          <p:nvPr/>
        </p:nvGraphicFramePr>
        <p:xfrm>
          <a:off x="179388" y="6381750"/>
          <a:ext cx="539908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399087" imgH="311150" progId="Word.Document.12">
                  <p:embed/>
                </p:oleObj>
              </mc:Choice>
              <mc:Fallback>
                <p:oleObj r:id="rId5" imgW="5399087" imgH="311150" progId="Word.Document.12">
                  <p:embed/>
                  <p:pic>
                    <p:nvPicPr>
                      <p:cNvPr id="423" name="Google Shape;423;p3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179388" y="6381750"/>
                        <a:ext cx="5399087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65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"/>
          <p:cNvSpPr/>
          <p:nvPr/>
        </p:nvSpPr>
        <p:spPr>
          <a:xfrm>
            <a:off x="254415" y="-72488"/>
            <a:ext cx="8422105" cy="6524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Conteúdo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Imunidade Natural e Específica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Inflamatória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Células e órgãos que compõem o sistema imune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Imunoglobulinas: estrutura, função e síntese da molécula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Sistema Complemento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Ontogenia dos linfócitos B/T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2800" b="0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Moléculas envolvidas no reconhecimento dos antígenos:</a:t>
            </a:r>
            <a:endParaRPr sz="2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Receptor de linfócitos T/B</a:t>
            </a:r>
            <a:endParaRPr sz="20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2800" b="0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- Complexo Principal de Histocompatibilidade</a:t>
            </a:r>
            <a:endParaRPr sz="2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Subpopulações de linfócitos 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Citocinas e sua ação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Resposta imune Humoral e Celular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Regulação do Sistema Imune / Tolerância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Reações de Hipersensibilidade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Autoimunidade / Transplante / Tumores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Vacinas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 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33" descr="sax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313" y="4672013"/>
            <a:ext cx="1665287" cy="1120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3"/>
          <p:cNvSpPr/>
          <p:nvPr/>
        </p:nvSpPr>
        <p:spPr>
          <a:xfrm>
            <a:off x="1208088" y="3289300"/>
            <a:ext cx="1511300" cy="801688"/>
          </a:xfrm>
          <a:custGeom>
            <a:avLst/>
            <a:gdLst/>
            <a:ahLst/>
            <a:cxnLst/>
            <a:rect l="l" t="t" r="r" b="b"/>
            <a:pathLst>
              <a:path w="621" h="519" extrusionOk="0">
                <a:moveTo>
                  <a:pt x="372" y="66"/>
                </a:moveTo>
                <a:lnTo>
                  <a:pt x="354" y="39"/>
                </a:lnTo>
                <a:lnTo>
                  <a:pt x="318" y="15"/>
                </a:lnTo>
                <a:lnTo>
                  <a:pt x="284" y="0"/>
                </a:lnTo>
                <a:lnTo>
                  <a:pt x="258" y="0"/>
                </a:lnTo>
                <a:lnTo>
                  <a:pt x="231" y="0"/>
                </a:lnTo>
                <a:lnTo>
                  <a:pt x="196" y="0"/>
                </a:lnTo>
                <a:lnTo>
                  <a:pt x="170" y="0"/>
                </a:lnTo>
                <a:lnTo>
                  <a:pt x="142" y="0"/>
                </a:lnTo>
                <a:lnTo>
                  <a:pt x="116" y="0"/>
                </a:lnTo>
                <a:lnTo>
                  <a:pt x="89" y="6"/>
                </a:lnTo>
                <a:lnTo>
                  <a:pt x="72" y="31"/>
                </a:lnTo>
                <a:lnTo>
                  <a:pt x="63" y="62"/>
                </a:lnTo>
                <a:lnTo>
                  <a:pt x="63" y="85"/>
                </a:lnTo>
                <a:lnTo>
                  <a:pt x="63" y="110"/>
                </a:lnTo>
                <a:lnTo>
                  <a:pt x="89" y="124"/>
                </a:lnTo>
                <a:lnTo>
                  <a:pt x="116" y="133"/>
                </a:lnTo>
                <a:lnTo>
                  <a:pt x="142" y="141"/>
                </a:lnTo>
                <a:lnTo>
                  <a:pt x="170" y="141"/>
                </a:lnTo>
                <a:lnTo>
                  <a:pt x="196" y="141"/>
                </a:lnTo>
                <a:lnTo>
                  <a:pt x="222" y="157"/>
                </a:lnTo>
                <a:lnTo>
                  <a:pt x="222" y="180"/>
                </a:lnTo>
                <a:lnTo>
                  <a:pt x="231" y="203"/>
                </a:lnTo>
                <a:lnTo>
                  <a:pt x="231" y="228"/>
                </a:lnTo>
                <a:lnTo>
                  <a:pt x="231" y="251"/>
                </a:lnTo>
                <a:lnTo>
                  <a:pt x="214" y="275"/>
                </a:lnTo>
                <a:lnTo>
                  <a:pt x="186" y="290"/>
                </a:lnTo>
                <a:lnTo>
                  <a:pt x="160" y="298"/>
                </a:lnTo>
                <a:lnTo>
                  <a:pt x="133" y="306"/>
                </a:lnTo>
                <a:lnTo>
                  <a:pt x="98" y="315"/>
                </a:lnTo>
                <a:lnTo>
                  <a:pt x="72" y="315"/>
                </a:lnTo>
                <a:lnTo>
                  <a:pt x="37" y="329"/>
                </a:lnTo>
                <a:lnTo>
                  <a:pt x="9" y="346"/>
                </a:lnTo>
                <a:lnTo>
                  <a:pt x="0" y="369"/>
                </a:lnTo>
                <a:lnTo>
                  <a:pt x="0" y="393"/>
                </a:lnTo>
                <a:lnTo>
                  <a:pt x="0" y="416"/>
                </a:lnTo>
                <a:lnTo>
                  <a:pt x="0" y="439"/>
                </a:lnTo>
                <a:lnTo>
                  <a:pt x="0" y="464"/>
                </a:lnTo>
                <a:lnTo>
                  <a:pt x="0" y="487"/>
                </a:lnTo>
                <a:lnTo>
                  <a:pt x="27" y="503"/>
                </a:lnTo>
                <a:lnTo>
                  <a:pt x="53" y="511"/>
                </a:lnTo>
                <a:lnTo>
                  <a:pt x="81" y="518"/>
                </a:lnTo>
                <a:lnTo>
                  <a:pt x="107" y="518"/>
                </a:lnTo>
                <a:lnTo>
                  <a:pt x="133" y="518"/>
                </a:lnTo>
                <a:lnTo>
                  <a:pt x="160" y="518"/>
                </a:lnTo>
                <a:lnTo>
                  <a:pt x="186" y="518"/>
                </a:lnTo>
                <a:lnTo>
                  <a:pt x="214" y="518"/>
                </a:lnTo>
                <a:lnTo>
                  <a:pt x="240" y="518"/>
                </a:lnTo>
                <a:lnTo>
                  <a:pt x="266" y="511"/>
                </a:lnTo>
                <a:lnTo>
                  <a:pt x="284" y="487"/>
                </a:lnTo>
                <a:lnTo>
                  <a:pt x="303" y="464"/>
                </a:lnTo>
                <a:lnTo>
                  <a:pt x="309" y="439"/>
                </a:lnTo>
                <a:lnTo>
                  <a:pt x="329" y="416"/>
                </a:lnTo>
                <a:lnTo>
                  <a:pt x="347" y="393"/>
                </a:lnTo>
                <a:lnTo>
                  <a:pt x="372" y="393"/>
                </a:lnTo>
                <a:lnTo>
                  <a:pt x="398" y="393"/>
                </a:lnTo>
                <a:lnTo>
                  <a:pt x="426" y="408"/>
                </a:lnTo>
                <a:lnTo>
                  <a:pt x="451" y="433"/>
                </a:lnTo>
                <a:lnTo>
                  <a:pt x="479" y="447"/>
                </a:lnTo>
                <a:lnTo>
                  <a:pt x="505" y="456"/>
                </a:lnTo>
                <a:lnTo>
                  <a:pt x="531" y="456"/>
                </a:lnTo>
                <a:lnTo>
                  <a:pt x="568" y="456"/>
                </a:lnTo>
                <a:lnTo>
                  <a:pt x="594" y="456"/>
                </a:lnTo>
                <a:lnTo>
                  <a:pt x="620" y="439"/>
                </a:lnTo>
                <a:lnTo>
                  <a:pt x="620" y="416"/>
                </a:lnTo>
                <a:lnTo>
                  <a:pt x="620" y="393"/>
                </a:lnTo>
                <a:lnTo>
                  <a:pt x="620" y="369"/>
                </a:lnTo>
                <a:lnTo>
                  <a:pt x="620" y="346"/>
                </a:lnTo>
                <a:lnTo>
                  <a:pt x="620" y="321"/>
                </a:lnTo>
                <a:lnTo>
                  <a:pt x="620" y="298"/>
                </a:lnTo>
                <a:lnTo>
                  <a:pt x="620" y="275"/>
                </a:lnTo>
                <a:lnTo>
                  <a:pt x="594" y="267"/>
                </a:lnTo>
                <a:lnTo>
                  <a:pt x="568" y="267"/>
                </a:lnTo>
                <a:lnTo>
                  <a:pt x="540" y="267"/>
                </a:lnTo>
                <a:lnTo>
                  <a:pt x="514" y="267"/>
                </a:lnTo>
                <a:lnTo>
                  <a:pt x="487" y="267"/>
                </a:lnTo>
                <a:lnTo>
                  <a:pt x="461" y="267"/>
                </a:lnTo>
                <a:lnTo>
                  <a:pt x="435" y="267"/>
                </a:lnTo>
                <a:lnTo>
                  <a:pt x="407" y="251"/>
                </a:lnTo>
                <a:lnTo>
                  <a:pt x="381" y="251"/>
                </a:lnTo>
              </a:path>
            </a:pathLst>
          </a:custGeom>
          <a:noFill/>
          <a:ln w="508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3"/>
          <p:cNvSpPr/>
          <p:nvPr/>
        </p:nvSpPr>
        <p:spPr>
          <a:xfrm>
            <a:off x="938213" y="3767138"/>
            <a:ext cx="655637" cy="376237"/>
          </a:xfrm>
          <a:prstGeom prst="ellipse">
            <a:avLst/>
          </a:prstGeom>
          <a:solidFill>
            <a:srgbClr val="FF33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endParaRPr/>
          </a:p>
        </p:txBody>
      </p:sp>
      <p:sp>
        <p:nvSpPr>
          <p:cNvPr id="431" name="Google Shape;431;p33"/>
          <p:cNvSpPr/>
          <p:nvPr/>
        </p:nvSpPr>
        <p:spPr>
          <a:xfrm>
            <a:off x="1068388" y="3248025"/>
            <a:ext cx="525462" cy="369888"/>
          </a:xfrm>
          <a:prstGeom prst="ellipse">
            <a:avLst/>
          </a:prstGeom>
          <a:solidFill>
            <a:srgbClr val="FF33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Y*</a:t>
            </a:r>
            <a:endParaRPr/>
          </a:p>
        </p:txBody>
      </p:sp>
      <p:grpSp>
        <p:nvGrpSpPr>
          <p:cNvPr id="432" name="Google Shape;432;p33"/>
          <p:cNvGrpSpPr/>
          <p:nvPr/>
        </p:nvGrpSpPr>
        <p:grpSpPr>
          <a:xfrm rot="10563452">
            <a:off x="2532063" y="5305425"/>
            <a:ext cx="1935162" cy="557213"/>
            <a:chOff x="720" y="4982"/>
            <a:chExt cx="990" cy="507"/>
          </a:xfrm>
        </p:grpSpPr>
        <p:sp>
          <p:nvSpPr>
            <p:cNvPr id="433" name="Google Shape;433;p33"/>
            <p:cNvSpPr/>
            <p:nvPr/>
          </p:nvSpPr>
          <p:spPr>
            <a:xfrm>
              <a:off x="818" y="4982"/>
              <a:ext cx="892" cy="507"/>
            </a:xfrm>
            <a:custGeom>
              <a:avLst/>
              <a:gdLst/>
              <a:ahLst/>
              <a:cxnLst/>
              <a:rect l="l" t="t" r="r" b="b"/>
              <a:pathLst>
                <a:path w="892" h="507" extrusionOk="0">
                  <a:moveTo>
                    <a:pt x="200" y="118"/>
                  </a:moveTo>
                  <a:cubicBezTo>
                    <a:pt x="146" y="138"/>
                    <a:pt x="94" y="141"/>
                    <a:pt x="46" y="173"/>
                  </a:cubicBezTo>
                  <a:cubicBezTo>
                    <a:pt x="28" y="200"/>
                    <a:pt x="10" y="215"/>
                    <a:pt x="0" y="246"/>
                  </a:cubicBezTo>
                  <a:cubicBezTo>
                    <a:pt x="3" y="297"/>
                    <a:pt x="2" y="349"/>
                    <a:pt x="9" y="400"/>
                  </a:cubicBezTo>
                  <a:cubicBezTo>
                    <a:pt x="23" y="497"/>
                    <a:pt x="234" y="495"/>
                    <a:pt x="300" y="500"/>
                  </a:cubicBezTo>
                  <a:cubicBezTo>
                    <a:pt x="336" y="497"/>
                    <a:pt x="376" y="507"/>
                    <a:pt x="409" y="491"/>
                  </a:cubicBezTo>
                  <a:cubicBezTo>
                    <a:pt x="411" y="490"/>
                    <a:pt x="446" y="383"/>
                    <a:pt x="446" y="382"/>
                  </a:cubicBezTo>
                  <a:cubicBezTo>
                    <a:pt x="449" y="373"/>
                    <a:pt x="452" y="364"/>
                    <a:pt x="455" y="355"/>
                  </a:cubicBezTo>
                  <a:cubicBezTo>
                    <a:pt x="463" y="330"/>
                    <a:pt x="485" y="312"/>
                    <a:pt x="500" y="291"/>
                  </a:cubicBezTo>
                  <a:cubicBezTo>
                    <a:pt x="506" y="282"/>
                    <a:pt x="518" y="264"/>
                    <a:pt x="518" y="264"/>
                  </a:cubicBezTo>
                  <a:cubicBezTo>
                    <a:pt x="533" y="267"/>
                    <a:pt x="552" y="263"/>
                    <a:pt x="564" y="273"/>
                  </a:cubicBezTo>
                  <a:cubicBezTo>
                    <a:pt x="581" y="287"/>
                    <a:pt x="599" y="344"/>
                    <a:pt x="628" y="355"/>
                  </a:cubicBezTo>
                  <a:cubicBezTo>
                    <a:pt x="648" y="363"/>
                    <a:pt x="670" y="361"/>
                    <a:pt x="691" y="364"/>
                  </a:cubicBezTo>
                  <a:cubicBezTo>
                    <a:pt x="805" y="357"/>
                    <a:pt x="854" y="390"/>
                    <a:pt x="873" y="291"/>
                  </a:cubicBezTo>
                  <a:cubicBezTo>
                    <a:pt x="859" y="144"/>
                    <a:pt x="892" y="137"/>
                    <a:pt x="828" y="64"/>
                  </a:cubicBezTo>
                  <a:cubicBezTo>
                    <a:pt x="790" y="21"/>
                    <a:pt x="788" y="33"/>
                    <a:pt x="718" y="9"/>
                  </a:cubicBezTo>
                  <a:cubicBezTo>
                    <a:pt x="709" y="6"/>
                    <a:pt x="691" y="0"/>
                    <a:pt x="691" y="0"/>
                  </a:cubicBezTo>
                  <a:cubicBezTo>
                    <a:pt x="664" y="5"/>
                    <a:pt x="629" y="6"/>
                    <a:pt x="609" y="28"/>
                  </a:cubicBezTo>
                </a:path>
              </a:pathLst>
            </a:cu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20" y="5136"/>
              <a:ext cx="336" cy="343"/>
            </a:xfrm>
            <a:prstGeom prst="ellipse">
              <a:avLst/>
            </a:prstGeom>
            <a:solidFill>
              <a:srgbClr val="FF33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 txBox="1"/>
            <p:nvPr/>
          </p:nvSpPr>
          <p:spPr>
            <a:xfrm rot="10800000">
              <a:off x="749" y="5175"/>
              <a:ext cx="238" cy="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36" name="Google Shape;436;p33"/>
          <p:cNvGrpSpPr/>
          <p:nvPr/>
        </p:nvGrpSpPr>
        <p:grpSpPr>
          <a:xfrm>
            <a:off x="1031875" y="4672013"/>
            <a:ext cx="1258888" cy="414337"/>
            <a:chOff x="720" y="4416"/>
            <a:chExt cx="644" cy="377"/>
          </a:xfrm>
        </p:grpSpPr>
        <p:sp>
          <p:nvSpPr>
            <p:cNvPr id="437" name="Google Shape;437;p33"/>
            <p:cNvSpPr/>
            <p:nvPr/>
          </p:nvSpPr>
          <p:spPr>
            <a:xfrm>
              <a:off x="836" y="4461"/>
              <a:ext cx="528" cy="332"/>
            </a:xfrm>
            <a:custGeom>
              <a:avLst/>
              <a:gdLst/>
              <a:ahLst/>
              <a:cxnLst/>
              <a:rect l="l" t="t" r="r" b="b"/>
              <a:pathLst>
                <a:path w="528" h="332" extrusionOk="0">
                  <a:moveTo>
                    <a:pt x="528" y="21"/>
                  </a:moveTo>
                  <a:cubicBezTo>
                    <a:pt x="380" y="0"/>
                    <a:pt x="417" y="2"/>
                    <a:pt x="164" y="21"/>
                  </a:cubicBezTo>
                  <a:cubicBezTo>
                    <a:pt x="145" y="22"/>
                    <a:pt x="110" y="39"/>
                    <a:pt x="110" y="39"/>
                  </a:cubicBezTo>
                  <a:cubicBezTo>
                    <a:pt x="79" y="60"/>
                    <a:pt x="63" y="86"/>
                    <a:pt x="37" y="112"/>
                  </a:cubicBezTo>
                  <a:cubicBezTo>
                    <a:pt x="16" y="175"/>
                    <a:pt x="33" y="154"/>
                    <a:pt x="0" y="185"/>
                  </a:cubicBezTo>
                  <a:cubicBezTo>
                    <a:pt x="2" y="199"/>
                    <a:pt x="3" y="304"/>
                    <a:pt x="37" y="321"/>
                  </a:cubicBezTo>
                  <a:cubicBezTo>
                    <a:pt x="58" y="332"/>
                    <a:pt x="94" y="330"/>
                    <a:pt x="119" y="330"/>
                  </a:cubicBezTo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720" y="4416"/>
              <a:ext cx="336" cy="343"/>
            </a:xfrm>
            <a:prstGeom prst="ellipse">
              <a:avLst/>
            </a:prstGeom>
            <a:solidFill>
              <a:srgbClr val="FF33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Y*</a:t>
              </a:r>
              <a:endParaRPr/>
            </a:p>
          </p:txBody>
        </p:sp>
      </p:grpSp>
      <p:sp>
        <p:nvSpPr>
          <p:cNvPr id="439" name="Google Shape;439;p33"/>
          <p:cNvSpPr txBox="1"/>
          <p:nvPr/>
        </p:nvSpPr>
        <p:spPr>
          <a:xfrm>
            <a:off x="4013200" y="5314950"/>
            <a:ext cx="3683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endParaRPr/>
          </a:p>
        </p:txBody>
      </p:sp>
      <p:sp>
        <p:nvSpPr>
          <p:cNvPr id="440" name="Google Shape;440;p33"/>
          <p:cNvSpPr txBox="1"/>
          <p:nvPr/>
        </p:nvSpPr>
        <p:spPr>
          <a:xfrm>
            <a:off x="4202113" y="5162550"/>
            <a:ext cx="3165475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 processado ...</a:t>
            </a:r>
            <a:endParaRPr/>
          </a:p>
        </p:txBody>
      </p:sp>
      <p:sp>
        <p:nvSpPr>
          <p:cNvPr id="441" name="Google Shape;441;p33"/>
          <p:cNvSpPr txBox="1"/>
          <p:nvPr/>
        </p:nvSpPr>
        <p:spPr>
          <a:xfrm>
            <a:off x="6927850" y="6057900"/>
            <a:ext cx="896938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...</a:t>
            </a:r>
            <a:endParaRPr/>
          </a:p>
        </p:txBody>
      </p:sp>
      <p:pic>
        <p:nvPicPr>
          <p:cNvPr id="442" name="Google Shape;44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013" y="1479550"/>
            <a:ext cx="1687512" cy="10175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3" name="Google Shape;443;p33"/>
          <p:cNvGraphicFramePr/>
          <p:nvPr/>
        </p:nvGraphicFramePr>
        <p:xfrm>
          <a:off x="179388" y="6381750"/>
          <a:ext cx="539908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399087" imgH="311150" progId="Word.Document.12">
                  <p:embed/>
                </p:oleObj>
              </mc:Choice>
              <mc:Fallback>
                <p:oleObj r:id="rId5" imgW="5399087" imgH="311150" progId="Word.Document.12">
                  <p:embed/>
                  <p:pic>
                    <p:nvPicPr>
                      <p:cNvPr id="443" name="Google Shape;443;p3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179388" y="6381750"/>
                        <a:ext cx="5399087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36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3347DF-92EF-9F3E-C09E-38E7F7238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772" y="249095"/>
            <a:ext cx="5106113" cy="5134692"/>
          </a:xfrm>
          <a:prstGeom prst="rect">
            <a:avLst/>
          </a:prstGeom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262A624B-8753-8118-32A1-BA6751E65E6B}"/>
              </a:ext>
            </a:extLst>
          </p:cNvPr>
          <p:cNvSpPr/>
          <p:nvPr/>
        </p:nvSpPr>
        <p:spPr>
          <a:xfrm rot="10800000">
            <a:off x="5412137" y="2235320"/>
            <a:ext cx="1638657" cy="96766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839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074" y="694943"/>
            <a:ext cx="7001852" cy="5468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666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"/>
          <p:cNvSpPr/>
          <p:nvPr/>
        </p:nvSpPr>
        <p:spPr>
          <a:xfrm>
            <a:off x="1884760" y="908720"/>
            <a:ext cx="13404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APC</a:t>
            </a:r>
            <a:endParaRPr/>
          </a:p>
        </p:txBody>
      </p:sp>
      <p:sp>
        <p:nvSpPr>
          <p:cNvPr id="251" name="Google Shape;251;p18"/>
          <p:cNvSpPr txBox="1"/>
          <p:nvPr/>
        </p:nvSpPr>
        <p:spPr>
          <a:xfrm>
            <a:off x="3347864" y="1001053"/>
            <a:ext cx="50405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Célula apresentadora de antígeno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8"/>
          <p:cNvSpPr txBox="1"/>
          <p:nvPr/>
        </p:nvSpPr>
        <p:spPr>
          <a:xfrm>
            <a:off x="827584" y="5013176"/>
            <a:ext cx="34563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Macrofago , Dendritica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18"/>
          <p:cNvGrpSpPr/>
          <p:nvPr/>
        </p:nvGrpSpPr>
        <p:grpSpPr>
          <a:xfrm>
            <a:off x="467544" y="2132856"/>
            <a:ext cx="2675093" cy="2397472"/>
            <a:chOff x="467544" y="2132856"/>
            <a:chExt cx="2675093" cy="2397472"/>
          </a:xfrm>
        </p:grpSpPr>
        <p:sp>
          <p:nvSpPr>
            <p:cNvPr id="254" name="Google Shape;254;p18"/>
            <p:cNvSpPr/>
            <p:nvPr/>
          </p:nvSpPr>
          <p:spPr>
            <a:xfrm>
              <a:off x="467544" y="2370088"/>
              <a:ext cx="2376264" cy="216024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1043608" y="2988543"/>
              <a:ext cx="134043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400" b="1" cap="none">
                  <a:solidFill>
                    <a:srgbClr val="515151"/>
                  </a:solidFill>
                  <a:latin typeface="Calibri"/>
                  <a:ea typeface="Calibri"/>
                  <a:cs typeface="Calibri"/>
                  <a:sym typeface="Calibri"/>
                </a:rPr>
                <a:t>APC</a:t>
              </a:r>
              <a:endParaRPr/>
            </a:p>
          </p:txBody>
        </p:sp>
        <p:pic>
          <p:nvPicPr>
            <p:cNvPr id="256" name="Google Shape;256;p18" descr="http://upload.wikimedia.org/wikipedia/commons/thumb/b/bb/MHC_Class_2.svg/220px-MHC_Class_2.svg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27675" y="2132856"/>
              <a:ext cx="614962" cy="11376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7" name="Google Shape;257;p18"/>
          <p:cNvSpPr txBox="1"/>
          <p:nvPr/>
        </p:nvSpPr>
        <p:spPr>
          <a:xfrm>
            <a:off x="3142637" y="1845925"/>
            <a:ext cx="14269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MHC classe II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7603" y="2564904"/>
            <a:ext cx="2104108" cy="1580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>
          <a:extLst>
            <a:ext uri="{FF2B5EF4-FFF2-40B4-BE49-F238E27FC236}">
              <a16:creationId xmlns:a16="http://schemas.microsoft.com/office/drawing/2014/main" id="{94C11F83-B2A5-A894-BD99-A4447DA63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2">
            <a:extLst>
              <a:ext uri="{FF2B5EF4-FFF2-40B4-BE49-F238E27FC236}">
                <a16:creationId xmlns:a16="http://schemas.microsoft.com/office/drawing/2014/main" id="{38BA75D7-40FC-B524-7317-E4A963E887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4783" y="404664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2">
            <a:extLst>
              <a:ext uri="{FF2B5EF4-FFF2-40B4-BE49-F238E27FC236}">
                <a16:creationId xmlns:a16="http://schemas.microsoft.com/office/drawing/2014/main" id="{29A50E26-FA2C-E986-736C-94DAB4A6BC4A}"/>
              </a:ext>
            </a:extLst>
          </p:cNvPr>
          <p:cNvSpPr txBox="1"/>
          <p:nvPr/>
        </p:nvSpPr>
        <p:spPr>
          <a:xfrm>
            <a:off x="5508104" y="75982"/>
            <a:ext cx="33378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fundamento da resposta imune</a:t>
            </a:r>
            <a:endParaRPr/>
          </a:p>
        </p:txBody>
      </p:sp>
      <p:pic>
        <p:nvPicPr>
          <p:cNvPr id="301" name="Google Shape;301;p22">
            <a:extLst>
              <a:ext uri="{FF2B5EF4-FFF2-40B4-BE49-F238E27FC236}">
                <a16:creationId xmlns:a16="http://schemas.microsoft.com/office/drawing/2014/main" id="{66216001-AB15-3652-AAC3-BE8236D13E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4275855"/>
            <a:ext cx="2804511" cy="214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2">
            <a:extLst>
              <a:ext uri="{FF2B5EF4-FFF2-40B4-BE49-F238E27FC236}">
                <a16:creationId xmlns:a16="http://schemas.microsoft.com/office/drawing/2014/main" id="{B9A6D45A-FE91-CD26-2053-138AAE0A001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544" y="79729"/>
            <a:ext cx="2804511" cy="114476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2">
            <a:extLst>
              <a:ext uri="{FF2B5EF4-FFF2-40B4-BE49-F238E27FC236}">
                <a16:creationId xmlns:a16="http://schemas.microsoft.com/office/drawing/2014/main" id="{262DF231-8340-62E7-30C9-F66E43C0B1E2}"/>
              </a:ext>
            </a:extLst>
          </p:cNvPr>
          <p:cNvSpPr/>
          <p:nvPr/>
        </p:nvSpPr>
        <p:spPr>
          <a:xfrm>
            <a:off x="3995936" y="4077072"/>
            <a:ext cx="2092035" cy="1512168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0B4269F-5B58-91C6-777D-443F3A86DAE1}"/>
              </a:ext>
            </a:extLst>
          </p:cNvPr>
          <p:cNvSpPr txBox="1"/>
          <p:nvPr/>
        </p:nvSpPr>
        <p:spPr>
          <a:xfrm>
            <a:off x="3103073" y="4826264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SPOILER ALERT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7E9209-9584-1822-D925-713F7073E333}"/>
              </a:ext>
            </a:extLst>
          </p:cNvPr>
          <p:cNvSpPr txBox="1"/>
          <p:nvPr/>
        </p:nvSpPr>
        <p:spPr>
          <a:xfrm>
            <a:off x="1165760" y="2380842"/>
            <a:ext cx="704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PAMP</a:t>
            </a:r>
            <a:br>
              <a:rPr lang="sv-SE" dirty="0"/>
            </a:br>
            <a:r>
              <a:rPr lang="sv-SE" dirty="0"/>
              <a:t>PRR</a:t>
            </a:r>
            <a:br>
              <a:rPr lang="sv-SE" dirty="0"/>
            </a:br>
            <a:r>
              <a:rPr lang="sv-SE" dirty="0"/>
              <a:t>DAMP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36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980728"/>
            <a:ext cx="3533775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6056" y="908720"/>
            <a:ext cx="3209925" cy="48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5"/>
          <p:cNvSpPr/>
          <p:nvPr/>
        </p:nvSpPr>
        <p:spPr>
          <a:xfrm>
            <a:off x="509520" y="2276872"/>
            <a:ext cx="4572000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APC "profissional" irá apresentar via MHC classe I e II para as células </a:t>
            </a: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Tc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O </a:t>
            </a: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promoverá o desenvolvimento de células T citotóxicas, Tc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980728"/>
            <a:ext cx="3533775" cy="47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056" y="908720"/>
            <a:ext cx="3209925" cy="48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6"/>
          <p:cNvSpPr txBox="1"/>
          <p:nvPr/>
        </p:nvSpPr>
        <p:spPr>
          <a:xfrm>
            <a:off x="1259632" y="5733256"/>
            <a:ext cx="16690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Exógena </a:t>
            </a:r>
            <a:endParaRPr/>
          </a:p>
        </p:txBody>
      </p:sp>
      <p:sp>
        <p:nvSpPr>
          <p:cNvPr id="466" name="Google Shape;466;p36"/>
          <p:cNvSpPr txBox="1"/>
          <p:nvPr/>
        </p:nvSpPr>
        <p:spPr>
          <a:xfrm>
            <a:off x="5796136" y="6021288"/>
            <a:ext cx="19349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Endógena </a:t>
            </a:r>
            <a:endParaRPr/>
          </a:p>
        </p:txBody>
      </p:sp>
      <p:pic>
        <p:nvPicPr>
          <p:cNvPr id="467" name="Google Shape;467;p36" descr="http://upload.wikimedia.org/wikipedia/commons/thumb/b/bb/MHC_Class_2.svg/220px-MHC_Class_2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7824" y="5517232"/>
            <a:ext cx="614962" cy="113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6" descr="http://upload.wikimedia.org/wikipedia/commons/thumb/e/ee/MHC_Class_1.svg/2000px-MHC_Class_1.svg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8384" y="5445224"/>
            <a:ext cx="899592" cy="1150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4783" y="404664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2"/>
          <p:cNvSpPr txBox="1"/>
          <p:nvPr/>
        </p:nvSpPr>
        <p:spPr>
          <a:xfrm>
            <a:off x="5508104" y="75982"/>
            <a:ext cx="33378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fundamento da resposta imune</a:t>
            </a:r>
            <a:endParaRPr/>
          </a:p>
        </p:txBody>
      </p:sp>
      <p:pic>
        <p:nvPicPr>
          <p:cNvPr id="301" name="Google Shape;30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4275855"/>
            <a:ext cx="2804511" cy="214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544" y="79729"/>
            <a:ext cx="2804511" cy="114476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2"/>
          <p:cNvSpPr/>
          <p:nvPr/>
        </p:nvSpPr>
        <p:spPr>
          <a:xfrm>
            <a:off x="3995936" y="4077072"/>
            <a:ext cx="2092035" cy="1512168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608A25D-46C9-5BAE-92A1-DEACDDF3EE0D}"/>
              </a:ext>
            </a:extLst>
          </p:cNvPr>
          <p:cNvSpPr txBox="1"/>
          <p:nvPr/>
        </p:nvSpPr>
        <p:spPr>
          <a:xfrm>
            <a:off x="3103073" y="4826264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SPOILER ALERT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93E9DC-DB4D-D3C3-6A19-B812AA9A2D8A}"/>
              </a:ext>
            </a:extLst>
          </p:cNvPr>
          <p:cNvSpPr txBox="1"/>
          <p:nvPr/>
        </p:nvSpPr>
        <p:spPr>
          <a:xfrm>
            <a:off x="1165760" y="2380842"/>
            <a:ext cx="704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PAMP</a:t>
            </a:r>
            <a:br>
              <a:rPr lang="sv-SE" dirty="0"/>
            </a:br>
            <a:r>
              <a:rPr lang="sv-SE" dirty="0"/>
              <a:t>PRR</a:t>
            </a:r>
            <a:br>
              <a:rPr lang="sv-SE" dirty="0"/>
            </a:br>
            <a:r>
              <a:rPr lang="sv-SE" dirty="0"/>
              <a:t>DAMP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980728"/>
            <a:ext cx="3533775" cy="47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056" y="908720"/>
            <a:ext cx="3209925" cy="48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7"/>
          <p:cNvSpPr txBox="1"/>
          <p:nvPr/>
        </p:nvSpPr>
        <p:spPr>
          <a:xfrm>
            <a:off x="1259632" y="5733256"/>
            <a:ext cx="16690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Exógena </a:t>
            </a:r>
            <a:endParaRPr/>
          </a:p>
        </p:txBody>
      </p:sp>
      <p:sp>
        <p:nvSpPr>
          <p:cNvPr id="355" name="Google Shape;355;p27"/>
          <p:cNvSpPr txBox="1"/>
          <p:nvPr/>
        </p:nvSpPr>
        <p:spPr>
          <a:xfrm>
            <a:off x="5796136" y="6021288"/>
            <a:ext cx="19349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Endógena </a:t>
            </a:r>
            <a:endParaRPr/>
          </a:p>
        </p:txBody>
      </p:sp>
      <p:pic>
        <p:nvPicPr>
          <p:cNvPr id="356" name="Google Shape;356;p27" descr="http://upload.wikimedia.org/wikipedia/commons/thumb/b/bb/MHC_Class_2.svg/220px-MHC_Class_2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7824" y="5517232"/>
            <a:ext cx="614962" cy="113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 descr="http://upload.wikimedia.org/wikipedia/commons/thumb/e/ee/MHC_Class_1.svg/2000px-MHC_Class_1.svg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8384" y="5445224"/>
            <a:ext cx="899592" cy="11505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E31F492-CE15-4909-BEBB-EB9C37931B18}"/>
              </a:ext>
            </a:extLst>
          </p:cNvPr>
          <p:cNvSpPr txBox="1"/>
          <p:nvPr/>
        </p:nvSpPr>
        <p:spPr>
          <a:xfrm>
            <a:off x="2575160" y="347847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SPOILER ALERT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72E296-3DD7-F8BA-24F9-3A2023BD4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8" y="260904"/>
            <a:ext cx="6881162" cy="61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1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8" descr="Rt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908720"/>
            <a:ext cx="5951004" cy="195823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8"/>
          <p:cNvSpPr/>
          <p:nvPr/>
        </p:nvSpPr>
        <p:spPr>
          <a:xfrm>
            <a:off x="1907704" y="2564904"/>
            <a:ext cx="360040" cy="1080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8"/>
          <p:cNvSpPr txBox="1"/>
          <p:nvPr/>
        </p:nvSpPr>
        <p:spPr>
          <a:xfrm>
            <a:off x="755576" y="3786522"/>
            <a:ext cx="713778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patógeno esta capturada pelo </a:t>
            </a:r>
            <a:r>
              <a:rPr lang="pt-B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células apresentadores do antígeno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(APC)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processado e apresentado par os celulas 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vai gerar uma resposta com objetivo de eliminar o patógeno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LT LB ou ambos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28" descr="Image result for dendritic ce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2240" y="404664"/>
            <a:ext cx="1807005" cy="161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5"/>
          <p:cNvSpPr txBox="1"/>
          <p:nvPr/>
        </p:nvSpPr>
        <p:spPr>
          <a:xfrm>
            <a:off x="3246438" y="433388"/>
            <a:ext cx="2697162" cy="42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RESPOSTA IMUNE</a:t>
            </a:r>
            <a:endParaRPr sz="20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35"/>
          <p:cNvSpPr txBox="1"/>
          <p:nvPr/>
        </p:nvSpPr>
        <p:spPr>
          <a:xfrm>
            <a:off x="1431925" y="722313"/>
            <a:ext cx="593725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Moléculas do complexo principal de histocompatibilidade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“major histocompatibility complex” = MHC</a:t>
            </a:r>
            <a:endParaRPr/>
          </a:p>
        </p:txBody>
      </p:sp>
      <p:pic>
        <p:nvPicPr>
          <p:cNvPr id="455" name="Google Shape;45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4038" y="1500188"/>
            <a:ext cx="5495925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5"/>
          <p:cNvSpPr/>
          <p:nvPr/>
        </p:nvSpPr>
        <p:spPr>
          <a:xfrm>
            <a:off x="2627313" y="2133600"/>
            <a:ext cx="576262" cy="215900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35"/>
          <p:cNvSpPr/>
          <p:nvPr/>
        </p:nvSpPr>
        <p:spPr>
          <a:xfrm>
            <a:off x="4859338" y="2205038"/>
            <a:ext cx="504825" cy="28733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35"/>
          <p:cNvSpPr txBox="1"/>
          <p:nvPr/>
        </p:nvSpPr>
        <p:spPr>
          <a:xfrm>
            <a:off x="3563938" y="1916113"/>
            <a:ext cx="116681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Pept</a:t>
            </a:r>
            <a:r>
              <a:rPr lang="pt-BR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ideos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7"/>
          <p:cNvSpPr txBox="1"/>
          <p:nvPr/>
        </p:nvSpPr>
        <p:spPr>
          <a:xfrm>
            <a:off x="2267744" y="1556792"/>
            <a:ext cx="4608512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Patógeno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 </a:t>
            </a:r>
            <a:r>
              <a:rPr lang="pt-BR" sz="7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</a:t>
            </a:r>
            <a:endParaRPr sz="7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Antígeno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8" descr="cendogma"/>
          <p:cNvPicPr preferRelativeResize="0"/>
          <p:nvPr/>
        </p:nvPicPr>
        <p:blipFill rotWithShape="1">
          <a:blip r:embed="rId3">
            <a:alphaModFix/>
          </a:blip>
          <a:srcRect t="68982"/>
          <a:stretch/>
        </p:blipFill>
        <p:spPr>
          <a:xfrm>
            <a:off x="1258888" y="5943600"/>
            <a:ext cx="67818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8" descr="Jn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0"/>
            <a:ext cx="7797800" cy="367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8"/>
          <p:cNvSpPr txBox="1"/>
          <p:nvPr/>
        </p:nvSpPr>
        <p:spPr>
          <a:xfrm>
            <a:off x="401637" y="3760108"/>
            <a:ext cx="8213725" cy="155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 patógeno tem estruturas (antígenos) diferentes (exs.):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nas membranas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citoplasma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núcleo</a:t>
            </a:r>
            <a:endParaRPr/>
          </a:p>
        </p:txBody>
      </p:sp>
      <p:sp>
        <p:nvSpPr>
          <p:cNvPr id="481" name="Google Shape;481;p38"/>
          <p:cNvSpPr txBox="1"/>
          <p:nvPr/>
        </p:nvSpPr>
        <p:spPr>
          <a:xfrm>
            <a:off x="2263775" y="5307013"/>
            <a:ext cx="4708525" cy="42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mecanismos de replicação-transcrição que</a:t>
            </a:r>
            <a:endParaRPr/>
          </a:p>
        </p:txBody>
      </p:sp>
      <p:sp>
        <p:nvSpPr>
          <p:cNvPr id="482" name="Google Shape;482;p38"/>
          <p:cNvSpPr txBox="1"/>
          <p:nvPr/>
        </p:nvSpPr>
        <p:spPr>
          <a:xfrm>
            <a:off x="1258888" y="5848350"/>
            <a:ext cx="701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vão facilitar escape de sistema imune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9"/>
          <p:cNvSpPr txBox="1"/>
          <p:nvPr/>
        </p:nvSpPr>
        <p:spPr>
          <a:xfrm>
            <a:off x="1979712" y="1772816"/>
            <a:ext cx="5126403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Aula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Responder as perguntas: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resposta Imune  </a:t>
            </a:r>
            <a:r>
              <a:rPr lang="pt-B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especifico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gerado como?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células esta involvidos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Char char="•"/>
            </a:pPr>
            <a:r>
              <a:rPr lang="pt-BR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B,T,APC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moléculas (receptores)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processos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73" y="3836794"/>
            <a:ext cx="3563667" cy="216573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0"/>
          <p:cNvSpPr txBox="1"/>
          <p:nvPr/>
        </p:nvSpPr>
        <p:spPr>
          <a:xfrm>
            <a:off x="6267892" y="38100"/>
            <a:ext cx="26003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Cenário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9421" y="2576947"/>
            <a:ext cx="4330700" cy="3529972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0"/>
          <p:cNvSpPr txBox="1"/>
          <p:nvPr/>
        </p:nvSpPr>
        <p:spPr>
          <a:xfrm>
            <a:off x="330200" y="110218"/>
            <a:ext cx="18149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Patógeno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029" y="913440"/>
            <a:ext cx="4787542" cy="1954213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0"/>
          <p:cNvSpPr txBox="1"/>
          <p:nvPr/>
        </p:nvSpPr>
        <p:spPr>
          <a:xfrm>
            <a:off x="197029" y="3069318"/>
            <a:ext cx="13885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Tumor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40"/>
          <p:cNvSpPr txBox="1"/>
          <p:nvPr/>
        </p:nvSpPr>
        <p:spPr>
          <a:xfrm>
            <a:off x="7642267" y="2761540"/>
            <a:ext cx="141577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Morte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1"/>
          <p:cNvSpPr txBox="1"/>
          <p:nvPr/>
        </p:nvSpPr>
        <p:spPr>
          <a:xfrm>
            <a:off x="2699792" y="2996952"/>
            <a:ext cx="1704313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QUE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GOD ?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41"/>
          <p:cNvSpPr txBox="1"/>
          <p:nvPr/>
        </p:nvSpPr>
        <p:spPr>
          <a:xfrm>
            <a:off x="1387413" y="980728"/>
            <a:ext cx="57706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Temos celulas T e B que reage contra qualquer patogeno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chama geração de  diversidade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Generation of Diversity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358" y="2479055"/>
            <a:ext cx="7784791" cy="4378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2"/>
          <p:cNvSpPr txBox="1"/>
          <p:nvPr/>
        </p:nvSpPr>
        <p:spPr>
          <a:xfrm>
            <a:off x="647564" y="1700808"/>
            <a:ext cx="784887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estratégia o sistema Imune usa para criar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variação dos anticorpos e Receptor células T 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(importante para a sobrevivência da espécie!!!)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3"/>
          <p:cNvSpPr txBox="1"/>
          <p:nvPr/>
        </p:nvSpPr>
        <p:spPr>
          <a:xfrm>
            <a:off x="1259631" y="2352075"/>
            <a:ext cx="689156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Recombinação</a:t>
            </a:r>
            <a:endParaRPr sz="8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4"/>
          <p:cNvSpPr txBox="1"/>
          <p:nvPr/>
        </p:nvSpPr>
        <p:spPr>
          <a:xfrm>
            <a:off x="611560" y="1124744"/>
            <a:ext cx="6274666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DNA se replica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Durante esse processo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DNA e Idêntico ...............................Divisão celular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 do  DNA  se altera   RECOMBINAÇÃO.....................................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/>
          <p:nvPr/>
        </p:nvSpPr>
        <p:spPr>
          <a:xfrm>
            <a:off x="3228974" y="1131570"/>
            <a:ext cx="21723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mundo Imunologia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99" name="Google Shape;99;p4"/>
          <p:cNvGrpSpPr/>
          <p:nvPr/>
        </p:nvGrpSpPr>
        <p:grpSpPr>
          <a:xfrm>
            <a:off x="1739657" y="1965960"/>
            <a:ext cx="1554480" cy="1285875"/>
            <a:chOff x="2293620" y="1402080"/>
            <a:chExt cx="2072640" cy="1714500"/>
          </a:xfrm>
        </p:grpSpPr>
        <p:sp>
          <p:nvSpPr>
            <p:cNvPr id="100" name="Google Shape;100;p4"/>
            <p:cNvSpPr/>
            <p:nvPr/>
          </p:nvSpPr>
          <p:spPr>
            <a:xfrm>
              <a:off x="2293620" y="1402080"/>
              <a:ext cx="2072640" cy="1714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" name="Google Shape;101;p4"/>
            <p:cNvSpPr txBox="1"/>
            <p:nvPr/>
          </p:nvSpPr>
          <p:spPr>
            <a:xfrm>
              <a:off x="2670063" y="2018109"/>
              <a:ext cx="116955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Celulas</a:t>
              </a: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2" name="Google Shape;102;p4"/>
          <p:cNvGrpSpPr/>
          <p:nvPr/>
        </p:nvGrpSpPr>
        <p:grpSpPr>
          <a:xfrm>
            <a:off x="3901167" y="1915804"/>
            <a:ext cx="1341665" cy="1265381"/>
            <a:chOff x="4495800" y="1200804"/>
            <a:chExt cx="1788887" cy="1687175"/>
          </a:xfrm>
        </p:grpSpPr>
        <p:sp>
          <p:nvSpPr>
            <p:cNvPr id="103" name="Google Shape;103;p4"/>
            <p:cNvSpPr/>
            <p:nvPr/>
          </p:nvSpPr>
          <p:spPr>
            <a:xfrm>
              <a:off x="4495800" y="1200804"/>
              <a:ext cx="1788887" cy="1687175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4" name="Google Shape;104;p4"/>
            <p:cNvSpPr txBox="1"/>
            <p:nvPr/>
          </p:nvSpPr>
          <p:spPr>
            <a:xfrm>
              <a:off x="4674341" y="1517689"/>
              <a:ext cx="1605568" cy="1231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Estruturas-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Órgãos-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Moléculas </a:t>
              </a: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6147496" y="1787902"/>
            <a:ext cx="1547405" cy="1280160"/>
            <a:chOff x="5838010" y="2887979"/>
            <a:chExt cx="2063207" cy="1706880"/>
          </a:xfrm>
        </p:grpSpPr>
        <p:sp>
          <p:nvSpPr>
            <p:cNvPr id="106" name="Google Shape;106;p4"/>
            <p:cNvSpPr/>
            <p:nvPr/>
          </p:nvSpPr>
          <p:spPr>
            <a:xfrm>
              <a:off x="5838010" y="2887979"/>
              <a:ext cx="2063207" cy="170688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" name="Google Shape;107;p4"/>
            <p:cNvSpPr txBox="1"/>
            <p:nvPr/>
          </p:nvSpPr>
          <p:spPr>
            <a:xfrm>
              <a:off x="5922878" y="3378814"/>
              <a:ext cx="1956091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Mechanismos</a:t>
              </a:r>
              <a:endParaRPr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08" name="Google Shape;108;p4"/>
          <p:cNvSpPr txBox="1"/>
          <p:nvPr/>
        </p:nvSpPr>
        <p:spPr>
          <a:xfrm>
            <a:off x="1856233" y="3691890"/>
            <a:ext cx="734701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T, B, </a:t>
            </a:r>
            <a:r>
              <a:rPr lang="pt-BR" sz="18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APC  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</a:t>
            </a:r>
            <a:r>
              <a:rPr lang="pt-BR" sz="18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MHC, </a:t>
            </a:r>
            <a:r>
              <a:rPr lang="pt-BR" sz="18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TCT,BCR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…. </a:t>
            </a:r>
            <a:r>
              <a:rPr lang="pt-BR" sz="18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Reconhecimento 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!!!    Citotoxicidade</a:t>
            </a: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4"/>
          <p:cNvSpPr/>
          <p:nvPr/>
        </p:nvSpPr>
        <p:spPr>
          <a:xfrm rot="-5400000">
            <a:off x="2591780" y="4601282"/>
            <a:ext cx="2952328" cy="187220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"/>
          <p:cNvSpPr/>
          <p:nvPr/>
        </p:nvSpPr>
        <p:spPr>
          <a:xfrm>
            <a:off x="5452552" y="5013176"/>
            <a:ext cx="16510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rgbClr val="DAE5F1"/>
                </a:solidFill>
                <a:latin typeface="Calibri"/>
                <a:ea typeface="Calibri"/>
                <a:cs typeface="Calibri"/>
                <a:sym typeface="Calibri"/>
              </a:rPr>
              <a:t>HOJE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5"/>
          <p:cNvSpPr txBox="1">
            <a:spLocks noGrp="1"/>
          </p:cNvSpPr>
          <p:nvPr>
            <p:ph type="ctrTitle"/>
          </p:nvPr>
        </p:nvSpPr>
        <p:spPr>
          <a:xfrm>
            <a:off x="539552" y="1844824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pt-BR" sz="2000"/>
              <a:t>EUMNMÅÄQKNMNDGOSTOKOMÇÅPÄÖIMMÅÄÅQJKLUNOLOGIA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6"/>
          <p:cNvSpPr txBox="1">
            <a:spLocks noGrp="1"/>
          </p:cNvSpPr>
          <p:nvPr>
            <p:ph type="ctrTitle"/>
          </p:nvPr>
        </p:nvSpPr>
        <p:spPr>
          <a:xfrm>
            <a:off x="539552" y="1844824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pt-BR" sz="2000"/>
              <a:t>EUMNMÅÄQKNMNDGOSTOKOMVOÇEÅPÄÖIMMÅÄÅQJKLUNOLOGIA</a:t>
            </a:r>
            <a:endParaRPr/>
          </a:p>
        </p:txBody>
      </p:sp>
      <p:sp>
        <p:nvSpPr>
          <p:cNvPr id="531" name="Google Shape;531;p46"/>
          <p:cNvSpPr/>
          <p:nvPr/>
        </p:nvSpPr>
        <p:spPr>
          <a:xfrm>
            <a:off x="1187624" y="1772816"/>
            <a:ext cx="288032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46"/>
          <p:cNvSpPr/>
          <p:nvPr/>
        </p:nvSpPr>
        <p:spPr>
          <a:xfrm>
            <a:off x="3131840" y="1700808"/>
            <a:ext cx="288032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7"/>
          <p:cNvSpPr txBox="1">
            <a:spLocks noGrp="1"/>
          </p:cNvSpPr>
          <p:nvPr>
            <p:ph type="ctrTitle"/>
          </p:nvPr>
        </p:nvSpPr>
        <p:spPr>
          <a:xfrm>
            <a:off x="611560" y="242088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000"/>
              <a:t>MNMÅÄQKNMND......</a:t>
            </a:r>
            <a:br>
              <a:rPr lang="pt-BR" sz="2000"/>
            </a:br>
            <a:br>
              <a:rPr lang="pt-BR" sz="2000"/>
            </a:br>
            <a:br>
              <a:rPr lang="pt-BR" sz="2000"/>
            </a:br>
            <a:r>
              <a:rPr lang="pt-BR" sz="2000"/>
              <a:t>EU.............. GOSTOKOMÇÅPÄÖIMMÅÄÅQJKLUNOLOGIA</a:t>
            </a:r>
            <a:br>
              <a:rPr lang="pt-BR" sz="2000"/>
            </a:br>
            <a:endParaRPr sz="20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8"/>
          <p:cNvSpPr txBox="1">
            <a:spLocks noGrp="1"/>
          </p:cNvSpPr>
          <p:nvPr>
            <p:ph type="ctrTitle"/>
          </p:nvPr>
        </p:nvSpPr>
        <p:spPr>
          <a:xfrm>
            <a:off x="611560" y="242088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000"/>
              <a:t>MNMÅÄQKNMND......</a:t>
            </a:r>
            <a:br>
              <a:rPr lang="pt-BR" sz="2000"/>
            </a:br>
            <a:br>
              <a:rPr lang="pt-BR" sz="2000"/>
            </a:br>
            <a:br>
              <a:rPr lang="pt-BR" sz="2000"/>
            </a:br>
            <a:r>
              <a:rPr lang="pt-BR" sz="2000"/>
              <a:t>EU.............. GOSTOKOMÇÅPÄÖIMMVOÇEÅÄÅQJKLUNOLOGIA</a:t>
            </a:r>
            <a:br>
              <a:rPr lang="pt-BR" sz="2000"/>
            </a:br>
            <a:endParaRPr sz="2000"/>
          </a:p>
        </p:txBody>
      </p:sp>
      <p:sp>
        <p:nvSpPr>
          <p:cNvPr id="543" name="Google Shape;543;p48"/>
          <p:cNvSpPr/>
          <p:nvPr/>
        </p:nvSpPr>
        <p:spPr>
          <a:xfrm>
            <a:off x="3419872" y="2564904"/>
            <a:ext cx="288032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48"/>
          <p:cNvSpPr/>
          <p:nvPr/>
        </p:nvSpPr>
        <p:spPr>
          <a:xfrm>
            <a:off x="2339752" y="2636912"/>
            <a:ext cx="288032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9"/>
          <p:cNvSpPr txBox="1">
            <a:spLocks noGrp="1"/>
          </p:cNvSpPr>
          <p:nvPr>
            <p:ph type="ctrTitle"/>
          </p:nvPr>
        </p:nvSpPr>
        <p:spPr>
          <a:xfrm>
            <a:off x="611560" y="242088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000"/>
              <a:t>MNMÅÄQKNMND......</a:t>
            </a:r>
            <a:br>
              <a:rPr lang="pt-BR" sz="2000"/>
            </a:br>
            <a:r>
              <a:rPr lang="pt-BR" sz="2000"/>
              <a:t>KOMÇÅPÄÖ</a:t>
            </a:r>
            <a:br>
              <a:rPr lang="pt-BR" sz="2000"/>
            </a:br>
            <a:br>
              <a:rPr lang="pt-BR" sz="2000"/>
            </a:br>
            <a:br>
              <a:rPr lang="pt-BR" sz="2000"/>
            </a:br>
            <a:r>
              <a:rPr lang="pt-BR" sz="2000"/>
              <a:t>EU.............. GOSTO.............IMMÅÄÅQJKLUNOLOGIA</a:t>
            </a:r>
            <a:br>
              <a:rPr lang="pt-BR" sz="2000"/>
            </a:br>
            <a:endParaRPr sz="2000"/>
          </a:p>
        </p:txBody>
      </p:sp>
      <p:sp>
        <p:nvSpPr>
          <p:cNvPr id="550" name="Google Shape;550;p49"/>
          <p:cNvSpPr/>
          <p:nvPr/>
        </p:nvSpPr>
        <p:spPr>
          <a:xfrm>
            <a:off x="3491880" y="2852936"/>
            <a:ext cx="288032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49"/>
          <p:cNvSpPr/>
          <p:nvPr/>
        </p:nvSpPr>
        <p:spPr>
          <a:xfrm>
            <a:off x="4283968" y="2852936"/>
            <a:ext cx="288032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0"/>
          <p:cNvSpPr txBox="1">
            <a:spLocks noGrp="1"/>
          </p:cNvSpPr>
          <p:nvPr>
            <p:ph type="ctrTitle"/>
          </p:nvPr>
        </p:nvSpPr>
        <p:spPr>
          <a:xfrm>
            <a:off x="611560" y="242088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000"/>
              <a:t>MNMÅÄQKNMND......</a:t>
            </a:r>
            <a:br>
              <a:rPr lang="pt-BR" sz="2000"/>
            </a:br>
            <a:r>
              <a:rPr lang="pt-BR" sz="2000"/>
              <a:t>KOMÇÅPÄÖ</a:t>
            </a:r>
            <a:br>
              <a:rPr lang="pt-BR" sz="2000"/>
            </a:br>
            <a:r>
              <a:rPr lang="pt-BR" sz="2000"/>
              <a:t>ÅÄÅQJKL</a:t>
            </a:r>
            <a:br>
              <a:rPr lang="pt-BR" sz="2000"/>
            </a:br>
            <a:br>
              <a:rPr lang="pt-BR" sz="2000"/>
            </a:br>
            <a:br>
              <a:rPr lang="pt-BR" sz="2000"/>
            </a:br>
            <a:br>
              <a:rPr lang="pt-BR" sz="2000"/>
            </a:br>
            <a:br>
              <a:rPr lang="pt-BR" sz="2000"/>
            </a:br>
            <a:r>
              <a:rPr lang="pt-BR" sz="2000"/>
              <a:t>EU.............. GOSTO.............IMMUNOLOGIA</a:t>
            </a:r>
            <a:br>
              <a:rPr lang="pt-BR" sz="2000"/>
            </a:br>
            <a:endParaRPr sz="20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1"/>
          <p:cNvSpPr txBox="1">
            <a:spLocks noGrp="1"/>
          </p:cNvSpPr>
          <p:nvPr>
            <p:ph type="ctrTitle"/>
          </p:nvPr>
        </p:nvSpPr>
        <p:spPr>
          <a:xfrm>
            <a:off x="611560" y="242088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000"/>
              <a:t>MNMÅÄQKNMND......</a:t>
            </a:r>
            <a:br>
              <a:rPr lang="pt-BR" sz="2000"/>
            </a:br>
            <a:br>
              <a:rPr lang="pt-BR" sz="2000"/>
            </a:br>
            <a:br>
              <a:rPr lang="pt-BR" sz="2000"/>
            </a:br>
            <a:r>
              <a:rPr lang="pt-BR" sz="2000"/>
              <a:t>EU.............. GOSTOKOMÇÅPÄÖIMMVOÇEÅÄÅQJKLUNOLOGIA</a:t>
            </a:r>
            <a:br>
              <a:rPr lang="pt-BR" sz="2000"/>
            </a:br>
            <a:endParaRPr sz="2000"/>
          </a:p>
        </p:txBody>
      </p:sp>
      <p:sp>
        <p:nvSpPr>
          <p:cNvPr id="562" name="Google Shape;562;p51"/>
          <p:cNvSpPr/>
          <p:nvPr/>
        </p:nvSpPr>
        <p:spPr>
          <a:xfrm>
            <a:off x="4355976" y="2708920"/>
            <a:ext cx="288032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51"/>
          <p:cNvSpPr/>
          <p:nvPr/>
        </p:nvSpPr>
        <p:spPr>
          <a:xfrm>
            <a:off x="2339752" y="2708920"/>
            <a:ext cx="288032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51"/>
          <p:cNvSpPr/>
          <p:nvPr/>
        </p:nvSpPr>
        <p:spPr>
          <a:xfrm>
            <a:off x="3851920" y="2708920"/>
            <a:ext cx="288032" cy="648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2"/>
          <p:cNvSpPr txBox="1">
            <a:spLocks noGrp="1"/>
          </p:cNvSpPr>
          <p:nvPr>
            <p:ph type="ctrTitle"/>
          </p:nvPr>
        </p:nvSpPr>
        <p:spPr>
          <a:xfrm>
            <a:off x="611560" y="242088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000"/>
              <a:t>.........MNMÅÄQKNMND......</a:t>
            </a:r>
            <a:br>
              <a:rPr lang="pt-BR" sz="2000"/>
            </a:br>
            <a:r>
              <a:rPr lang="pt-BR" sz="2000"/>
              <a:t>.........KOMÇÅPÄÖIMM.......</a:t>
            </a:r>
            <a:br>
              <a:rPr lang="pt-BR" sz="2000"/>
            </a:br>
            <a:r>
              <a:rPr lang="pt-BR" sz="2000"/>
              <a:t>.........ÅÄÅQJKLUNOLOGIA.....</a:t>
            </a:r>
            <a:br>
              <a:rPr lang="pt-BR" sz="2000"/>
            </a:br>
            <a:br>
              <a:rPr lang="pt-BR" sz="2000"/>
            </a:br>
            <a:br>
              <a:rPr lang="pt-BR" sz="2000"/>
            </a:br>
            <a:r>
              <a:rPr lang="pt-BR" sz="2000"/>
              <a:t>EU.............. GOSTO......VOÇE</a:t>
            </a:r>
            <a:br>
              <a:rPr lang="pt-BR" sz="2000"/>
            </a:br>
            <a:endParaRPr sz="20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53" descr="http://upload.wikimedia.org/wikipedia/commons/thumb/3/3e/VDJ_recombination.png/400px-VDJ_recombinati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791" y="2414684"/>
            <a:ext cx="3968749" cy="396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620688"/>
            <a:ext cx="3968751" cy="274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7589" y="3369047"/>
            <a:ext cx="3769620" cy="329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F483EE-528B-611A-001A-B9F8EF88E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340493" cy="13091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00503A0-9733-88E0-AA07-080CC434C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1707" y="-34287"/>
            <a:ext cx="2585103" cy="137775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4"/>
          <p:cNvSpPr txBox="1"/>
          <p:nvPr/>
        </p:nvSpPr>
        <p:spPr>
          <a:xfrm>
            <a:off x="1691680" y="1700808"/>
            <a:ext cx="6370462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Recombinação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Cadeia Leve............kappa ou Lambda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Cadeia Pesada.......Região constante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 do anticorpo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2" name="Google Shape;58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4168" y="4293096"/>
            <a:ext cx="2286000" cy="18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73" y="3836794"/>
            <a:ext cx="3563667" cy="216573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/>
        </p:nvSpPr>
        <p:spPr>
          <a:xfrm>
            <a:off x="6267892" y="38100"/>
            <a:ext cx="26003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Cenário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9421" y="2576947"/>
            <a:ext cx="4330700" cy="352997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330200" y="110218"/>
            <a:ext cx="46271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Patógeno, Autoimunidade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029" y="913440"/>
            <a:ext cx="4787542" cy="195421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/>
          <p:nvPr/>
        </p:nvSpPr>
        <p:spPr>
          <a:xfrm>
            <a:off x="197029" y="3069318"/>
            <a:ext cx="13885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Tumor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7480121" y="2776930"/>
            <a:ext cx="162467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Vida 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Morte,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Doença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499592" y="5925369"/>
            <a:ext cx="54386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Próprio </a:t>
            </a: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quem e </a:t>
            </a:r>
            <a:r>
              <a:rPr lang="pt-B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voce</a:t>
            </a: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quem e o Patógeno)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5" descr="http://upload.wikimedia.org/wikipedia/commons/thumb/b/bb/MHC_Class_2.svg/220px-MHC_Class_2.svg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76292" y="1272754"/>
            <a:ext cx="614962" cy="113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 descr="http://upload.wikimedia.org/wikipedia/commons/thumb/e/ee/MHC_Class_1.svg/2000px-MHC_Class_1.sv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19293" y="1668446"/>
            <a:ext cx="899592" cy="115057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5509157" y="1127016"/>
            <a:ext cx="2744662" cy="52322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MHC Classe I e II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4544" y="836712"/>
            <a:ext cx="9889654" cy="544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56" descr="http://upload.wikimedia.org/wikipedia/commons/thumb/2/2d/Antibody.svg/220px-Antibody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2060848"/>
            <a:ext cx="1900889" cy="2687166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6"/>
          <p:cNvSpPr/>
          <p:nvPr/>
        </p:nvSpPr>
        <p:spPr>
          <a:xfrm rot="10800000">
            <a:off x="1835696" y="3978499"/>
            <a:ext cx="949200" cy="4320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5" name="Google Shape;595;p56" descr="http://upload.wikimedia.org/wikipedia/commons/thumb/2/2d/Antibody.svg/220px-Antibody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4956" y="2420888"/>
            <a:ext cx="1900889" cy="2687166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56"/>
          <p:cNvSpPr/>
          <p:nvPr/>
        </p:nvSpPr>
        <p:spPr>
          <a:xfrm rot="10800000">
            <a:off x="2298885" y="3254177"/>
            <a:ext cx="949200" cy="4320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56"/>
          <p:cNvSpPr/>
          <p:nvPr/>
        </p:nvSpPr>
        <p:spPr>
          <a:xfrm rot="10800000">
            <a:off x="7064067" y="3241576"/>
            <a:ext cx="949200" cy="4320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56"/>
          <p:cNvSpPr/>
          <p:nvPr/>
        </p:nvSpPr>
        <p:spPr>
          <a:xfrm rot="10800000">
            <a:off x="6516216" y="4410547"/>
            <a:ext cx="949200" cy="4320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56"/>
          <p:cNvSpPr/>
          <p:nvPr/>
        </p:nvSpPr>
        <p:spPr>
          <a:xfrm>
            <a:off x="4211960" y="3356992"/>
            <a:ext cx="1080120" cy="40747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56"/>
          <p:cNvSpPr/>
          <p:nvPr/>
        </p:nvSpPr>
        <p:spPr>
          <a:xfrm>
            <a:off x="4755443" y="4342631"/>
            <a:ext cx="1080120" cy="40747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56"/>
          <p:cNvSpPr txBox="1"/>
          <p:nvPr/>
        </p:nvSpPr>
        <p:spPr>
          <a:xfrm>
            <a:off x="2627784" y="2636912"/>
            <a:ext cx="13017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Cadeia Leve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56"/>
          <p:cNvSpPr txBox="1"/>
          <p:nvPr/>
        </p:nvSpPr>
        <p:spPr>
          <a:xfrm>
            <a:off x="2134012" y="4380778"/>
            <a:ext cx="15345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Cadeia Pesada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56"/>
          <p:cNvSpPr txBox="1"/>
          <p:nvPr/>
        </p:nvSpPr>
        <p:spPr>
          <a:xfrm>
            <a:off x="7362383" y="2848640"/>
            <a:ext cx="14523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Liga Antígeno</a:t>
            </a:r>
            <a:endParaRPr/>
          </a:p>
        </p:txBody>
      </p:sp>
      <p:sp>
        <p:nvSpPr>
          <p:cNvPr id="604" name="Google Shape;604;p56"/>
          <p:cNvSpPr txBox="1"/>
          <p:nvPr/>
        </p:nvSpPr>
        <p:spPr>
          <a:xfrm>
            <a:off x="6887783" y="4842596"/>
            <a:ext cx="12976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Região Fc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Liga células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56"/>
          <p:cNvSpPr txBox="1"/>
          <p:nvPr/>
        </p:nvSpPr>
        <p:spPr>
          <a:xfrm>
            <a:off x="3734553" y="3793833"/>
            <a:ext cx="16605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Região Variável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56"/>
          <p:cNvSpPr txBox="1"/>
          <p:nvPr/>
        </p:nvSpPr>
        <p:spPr>
          <a:xfrm>
            <a:off x="4067944" y="4762518"/>
            <a:ext cx="18698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Região Constante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56"/>
          <p:cNvSpPr/>
          <p:nvPr/>
        </p:nvSpPr>
        <p:spPr>
          <a:xfrm>
            <a:off x="2772027" y="548680"/>
            <a:ext cx="1463862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0" b="1">
                <a:solidFill>
                  <a:srgbClr val="FC7876"/>
                </a:solidFill>
                <a:latin typeface="Calibri"/>
                <a:ea typeface="Calibri"/>
                <a:cs typeface="Calibri"/>
                <a:sym typeface="Calibri"/>
              </a:rPr>
              <a:t>-B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57" descr="http://www.rbi.fmrp.usp.br/imunobiol/aulas/sv151151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648" y="332656"/>
            <a:ext cx="6143625" cy="559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58" descr="http://www.scielo.br/img/revistas/rbr/v50n5/a08tab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640" y="764704"/>
            <a:ext cx="6420055" cy="5498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9"/>
          <p:cNvSpPr/>
          <p:nvPr/>
        </p:nvSpPr>
        <p:spPr>
          <a:xfrm>
            <a:off x="3023089" y="1087439"/>
            <a:ext cx="3859823" cy="2162175"/>
          </a:xfrm>
          <a:prstGeom prst="ellipse">
            <a:avLst/>
          </a:prstGeom>
          <a:gradFill>
            <a:gsLst>
              <a:gs pos="0">
                <a:srgbClr val="00FFFF"/>
              </a:gs>
              <a:gs pos="100000">
                <a:srgbClr val="00CFC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4" name="Google Shape;624;p59" descr="Horizontal escura"/>
          <p:cNvSpPr/>
          <p:nvPr/>
        </p:nvSpPr>
        <p:spPr>
          <a:xfrm>
            <a:off x="4242289" y="717551"/>
            <a:ext cx="1219200" cy="79216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2700" cap="flat" cmpd="sng">
                  <a:solidFill>
                    <a:srgbClr val="3333C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 Black"/>
              </a:rPr>
              <a:t>T</a:t>
            </a:r>
          </a:p>
        </p:txBody>
      </p:sp>
      <p:sp>
        <p:nvSpPr>
          <p:cNvPr id="625" name="Google Shape;625;p59" descr="Tijolo na horizontal"/>
          <p:cNvSpPr/>
          <p:nvPr/>
        </p:nvSpPr>
        <p:spPr>
          <a:xfrm rot="-5400000">
            <a:off x="2553983" y="1432719"/>
            <a:ext cx="633412" cy="1524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2700" cap="flat" cmpd="sng">
                  <a:solidFill>
                    <a:srgbClr val="3333C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Arial Black"/>
              </a:rPr>
              <a:t>T</a:t>
            </a:r>
          </a:p>
        </p:txBody>
      </p:sp>
      <p:sp>
        <p:nvSpPr>
          <p:cNvPr id="626" name="Google Shape;626;p59"/>
          <p:cNvSpPr txBox="1"/>
          <p:nvPr/>
        </p:nvSpPr>
        <p:spPr>
          <a:xfrm>
            <a:off x="5643197" y="622301"/>
            <a:ext cx="118013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Alfa/Beta</a:t>
            </a:r>
            <a:endParaRPr/>
          </a:p>
        </p:txBody>
      </p:sp>
      <p:sp>
        <p:nvSpPr>
          <p:cNvPr id="627" name="Google Shape;627;p59"/>
          <p:cNvSpPr txBox="1"/>
          <p:nvPr/>
        </p:nvSpPr>
        <p:spPr>
          <a:xfrm>
            <a:off x="990600" y="2563814"/>
            <a:ext cx="14221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Gama/Delta</a:t>
            </a:r>
            <a:endParaRPr/>
          </a:p>
        </p:txBody>
      </p:sp>
      <p:sp>
        <p:nvSpPr>
          <p:cNvPr id="628" name="Google Shape;628;p59"/>
          <p:cNvSpPr/>
          <p:nvPr/>
        </p:nvSpPr>
        <p:spPr>
          <a:xfrm>
            <a:off x="2006112" y="2036763"/>
            <a:ext cx="304800" cy="315912"/>
          </a:xfrm>
          <a:prstGeom prst="rect">
            <a:avLst/>
          </a:prstGeom>
          <a:solidFill>
            <a:srgbClr val="FF33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59"/>
          <p:cNvSpPr/>
          <p:nvPr/>
        </p:nvSpPr>
        <p:spPr>
          <a:xfrm>
            <a:off x="4547089" y="665163"/>
            <a:ext cx="609600" cy="106362"/>
          </a:xfrm>
          <a:prstGeom prst="rect">
            <a:avLst/>
          </a:prstGeom>
          <a:solidFill>
            <a:srgbClr val="FF33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59"/>
          <p:cNvSpPr txBox="1"/>
          <p:nvPr/>
        </p:nvSpPr>
        <p:spPr>
          <a:xfrm>
            <a:off x="356089" y="249239"/>
            <a:ext cx="269407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Célula T- diversificação </a:t>
            </a:r>
            <a:endParaRPr/>
          </a:p>
        </p:txBody>
      </p:sp>
      <p:cxnSp>
        <p:nvCxnSpPr>
          <p:cNvPr id="631" name="Google Shape;631;p59"/>
          <p:cNvCxnSpPr/>
          <p:nvPr/>
        </p:nvCxnSpPr>
        <p:spPr>
          <a:xfrm rot="10800000">
            <a:off x="2718289" y="1350964"/>
            <a:ext cx="0" cy="738187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2" name="Google Shape;632;p59"/>
          <p:cNvCxnSpPr/>
          <p:nvPr/>
        </p:nvCxnSpPr>
        <p:spPr>
          <a:xfrm rot="10800000">
            <a:off x="1803889" y="1457325"/>
            <a:ext cx="304800" cy="738188"/>
          </a:xfrm>
          <a:prstGeom prst="straightConnector1">
            <a:avLst/>
          </a:prstGeom>
          <a:noFill/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3" name="Google Shape;633;p59"/>
          <p:cNvSpPr txBox="1"/>
          <p:nvPr/>
        </p:nvSpPr>
        <p:spPr>
          <a:xfrm>
            <a:off x="2209800" y="1087439"/>
            <a:ext cx="13789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(C)onstante</a:t>
            </a:r>
            <a:endParaRPr/>
          </a:p>
        </p:txBody>
      </p:sp>
      <p:sp>
        <p:nvSpPr>
          <p:cNvPr id="634" name="Google Shape;634;p59"/>
          <p:cNvSpPr txBox="1"/>
          <p:nvPr/>
        </p:nvSpPr>
        <p:spPr>
          <a:xfrm>
            <a:off x="665285" y="1096964"/>
            <a:ext cx="12939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(V)ariável</a:t>
            </a:r>
            <a:endParaRPr/>
          </a:p>
        </p:txBody>
      </p:sp>
      <p:grpSp>
        <p:nvGrpSpPr>
          <p:cNvPr id="635" name="Google Shape;635;p59"/>
          <p:cNvGrpSpPr/>
          <p:nvPr/>
        </p:nvGrpSpPr>
        <p:grpSpPr>
          <a:xfrm>
            <a:off x="609600" y="3800475"/>
            <a:ext cx="8534400" cy="463679"/>
            <a:chOff x="144" y="3840"/>
            <a:chExt cx="4032" cy="421"/>
          </a:xfrm>
        </p:grpSpPr>
        <p:sp>
          <p:nvSpPr>
            <p:cNvPr id="636" name="Google Shape;636;p59"/>
            <p:cNvSpPr/>
            <p:nvPr/>
          </p:nvSpPr>
          <p:spPr>
            <a:xfrm>
              <a:off x="336" y="3840"/>
              <a:ext cx="3840" cy="288"/>
            </a:xfrm>
            <a:prstGeom prst="rect">
              <a:avLst/>
            </a:prstGeom>
            <a:solidFill>
              <a:srgbClr val="FF996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7" name="Google Shape;637;p59"/>
            <p:cNvSpPr/>
            <p:nvPr/>
          </p:nvSpPr>
          <p:spPr>
            <a:xfrm>
              <a:off x="144" y="3840"/>
              <a:ext cx="1296" cy="288"/>
            </a:xfrm>
            <a:prstGeom prst="rect">
              <a:avLst/>
            </a:prstGeom>
            <a:solidFill>
              <a:srgbClr val="CC9900"/>
            </a:solidFill>
            <a:ln w="9525" cap="flat" cmpd="sng">
              <a:solidFill>
                <a:srgbClr val="FF99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Beta ou Delta C</a:t>
              </a:r>
              <a:endParaRPr/>
            </a:p>
          </p:txBody>
        </p:sp>
        <p:sp>
          <p:nvSpPr>
            <p:cNvPr id="638" name="Google Shape;638;p59"/>
            <p:cNvSpPr/>
            <p:nvPr/>
          </p:nvSpPr>
          <p:spPr>
            <a:xfrm>
              <a:off x="1440" y="3840"/>
              <a:ext cx="576" cy="28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J</a:t>
              </a:r>
              <a:endParaRPr/>
            </a:p>
          </p:txBody>
        </p:sp>
        <p:sp>
          <p:nvSpPr>
            <p:cNvPr id="639" name="Google Shape;639;p59"/>
            <p:cNvSpPr/>
            <p:nvPr/>
          </p:nvSpPr>
          <p:spPr>
            <a:xfrm>
              <a:off x="1968" y="3840"/>
              <a:ext cx="672" cy="288"/>
            </a:xfrm>
            <a:prstGeom prst="rect">
              <a:avLst/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  <a:endParaRPr/>
            </a:p>
          </p:txBody>
        </p:sp>
        <p:sp>
          <p:nvSpPr>
            <p:cNvPr id="640" name="Google Shape;640;p59"/>
            <p:cNvSpPr txBox="1"/>
            <p:nvPr/>
          </p:nvSpPr>
          <p:spPr>
            <a:xfrm>
              <a:off x="2678" y="3898"/>
              <a:ext cx="1172" cy="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Beta ou Delta variável</a:t>
              </a:r>
              <a:endParaRPr/>
            </a:p>
          </p:txBody>
        </p:sp>
      </p:grpSp>
      <p:grpSp>
        <p:nvGrpSpPr>
          <p:cNvPr id="641" name="Google Shape;641;p59"/>
          <p:cNvGrpSpPr/>
          <p:nvPr/>
        </p:nvGrpSpPr>
        <p:grpSpPr>
          <a:xfrm>
            <a:off x="813289" y="4222754"/>
            <a:ext cx="8330711" cy="451471"/>
            <a:chOff x="144" y="4464"/>
            <a:chExt cx="3936" cy="409"/>
          </a:xfrm>
        </p:grpSpPr>
        <p:sp>
          <p:nvSpPr>
            <p:cNvPr id="642" name="Google Shape;642;p59"/>
            <p:cNvSpPr/>
            <p:nvPr/>
          </p:nvSpPr>
          <p:spPr>
            <a:xfrm>
              <a:off x="480" y="4464"/>
              <a:ext cx="3600" cy="288"/>
            </a:xfrm>
            <a:prstGeom prst="rect">
              <a:avLst/>
            </a:prstGeom>
            <a:solidFill>
              <a:srgbClr val="FF996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3" name="Google Shape;643;p59"/>
            <p:cNvSpPr/>
            <p:nvPr/>
          </p:nvSpPr>
          <p:spPr>
            <a:xfrm>
              <a:off x="144" y="4464"/>
              <a:ext cx="1392" cy="288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rgbClr val="FF99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Alfa ou Gama C</a:t>
              </a:r>
              <a:endParaRPr/>
            </a:p>
          </p:txBody>
        </p:sp>
        <p:sp>
          <p:nvSpPr>
            <p:cNvPr id="644" name="Google Shape;644;p59"/>
            <p:cNvSpPr/>
            <p:nvPr/>
          </p:nvSpPr>
          <p:spPr>
            <a:xfrm>
              <a:off x="1536" y="4464"/>
              <a:ext cx="624" cy="28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J</a:t>
              </a:r>
              <a:endParaRPr/>
            </a:p>
          </p:txBody>
        </p:sp>
        <p:sp>
          <p:nvSpPr>
            <p:cNvPr id="645" name="Google Shape;645;p59"/>
            <p:cNvSpPr txBox="1"/>
            <p:nvPr/>
          </p:nvSpPr>
          <p:spPr>
            <a:xfrm>
              <a:off x="2160" y="4511"/>
              <a:ext cx="1196" cy="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Alfa ou Delta  variável</a:t>
              </a:r>
              <a:endParaRPr/>
            </a:p>
          </p:txBody>
        </p:sp>
      </p:grpSp>
      <p:sp>
        <p:nvSpPr>
          <p:cNvPr id="646" name="Google Shape;646;p59"/>
          <p:cNvSpPr txBox="1"/>
          <p:nvPr/>
        </p:nvSpPr>
        <p:spPr>
          <a:xfrm>
            <a:off x="889489" y="2986089"/>
            <a:ext cx="11208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DNA</a:t>
            </a:r>
            <a:endParaRPr/>
          </a:p>
        </p:txBody>
      </p:sp>
      <p:sp>
        <p:nvSpPr>
          <p:cNvPr id="647" name="Google Shape;647;p59"/>
          <p:cNvSpPr/>
          <p:nvPr/>
        </p:nvSpPr>
        <p:spPr>
          <a:xfrm>
            <a:off x="571500" y="4706939"/>
            <a:ext cx="4490332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Número de  segmentos de genes: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Alfa	Beta	Delta	Gama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	50	57	4	   8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	  0	  2	3	   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	70	13	5	   3</a:t>
            </a:r>
            <a:endParaRPr sz="6000" baseline="30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8" name="Google Shape;648;p59"/>
          <p:cNvSpPr/>
          <p:nvPr/>
        </p:nvSpPr>
        <p:spPr>
          <a:xfrm>
            <a:off x="4686300" y="6015038"/>
            <a:ext cx="1929912" cy="47466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pt-BR" sz="36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9" name="Google Shape;649;p59"/>
          <p:cNvSpPr/>
          <p:nvPr/>
        </p:nvSpPr>
        <p:spPr>
          <a:xfrm>
            <a:off x="6711462" y="6015038"/>
            <a:ext cx="2032489" cy="4746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pt-BR" sz="36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0" name="Google Shape;650;p59"/>
          <p:cNvSpPr/>
          <p:nvPr/>
        </p:nvSpPr>
        <p:spPr>
          <a:xfrm>
            <a:off x="6071089" y="1457326"/>
            <a:ext cx="2335823" cy="157163"/>
          </a:xfrm>
          <a:prstGeom prst="rect">
            <a:avLst/>
          </a:prstGeom>
          <a:solidFill>
            <a:srgbClr val="CC99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59"/>
          <p:cNvSpPr/>
          <p:nvPr/>
        </p:nvSpPr>
        <p:spPr>
          <a:xfrm>
            <a:off x="6172200" y="1720851"/>
            <a:ext cx="2337289" cy="15716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2" name="Google Shape;652;p59"/>
          <p:cNvCxnSpPr/>
          <p:nvPr/>
        </p:nvCxnSpPr>
        <p:spPr>
          <a:xfrm>
            <a:off x="7086600" y="1562100"/>
            <a:ext cx="0" cy="211138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3" name="Google Shape;653;p59"/>
          <p:cNvSpPr txBox="1"/>
          <p:nvPr/>
        </p:nvSpPr>
        <p:spPr>
          <a:xfrm>
            <a:off x="6604489" y="2532064"/>
            <a:ext cx="15872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Duas Cadeias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0"/>
          <p:cNvSpPr/>
          <p:nvPr/>
        </p:nvSpPr>
        <p:spPr>
          <a:xfrm>
            <a:off x="1275347" y="1028343"/>
            <a:ext cx="8422105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Imunidade Natural e Específica, Celular Humoral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Resposta Inflamatória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Células e órgãos que compõem o sistema imune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Imunoglobulinas: estrutura, função e síntese da molécula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Sistema Complemento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Ontogenia dos linfócitos B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Moléculas envolvidas no reconhecimento dos antígenos: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- Receptor de linfócitos 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- Complexo Principal de Histocompatibilidade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Subpopulações de linfócitos 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Citocinas e sua ação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Resposta imune Humoral e Celular  (processamento)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Regulação do Sistema Imune / Tolerância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Reações de Hipersensibilidade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Autoimunidade / Transplante / Tumores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Vacinas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 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63" descr="Evolution of adaptive immunity. Phylogeny of animals is shown on the... |  Download Scientific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906" y="1128713"/>
            <a:ext cx="6072188" cy="46005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63"/>
          <p:cNvSpPr txBox="1"/>
          <p:nvPr/>
        </p:nvSpPr>
        <p:spPr>
          <a:xfrm>
            <a:off x="6354198" y="2780929"/>
            <a:ext cx="2160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 Lymphocyre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63"/>
          <p:cNvSpPr/>
          <p:nvPr/>
        </p:nvSpPr>
        <p:spPr>
          <a:xfrm>
            <a:off x="2465766" y="3915054"/>
            <a:ext cx="594066" cy="4860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915" y="437732"/>
            <a:ext cx="7478169" cy="5982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5288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332656"/>
            <a:ext cx="5811061" cy="21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533" y="2060848"/>
            <a:ext cx="5334744" cy="5229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797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97" y="1753689"/>
            <a:ext cx="1888617" cy="147127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/>
        </p:nvSpPr>
        <p:spPr>
          <a:xfrm>
            <a:off x="6267892" y="38100"/>
            <a:ext cx="26003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Cenário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705" y="3285670"/>
            <a:ext cx="2522820" cy="22451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330200" y="110218"/>
            <a:ext cx="46271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Patógeno, Autoimunidade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097" y="840876"/>
            <a:ext cx="2933829" cy="9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/>
          <p:nvPr/>
        </p:nvSpPr>
        <p:spPr>
          <a:xfrm>
            <a:off x="2314487" y="1841594"/>
            <a:ext cx="13885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Tumor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3445259" y="868383"/>
            <a:ext cx="200266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Vida ,</a:t>
            </a:r>
            <a:endParaRPr sz="9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Morte,</a:t>
            </a:r>
            <a:endParaRPr sz="9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Doença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2314487" y="3224962"/>
            <a:ext cx="54386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Próprio </a:t>
            </a: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quem e você e quem e o Patógeno)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5" descr="http://upload.wikimedia.org/wikipedia/commons/thumb/b/bb/MHC_Class_2.svg/220px-MHC_Class_2.svg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76292" y="1272754"/>
            <a:ext cx="614962" cy="113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 descr="http://upload.wikimedia.org/wikipedia/commons/thumb/e/ee/MHC_Class_1.svg/2000px-MHC_Class_1.sv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19293" y="1668446"/>
            <a:ext cx="899592" cy="115057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5509157" y="1127016"/>
            <a:ext cx="2744662" cy="52322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MHC Classe I e II</a:t>
            </a:r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1F8FB2B-DB15-217F-3695-71025352D35A}"/>
              </a:ext>
            </a:extLst>
          </p:cNvPr>
          <p:cNvSpPr txBox="1"/>
          <p:nvPr/>
        </p:nvSpPr>
        <p:spPr>
          <a:xfrm>
            <a:off x="2314487" y="4866388"/>
            <a:ext cx="6660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O sistema imunológico precisa usar um sistema para distinguir </a:t>
            </a:r>
          </a:p>
          <a:p>
            <a:r>
              <a:rPr lang="pt-BR" sz="1800" dirty="0"/>
              <a:t>o que é o seu “corpo” e o de um invasor</a:t>
            </a:r>
          </a:p>
        </p:txBody>
      </p:sp>
    </p:spTree>
    <p:extLst>
      <p:ext uri="{BB962C8B-B14F-4D97-AF65-F5344CB8AC3E}">
        <p14:creationId xmlns:p14="http://schemas.microsoft.com/office/powerpoint/2010/main" val="1687960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62"/>
          <p:cNvSpPr txBox="1"/>
          <p:nvPr/>
        </p:nvSpPr>
        <p:spPr>
          <a:xfrm>
            <a:off x="1259632" y="2276872"/>
            <a:ext cx="68580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estratégia o sistema Imune usa para criar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Polimorfismo entre as moléculas do MHC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(importante para a sobrevivência da espécie!!!)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915" y="437732"/>
            <a:ext cx="7478169" cy="5982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389" y="594917"/>
            <a:ext cx="7497221" cy="5668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/>
          <p:nvPr/>
        </p:nvSpPr>
        <p:spPr>
          <a:xfrm>
            <a:off x="184066" y="854672"/>
            <a:ext cx="834408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inata  e importantíssimo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vai influir ao resposta imune</a:t>
            </a:r>
            <a:endParaRPr/>
          </a:p>
        </p:txBody>
      </p:sp>
      <p:pic>
        <p:nvPicPr>
          <p:cNvPr id="205" name="Google Shape;20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9832" y="2311765"/>
            <a:ext cx="2304256" cy="454623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5"/>
          <p:cNvSpPr/>
          <p:nvPr/>
        </p:nvSpPr>
        <p:spPr>
          <a:xfrm>
            <a:off x="5004048" y="4077072"/>
            <a:ext cx="1296144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1D1B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5"/>
          <p:cNvSpPr txBox="1"/>
          <p:nvPr/>
        </p:nvSpPr>
        <p:spPr>
          <a:xfrm>
            <a:off x="6588224" y="3717032"/>
            <a:ext cx="25588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Celulas apresentadora 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antigeno ( APC)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Antigen Presenting Cell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Fatores (citosinas)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6" descr="http://upload.wikimedia.org/wikipedia/commons/thumb/b/bb/MHC_Class_2.svg/220px-MHC_Class_2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664" y="2276872"/>
            <a:ext cx="614962" cy="113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6" descr="http://upload.wikimedia.org/wikipedia/commons/thumb/c/c3/TCRComplex.png/220px-TCRComple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632" y="4005064"/>
            <a:ext cx="1152128" cy="80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6" descr="http://upload.wikimedia.org/wikipedia/commons/thumb/e/ee/MHC_Class_1.svg/2000px-MHC_Class_1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7664" y="692696"/>
            <a:ext cx="899592" cy="115057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6"/>
          <p:cNvSpPr txBox="1"/>
          <p:nvPr/>
        </p:nvSpPr>
        <p:spPr>
          <a:xfrm>
            <a:off x="3563888" y="1412776"/>
            <a:ext cx="2289281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MHC Classe 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MHC classe II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 da célula T/B</a:t>
            </a:r>
            <a:endParaRPr/>
          </a:p>
        </p:txBody>
      </p:sp>
      <p:sp>
        <p:nvSpPr>
          <p:cNvPr id="216" name="Google Shape;216;p16"/>
          <p:cNvSpPr/>
          <p:nvPr/>
        </p:nvSpPr>
        <p:spPr>
          <a:xfrm>
            <a:off x="5796136" y="1844824"/>
            <a:ext cx="3096344" cy="309634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Antigeno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6"/>
          <p:cNvSpPr txBox="1"/>
          <p:nvPr/>
        </p:nvSpPr>
        <p:spPr>
          <a:xfrm>
            <a:off x="3203848" y="404664"/>
            <a:ext cx="2210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que nos Sabemos...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6013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7" descr="http://upload.wikimedia.org/wikipedia/commons/thumb/c/c3/TCRComplex.png/220px-TCRCompl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180" y="1523776"/>
            <a:ext cx="5582337" cy="375254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7"/>
          <p:cNvSpPr txBox="1"/>
          <p:nvPr/>
        </p:nvSpPr>
        <p:spPr>
          <a:xfrm>
            <a:off x="2407832" y="548680"/>
            <a:ext cx="310027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 Célula 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7"/>
          <p:cNvSpPr/>
          <p:nvPr/>
        </p:nvSpPr>
        <p:spPr>
          <a:xfrm rot="10800000">
            <a:off x="4788024" y="1988840"/>
            <a:ext cx="1800200" cy="720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612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7"/>
          <p:cNvSpPr/>
          <p:nvPr/>
        </p:nvSpPr>
        <p:spPr>
          <a:xfrm rot="10800000">
            <a:off x="4355976" y="2762275"/>
            <a:ext cx="1800200" cy="720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612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7"/>
          <p:cNvSpPr txBox="1"/>
          <p:nvPr/>
        </p:nvSpPr>
        <p:spPr>
          <a:xfrm>
            <a:off x="6804248" y="1988840"/>
            <a:ext cx="16076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Liga Antígeno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Região Variável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7"/>
          <p:cNvSpPr/>
          <p:nvPr/>
        </p:nvSpPr>
        <p:spPr>
          <a:xfrm>
            <a:off x="6333213" y="2937649"/>
            <a:ext cx="18169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Região Constante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7"/>
          <p:cNvSpPr/>
          <p:nvPr/>
        </p:nvSpPr>
        <p:spPr>
          <a:xfrm>
            <a:off x="1043608" y="2937649"/>
            <a:ext cx="1800200" cy="720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7"/>
          <p:cNvSpPr txBox="1"/>
          <p:nvPr/>
        </p:nvSpPr>
        <p:spPr>
          <a:xfrm>
            <a:off x="1043607" y="2385755"/>
            <a:ext cx="11769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Moléculas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Acessórios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" name="Google Shape;231;p17"/>
          <p:cNvGrpSpPr/>
          <p:nvPr/>
        </p:nvGrpSpPr>
        <p:grpSpPr>
          <a:xfrm>
            <a:off x="445067" y="4920514"/>
            <a:ext cx="4565675" cy="1423988"/>
            <a:chOff x="819150" y="987425"/>
            <a:chExt cx="8034338" cy="2954338"/>
          </a:xfrm>
        </p:grpSpPr>
        <p:sp>
          <p:nvSpPr>
            <p:cNvPr id="232" name="Google Shape;232;p17"/>
            <p:cNvSpPr/>
            <p:nvPr/>
          </p:nvSpPr>
          <p:spPr>
            <a:xfrm>
              <a:off x="2563813" y="1725613"/>
              <a:ext cx="3875087" cy="221615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3095625" y="1936750"/>
              <a:ext cx="2670175" cy="1635125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1393825" y="1884363"/>
              <a:ext cx="1895475" cy="474662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7"/>
            <p:cNvSpPr/>
            <p:nvPr/>
          </p:nvSpPr>
          <p:spPr>
            <a:xfrm>
              <a:off x="4013200" y="2622550"/>
              <a:ext cx="1206500" cy="633413"/>
            </a:xfrm>
            <a:prstGeom prst="ellipse">
              <a:avLst/>
            </a:prstGeom>
            <a:solidFill>
              <a:schemeClr val="hlink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Núcleo</a:t>
              </a:r>
              <a:endParaRPr/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3114675" y="1936750"/>
              <a:ext cx="1292225" cy="581025"/>
            </a:xfrm>
            <a:prstGeom prst="irregularSeal1">
              <a:avLst/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/>
            </a:p>
          </p:txBody>
        </p:sp>
        <p:sp>
          <p:nvSpPr>
            <p:cNvPr id="237" name="Google Shape;237;p17"/>
            <p:cNvSpPr/>
            <p:nvPr/>
          </p:nvSpPr>
          <p:spPr>
            <a:xfrm>
              <a:off x="3124200" y="2200275"/>
              <a:ext cx="774700" cy="792163"/>
            </a:xfrm>
            <a:prstGeom prst="lightningBolt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>
              <a:off x="895350" y="1357313"/>
              <a:ext cx="1377950" cy="579437"/>
            </a:xfrm>
            <a:prstGeom prst="sun">
              <a:avLst>
                <a:gd name="adj" fmla="val 25000"/>
              </a:avLst>
            </a:prstGeom>
            <a:solidFill>
              <a:srgbClr val="FF33CC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7"/>
            <p:cNvSpPr txBox="1"/>
            <p:nvPr/>
          </p:nvSpPr>
          <p:spPr>
            <a:xfrm>
              <a:off x="850900" y="987425"/>
              <a:ext cx="1112838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Ligante</a:t>
              </a:r>
              <a:endParaRPr/>
            </a:p>
          </p:txBody>
        </p:sp>
        <p:sp>
          <p:nvSpPr>
            <p:cNvPr id="240" name="Google Shape;240;p17"/>
            <p:cNvSpPr txBox="1"/>
            <p:nvPr/>
          </p:nvSpPr>
          <p:spPr>
            <a:xfrm>
              <a:off x="819150" y="2459038"/>
              <a:ext cx="12827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Receptor</a:t>
              </a:r>
              <a:endParaRPr/>
            </a:p>
          </p:txBody>
        </p:sp>
        <p:cxnSp>
          <p:nvCxnSpPr>
            <p:cNvPr id="241" name="Google Shape;241;p17"/>
            <p:cNvCxnSpPr/>
            <p:nvPr/>
          </p:nvCxnSpPr>
          <p:spPr>
            <a:xfrm rot="10800000" flipH="1">
              <a:off x="4371975" y="1357313"/>
              <a:ext cx="2066925" cy="84296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2" name="Google Shape;242;p17"/>
            <p:cNvSpPr txBox="1"/>
            <p:nvPr/>
          </p:nvSpPr>
          <p:spPr>
            <a:xfrm>
              <a:off x="6621463" y="1068388"/>
              <a:ext cx="16383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fosforilação</a:t>
              </a:r>
              <a:endParaRPr/>
            </a:p>
          </p:txBody>
        </p:sp>
        <p:cxnSp>
          <p:nvCxnSpPr>
            <p:cNvPr id="243" name="Google Shape;243;p17"/>
            <p:cNvCxnSpPr/>
            <p:nvPr/>
          </p:nvCxnSpPr>
          <p:spPr>
            <a:xfrm rot="10800000" flipH="1">
              <a:off x="3902075" y="2200275"/>
              <a:ext cx="2841625" cy="36988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4" name="Google Shape;244;p17"/>
            <p:cNvSpPr txBox="1"/>
            <p:nvPr/>
          </p:nvSpPr>
          <p:spPr>
            <a:xfrm>
              <a:off x="6723063" y="2019300"/>
              <a:ext cx="2130425" cy="1187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Segundo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mensageiro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(Cálcio, cAMP)</a:t>
              </a:r>
              <a:endParaRPr/>
            </a:p>
          </p:txBody>
        </p:sp>
      </p:grpSp>
      <p:sp>
        <p:nvSpPr>
          <p:cNvPr id="245" name="Google Shape;245;p17"/>
          <p:cNvSpPr/>
          <p:nvPr/>
        </p:nvSpPr>
        <p:spPr>
          <a:xfrm>
            <a:off x="5988242" y="48543"/>
            <a:ext cx="1367682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0" b="1">
                <a:solidFill>
                  <a:srgbClr val="FC7876"/>
                </a:solidFill>
                <a:latin typeface="Calibri"/>
                <a:ea typeface="Calibri"/>
                <a:cs typeface="Calibri"/>
                <a:sym typeface="Calibri"/>
              </a:rPr>
              <a:t>-T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97661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19"/>
          <p:cNvGrpSpPr/>
          <p:nvPr/>
        </p:nvGrpSpPr>
        <p:grpSpPr>
          <a:xfrm>
            <a:off x="1851059" y="2177533"/>
            <a:ext cx="4444395" cy="2684403"/>
            <a:chOff x="1851059" y="2177533"/>
            <a:chExt cx="4444395" cy="2684403"/>
          </a:xfrm>
        </p:grpSpPr>
        <p:sp>
          <p:nvSpPr>
            <p:cNvPr id="264" name="Google Shape;264;p19"/>
            <p:cNvSpPr/>
            <p:nvPr/>
          </p:nvSpPr>
          <p:spPr>
            <a:xfrm>
              <a:off x="2193367" y="2701696"/>
              <a:ext cx="2376264" cy="216024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2769431" y="3320151"/>
              <a:ext cx="134043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400" b="1" cap="none">
                  <a:solidFill>
                    <a:srgbClr val="515151"/>
                  </a:solidFill>
                  <a:latin typeface="Calibri"/>
                  <a:ea typeface="Calibri"/>
                  <a:cs typeface="Calibri"/>
                  <a:sym typeface="Calibri"/>
                </a:rPr>
                <a:t>APC</a:t>
              </a:r>
              <a:endParaRPr/>
            </a:p>
          </p:txBody>
        </p:sp>
        <p:pic>
          <p:nvPicPr>
            <p:cNvPr id="266" name="Google Shape;266;p19" descr="http://upload.wikimedia.org/wikipedia/commons/thumb/b/bb/MHC_Class_2.svg/220px-MHC_Class_2.svg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53498" y="2464464"/>
              <a:ext cx="614962" cy="1137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9"/>
            <p:cNvSpPr txBox="1"/>
            <p:nvPr/>
          </p:nvSpPr>
          <p:spPr>
            <a:xfrm>
              <a:off x="4868460" y="2177533"/>
              <a:ext cx="14269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MHC classe II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8" name="Google Shape;268;p19" descr="http://upload.wikimedia.org/wikipedia/commons/thumb/e/ee/MHC_Class_1.svg/2000px-MHC_Class_1.svg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39091" y="2682050"/>
              <a:ext cx="899592" cy="11505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19"/>
            <p:cNvSpPr txBox="1"/>
            <p:nvPr/>
          </p:nvSpPr>
          <p:spPr>
            <a:xfrm>
              <a:off x="1851059" y="2312718"/>
              <a:ext cx="13692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MHC classe I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19"/>
          <p:cNvSpPr txBox="1"/>
          <p:nvPr/>
        </p:nvSpPr>
        <p:spPr>
          <a:xfrm>
            <a:off x="2051720" y="620688"/>
            <a:ext cx="32085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APC profissional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9"/>
          <p:cNvSpPr txBox="1"/>
          <p:nvPr/>
        </p:nvSpPr>
        <p:spPr>
          <a:xfrm>
            <a:off x="2771800" y="5661248"/>
            <a:ext cx="34433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Células Dendriticas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22847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1"/>
          <p:cNvGrpSpPr/>
          <p:nvPr/>
        </p:nvGrpSpPr>
        <p:grpSpPr>
          <a:xfrm>
            <a:off x="2165130" y="1268760"/>
            <a:ext cx="1955013" cy="1541785"/>
            <a:chOff x="467544" y="2132856"/>
            <a:chExt cx="2675093" cy="2397472"/>
          </a:xfrm>
        </p:grpSpPr>
        <p:sp>
          <p:nvSpPr>
            <p:cNvPr id="287" name="Google Shape;287;p21"/>
            <p:cNvSpPr/>
            <p:nvPr/>
          </p:nvSpPr>
          <p:spPr>
            <a:xfrm>
              <a:off x="467544" y="2370088"/>
              <a:ext cx="2376264" cy="216024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1365009" y="2988543"/>
              <a:ext cx="6976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 cap="none">
                  <a:solidFill>
                    <a:srgbClr val="515151"/>
                  </a:solidFill>
                  <a:latin typeface="Calibri"/>
                  <a:ea typeface="Calibri"/>
                  <a:cs typeface="Calibri"/>
                  <a:sym typeface="Calibri"/>
                </a:rPr>
                <a:t>APC</a:t>
              </a:r>
              <a:endParaRPr/>
            </a:p>
          </p:txBody>
        </p:sp>
        <p:pic>
          <p:nvPicPr>
            <p:cNvPr id="289" name="Google Shape;289;p21" descr="http://upload.wikimedia.org/wikipedia/commons/thumb/b/bb/MHC_Class_2.svg/220px-MHC_Class_2.svg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27675" y="2132856"/>
              <a:ext cx="614962" cy="11376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Google Shape;290;p21"/>
          <p:cNvSpPr/>
          <p:nvPr/>
        </p:nvSpPr>
        <p:spPr>
          <a:xfrm>
            <a:off x="1835696" y="1967487"/>
            <a:ext cx="864096" cy="4534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1"/>
          <p:cNvSpPr txBox="1"/>
          <p:nvPr/>
        </p:nvSpPr>
        <p:spPr>
          <a:xfrm>
            <a:off x="4788024" y="2217638"/>
            <a:ext cx="35770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APC vai capturar o patógeno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Processar e colocar no MHC classe II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1"/>
          <p:cNvSpPr/>
          <p:nvPr/>
        </p:nvSpPr>
        <p:spPr>
          <a:xfrm rot="10800000">
            <a:off x="4082084" y="1197656"/>
            <a:ext cx="864096" cy="4534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705" y="3284984"/>
            <a:ext cx="5066622" cy="206812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1"/>
          <p:cNvSpPr/>
          <p:nvPr/>
        </p:nvSpPr>
        <p:spPr>
          <a:xfrm>
            <a:off x="3670716" y="3284984"/>
            <a:ext cx="1683611" cy="201622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2717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4"/>
          <p:cNvGrpSpPr/>
          <p:nvPr/>
        </p:nvGrpSpPr>
        <p:grpSpPr>
          <a:xfrm>
            <a:off x="1187623" y="2564904"/>
            <a:ext cx="1955013" cy="1541785"/>
            <a:chOff x="467544" y="2132856"/>
            <a:chExt cx="2675093" cy="2397472"/>
          </a:xfrm>
        </p:grpSpPr>
        <p:sp>
          <p:nvSpPr>
            <p:cNvPr id="314" name="Google Shape;314;p24"/>
            <p:cNvSpPr/>
            <p:nvPr/>
          </p:nvSpPr>
          <p:spPr>
            <a:xfrm>
              <a:off x="467544" y="2370088"/>
              <a:ext cx="2376264" cy="216024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1365009" y="2988543"/>
              <a:ext cx="6976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 cap="none">
                  <a:solidFill>
                    <a:srgbClr val="515151"/>
                  </a:solidFill>
                  <a:latin typeface="Calibri"/>
                  <a:ea typeface="Calibri"/>
                  <a:cs typeface="Calibri"/>
                  <a:sym typeface="Calibri"/>
                </a:rPr>
                <a:t>APC</a:t>
              </a:r>
              <a:endParaRPr/>
            </a:p>
          </p:txBody>
        </p:sp>
        <p:pic>
          <p:nvPicPr>
            <p:cNvPr id="316" name="Google Shape;316;p24" descr="http://upload.wikimedia.org/wikipedia/commons/thumb/b/bb/MHC_Class_2.svg/220px-MHC_Class_2.svg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27675" y="2132856"/>
              <a:ext cx="614962" cy="11376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7" name="Google Shape;317;p24"/>
          <p:cNvGrpSpPr/>
          <p:nvPr/>
        </p:nvGrpSpPr>
        <p:grpSpPr>
          <a:xfrm>
            <a:off x="2868970" y="1967691"/>
            <a:ext cx="1262003" cy="963647"/>
            <a:chOff x="50" y="3332"/>
            <a:chExt cx="854" cy="981"/>
          </a:xfrm>
        </p:grpSpPr>
        <p:sp>
          <p:nvSpPr>
            <p:cNvPr id="318" name="Google Shape;318;p24"/>
            <p:cNvSpPr/>
            <p:nvPr/>
          </p:nvSpPr>
          <p:spPr>
            <a:xfrm>
              <a:off x="239" y="3474"/>
              <a:ext cx="665" cy="839"/>
            </a:xfrm>
            <a:prstGeom prst="ellipse">
              <a:avLst/>
            </a:prstGeom>
            <a:gradFill>
              <a:gsLst>
                <a:gs pos="0">
                  <a:srgbClr val="00FFFF"/>
                </a:gs>
                <a:gs pos="100000">
                  <a:srgbClr val="00CFC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4" descr="Horizontal escura"/>
            <p:cNvSpPr/>
            <p:nvPr/>
          </p:nvSpPr>
          <p:spPr>
            <a:xfrm>
              <a:off x="435" y="3353"/>
              <a:ext cx="210" cy="30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12700" cap="flat" cmpd="sng">
                    <a:solidFill>
                      <a:srgbClr val="3333C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chemeClr val="accent1"/>
                  </a:solidFill>
                  <a:latin typeface="Arial Black"/>
                </a:rPr>
                <a:t>T</a:t>
              </a:r>
            </a:p>
          </p:txBody>
        </p:sp>
        <p:sp>
          <p:nvSpPr>
            <p:cNvPr id="320" name="Google Shape;320;p24" descr="Tijolo na horizontal"/>
            <p:cNvSpPr/>
            <p:nvPr/>
          </p:nvSpPr>
          <p:spPr>
            <a:xfrm rot="-5400000">
              <a:off x="76" y="3795"/>
              <a:ext cx="246" cy="26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12700" cap="flat" cmpd="sng">
                    <a:solidFill>
                      <a:srgbClr val="3333C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chemeClr val="accent2"/>
                  </a:solidFill>
                  <a:latin typeface="Arial Black"/>
                </a:rPr>
                <a:t>T</a:t>
              </a:r>
            </a:p>
          </p:txBody>
        </p:sp>
        <p:sp>
          <p:nvSpPr>
            <p:cNvPr id="321" name="Google Shape;321;p24"/>
            <p:cNvSpPr/>
            <p:nvPr/>
          </p:nvSpPr>
          <p:spPr>
            <a:xfrm>
              <a:off x="50" y="3865"/>
              <a:ext cx="53" cy="122"/>
            </a:xfrm>
            <a:prstGeom prst="rect">
              <a:avLst/>
            </a:prstGeom>
            <a:solidFill>
              <a:srgbClr val="FF33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488" y="3332"/>
              <a:ext cx="105" cy="41"/>
            </a:xfrm>
            <a:prstGeom prst="rect">
              <a:avLst/>
            </a:prstGeom>
            <a:solidFill>
              <a:srgbClr val="FF33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24"/>
          <p:cNvSpPr txBox="1"/>
          <p:nvPr/>
        </p:nvSpPr>
        <p:spPr>
          <a:xfrm>
            <a:off x="3085826" y="2298945"/>
            <a:ext cx="909816" cy="57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Th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4"/>
          <p:cNvSpPr txBox="1"/>
          <p:nvPr/>
        </p:nvSpPr>
        <p:spPr>
          <a:xfrm>
            <a:off x="3242353" y="1643281"/>
            <a:ext cx="800573" cy="42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Ajuda</a:t>
            </a:r>
            <a:endParaRPr/>
          </a:p>
        </p:txBody>
      </p:sp>
      <p:sp>
        <p:nvSpPr>
          <p:cNvPr id="325" name="Google Shape;325;p24"/>
          <p:cNvSpPr/>
          <p:nvPr/>
        </p:nvSpPr>
        <p:spPr>
          <a:xfrm>
            <a:off x="3748235" y="2054289"/>
            <a:ext cx="992971" cy="613230"/>
          </a:xfrm>
          <a:prstGeom prst="irregularSeal2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CD4</a:t>
            </a:r>
            <a:endParaRPr/>
          </a:p>
        </p:txBody>
      </p:sp>
      <p:sp>
        <p:nvSpPr>
          <p:cNvPr id="326" name="Google Shape;326;p24"/>
          <p:cNvSpPr/>
          <p:nvPr/>
        </p:nvSpPr>
        <p:spPr>
          <a:xfrm>
            <a:off x="3516227" y="3051464"/>
            <a:ext cx="1141346" cy="42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Ativação</a:t>
            </a:r>
            <a:endParaRPr/>
          </a:p>
        </p:txBody>
      </p:sp>
      <p:sp>
        <p:nvSpPr>
          <p:cNvPr id="327" name="Google Shape;327;p24"/>
          <p:cNvSpPr/>
          <p:nvPr/>
        </p:nvSpPr>
        <p:spPr>
          <a:xfrm>
            <a:off x="3316194" y="3416765"/>
            <a:ext cx="1483750" cy="75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(citocinas)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(IL-1, 2)</a:t>
            </a:r>
            <a:endParaRPr/>
          </a:p>
        </p:txBody>
      </p:sp>
      <p:sp>
        <p:nvSpPr>
          <p:cNvPr id="328" name="Google Shape;328;p24"/>
          <p:cNvSpPr/>
          <p:nvPr/>
        </p:nvSpPr>
        <p:spPr>
          <a:xfrm>
            <a:off x="4624120" y="2328234"/>
            <a:ext cx="1080120" cy="42757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4"/>
          <p:cNvSpPr/>
          <p:nvPr/>
        </p:nvSpPr>
        <p:spPr>
          <a:xfrm>
            <a:off x="5716358" y="2115930"/>
            <a:ext cx="698613" cy="786993"/>
          </a:xfrm>
          <a:prstGeom prst="ellipse">
            <a:avLst/>
          </a:prstGeom>
          <a:gradFill>
            <a:gsLst>
              <a:gs pos="0">
                <a:srgbClr val="006400"/>
              </a:gs>
              <a:gs pos="100000">
                <a:srgbClr val="00AE00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4"/>
          <p:cNvSpPr/>
          <p:nvPr/>
        </p:nvSpPr>
        <p:spPr>
          <a:xfrm>
            <a:off x="5652542" y="2149983"/>
            <a:ext cx="802733" cy="76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1" name="Google Shape;331;p24"/>
          <p:cNvGrpSpPr/>
          <p:nvPr/>
        </p:nvGrpSpPr>
        <p:grpSpPr>
          <a:xfrm>
            <a:off x="6112659" y="2099461"/>
            <a:ext cx="905064" cy="684075"/>
            <a:chOff x="6112659" y="2099461"/>
            <a:chExt cx="905064" cy="684075"/>
          </a:xfrm>
        </p:grpSpPr>
        <p:cxnSp>
          <p:nvCxnSpPr>
            <p:cNvPr id="332" name="Google Shape;332;p24"/>
            <p:cNvCxnSpPr/>
            <p:nvPr/>
          </p:nvCxnSpPr>
          <p:spPr>
            <a:xfrm>
              <a:off x="6112659" y="2515216"/>
              <a:ext cx="633545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33" name="Google Shape;333;p24"/>
            <p:cNvCxnSpPr/>
            <p:nvPr/>
          </p:nvCxnSpPr>
          <p:spPr>
            <a:xfrm>
              <a:off x="6746204" y="2515216"/>
              <a:ext cx="271519" cy="26832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34" name="Google Shape;334;p24"/>
            <p:cNvCxnSpPr/>
            <p:nvPr/>
          </p:nvCxnSpPr>
          <p:spPr>
            <a:xfrm rot="10800000" flipH="1">
              <a:off x="6746204" y="2099461"/>
              <a:ext cx="271519" cy="42732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</p:grpSp>
      <p:sp>
        <p:nvSpPr>
          <p:cNvPr id="335" name="Google Shape;335;p24"/>
          <p:cNvSpPr/>
          <p:nvPr/>
        </p:nvSpPr>
        <p:spPr>
          <a:xfrm>
            <a:off x="5757993" y="2080357"/>
            <a:ext cx="5918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cap="none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336" name="Google Shape;336;p24"/>
          <p:cNvSpPr txBox="1"/>
          <p:nvPr/>
        </p:nvSpPr>
        <p:spPr>
          <a:xfrm>
            <a:off x="3779912" y="4437112"/>
            <a:ext cx="48660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O Th ajudará o desenvolvimento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da célula B (Produção de anticorpos)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98629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476672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28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3;p5" descr="http://upload.wikimedia.org/wikipedia/commons/thumb/b/bb/MHC_Class_2.svg/220px-MHC_Class_2.svg.png">
            <a:extLst>
              <a:ext uri="{FF2B5EF4-FFF2-40B4-BE49-F238E27FC236}">
                <a16:creationId xmlns:a16="http://schemas.microsoft.com/office/drawing/2014/main" id="{BAE51DE1-63F3-B0B2-CEC1-E424F3297F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980" y="704584"/>
            <a:ext cx="614962" cy="113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;p5" descr="http://upload.wikimedia.org/wikipedia/commons/thumb/e/ee/MHC_Class_1.svg/2000px-MHC_Class_1.svg.png">
            <a:extLst>
              <a:ext uri="{FF2B5EF4-FFF2-40B4-BE49-F238E27FC236}">
                <a16:creationId xmlns:a16="http://schemas.microsoft.com/office/drawing/2014/main" id="{2877B52F-F52A-28FD-5EC6-E970C1248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981" y="1100276"/>
            <a:ext cx="899592" cy="11505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5;p5">
            <a:extLst>
              <a:ext uri="{FF2B5EF4-FFF2-40B4-BE49-F238E27FC236}">
                <a16:creationId xmlns:a16="http://schemas.microsoft.com/office/drawing/2014/main" id="{B165D69D-B523-551D-9568-27F575AA6758}"/>
              </a:ext>
            </a:extLst>
          </p:cNvPr>
          <p:cNvSpPr txBox="1"/>
          <p:nvPr/>
        </p:nvSpPr>
        <p:spPr>
          <a:xfrm>
            <a:off x="1975845" y="558846"/>
            <a:ext cx="2744662" cy="52322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MHC Classe I e II</a:t>
            </a:r>
            <a:endParaRPr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AEF7AC5-6FEC-FC02-E594-34F1AD4C5197}"/>
              </a:ext>
            </a:extLst>
          </p:cNvPr>
          <p:cNvSpPr txBox="1"/>
          <p:nvPr/>
        </p:nvSpPr>
        <p:spPr>
          <a:xfrm>
            <a:off x="3348176" y="3160450"/>
            <a:ext cx="26052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Estrutura</a:t>
            </a:r>
          </a:p>
          <a:p>
            <a:r>
              <a:rPr lang="pt-BR" sz="2800" dirty="0"/>
              <a:t>Genética</a:t>
            </a:r>
          </a:p>
          <a:p>
            <a:r>
              <a:rPr lang="pt-BR" sz="2800" dirty="0"/>
              <a:t>Como funciona</a:t>
            </a:r>
          </a:p>
        </p:txBody>
      </p:sp>
    </p:spTree>
    <p:extLst>
      <p:ext uri="{BB962C8B-B14F-4D97-AF65-F5344CB8AC3E}">
        <p14:creationId xmlns:p14="http://schemas.microsoft.com/office/powerpoint/2010/main" val="37764417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DB3A8A-DBB6-2342-2325-282B0FFD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93" y="529766"/>
            <a:ext cx="5115639" cy="17147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E2F4BD-D64E-EE8E-70B3-D3FB60765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99" y="2289070"/>
            <a:ext cx="5220429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18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6" descr="Image result for MHC classe I e I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1331966"/>
            <a:ext cx="4391025" cy="39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"/>
          <p:cNvSpPr/>
          <p:nvPr/>
        </p:nvSpPr>
        <p:spPr>
          <a:xfrm>
            <a:off x="4606776" y="1484784"/>
            <a:ext cx="4572000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MHC classe I está presente em quase todas as células nucleadas no corpo. E´ uma molécula importante na resposta imune. É essencial na maturação (tolerância) e função (direcionar atividade de citotoxicidade de Tc).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Interagir com células apresentadoras de antígenos profissionais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1459</Words>
  <Application>Microsoft Office PowerPoint</Application>
  <PresentationFormat>Apresentação na tela (4:3)</PresentationFormat>
  <Paragraphs>356</Paragraphs>
  <Slides>80</Slides>
  <Notes>70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80</vt:i4>
      </vt:variant>
    </vt:vector>
  </HeadingPairs>
  <TitlesOfParts>
    <vt:vector size="86" baseType="lpstr">
      <vt:lpstr>Calibri</vt:lpstr>
      <vt:lpstr>Arial</vt:lpstr>
      <vt:lpstr>Times New Roman</vt:lpstr>
      <vt:lpstr>Arial Black</vt:lpstr>
      <vt:lpstr>Tema do Office</vt:lpstr>
      <vt:lpstr>Microsoft Word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EUMNMÅÄQKNMNDGOSTOKOMÇÅPÄÖIMMÅÄÅQJKLUNOLOGIA</vt:lpstr>
      <vt:lpstr>EUMNMÅÄQKNMNDGOSTOKOMVOÇEÅPÄÖIMMÅÄÅQJKLUNOLOGIA</vt:lpstr>
      <vt:lpstr>MNMÅÄQKNMND......   EU.............. GOSTOKOMÇÅPÄÖIMMÅÄÅQJKLUNOLOGIA </vt:lpstr>
      <vt:lpstr>MNMÅÄQKNMND......   EU.............. GOSTOKOMÇÅPÄÖIMMVOÇEÅÄÅQJKLUNOLOGIA </vt:lpstr>
      <vt:lpstr>MNMÅÄQKNMND...... KOMÇÅPÄÖ   EU.............. GOSTO.............IMMÅÄÅQJKLUNOLOGIA </vt:lpstr>
      <vt:lpstr>MNMÅÄQKNMND...... KOMÇÅPÄÖ ÅÄÅQJKL     EU.............. GOSTO.............IMMUNOLOGIA </vt:lpstr>
      <vt:lpstr>MNMÅÄQKNMND......   EU.............. GOSTOKOMÇÅPÄÖIMMVOÇEÅÄÅQJKLUNOLOGIA </vt:lpstr>
      <vt:lpstr>.........MNMÅÄQKNMND...... .........KOMÇÅPÄÖIMM....... .........ÅÄÅQJKLUNOLOGIA.....   EU.............. GOSTO......VOÇE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MAGNUS</dc:creator>
  <cp:lastModifiedBy>Magnus Ake Gidlund</cp:lastModifiedBy>
  <cp:revision>16</cp:revision>
  <dcterms:created xsi:type="dcterms:W3CDTF">2015-03-15T10:56:18Z</dcterms:created>
  <dcterms:modified xsi:type="dcterms:W3CDTF">2025-08-13T18:26:29Z</dcterms:modified>
</cp:coreProperties>
</file>