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38"/>
  </p:notesMasterIdLst>
  <p:sldIdLst>
    <p:sldId id="263" r:id="rId2"/>
    <p:sldId id="269" r:id="rId3"/>
    <p:sldId id="270" r:id="rId4"/>
    <p:sldId id="271" r:id="rId5"/>
    <p:sldId id="260" r:id="rId6"/>
    <p:sldId id="256" r:id="rId7"/>
    <p:sldId id="264" r:id="rId8"/>
    <p:sldId id="272" r:id="rId9"/>
    <p:sldId id="257" r:id="rId10"/>
    <p:sldId id="261" r:id="rId11"/>
    <p:sldId id="258" r:id="rId12"/>
    <p:sldId id="265" r:id="rId13"/>
    <p:sldId id="266" r:id="rId14"/>
    <p:sldId id="259" r:id="rId15"/>
    <p:sldId id="267" r:id="rId16"/>
    <p:sldId id="273" r:id="rId17"/>
    <p:sldId id="274" r:id="rId18"/>
    <p:sldId id="275" r:id="rId19"/>
    <p:sldId id="276" r:id="rId20"/>
    <p:sldId id="277" r:id="rId21"/>
    <p:sldId id="262" r:id="rId22"/>
    <p:sldId id="278" r:id="rId23"/>
    <p:sldId id="279" r:id="rId24"/>
    <p:sldId id="280" r:id="rId25"/>
    <p:sldId id="287" r:id="rId26"/>
    <p:sldId id="286" r:id="rId27"/>
    <p:sldId id="268" r:id="rId28"/>
    <p:sldId id="281" r:id="rId29"/>
    <p:sldId id="288" r:id="rId30"/>
    <p:sldId id="284" r:id="rId31"/>
    <p:sldId id="283" r:id="rId32"/>
    <p:sldId id="282" r:id="rId33"/>
    <p:sldId id="289" r:id="rId34"/>
    <p:sldId id="290" r:id="rId35"/>
    <p:sldId id="291" r:id="rId36"/>
    <p:sldId id="285" r:id="rId3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2"/>
    <p:restoredTop sz="94688"/>
  </p:normalViewPr>
  <p:slideViewPr>
    <p:cSldViewPr>
      <p:cViewPr varScale="1">
        <p:scale>
          <a:sx n="124" d="100"/>
          <a:sy n="124" d="100"/>
        </p:scale>
        <p:origin x="3408" y="176"/>
      </p:cViewPr>
      <p:guideLst>
        <p:guide orient="horz" pos="2160"/>
        <p:guide pos="2880"/>
      </p:guideLst>
    </p:cSldViewPr>
  </p:slideViewPr>
  <p:outlineViewPr>
    <p:cViewPr>
      <p:scale>
        <a:sx n="33" d="100"/>
        <a:sy n="33" d="100"/>
      </p:scale>
      <p:origin x="0" y="-18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430EF-0258-4105-A3F4-3BC44EAD26F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59110E9-EFF2-40A8-ACB8-131C4583892C}">
      <dgm:prSet/>
      <dgm:spPr/>
      <dgm:t>
        <a:bodyPr/>
        <a:lstStyle/>
        <a:p>
          <a:r>
            <a:rPr lang="pt-BR"/>
            <a:t>Identificar os principais objetivos da entrevista, tais como:</a:t>
          </a:r>
          <a:endParaRPr lang="en-US"/>
        </a:p>
      </dgm:t>
    </dgm:pt>
    <dgm:pt modelId="{8A5EDDB1-313A-4A1A-B113-004BD017C270}" type="parTrans" cxnId="{8C718EF2-16CF-4120-86C5-C0922CCEE38F}">
      <dgm:prSet/>
      <dgm:spPr/>
      <dgm:t>
        <a:bodyPr/>
        <a:lstStyle/>
        <a:p>
          <a:endParaRPr lang="en-US"/>
        </a:p>
      </dgm:t>
    </dgm:pt>
    <dgm:pt modelId="{C46D268C-0608-48EF-8117-4F02F3518E7A}" type="sibTrans" cxnId="{8C718EF2-16CF-4120-86C5-C0922CCEE38F}">
      <dgm:prSet/>
      <dgm:spPr/>
      <dgm:t>
        <a:bodyPr/>
        <a:lstStyle/>
        <a:p>
          <a:endParaRPr lang="en-US"/>
        </a:p>
      </dgm:t>
    </dgm:pt>
    <dgm:pt modelId="{0850E08F-ECDE-405E-B1B7-AAD63782D53A}">
      <dgm:prSet/>
      <dgm:spPr/>
      <dgm:t>
        <a:bodyPr/>
        <a:lstStyle/>
        <a:p>
          <a:r>
            <a:rPr lang="pt-BR"/>
            <a:t>Seleção</a:t>
          </a:r>
          <a:endParaRPr lang="en-US"/>
        </a:p>
      </dgm:t>
    </dgm:pt>
    <dgm:pt modelId="{5030593D-20B4-4280-9F62-DC381867F1E4}" type="parTrans" cxnId="{BC04943E-ADC4-4E19-A723-2692609F9251}">
      <dgm:prSet/>
      <dgm:spPr/>
      <dgm:t>
        <a:bodyPr/>
        <a:lstStyle/>
        <a:p>
          <a:endParaRPr lang="en-US"/>
        </a:p>
      </dgm:t>
    </dgm:pt>
    <dgm:pt modelId="{E5B7F079-D84C-4106-8E0F-D729E9CAD55E}" type="sibTrans" cxnId="{BC04943E-ADC4-4E19-A723-2692609F9251}">
      <dgm:prSet/>
      <dgm:spPr/>
      <dgm:t>
        <a:bodyPr/>
        <a:lstStyle/>
        <a:p>
          <a:endParaRPr lang="en-US"/>
        </a:p>
      </dgm:t>
    </dgm:pt>
    <dgm:pt modelId="{D3D926F0-34ED-4D36-9AC4-E4BA5F3E3639}">
      <dgm:prSet/>
      <dgm:spPr/>
      <dgm:t>
        <a:bodyPr/>
        <a:lstStyle/>
        <a:p>
          <a:r>
            <a:rPr lang="pt-BR"/>
            <a:t>Atração</a:t>
          </a:r>
          <a:endParaRPr lang="en-US"/>
        </a:p>
      </dgm:t>
    </dgm:pt>
    <dgm:pt modelId="{DC2A8529-B240-431F-844F-C500C9F9A0F1}" type="parTrans" cxnId="{28B602B3-43B7-431A-B432-B3C466B0C98B}">
      <dgm:prSet/>
      <dgm:spPr/>
      <dgm:t>
        <a:bodyPr/>
        <a:lstStyle/>
        <a:p>
          <a:endParaRPr lang="en-US"/>
        </a:p>
      </dgm:t>
    </dgm:pt>
    <dgm:pt modelId="{D4FE7EFD-7DEA-46C1-9039-19B52A449BC3}" type="sibTrans" cxnId="{28B602B3-43B7-431A-B432-B3C466B0C98B}">
      <dgm:prSet/>
      <dgm:spPr/>
      <dgm:t>
        <a:bodyPr/>
        <a:lstStyle/>
        <a:p>
          <a:endParaRPr lang="en-US"/>
        </a:p>
      </dgm:t>
    </dgm:pt>
    <dgm:pt modelId="{B5633AF1-C0EC-4F18-85AF-F114C02869C2}">
      <dgm:prSet/>
      <dgm:spPr/>
      <dgm:t>
        <a:bodyPr/>
        <a:lstStyle/>
        <a:p>
          <a:r>
            <a:rPr lang="pt-BR"/>
            <a:t>Colher informações sobre o que o candidato </a:t>
          </a:r>
          <a:r>
            <a:rPr lang="pt-BR" i="1"/>
            <a:t>pode </a:t>
          </a:r>
          <a:r>
            <a:rPr lang="pt-BR"/>
            <a:t> fazer</a:t>
          </a:r>
          <a:endParaRPr lang="en-US"/>
        </a:p>
      </dgm:t>
    </dgm:pt>
    <dgm:pt modelId="{278C0D3B-9D00-4454-A560-866C73E96A96}" type="parTrans" cxnId="{B6BB757A-594B-4B40-84C0-EDE31B007520}">
      <dgm:prSet/>
      <dgm:spPr/>
      <dgm:t>
        <a:bodyPr/>
        <a:lstStyle/>
        <a:p>
          <a:endParaRPr lang="en-US"/>
        </a:p>
      </dgm:t>
    </dgm:pt>
    <dgm:pt modelId="{0845501A-96E8-459E-B7C0-7185C16CE73D}" type="sibTrans" cxnId="{B6BB757A-594B-4B40-84C0-EDE31B007520}">
      <dgm:prSet/>
      <dgm:spPr/>
      <dgm:t>
        <a:bodyPr/>
        <a:lstStyle/>
        <a:p>
          <a:endParaRPr lang="en-US"/>
        </a:p>
      </dgm:t>
    </dgm:pt>
    <dgm:pt modelId="{37E89E67-C646-4B7F-8CF9-DC2A0D36462D}">
      <dgm:prSet/>
      <dgm:spPr/>
      <dgm:t>
        <a:bodyPr/>
        <a:lstStyle/>
        <a:p>
          <a:r>
            <a:rPr lang="pt-BR"/>
            <a:t>Colher informações sobre o que o candidato </a:t>
          </a:r>
          <a:r>
            <a:rPr lang="pt-BR" i="1"/>
            <a:t>irá </a:t>
          </a:r>
          <a:r>
            <a:rPr lang="pt-BR"/>
            <a:t> fazer</a:t>
          </a:r>
          <a:endParaRPr lang="en-US"/>
        </a:p>
      </dgm:t>
    </dgm:pt>
    <dgm:pt modelId="{A2A654E7-8BD5-4228-A384-89FB5575053D}" type="parTrans" cxnId="{04FF452C-F9AD-4D0A-A5EC-EF0548A0572D}">
      <dgm:prSet/>
      <dgm:spPr/>
      <dgm:t>
        <a:bodyPr/>
        <a:lstStyle/>
        <a:p>
          <a:endParaRPr lang="en-US"/>
        </a:p>
      </dgm:t>
    </dgm:pt>
    <dgm:pt modelId="{A13AAE21-E374-4FB1-9634-BC6D97AE90F7}" type="sibTrans" cxnId="{04FF452C-F9AD-4D0A-A5EC-EF0548A0572D}">
      <dgm:prSet/>
      <dgm:spPr/>
      <dgm:t>
        <a:bodyPr/>
        <a:lstStyle/>
        <a:p>
          <a:endParaRPr lang="en-US"/>
        </a:p>
      </dgm:t>
    </dgm:pt>
    <dgm:pt modelId="{DCAAB825-E5D1-4300-BA55-CFF9614C5D61}">
      <dgm:prSet/>
      <dgm:spPr/>
      <dgm:t>
        <a:bodyPr/>
        <a:lstStyle/>
        <a:p>
          <a:r>
            <a:rPr lang="pt-BR"/>
            <a:t>Oferecer informações</a:t>
          </a:r>
          <a:endParaRPr lang="en-US"/>
        </a:p>
      </dgm:t>
    </dgm:pt>
    <dgm:pt modelId="{D459FD5E-27AC-44E2-99C9-B8A7C98CC94D}" type="parTrans" cxnId="{E02387A9-B4DA-46E3-9EDE-5AB12C0F0E49}">
      <dgm:prSet/>
      <dgm:spPr/>
      <dgm:t>
        <a:bodyPr/>
        <a:lstStyle/>
        <a:p>
          <a:endParaRPr lang="en-US"/>
        </a:p>
      </dgm:t>
    </dgm:pt>
    <dgm:pt modelId="{29487E9D-8AA9-42A0-B332-10A20720F679}" type="sibTrans" cxnId="{E02387A9-B4DA-46E3-9EDE-5AB12C0F0E49}">
      <dgm:prSet/>
      <dgm:spPr/>
      <dgm:t>
        <a:bodyPr/>
        <a:lstStyle/>
        <a:p>
          <a:endParaRPr lang="en-US"/>
        </a:p>
      </dgm:t>
    </dgm:pt>
    <dgm:pt modelId="{847B6D47-C36C-4943-9AB6-36AAF24272FD}">
      <dgm:prSet/>
      <dgm:spPr/>
      <dgm:t>
        <a:bodyPr/>
        <a:lstStyle/>
        <a:p>
          <a:r>
            <a:rPr lang="pt-BR"/>
            <a:t>Verificar a adequação do candidato à organização</a:t>
          </a:r>
          <a:endParaRPr lang="en-US"/>
        </a:p>
      </dgm:t>
    </dgm:pt>
    <dgm:pt modelId="{E04453F8-0326-423D-B779-C203984483C0}" type="parTrans" cxnId="{F329AECF-9675-4857-804B-8BE2D707BD74}">
      <dgm:prSet/>
      <dgm:spPr/>
      <dgm:t>
        <a:bodyPr/>
        <a:lstStyle/>
        <a:p>
          <a:endParaRPr lang="en-US"/>
        </a:p>
      </dgm:t>
    </dgm:pt>
    <dgm:pt modelId="{30C6B8D7-B4B7-4479-B3B5-91425D576FDD}" type="sibTrans" cxnId="{F329AECF-9675-4857-804B-8BE2D707BD74}">
      <dgm:prSet/>
      <dgm:spPr/>
      <dgm:t>
        <a:bodyPr/>
        <a:lstStyle/>
        <a:p>
          <a:endParaRPr lang="en-US"/>
        </a:p>
      </dgm:t>
    </dgm:pt>
    <dgm:pt modelId="{D3AC2F6A-BE05-904F-A9F2-94E09434F365}" type="pres">
      <dgm:prSet presAssocID="{700430EF-0258-4105-A3F4-3BC44EAD26F2}" presName="vert0" presStyleCnt="0">
        <dgm:presLayoutVars>
          <dgm:dir/>
          <dgm:animOne val="branch"/>
          <dgm:animLvl val="lvl"/>
        </dgm:presLayoutVars>
      </dgm:prSet>
      <dgm:spPr/>
    </dgm:pt>
    <dgm:pt modelId="{49EE63FA-DC36-0E4E-B3A2-E39D858470CA}" type="pres">
      <dgm:prSet presAssocID="{659110E9-EFF2-40A8-ACB8-131C4583892C}" presName="thickLine" presStyleLbl="alignNode1" presStyleIdx="0" presStyleCnt="7"/>
      <dgm:spPr/>
    </dgm:pt>
    <dgm:pt modelId="{AC4EA225-109E-824B-BF88-C4D0D1E822C2}" type="pres">
      <dgm:prSet presAssocID="{659110E9-EFF2-40A8-ACB8-131C4583892C}" presName="horz1" presStyleCnt="0"/>
      <dgm:spPr/>
    </dgm:pt>
    <dgm:pt modelId="{2EC340D7-A342-C947-9D38-FD107A6A537E}" type="pres">
      <dgm:prSet presAssocID="{659110E9-EFF2-40A8-ACB8-131C4583892C}" presName="tx1" presStyleLbl="revTx" presStyleIdx="0" presStyleCnt="7"/>
      <dgm:spPr/>
    </dgm:pt>
    <dgm:pt modelId="{0D9AF64D-E550-AF43-9422-3A370B8C4BBD}" type="pres">
      <dgm:prSet presAssocID="{659110E9-EFF2-40A8-ACB8-131C4583892C}" presName="vert1" presStyleCnt="0"/>
      <dgm:spPr/>
    </dgm:pt>
    <dgm:pt modelId="{B51EE596-6450-C84E-8C06-DB7B2E118C0D}" type="pres">
      <dgm:prSet presAssocID="{0850E08F-ECDE-405E-B1B7-AAD63782D53A}" presName="thickLine" presStyleLbl="alignNode1" presStyleIdx="1" presStyleCnt="7"/>
      <dgm:spPr/>
    </dgm:pt>
    <dgm:pt modelId="{26D77B56-52B9-E647-BDD2-C2F5A2134BE5}" type="pres">
      <dgm:prSet presAssocID="{0850E08F-ECDE-405E-B1B7-AAD63782D53A}" presName="horz1" presStyleCnt="0"/>
      <dgm:spPr/>
    </dgm:pt>
    <dgm:pt modelId="{E4C8B359-6FC6-9143-976C-1B08818C2E51}" type="pres">
      <dgm:prSet presAssocID="{0850E08F-ECDE-405E-B1B7-AAD63782D53A}" presName="tx1" presStyleLbl="revTx" presStyleIdx="1" presStyleCnt="7"/>
      <dgm:spPr/>
    </dgm:pt>
    <dgm:pt modelId="{3AF64E19-8D6D-1546-A5EE-5F69892EA925}" type="pres">
      <dgm:prSet presAssocID="{0850E08F-ECDE-405E-B1B7-AAD63782D53A}" presName="vert1" presStyleCnt="0"/>
      <dgm:spPr/>
    </dgm:pt>
    <dgm:pt modelId="{8722170B-6121-F04A-AEA6-B4332D25C931}" type="pres">
      <dgm:prSet presAssocID="{D3D926F0-34ED-4D36-9AC4-E4BA5F3E3639}" presName="thickLine" presStyleLbl="alignNode1" presStyleIdx="2" presStyleCnt="7"/>
      <dgm:spPr/>
    </dgm:pt>
    <dgm:pt modelId="{C6D54BD8-19E8-414F-9EF7-1DF593E84AFE}" type="pres">
      <dgm:prSet presAssocID="{D3D926F0-34ED-4D36-9AC4-E4BA5F3E3639}" presName="horz1" presStyleCnt="0"/>
      <dgm:spPr/>
    </dgm:pt>
    <dgm:pt modelId="{9B110F58-15B4-0648-8DCC-9DE8FC825CEA}" type="pres">
      <dgm:prSet presAssocID="{D3D926F0-34ED-4D36-9AC4-E4BA5F3E3639}" presName="tx1" presStyleLbl="revTx" presStyleIdx="2" presStyleCnt="7"/>
      <dgm:spPr/>
    </dgm:pt>
    <dgm:pt modelId="{4419F51E-17EB-744C-B2C6-B693758C2820}" type="pres">
      <dgm:prSet presAssocID="{D3D926F0-34ED-4D36-9AC4-E4BA5F3E3639}" presName="vert1" presStyleCnt="0"/>
      <dgm:spPr/>
    </dgm:pt>
    <dgm:pt modelId="{269AF00B-C131-A447-837C-7899C6C7CE7D}" type="pres">
      <dgm:prSet presAssocID="{B5633AF1-C0EC-4F18-85AF-F114C02869C2}" presName="thickLine" presStyleLbl="alignNode1" presStyleIdx="3" presStyleCnt="7"/>
      <dgm:spPr/>
    </dgm:pt>
    <dgm:pt modelId="{487C9832-3169-9347-9844-548D687404F6}" type="pres">
      <dgm:prSet presAssocID="{B5633AF1-C0EC-4F18-85AF-F114C02869C2}" presName="horz1" presStyleCnt="0"/>
      <dgm:spPr/>
    </dgm:pt>
    <dgm:pt modelId="{0BE426C0-47E9-BD42-B7FA-10F11257601E}" type="pres">
      <dgm:prSet presAssocID="{B5633AF1-C0EC-4F18-85AF-F114C02869C2}" presName="tx1" presStyleLbl="revTx" presStyleIdx="3" presStyleCnt="7"/>
      <dgm:spPr/>
    </dgm:pt>
    <dgm:pt modelId="{F2AD6B1A-8866-3449-B523-44EAF0C9336E}" type="pres">
      <dgm:prSet presAssocID="{B5633AF1-C0EC-4F18-85AF-F114C02869C2}" presName="vert1" presStyleCnt="0"/>
      <dgm:spPr/>
    </dgm:pt>
    <dgm:pt modelId="{1FB5AC29-F155-A344-AB0D-C8253FCF49FE}" type="pres">
      <dgm:prSet presAssocID="{37E89E67-C646-4B7F-8CF9-DC2A0D36462D}" presName="thickLine" presStyleLbl="alignNode1" presStyleIdx="4" presStyleCnt="7"/>
      <dgm:spPr/>
    </dgm:pt>
    <dgm:pt modelId="{337F9875-6004-6D47-95DD-A4006AEE49AA}" type="pres">
      <dgm:prSet presAssocID="{37E89E67-C646-4B7F-8CF9-DC2A0D36462D}" presName="horz1" presStyleCnt="0"/>
      <dgm:spPr/>
    </dgm:pt>
    <dgm:pt modelId="{4F71FD61-CE32-3040-99F0-1A8DA951855E}" type="pres">
      <dgm:prSet presAssocID="{37E89E67-C646-4B7F-8CF9-DC2A0D36462D}" presName="tx1" presStyleLbl="revTx" presStyleIdx="4" presStyleCnt="7"/>
      <dgm:spPr/>
    </dgm:pt>
    <dgm:pt modelId="{3C9B0909-4624-C24C-BD4C-3072C7CFD9ED}" type="pres">
      <dgm:prSet presAssocID="{37E89E67-C646-4B7F-8CF9-DC2A0D36462D}" presName="vert1" presStyleCnt="0"/>
      <dgm:spPr/>
    </dgm:pt>
    <dgm:pt modelId="{2CA7AAD6-0E04-8C4A-ABE8-0164E9771D5B}" type="pres">
      <dgm:prSet presAssocID="{DCAAB825-E5D1-4300-BA55-CFF9614C5D61}" presName="thickLine" presStyleLbl="alignNode1" presStyleIdx="5" presStyleCnt="7"/>
      <dgm:spPr/>
    </dgm:pt>
    <dgm:pt modelId="{9A43FD83-8D9A-6D46-81FE-A97ECDBB3A80}" type="pres">
      <dgm:prSet presAssocID="{DCAAB825-E5D1-4300-BA55-CFF9614C5D61}" presName="horz1" presStyleCnt="0"/>
      <dgm:spPr/>
    </dgm:pt>
    <dgm:pt modelId="{D7C721E2-92CE-7D40-8476-6B980D430F84}" type="pres">
      <dgm:prSet presAssocID="{DCAAB825-E5D1-4300-BA55-CFF9614C5D61}" presName="tx1" presStyleLbl="revTx" presStyleIdx="5" presStyleCnt="7"/>
      <dgm:spPr/>
    </dgm:pt>
    <dgm:pt modelId="{28E7A742-AE8C-314D-A626-EAB73B6E537E}" type="pres">
      <dgm:prSet presAssocID="{DCAAB825-E5D1-4300-BA55-CFF9614C5D61}" presName="vert1" presStyleCnt="0"/>
      <dgm:spPr/>
    </dgm:pt>
    <dgm:pt modelId="{B44CAA62-0685-824B-8DDE-805ACEA9EAAD}" type="pres">
      <dgm:prSet presAssocID="{847B6D47-C36C-4943-9AB6-36AAF24272FD}" presName="thickLine" presStyleLbl="alignNode1" presStyleIdx="6" presStyleCnt="7"/>
      <dgm:spPr/>
    </dgm:pt>
    <dgm:pt modelId="{CBF14376-A0B9-204E-8D4E-3D64EDD698AC}" type="pres">
      <dgm:prSet presAssocID="{847B6D47-C36C-4943-9AB6-36AAF24272FD}" presName="horz1" presStyleCnt="0"/>
      <dgm:spPr/>
    </dgm:pt>
    <dgm:pt modelId="{461BCCA6-B6DB-FA4E-B292-B8D621CAEFA9}" type="pres">
      <dgm:prSet presAssocID="{847B6D47-C36C-4943-9AB6-36AAF24272FD}" presName="tx1" presStyleLbl="revTx" presStyleIdx="6" presStyleCnt="7"/>
      <dgm:spPr/>
    </dgm:pt>
    <dgm:pt modelId="{9A9CF7C2-D76B-4F48-A7C2-8DE759BAC6A9}" type="pres">
      <dgm:prSet presAssocID="{847B6D47-C36C-4943-9AB6-36AAF24272FD}" presName="vert1" presStyleCnt="0"/>
      <dgm:spPr/>
    </dgm:pt>
  </dgm:ptLst>
  <dgm:cxnLst>
    <dgm:cxn modelId="{F3492A16-DE27-D247-9ECE-CA0B0613D560}" type="presOf" srcId="{B5633AF1-C0EC-4F18-85AF-F114C02869C2}" destId="{0BE426C0-47E9-BD42-B7FA-10F11257601E}" srcOrd="0" destOrd="0" presId="urn:microsoft.com/office/officeart/2008/layout/LinedList"/>
    <dgm:cxn modelId="{04FF452C-F9AD-4D0A-A5EC-EF0548A0572D}" srcId="{700430EF-0258-4105-A3F4-3BC44EAD26F2}" destId="{37E89E67-C646-4B7F-8CF9-DC2A0D36462D}" srcOrd="4" destOrd="0" parTransId="{A2A654E7-8BD5-4228-A384-89FB5575053D}" sibTransId="{A13AAE21-E374-4FB1-9634-BC6D97AE90F7}"/>
    <dgm:cxn modelId="{BC04943E-ADC4-4E19-A723-2692609F9251}" srcId="{700430EF-0258-4105-A3F4-3BC44EAD26F2}" destId="{0850E08F-ECDE-405E-B1B7-AAD63782D53A}" srcOrd="1" destOrd="0" parTransId="{5030593D-20B4-4280-9F62-DC381867F1E4}" sibTransId="{E5B7F079-D84C-4106-8E0F-D729E9CAD55E}"/>
    <dgm:cxn modelId="{0A83F372-B4FA-D549-AF04-02D748CC2A3A}" type="presOf" srcId="{DCAAB825-E5D1-4300-BA55-CFF9614C5D61}" destId="{D7C721E2-92CE-7D40-8476-6B980D430F84}" srcOrd="0" destOrd="0" presId="urn:microsoft.com/office/officeart/2008/layout/LinedList"/>
    <dgm:cxn modelId="{915D2175-908C-B54E-8BF3-40321BD93C2B}" type="presOf" srcId="{847B6D47-C36C-4943-9AB6-36AAF24272FD}" destId="{461BCCA6-B6DB-FA4E-B292-B8D621CAEFA9}" srcOrd="0" destOrd="0" presId="urn:microsoft.com/office/officeart/2008/layout/LinedList"/>
    <dgm:cxn modelId="{B6BB757A-594B-4B40-84C0-EDE31B007520}" srcId="{700430EF-0258-4105-A3F4-3BC44EAD26F2}" destId="{B5633AF1-C0EC-4F18-85AF-F114C02869C2}" srcOrd="3" destOrd="0" parTransId="{278C0D3B-9D00-4454-A560-866C73E96A96}" sibTransId="{0845501A-96E8-459E-B7C0-7185C16CE73D}"/>
    <dgm:cxn modelId="{E7741394-65A2-7D45-97D3-EC304C08F5A8}" type="presOf" srcId="{D3D926F0-34ED-4D36-9AC4-E4BA5F3E3639}" destId="{9B110F58-15B4-0648-8DCC-9DE8FC825CEA}" srcOrd="0" destOrd="0" presId="urn:microsoft.com/office/officeart/2008/layout/LinedList"/>
    <dgm:cxn modelId="{359E029E-2233-2E42-B2E3-B661F65CDDC2}" type="presOf" srcId="{659110E9-EFF2-40A8-ACB8-131C4583892C}" destId="{2EC340D7-A342-C947-9D38-FD107A6A537E}" srcOrd="0" destOrd="0" presId="urn:microsoft.com/office/officeart/2008/layout/LinedList"/>
    <dgm:cxn modelId="{280B59A3-3AE4-7C4B-8056-B4AAC4AB2CF9}" type="presOf" srcId="{37E89E67-C646-4B7F-8CF9-DC2A0D36462D}" destId="{4F71FD61-CE32-3040-99F0-1A8DA951855E}" srcOrd="0" destOrd="0" presId="urn:microsoft.com/office/officeart/2008/layout/LinedList"/>
    <dgm:cxn modelId="{E02387A9-B4DA-46E3-9EDE-5AB12C0F0E49}" srcId="{700430EF-0258-4105-A3F4-3BC44EAD26F2}" destId="{DCAAB825-E5D1-4300-BA55-CFF9614C5D61}" srcOrd="5" destOrd="0" parTransId="{D459FD5E-27AC-44E2-99C9-B8A7C98CC94D}" sibTransId="{29487E9D-8AA9-42A0-B332-10A20720F679}"/>
    <dgm:cxn modelId="{28B602B3-43B7-431A-B432-B3C466B0C98B}" srcId="{700430EF-0258-4105-A3F4-3BC44EAD26F2}" destId="{D3D926F0-34ED-4D36-9AC4-E4BA5F3E3639}" srcOrd="2" destOrd="0" parTransId="{DC2A8529-B240-431F-844F-C500C9F9A0F1}" sibTransId="{D4FE7EFD-7DEA-46C1-9039-19B52A449BC3}"/>
    <dgm:cxn modelId="{54F184C7-F2B9-8D44-9E8B-DAFCAE74B7F6}" type="presOf" srcId="{700430EF-0258-4105-A3F4-3BC44EAD26F2}" destId="{D3AC2F6A-BE05-904F-A9F2-94E09434F365}" srcOrd="0" destOrd="0" presId="urn:microsoft.com/office/officeart/2008/layout/LinedList"/>
    <dgm:cxn modelId="{F329AECF-9675-4857-804B-8BE2D707BD74}" srcId="{700430EF-0258-4105-A3F4-3BC44EAD26F2}" destId="{847B6D47-C36C-4943-9AB6-36AAF24272FD}" srcOrd="6" destOrd="0" parTransId="{E04453F8-0326-423D-B779-C203984483C0}" sibTransId="{30C6B8D7-B4B7-4479-B3B5-91425D576FDD}"/>
    <dgm:cxn modelId="{CDBCC3DB-60CD-E04D-B91D-8ABB65243D27}" type="presOf" srcId="{0850E08F-ECDE-405E-B1B7-AAD63782D53A}" destId="{E4C8B359-6FC6-9143-976C-1B08818C2E51}" srcOrd="0" destOrd="0" presId="urn:microsoft.com/office/officeart/2008/layout/LinedList"/>
    <dgm:cxn modelId="{8C718EF2-16CF-4120-86C5-C0922CCEE38F}" srcId="{700430EF-0258-4105-A3F4-3BC44EAD26F2}" destId="{659110E9-EFF2-40A8-ACB8-131C4583892C}" srcOrd="0" destOrd="0" parTransId="{8A5EDDB1-313A-4A1A-B113-004BD017C270}" sibTransId="{C46D268C-0608-48EF-8117-4F02F3518E7A}"/>
    <dgm:cxn modelId="{4766B8C6-354C-1947-BCFE-6F55AA8CB2D1}" type="presParOf" srcId="{D3AC2F6A-BE05-904F-A9F2-94E09434F365}" destId="{49EE63FA-DC36-0E4E-B3A2-E39D858470CA}" srcOrd="0" destOrd="0" presId="urn:microsoft.com/office/officeart/2008/layout/LinedList"/>
    <dgm:cxn modelId="{6A68C55F-D38A-714E-BB75-970BDC443090}" type="presParOf" srcId="{D3AC2F6A-BE05-904F-A9F2-94E09434F365}" destId="{AC4EA225-109E-824B-BF88-C4D0D1E822C2}" srcOrd="1" destOrd="0" presId="urn:microsoft.com/office/officeart/2008/layout/LinedList"/>
    <dgm:cxn modelId="{153E580B-D4C8-8D4F-8202-8D19D5685248}" type="presParOf" srcId="{AC4EA225-109E-824B-BF88-C4D0D1E822C2}" destId="{2EC340D7-A342-C947-9D38-FD107A6A537E}" srcOrd="0" destOrd="0" presId="urn:microsoft.com/office/officeart/2008/layout/LinedList"/>
    <dgm:cxn modelId="{C385CE64-5DD0-7E40-86D6-02E56B135B89}" type="presParOf" srcId="{AC4EA225-109E-824B-BF88-C4D0D1E822C2}" destId="{0D9AF64D-E550-AF43-9422-3A370B8C4BBD}" srcOrd="1" destOrd="0" presId="urn:microsoft.com/office/officeart/2008/layout/LinedList"/>
    <dgm:cxn modelId="{2409B9A1-236E-E14A-9A83-456D23005023}" type="presParOf" srcId="{D3AC2F6A-BE05-904F-A9F2-94E09434F365}" destId="{B51EE596-6450-C84E-8C06-DB7B2E118C0D}" srcOrd="2" destOrd="0" presId="urn:microsoft.com/office/officeart/2008/layout/LinedList"/>
    <dgm:cxn modelId="{953AD2E0-6558-0549-A8E3-8DD73C6ABE1D}" type="presParOf" srcId="{D3AC2F6A-BE05-904F-A9F2-94E09434F365}" destId="{26D77B56-52B9-E647-BDD2-C2F5A2134BE5}" srcOrd="3" destOrd="0" presId="urn:microsoft.com/office/officeart/2008/layout/LinedList"/>
    <dgm:cxn modelId="{F4D6B881-9983-0D4A-B1FF-CF5C7DA93F2A}" type="presParOf" srcId="{26D77B56-52B9-E647-BDD2-C2F5A2134BE5}" destId="{E4C8B359-6FC6-9143-976C-1B08818C2E51}" srcOrd="0" destOrd="0" presId="urn:microsoft.com/office/officeart/2008/layout/LinedList"/>
    <dgm:cxn modelId="{556460F2-08AE-EC49-8C5F-E39355F5848D}" type="presParOf" srcId="{26D77B56-52B9-E647-BDD2-C2F5A2134BE5}" destId="{3AF64E19-8D6D-1546-A5EE-5F69892EA925}" srcOrd="1" destOrd="0" presId="urn:microsoft.com/office/officeart/2008/layout/LinedList"/>
    <dgm:cxn modelId="{F97D0A75-6264-B34F-951A-CE0DAA7BD667}" type="presParOf" srcId="{D3AC2F6A-BE05-904F-A9F2-94E09434F365}" destId="{8722170B-6121-F04A-AEA6-B4332D25C931}" srcOrd="4" destOrd="0" presId="urn:microsoft.com/office/officeart/2008/layout/LinedList"/>
    <dgm:cxn modelId="{0887137F-A6F8-DC4A-95F3-AD67C8ED26A5}" type="presParOf" srcId="{D3AC2F6A-BE05-904F-A9F2-94E09434F365}" destId="{C6D54BD8-19E8-414F-9EF7-1DF593E84AFE}" srcOrd="5" destOrd="0" presId="urn:microsoft.com/office/officeart/2008/layout/LinedList"/>
    <dgm:cxn modelId="{086E3C01-59AE-7049-AD1B-25936BF14555}" type="presParOf" srcId="{C6D54BD8-19E8-414F-9EF7-1DF593E84AFE}" destId="{9B110F58-15B4-0648-8DCC-9DE8FC825CEA}" srcOrd="0" destOrd="0" presId="urn:microsoft.com/office/officeart/2008/layout/LinedList"/>
    <dgm:cxn modelId="{F1121825-8485-704F-8D02-F47D391AAAC2}" type="presParOf" srcId="{C6D54BD8-19E8-414F-9EF7-1DF593E84AFE}" destId="{4419F51E-17EB-744C-B2C6-B693758C2820}" srcOrd="1" destOrd="0" presId="urn:microsoft.com/office/officeart/2008/layout/LinedList"/>
    <dgm:cxn modelId="{3245CFCE-5BC4-E147-876C-578F592F4727}" type="presParOf" srcId="{D3AC2F6A-BE05-904F-A9F2-94E09434F365}" destId="{269AF00B-C131-A447-837C-7899C6C7CE7D}" srcOrd="6" destOrd="0" presId="urn:microsoft.com/office/officeart/2008/layout/LinedList"/>
    <dgm:cxn modelId="{318D4DE5-0693-B248-8FA2-5D58967E385F}" type="presParOf" srcId="{D3AC2F6A-BE05-904F-A9F2-94E09434F365}" destId="{487C9832-3169-9347-9844-548D687404F6}" srcOrd="7" destOrd="0" presId="urn:microsoft.com/office/officeart/2008/layout/LinedList"/>
    <dgm:cxn modelId="{91892396-127C-9D43-BAB1-7C8E1717C1B6}" type="presParOf" srcId="{487C9832-3169-9347-9844-548D687404F6}" destId="{0BE426C0-47E9-BD42-B7FA-10F11257601E}" srcOrd="0" destOrd="0" presId="urn:microsoft.com/office/officeart/2008/layout/LinedList"/>
    <dgm:cxn modelId="{3439ECB5-87A7-4349-A4E9-0A50D160FD07}" type="presParOf" srcId="{487C9832-3169-9347-9844-548D687404F6}" destId="{F2AD6B1A-8866-3449-B523-44EAF0C9336E}" srcOrd="1" destOrd="0" presId="urn:microsoft.com/office/officeart/2008/layout/LinedList"/>
    <dgm:cxn modelId="{BD831260-C31C-BA4B-8A6F-B3337B2DEB72}" type="presParOf" srcId="{D3AC2F6A-BE05-904F-A9F2-94E09434F365}" destId="{1FB5AC29-F155-A344-AB0D-C8253FCF49FE}" srcOrd="8" destOrd="0" presId="urn:microsoft.com/office/officeart/2008/layout/LinedList"/>
    <dgm:cxn modelId="{473552DF-80FD-8E43-8EE8-ADFA4596DEF8}" type="presParOf" srcId="{D3AC2F6A-BE05-904F-A9F2-94E09434F365}" destId="{337F9875-6004-6D47-95DD-A4006AEE49AA}" srcOrd="9" destOrd="0" presId="urn:microsoft.com/office/officeart/2008/layout/LinedList"/>
    <dgm:cxn modelId="{7B3C9B97-8419-2945-BA1D-28E2E2FC9FDA}" type="presParOf" srcId="{337F9875-6004-6D47-95DD-A4006AEE49AA}" destId="{4F71FD61-CE32-3040-99F0-1A8DA951855E}" srcOrd="0" destOrd="0" presId="urn:microsoft.com/office/officeart/2008/layout/LinedList"/>
    <dgm:cxn modelId="{FA25DA25-1044-CE41-8D15-760A372D3491}" type="presParOf" srcId="{337F9875-6004-6D47-95DD-A4006AEE49AA}" destId="{3C9B0909-4624-C24C-BD4C-3072C7CFD9ED}" srcOrd="1" destOrd="0" presId="urn:microsoft.com/office/officeart/2008/layout/LinedList"/>
    <dgm:cxn modelId="{B8C38F5B-480E-0544-8377-2F6C29DB23F6}" type="presParOf" srcId="{D3AC2F6A-BE05-904F-A9F2-94E09434F365}" destId="{2CA7AAD6-0E04-8C4A-ABE8-0164E9771D5B}" srcOrd="10" destOrd="0" presId="urn:microsoft.com/office/officeart/2008/layout/LinedList"/>
    <dgm:cxn modelId="{88F399C7-87B4-9845-AC58-4F32B664CDDA}" type="presParOf" srcId="{D3AC2F6A-BE05-904F-A9F2-94E09434F365}" destId="{9A43FD83-8D9A-6D46-81FE-A97ECDBB3A80}" srcOrd="11" destOrd="0" presId="urn:microsoft.com/office/officeart/2008/layout/LinedList"/>
    <dgm:cxn modelId="{42E6181A-8DBB-9649-9A09-32EC7BAF2AB7}" type="presParOf" srcId="{9A43FD83-8D9A-6D46-81FE-A97ECDBB3A80}" destId="{D7C721E2-92CE-7D40-8476-6B980D430F84}" srcOrd="0" destOrd="0" presId="urn:microsoft.com/office/officeart/2008/layout/LinedList"/>
    <dgm:cxn modelId="{D72865C9-E953-F641-B2AC-CE8FD8505904}" type="presParOf" srcId="{9A43FD83-8D9A-6D46-81FE-A97ECDBB3A80}" destId="{28E7A742-AE8C-314D-A626-EAB73B6E537E}" srcOrd="1" destOrd="0" presId="urn:microsoft.com/office/officeart/2008/layout/LinedList"/>
    <dgm:cxn modelId="{4BC8B637-3A8D-8F4D-A1B2-BC496375A703}" type="presParOf" srcId="{D3AC2F6A-BE05-904F-A9F2-94E09434F365}" destId="{B44CAA62-0685-824B-8DDE-805ACEA9EAAD}" srcOrd="12" destOrd="0" presId="urn:microsoft.com/office/officeart/2008/layout/LinedList"/>
    <dgm:cxn modelId="{CD91A6DF-BF4A-9D4E-BD14-79826A361341}" type="presParOf" srcId="{D3AC2F6A-BE05-904F-A9F2-94E09434F365}" destId="{CBF14376-A0B9-204E-8D4E-3D64EDD698AC}" srcOrd="13" destOrd="0" presId="urn:microsoft.com/office/officeart/2008/layout/LinedList"/>
    <dgm:cxn modelId="{F3405444-B942-D340-8689-F38C8F67EE80}" type="presParOf" srcId="{CBF14376-A0B9-204E-8D4E-3D64EDD698AC}" destId="{461BCCA6-B6DB-FA4E-B292-B8D621CAEFA9}" srcOrd="0" destOrd="0" presId="urn:microsoft.com/office/officeart/2008/layout/LinedList"/>
    <dgm:cxn modelId="{AB981488-2800-4F41-88F9-705726F9B877}" type="presParOf" srcId="{CBF14376-A0B9-204E-8D4E-3D64EDD698AC}" destId="{9A9CF7C2-D76B-4F48-A7C2-8DE759BAC6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8D68C6-1E18-4B3F-B38C-784FCB2CC53A}"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10B7E6B9-166B-4BE3-A3A7-9B6DB2F11BE4}">
      <dgm:prSet/>
      <dgm:spPr/>
      <dgm:t>
        <a:bodyPr/>
        <a:lstStyle/>
        <a:p>
          <a:r>
            <a:rPr lang="pt-BR"/>
            <a:t>O estilo de entrevista baseado em comportamento tornou-se mais popular nos últimos anos.</a:t>
          </a:r>
          <a:endParaRPr lang="en-US"/>
        </a:p>
      </dgm:t>
    </dgm:pt>
    <dgm:pt modelId="{F3214D99-4BBF-448B-A90D-CF9A363EB824}" type="parTrans" cxnId="{923D04BB-BEC3-4769-BD95-728CA4CDA295}">
      <dgm:prSet/>
      <dgm:spPr/>
      <dgm:t>
        <a:bodyPr/>
        <a:lstStyle/>
        <a:p>
          <a:endParaRPr lang="en-US"/>
        </a:p>
      </dgm:t>
    </dgm:pt>
    <dgm:pt modelId="{7F4B1D32-F117-4B1B-947D-677AE34A712B}" type="sibTrans" cxnId="{923D04BB-BEC3-4769-BD95-728CA4CDA295}">
      <dgm:prSet/>
      <dgm:spPr/>
      <dgm:t>
        <a:bodyPr/>
        <a:lstStyle/>
        <a:p>
          <a:endParaRPr lang="en-US"/>
        </a:p>
      </dgm:t>
    </dgm:pt>
    <dgm:pt modelId="{7E2FB4D2-BA4B-4FE4-BA8E-98D3996D058E}">
      <dgm:prSet/>
      <dgm:spPr/>
      <dgm:t>
        <a:bodyPr/>
        <a:lstStyle/>
        <a:p>
          <a:r>
            <a:rPr lang="pt-BR"/>
            <a:t>É uma técnica de entrevista baseada no princípio de que o desempenho passado é um preditor de sucesso futuro.</a:t>
          </a:r>
          <a:endParaRPr lang="en-US"/>
        </a:p>
      </dgm:t>
    </dgm:pt>
    <dgm:pt modelId="{F99F3328-7FDB-4BA3-B3A1-7764B93CCFDD}" type="parTrans" cxnId="{BE277BC0-A095-42F9-B558-0D3528FCCF4F}">
      <dgm:prSet/>
      <dgm:spPr/>
      <dgm:t>
        <a:bodyPr/>
        <a:lstStyle/>
        <a:p>
          <a:endParaRPr lang="en-US"/>
        </a:p>
      </dgm:t>
    </dgm:pt>
    <dgm:pt modelId="{476B0548-FCDB-4CBE-A038-650A62723035}" type="sibTrans" cxnId="{BE277BC0-A095-42F9-B558-0D3528FCCF4F}">
      <dgm:prSet/>
      <dgm:spPr/>
      <dgm:t>
        <a:bodyPr/>
        <a:lstStyle/>
        <a:p>
          <a:endParaRPr lang="en-US"/>
        </a:p>
      </dgm:t>
    </dgm:pt>
    <dgm:pt modelId="{28E909E2-DBCF-4354-AC9F-311C9E4D1AB9}">
      <dgm:prSet/>
      <dgm:spPr/>
      <dgm:t>
        <a:bodyPr/>
        <a:lstStyle/>
        <a:p>
          <a:r>
            <a:rPr lang="pt-BR"/>
            <a:t>As perguntas da entrevista baseadas em comportamento revelam histórias sobre experiências da vida real que você teve.</a:t>
          </a:r>
          <a:endParaRPr lang="en-US"/>
        </a:p>
      </dgm:t>
    </dgm:pt>
    <dgm:pt modelId="{25605356-238D-4751-B231-B6192CF9685A}" type="parTrans" cxnId="{766E468A-D28C-4D86-99D3-0F6020F2917D}">
      <dgm:prSet/>
      <dgm:spPr/>
      <dgm:t>
        <a:bodyPr/>
        <a:lstStyle/>
        <a:p>
          <a:endParaRPr lang="en-US"/>
        </a:p>
      </dgm:t>
    </dgm:pt>
    <dgm:pt modelId="{64AA5650-8948-49D2-8D38-F9440BF47FF8}" type="sibTrans" cxnId="{766E468A-D28C-4D86-99D3-0F6020F2917D}">
      <dgm:prSet/>
      <dgm:spPr/>
      <dgm:t>
        <a:bodyPr/>
        <a:lstStyle/>
        <a:p>
          <a:endParaRPr lang="en-US"/>
        </a:p>
      </dgm:t>
    </dgm:pt>
    <dgm:pt modelId="{B4B6E38B-CDC3-438F-ACC2-06DCB0C1FA68}">
      <dgm:prSet/>
      <dgm:spPr/>
      <dgm:t>
        <a:bodyPr/>
        <a:lstStyle/>
        <a:p>
          <a:r>
            <a:rPr lang="pt-BR"/>
            <a:t>Você pode ser solicitado a descrever experiências passadas específicas para ilustrar sua capacidade de desempenhar as funções essenciais do trabalho.</a:t>
          </a:r>
          <a:endParaRPr lang="en-US"/>
        </a:p>
      </dgm:t>
    </dgm:pt>
    <dgm:pt modelId="{22048C7F-FF5E-4F01-BD8E-1AE2F951B6CE}" type="parTrans" cxnId="{675FF0CA-E165-407B-878D-00F0D29485AC}">
      <dgm:prSet/>
      <dgm:spPr/>
      <dgm:t>
        <a:bodyPr/>
        <a:lstStyle/>
        <a:p>
          <a:endParaRPr lang="en-US"/>
        </a:p>
      </dgm:t>
    </dgm:pt>
    <dgm:pt modelId="{14DA1EA1-70C2-42F4-8D6A-373D687641E6}" type="sibTrans" cxnId="{675FF0CA-E165-407B-878D-00F0D29485AC}">
      <dgm:prSet/>
      <dgm:spPr/>
      <dgm:t>
        <a:bodyPr/>
        <a:lstStyle/>
        <a:p>
          <a:endParaRPr lang="en-US"/>
        </a:p>
      </dgm:t>
    </dgm:pt>
    <dgm:pt modelId="{E52DB8EB-71E3-3140-8039-BDEE40AA0B2E}" type="pres">
      <dgm:prSet presAssocID="{638D68C6-1E18-4B3F-B38C-784FCB2CC53A}" presName="vert0" presStyleCnt="0">
        <dgm:presLayoutVars>
          <dgm:dir/>
          <dgm:animOne val="branch"/>
          <dgm:animLvl val="lvl"/>
        </dgm:presLayoutVars>
      </dgm:prSet>
      <dgm:spPr/>
    </dgm:pt>
    <dgm:pt modelId="{17367A6C-FF2C-7045-A611-3C92ADD7B691}" type="pres">
      <dgm:prSet presAssocID="{10B7E6B9-166B-4BE3-A3A7-9B6DB2F11BE4}" presName="thickLine" presStyleLbl="alignNode1" presStyleIdx="0" presStyleCnt="4"/>
      <dgm:spPr/>
    </dgm:pt>
    <dgm:pt modelId="{2D5284D6-AA62-714D-9542-F302DE72AED2}" type="pres">
      <dgm:prSet presAssocID="{10B7E6B9-166B-4BE3-A3A7-9B6DB2F11BE4}" presName="horz1" presStyleCnt="0"/>
      <dgm:spPr/>
    </dgm:pt>
    <dgm:pt modelId="{2F51AA23-FC7B-C446-9760-F13D71FF8EBB}" type="pres">
      <dgm:prSet presAssocID="{10B7E6B9-166B-4BE3-A3A7-9B6DB2F11BE4}" presName="tx1" presStyleLbl="revTx" presStyleIdx="0" presStyleCnt="4"/>
      <dgm:spPr/>
    </dgm:pt>
    <dgm:pt modelId="{88D7D513-F86C-A744-BFE0-9F8C78D2DA42}" type="pres">
      <dgm:prSet presAssocID="{10B7E6B9-166B-4BE3-A3A7-9B6DB2F11BE4}" presName="vert1" presStyleCnt="0"/>
      <dgm:spPr/>
    </dgm:pt>
    <dgm:pt modelId="{B16D6570-EBA1-7F4A-9875-F4E98FBF5C60}" type="pres">
      <dgm:prSet presAssocID="{7E2FB4D2-BA4B-4FE4-BA8E-98D3996D058E}" presName="thickLine" presStyleLbl="alignNode1" presStyleIdx="1" presStyleCnt="4"/>
      <dgm:spPr/>
    </dgm:pt>
    <dgm:pt modelId="{EA7BD5CD-BEC1-C742-950C-D89CA5580BB2}" type="pres">
      <dgm:prSet presAssocID="{7E2FB4D2-BA4B-4FE4-BA8E-98D3996D058E}" presName="horz1" presStyleCnt="0"/>
      <dgm:spPr/>
    </dgm:pt>
    <dgm:pt modelId="{9C03C5A4-3A4D-0A4C-AE06-63877EAFB170}" type="pres">
      <dgm:prSet presAssocID="{7E2FB4D2-BA4B-4FE4-BA8E-98D3996D058E}" presName="tx1" presStyleLbl="revTx" presStyleIdx="1" presStyleCnt="4"/>
      <dgm:spPr/>
    </dgm:pt>
    <dgm:pt modelId="{E4577E40-E321-3E47-A47C-DF6899070E71}" type="pres">
      <dgm:prSet presAssocID="{7E2FB4D2-BA4B-4FE4-BA8E-98D3996D058E}" presName="vert1" presStyleCnt="0"/>
      <dgm:spPr/>
    </dgm:pt>
    <dgm:pt modelId="{EA0A5981-BA9D-AE44-AAB4-588D06D6727A}" type="pres">
      <dgm:prSet presAssocID="{28E909E2-DBCF-4354-AC9F-311C9E4D1AB9}" presName="thickLine" presStyleLbl="alignNode1" presStyleIdx="2" presStyleCnt="4"/>
      <dgm:spPr/>
    </dgm:pt>
    <dgm:pt modelId="{413BE71F-DEB2-A54C-96D1-3E404BD8515B}" type="pres">
      <dgm:prSet presAssocID="{28E909E2-DBCF-4354-AC9F-311C9E4D1AB9}" presName="horz1" presStyleCnt="0"/>
      <dgm:spPr/>
    </dgm:pt>
    <dgm:pt modelId="{97CA7C07-FB93-7E4E-A53D-35887DE5436D}" type="pres">
      <dgm:prSet presAssocID="{28E909E2-DBCF-4354-AC9F-311C9E4D1AB9}" presName="tx1" presStyleLbl="revTx" presStyleIdx="2" presStyleCnt="4"/>
      <dgm:spPr/>
    </dgm:pt>
    <dgm:pt modelId="{B6804ECE-4339-CB45-B36E-75DB373C9276}" type="pres">
      <dgm:prSet presAssocID="{28E909E2-DBCF-4354-AC9F-311C9E4D1AB9}" presName="vert1" presStyleCnt="0"/>
      <dgm:spPr/>
    </dgm:pt>
    <dgm:pt modelId="{AF80AEDB-3CB3-4645-BE1D-DEC8B358DDB8}" type="pres">
      <dgm:prSet presAssocID="{B4B6E38B-CDC3-438F-ACC2-06DCB0C1FA68}" presName="thickLine" presStyleLbl="alignNode1" presStyleIdx="3" presStyleCnt="4"/>
      <dgm:spPr/>
    </dgm:pt>
    <dgm:pt modelId="{8AFC7C03-58F2-4D42-8D10-6A3E3F9DFFEB}" type="pres">
      <dgm:prSet presAssocID="{B4B6E38B-CDC3-438F-ACC2-06DCB0C1FA68}" presName="horz1" presStyleCnt="0"/>
      <dgm:spPr/>
    </dgm:pt>
    <dgm:pt modelId="{C300F686-6720-EC4D-8CFF-236DA77294CC}" type="pres">
      <dgm:prSet presAssocID="{B4B6E38B-CDC3-438F-ACC2-06DCB0C1FA68}" presName="tx1" presStyleLbl="revTx" presStyleIdx="3" presStyleCnt="4"/>
      <dgm:spPr/>
    </dgm:pt>
    <dgm:pt modelId="{86D7A688-3CC4-5749-9EA7-BC40CBDD5FB2}" type="pres">
      <dgm:prSet presAssocID="{B4B6E38B-CDC3-438F-ACC2-06DCB0C1FA68}" presName="vert1" presStyleCnt="0"/>
      <dgm:spPr/>
    </dgm:pt>
  </dgm:ptLst>
  <dgm:cxnLst>
    <dgm:cxn modelId="{945E5D3A-DA02-BB42-95EE-9B472FB6A76B}" type="presOf" srcId="{28E909E2-DBCF-4354-AC9F-311C9E4D1AB9}" destId="{97CA7C07-FB93-7E4E-A53D-35887DE5436D}" srcOrd="0" destOrd="0" presId="urn:microsoft.com/office/officeart/2008/layout/LinedList"/>
    <dgm:cxn modelId="{108F1544-72AE-704C-A26C-180BAC24D5C6}" type="presOf" srcId="{7E2FB4D2-BA4B-4FE4-BA8E-98D3996D058E}" destId="{9C03C5A4-3A4D-0A4C-AE06-63877EAFB170}" srcOrd="0" destOrd="0" presId="urn:microsoft.com/office/officeart/2008/layout/LinedList"/>
    <dgm:cxn modelId="{6E83A97F-BCF0-E84E-ACDB-93840993950C}" type="presOf" srcId="{638D68C6-1E18-4B3F-B38C-784FCB2CC53A}" destId="{E52DB8EB-71E3-3140-8039-BDEE40AA0B2E}" srcOrd="0" destOrd="0" presId="urn:microsoft.com/office/officeart/2008/layout/LinedList"/>
    <dgm:cxn modelId="{766E468A-D28C-4D86-99D3-0F6020F2917D}" srcId="{638D68C6-1E18-4B3F-B38C-784FCB2CC53A}" destId="{28E909E2-DBCF-4354-AC9F-311C9E4D1AB9}" srcOrd="2" destOrd="0" parTransId="{25605356-238D-4751-B231-B6192CF9685A}" sibTransId="{64AA5650-8948-49D2-8D38-F9440BF47FF8}"/>
    <dgm:cxn modelId="{8A36D2B5-E712-8246-9464-D6BBD182A80A}" type="presOf" srcId="{B4B6E38B-CDC3-438F-ACC2-06DCB0C1FA68}" destId="{C300F686-6720-EC4D-8CFF-236DA77294CC}" srcOrd="0" destOrd="0" presId="urn:microsoft.com/office/officeart/2008/layout/LinedList"/>
    <dgm:cxn modelId="{923D04BB-BEC3-4769-BD95-728CA4CDA295}" srcId="{638D68C6-1E18-4B3F-B38C-784FCB2CC53A}" destId="{10B7E6B9-166B-4BE3-A3A7-9B6DB2F11BE4}" srcOrd="0" destOrd="0" parTransId="{F3214D99-4BBF-448B-A90D-CF9A363EB824}" sibTransId="{7F4B1D32-F117-4B1B-947D-677AE34A712B}"/>
    <dgm:cxn modelId="{BE277BC0-A095-42F9-B558-0D3528FCCF4F}" srcId="{638D68C6-1E18-4B3F-B38C-784FCB2CC53A}" destId="{7E2FB4D2-BA4B-4FE4-BA8E-98D3996D058E}" srcOrd="1" destOrd="0" parTransId="{F99F3328-7FDB-4BA3-B3A1-7764B93CCFDD}" sibTransId="{476B0548-FCDB-4CBE-A038-650A62723035}"/>
    <dgm:cxn modelId="{675FF0CA-E165-407B-878D-00F0D29485AC}" srcId="{638D68C6-1E18-4B3F-B38C-784FCB2CC53A}" destId="{B4B6E38B-CDC3-438F-ACC2-06DCB0C1FA68}" srcOrd="3" destOrd="0" parTransId="{22048C7F-FF5E-4F01-BD8E-1AE2F951B6CE}" sibTransId="{14DA1EA1-70C2-42F4-8D6A-373D687641E6}"/>
    <dgm:cxn modelId="{DE4CD2CB-8CDB-254D-9133-E5AFBA57D7B2}" type="presOf" srcId="{10B7E6B9-166B-4BE3-A3A7-9B6DB2F11BE4}" destId="{2F51AA23-FC7B-C446-9760-F13D71FF8EBB}" srcOrd="0" destOrd="0" presId="urn:microsoft.com/office/officeart/2008/layout/LinedList"/>
    <dgm:cxn modelId="{4612E19A-11F4-BD4C-8F41-A2C97EE5688D}" type="presParOf" srcId="{E52DB8EB-71E3-3140-8039-BDEE40AA0B2E}" destId="{17367A6C-FF2C-7045-A611-3C92ADD7B691}" srcOrd="0" destOrd="0" presId="urn:microsoft.com/office/officeart/2008/layout/LinedList"/>
    <dgm:cxn modelId="{03282B4B-CBE5-B549-A27B-08CF27F0F5AF}" type="presParOf" srcId="{E52DB8EB-71E3-3140-8039-BDEE40AA0B2E}" destId="{2D5284D6-AA62-714D-9542-F302DE72AED2}" srcOrd="1" destOrd="0" presId="urn:microsoft.com/office/officeart/2008/layout/LinedList"/>
    <dgm:cxn modelId="{B893FE17-9A92-1049-AF68-FFC0456FA1BB}" type="presParOf" srcId="{2D5284D6-AA62-714D-9542-F302DE72AED2}" destId="{2F51AA23-FC7B-C446-9760-F13D71FF8EBB}" srcOrd="0" destOrd="0" presId="urn:microsoft.com/office/officeart/2008/layout/LinedList"/>
    <dgm:cxn modelId="{B2C9AC59-6775-6A4B-AF61-C82A494A7FD5}" type="presParOf" srcId="{2D5284D6-AA62-714D-9542-F302DE72AED2}" destId="{88D7D513-F86C-A744-BFE0-9F8C78D2DA42}" srcOrd="1" destOrd="0" presId="urn:microsoft.com/office/officeart/2008/layout/LinedList"/>
    <dgm:cxn modelId="{66E8FBB3-7603-C14E-9C8D-52A416471357}" type="presParOf" srcId="{E52DB8EB-71E3-3140-8039-BDEE40AA0B2E}" destId="{B16D6570-EBA1-7F4A-9875-F4E98FBF5C60}" srcOrd="2" destOrd="0" presId="urn:microsoft.com/office/officeart/2008/layout/LinedList"/>
    <dgm:cxn modelId="{7E5FD185-08C4-B847-A6B6-2B95EFF8582E}" type="presParOf" srcId="{E52DB8EB-71E3-3140-8039-BDEE40AA0B2E}" destId="{EA7BD5CD-BEC1-C742-950C-D89CA5580BB2}" srcOrd="3" destOrd="0" presId="urn:microsoft.com/office/officeart/2008/layout/LinedList"/>
    <dgm:cxn modelId="{B223233C-1A26-1944-841F-7BB65D103C1D}" type="presParOf" srcId="{EA7BD5CD-BEC1-C742-950C-D89CA5580BB2}" destId="{9C03C5A4-3A4D-0A4C-AE06-63877EAFB170}" srcOrd="0" destOrd="0" presId="urn:microsoft.com/office/officeart/2008/layout/LinedList"/>
    <dgm:cxn modelId="{3704801F-0584-FF4E-A1DA-9BF91FB00448}" type="presParOf" srcId="{EA7BD5CD-BEC1-C742-950C-D89CA5580BB2}" destId="{E4577E40-E321-3E47-A47C-DF6899070E71}" srcOrd="1" destOrd="0" presId="urn:microsoft.com/office/officeart/2008/layout/LinedList"/>
    <dgm:cxn modelId="{10C59D7E-74A7-B745-BFC0-4F8ACAA55B2C}" type="presParOf" srcId="{E52DB8EB-71E3-3140-8039-BDEE40AA0B2E}" destId="{EA0A5981-BA9D-AE44-AAB4-588D06D6727A}" srcOrd="4" destOrd="0" presId="urn:microsoft.com/office/officeart/2008/layout/LinedList"/>
    <dgm:cxn modelId="{43B76099-FDD0-DA40-8AAA-3179C3D94769}" type="presParOf" srcId="{E52DB8EB-71E3-3140-8039-BDEE40AA0B2E}" destId="{413BE71F-DEB2-A54C-96D1-3E404BD8515B}" srcOrd="5" destOrd="0" presId="urn:microsoft.com/office/officeart/2008/layout/LinedList"/>
    <dgm:cxn modelId="{218D774B-AC97-2B46-91B6-B2E8A29A3DCC}" type="presParOf" srcId="{413BE71F-DEB2-A54C-96D1-3E404BD8515B}" destId="{97CA7C07-FB93-7E4E-A53D-35887DE5436D}" srcOrd="0" destOrd="0" presId="urn:microsoft.com/office/officeart/2008/layout/LinedList"/>
    <dgm:cxn modelId="{7121F123-B97C-9E4C-8608-82EF6B7F3AA6}" type="presParOf" srcId="{413BE71F-DEB2-A54C-96D1-3E404BD8515B}" destId="{B6804ECE-4339-CB45-B36E-75DB373C9276}" srcOrd="1" destOrd="0" presId="urn:microsoft.com/office/officeart/2008/layout/LinedList"/>
    <dgm:cxn modelId="{C6CCA762-2F5F-3B4B-8AAC-46495AD42007}" type="presParOf" srcId="{E52DB8EB-71E3-3140-8039-BDEE40AA0B2E}" destId="{AF80AEDB-3CB3-4645-BE1D-DEC8B358DDB8}" srcOrd="6" destOrd="0" presId="urn:microsoft.com/office/officeart/2008/layout/LinedList"/>
    <dgm:cxn modelId="{86D63CA2-2CEC-C745-B23A-DA3E063F9932}" type="presParOf" srcId="{E52DB8EB-71E3-3140-8039-BDEE40AA0B2E}" destId="{8AFC7C03-58F2-4D42-8D10-6A3E3F9DFFEB}" srcOrd="7" destOrd="0" presId="urn:microsoft.com/office/officeart/2008/layout/LinedList"/>
    <dgm:cxn modelId="{FAEC282F-A4A6-C44C-BC5B-03FBBB26B4E9}" type="presParOf" srcId="{8AFC7C03-58F2-4D42-8D10-6A3E3F9DFFEB}" destId="{C300F686-6720-EC4D-8CFF-236DA77294CC}" srcOrd="0" destOrd="0" presId="urn:microsoft.com/office/officeart/2008/layout/LinedList"/>
    <dgm:cxn modelId="{8F6E3C9F-1B48-1C45-A394-947F72EEAC4B}" type="presParOf" srcId="{8AFC7C03-58F2-4D42-8D10-6A3E3F9DFFEB}" destId="{86D7A688-3CC4-5749-9EA7-BC40CBDD5FB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3A631C-5D4D-4BC1-8D9E-C1AAC885D5D9}"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B5513D3-BAE2-4A13-A8C4-5B4882CB5E77}">
      <dgm:prSet/>
      <dgm:spPr/>
      <dgm:t>
        <a:bodyPr/>
        <a:lstStyle/>
        <a:p>
          <a:r>
            <a:rPr lang="pt-BR"/>
            <a:t>• Conte-me sobre uma época...</a:t>
          </a:r>
          <a:endParaRPr lang="en-US"/>
        </a:p>
      </dgm:t>
    </dgm:pt>
    <dgm:pt modelId="{531BDA72-3B1C-481E-B5D4-46BD843A377E}" type="parTrans" cxnId="{3DF9A8C2-34A6-4D8E-A707-1C496A911D13}">
      <dgm:prSet/>
      <dgm:spPr/>
      <dgm:t>
        <a:bodyPr/>
        <a:lstStyle/>
        <a:p>
          <a:endParaRPr lang="en-US"/>
        </a:p>
      </dgm:t>
    </dgm:pt>
    <dgm:pt modelId="{33B9580E-B292-443D-8E08-DF0C45ADF34F}" type="sibTrans" cxnId="{3DF9A8C2-34A6-4D8E-A707-1C496A911D13}">
      <dgm:prSet/>
      <dgm:spPr/>
      <dgm:t>
        <a:bodyPr/>
        <a:lstStyle/>
        <a:p>
          <a:endParaRPr lang="en-US"/>
        </a:p>
      </dgm:t>
    </dgm:pt>
    <dgm:pt modelId="{BB1E92B5-8E20-43EA-9839-C7624EAD0CDA}">
      <dgm:prSet/>
      <dgm:spPr/>
      <dgm:t>
        <a:bodyPr/>
        <a:lstStyle/>
        <a:p>
          <a:r>
            <a:rPr lang="pt-BR"/>
            <a:t>• Dê-me um exemplo de quando...</a:t>
          </a:r>
          <a:endParaRPr lang="en-US"/>
        </a:p>
      </dgm:t>
    </dgm:pt>
    <dgm:pt modelId="{61695022-AFE8-4BD6-9E39-0EBFC2FDE41A}" type="parTrans" cxnId="{8AF1D961-46D8-4DB8-AB2A-6568CFFCF2CB}">
      <dgm:prSet/>
      <dgm:spPr/>
      <dgm:t>
        <a:bodyPr/>
        <a:lstStyle/>
        <a:p>
          <a:endParaRPr lang="en-US"/>
        </a:p>
      </dgm:t>
    </dgm:pt>
    <dgm:pt modelId="{4C7DE52D-37C5-43A8-B4C7-BEE844A3404C}" type="sibTrans" cxnId="{8AF1D961-46D8-4DB8-AB2A-6568CFFCF2CB}">
      <dgm:prSet/>
      <dgm:spPr/>
      <dgm:t>
        <a:bodyPr/>
        <a:lstStyle/>
        <a:p>
          <a:endParaRPr lang="en-US"/>
        </a:p>
      </dgm:t>
    </dgm:pt>
    <dgm:pt modelId="{D6B03116-ADB1-447F-8DA3-BC4C1CE145B5}">
      <dgm:prSet/>
      <dgm:spPr/>
      <dgm:t>
        <a:bodyPr/>
        <a:lstStyle/>
        <a:p>
          <a:r>
            <a:rPr lang="pt-BR"/>
            <a:t>• Descreva para mim...</a:t>
          </a:r>
          <a:endParaRPr lang="en-US"/>
        </a:p>
      </dgm:t>
    </dgm:pt>
    <dgm:pt modelId="{77E32DBF-F5D6-4E4F-A784-B1B97BB6CDEF}" type="parTrans" cxnId="{A31783E5-A89A-4C0D-BC57-E820902C7657}">
      <dgm:prSet/>
      <dgm:spPr/>
      <dgm:t>
        <a:bodyPr/>
        <a:lstStyle/>
        <a:p>
          <a:endParaRPr lang="en-US"/>
        </a:p>
      </dgm:t>
    </dgm:pt>
    <dgm:pt modelId="{34C4035D-3BBE-4DC5-8138-AF7056EFD37A}" type="sibTrans" cxnId="{A31783E5-A89A-4C0D-BC57-E820902C7657}">
      <dgm:prSet/>
      <dgm:spPr/>
      <dgm:t>
        <a:bodyPr/>
        <a:lstStyle/>
        <a:p>
          <a:endParaRPr lang="en-US"/>
        </a:p>
      </dgm:t>
    </dgm:pt>
    <dgm:pt modelId="{D2705D8A-B9D6-4023-8562-FBA94688EE84}">
      <dgm:prSet/>
      <dgm:spPr/>
      <dgm:t>
        <a:bodyPr/>
        <a:lstStyle/>
        <a:p>
          <a:r>
            <a:rPr lang="pt-BR"/>
            <a:t>• Explique-me...</a:t>
          </a:r>
          <a:endParaRPr lang="en-US"/>
        </a:p>
      </dgm:t>
    </dgm:pt>
    <dgm:pt modelId="{996BEC88-0C48-4ACC-91AA-E5E481F5BF12}" type="parTrans" cxnId="{38B78AD6-8C18-4E84-8102-120260EFC2C5}">
      <dgm:prSet/>
      <dgm:spPr/>
      <dgm:t>
        <a:bodyPr/>
        <a:lstStyle/>
        <a:p>
          <a:endParaRPr lang="en-US"/>
        </a:p>
      </dgm:t>
    </dgm:pt>
    <dgm:pt modelId="{ABEC8E5F-CEB1-4A1D-91DC-D99A313223B9}" type="sibTrans" cxnId="{38B78AD6-8C18-4E84-8102-120260EFC2C5}">
      <dgm:prSet/>
      <dgm:spPr/>
      <dgm:t>
        <a:bodyPr/>
        <a:lstStyle/>
        <a:p>
          <a:endParaRPr lang="en-US"/>
        </a:p>
      </dgm:t>
    </dgm:pt>
    <dgm:pt modelId="{CA231C67-DC75-A947-97E0-C5D479F620A1}" type="pres">
      <dgm:prSet presAssocID="{E63A631C-5D4D-4BC1-8D9E-C1AAC885D5D9}" presName="vert0" presStyleCnt="0">
        <dgm:presLayoutVars>
          <dgm:dir/>
          <dgm:animOne val="branch"/>
          <dgm:animLvl val="lvl"/>
        </dgm:presLayoutVars>
      </dgm:prSet>
      <dgm:spPr/>
    </dgm:pt>
    <dgm:pt modelId="{6397FBAE-4452-4842-8868-A09D63ECC1B1}" type="pres">
      <dgm:prSet presAssocID="{2B5513D3-BAE2-4A13-A8C4-5B4882CB5E77}" presName="thickLine" presStyleLbl="alignNode1" presStyleIdx="0" presStyleCnt="4"/>
      <dgm:spPr/>
    </dgm:pt>
    <dgm:pt modelId="{CE109CDB-E9B2-8D41-886E-782BC261716E}" type="pres">
      <dgm:prSet presAssocID="{2B5513D3-BAE2-4A13-A8C4-5B4882CB5E77}" presName="horz1" presStyleCnt="0"/>
      <dgm:spPr/>
    </dgm:pt>
    <dgm:pt modelId="{4DA5DFFF-BD60-2A48-8ECC-C04E5496E815}" type="pres">
      <dgm:prSet presAssocID="{2B5513D3-BAE2-4A13-A8C4-5B4882CB5E77}" presName="tx1" presStyleLbl="revTx" presStyleIdx="0" presStyleCnt="4"/>
      <dgm:spPr/>
    </dgm:pt>
    <dgm:pt modelId="{49ECD708-08F7-8F45-B3AD-B3BF7F91EAEE}" type="pres">
      <dgm:prSet presAssocID="{2B5513D3-BAE2-4A13-A8C4-5B4882CB5E77}" presName="vert1" presStyleCnt="0"/>
      <dgm:spPr/>
    </dgm:pt>
    <dgm:pt modelId="{6E209857-C925-B74D-A12C-24923E76E1B2}" type="pres">
      <dgm:prSet presAssocID="{BB1E92B5-8E20-43EA-9839-C7624EAD0CDA}" presName="thickLine" presStyleLbl="alignNode1" presStyleIdx="1" presStyleCnt="4"/>
      <dgm:spPr/>
    </dgm:pt>
    <dgm:pt modelId="{294C9E97-B919-A541-8291-E304C80B453C}" type="pres">
      <dgm:prSet presAssocID="{BB1E92B5-8E20-43EA-9839-C7624EAD0CDA}" presName="horz1" presStyleCnt="0"/>
      <dgm:spPr/>
    </dgm:pt>
    <dgm:pt modelId="{498A709A-82A6-5F4A-9546-3168FE279070}" type="pres">
      <dgm:prSet presAssocID="{BB1E92B5-8E20-43EA-9839-C7624EAD0CDA}" presName="tx1" presStyleLbl="revTx" presStyleIdx="1" presStyleCnt="4"/>
      <dgm:spPr/>
    </dgm:pt>
    <dgm:pt modelId="{2805EE58-5942-EB4B-AB79-D326FD34B5E3}" type="pres">
      <dgm:prSet presAssocID="{BB1E92B5-8E20-43EA-9839-C7624EAD0CDA}" presName="vert1" presStyleCnt="0"/>
      <dgm:spPr/>
    </dgm:pt>
    <dgm:pt modelId="{5C57F0A8-84BA-C14A-A1CD-307E3D13AB8E}" type="pres">
      <dgm:prSet presAssocID="{D6B03116-ADB1-447F-8DA3-BC4C1CE145B5}" presName="thickLine" presStyleLbl="alignNode1" presStyleIdx="2" presStyleCnt="4"/>
      <dgm:spPr/>
    </dgm:pt>
    <dgm:pt modelId="{118C0426-60A3-D349-A809-3B2EF5A568DC}" type="pres">
      <dgm:prSet presAssocID="{D6B03116-ADB1-447F-8DA3-BC4C1CE145B5}" presName="horz1" presStyleCnt="0"/>
      <dgm:spPr/>
    </dgm:pt>
    <dgm:pt modelId="{98AE200E-BDA7-AD4A-87F7-FCF4522C37BC}" type="pres">
      <dgm:prSet presAssocID="{D6B03116-ADB1-447F-8DA3-BC4C1CE145B5}" presName="tx1" presStyleLbl="revTx" presStyleIdx="2" presStyleCnt="4"/>
      <dgm:spPr/>
    </dgm:pt>
    <dgm:pt modelId="{2F259592-ECBB-5C44-BDED-CA170EBE91E7}" type="pres">
      <dgm:prSet presAssocID="{D6B03116-ADB1-447F-8DA3-BC4C1CE145B5}" presName="vert1" presStyleCnt="0"/>
      <dgm:spPr/>
    </dgm:pt>
    <dgm:pt modelId="{44D26684-B36B-8048-81FB-FA370542FEF8}" type="pres">
      <dgm:prSet presAssocID="{D2705D8A-B9D6-4023-8562-FBA94688EE84}" presName="thickLine" presStyleLbl="alignNode1" presStyleIdx="3" presStyleCnt="4"/>
      <dgm:spPr/>
    </dgm:pt>
    <dgm:pt modelId="{DCE18BA0-D445-AA4C-B75C-56EBCD1576DD}" type="pres">
      <dgm:prSet presAssocID="{D2705D8A-B9D6-4023-8562-FBA94688EE84}" presName="horz1" presStyleCnt="0"/>
      <dgm:spPr/>
    </dgm:pt>
    <dgm:pt modelId="{CE8664CD-6F74-FA4E-B74B-47C3557161FE}" type="pres">
      <dgm:prSet presAssocID="{D2705D8A-B9D6-4023-8562-FBA94688EE84}" presName="tx1" presStyleLbl="revTx" presStyleIdx="3" presStyleCnt="4"/>
      <dgm:spPr/>
    </dgm:pt>
    <dgm:pt modelId="{404E1A6D-BF2F-424F-98B5-CD6534BD5373}" type="pres">
      <dgm:prSet presAssocID="{D2705D8A-B9D6-4023-8562-FBA94688EE84}" presName="vert1" presStyleCnt="0"/>
      <dgm:spPr/>
    </dgm:pt>
  </dgm:ptLst>
  <dgm:cxnLst>
    <dgm:cxn modelId="{84439942-787A-BE40-A352-61A59E035109}" type="presOf" srcId="{D6B03116-ADB1-447F-8DA3-BC4C1CE145B5}" destId="{98AE200E-BDA7-AD4A-87F7-FCF4522C37BC}" srcOrd="0" destOrd="0" presId="urn:microsoft.com/office/officeart/2008/layout/LinedList"/>
    <dgm:cxn modelId="{3F9EC050-846D-E345-8E44-0C597028ECCF}" type="presOf" srcId="{2B5513D3-BAE2-4A13-A8C4-5B4882CB5E77}" destId="{4DA5DFFF-BD60-2A48-8ECC-C04E5496E815}" srcOrd="0" destOrd="0" presId="urn:microsoft.com/office/officeart/2008/layout/LinedList"/>
    <dgm:cxn modelId="{8AF1D961-46D8-4DB8-AB2A-6568CFFCF2CB}" srcId="{E63A631C-5D4D-4BC1-8D9E-C1AAC885D5D9}" destId="{BB1E92B5-8E20-43EA-9839-C7624EAD0CDA}" srcOrd="1" destOrd="0" parTransId="{61695022-AFE8-4BD6-9E39-0EBFC2FDE41A}" sibTransId="{4C7DE52D-37C5-43A8-B4C7-BEE844A3404C}"/>
    <dgm:cxn modelId="{5ECA226F-D536-944F-ABD0-19834B73CCBC}" type="presOf" srcId="{E63A631C-5D4D-4BC1-8D9E-C1AAC885D5D9}" destId="{CA231C67-DC75-A947-97E0-C5D479F620A1}" srcOrd="0" destOrd="0" presId="urn:microsoft.com/office/officeart/2008/layout/LinedList"/>
    <dgm:cxn modelId="{C2F5688D-FE99-4F49-9556-2296C7662B56}" type="presOf" srcId="{BB1E92B5-8E20-43EA-9839-C7624EAD0CDA}" destId="{498A709A-82A6-5F4A-9546-3168FE279070}" srcOrd="0" destOrd="0" presId="urn:microsoft.com/office/officeart/2008/layout/LinedList"/>
    <dgm:cxn modelId="{3DF9A8C2-34A6-4D8E-A707-1C496A911D13}" srcId="{E63A631C-5D4D-4BC1-8D9E-C1AAC885D5D9}" destId="{2B5513D3-BAE2-4A13-A8C4-5B4882CB5E77}" srcOrd="0" destOrd="0" parTransId="{531BDA72-3B1C-481E-B5D4-46BD843A377E}" sibTransId="{33B9580E-B292-443D-8E08-DF0C45ADF34F}"/>
    <dgm:cxn modelId="{A7A2A3D2-72BD-3D42-88FA-277A04FB690B}" type="presOf" srcId="{D2705D8A-B9D6-4023-8562-FBA94688EE84}" destId="{CE8664CD-6F74-FA4E-B74B-47C3557161FE}" srcOrd="0" destOrd="0" presId="urn:microsoft.com/office/officeart/2008/layout/LinedList"/>
    <dgm:cxn modelId="{38B78AD6-8C18-4E84-8102-120260EFC2C5}" srcId="{E63A631C-5D4D-4BC1-8D9E-C1AAC885D5D9}" destId="{D2705D8A-B9D6-4023-8562-FBA94688EE84}" srcOrd="3" destOrd="0" parTransId="{996BEC88-0C48-4ACC-91AA-E5E481F5BF12}" sibTransId="{ABEC8E5F-CEB1-4A1D-91DC-D99A313223B9}"/>
    <dgm:cxn modelId="{A31783E5-A89A-4C0D-BC57-E820902C7657}" srcId="{E63A631C-5D4D-4BC1-8D9E-C1AAC885D5D9}" destId="{D6B03116-ADB1-447F-8DA3-BC4C1CE145B5}" srcOrd="2" destOrd="0" parTransId="{77E32DBF-F5D6-4E4F-A784-B1B97BB6CDEF}" sibTransId="{34C4035D-3BBE-4DC5-8138-AF7056EFD37A}"/>
    <dgm:cxn modelId="{44FA9341-356B-584E-AB65-BE23EF1852E4}" type="presParOf" srcId="{CA231C67-DC75-A947-97E0-C5D479F620A1}" destId="{6397FBAE-4452-4842-8868-A09D63ECC1B1}" srcOrd="0" destOrd="0" presId="urn:microsoft.com/office/officeart/2008/layout/LinedList"/>
    <dgm:cxn modelId="{FE336E66-C6D2-464D-850E-F0111E6514FB}" type="presParOf" srcId="{CA231C67-DC75-A947-97E0-C5D479F620A1}" destId="{CE109CDB-E9B2-8D41-886E-782BC261716E}" srcOrd="1" destOrd="0" presId="urn:microsoft.com/office/officeart/2008/layout/LinedList"/>
    <dgm:cxn modelId="{1839693E-091C-C642-8079-77A1C0E6D73E}" type="presParOf" srcId="{CE109CDB-E9B2-8D41-886E-782BC261716E}" destId="{4DA5DFFF-BD60-2A48-8ECC-C04E5496E815}" srcOrd="0" destOrd="0" presId="urn:microsoft.com/office/officeart/2008/layout/LinedList"/>
    <dgm:cxn modelId="{25E72C4A-CD17-3B44-8F55-0421D5FCE953}" type="presParOf" srcId="{CE109CDB-E9B2-8D41-886E-782BC261716E}" destId="{49ECD708-08F7-8F45-B3AD-B3BF7F91EAEE}" srcOrd="1" destOrd="0" presId="urn:microsoft.com/office/officeart/2008/layout/LinedList"/>
    <dgm:cxn modelId="{29DB4348-CAEA-1B40-B333-759F6F9A2BD9}" type="presParOf" srcId="{CA231C67-DC75-A947-97E0-C5D479F620A1}" destId="{6E209857-C925-B74D-A12C-24923E76E1B2}" srcOrd="2" destOrd="0" presId="urn:microsoft.com/office/officeart/2008/layout/LinedList"/>
    <dgm:cxn modelId="{0FEC18A7-DA1D-FF4E-8B26-6BC6BBF8D577}" type="presParOf" srcId="{CA231C67-DC75-A947-97E0-C5D479F620A1}" destId="{294C9E97-B919-A541-8291-E304C80B453C}" srcOrd="3" destOrd="0" presId="urn:microsoft.com/office/officeart/2008/layout/LinedList"/>
    <dgm:cxn modelId="{AFBE2C2E-C1D9-734D-809A-29D291F27A44}" type="presParOf" srcId="{294C9E97-B919-A541-8291-E304C80B453C}" destId="{498A709A-82A6-5F4A-9546-3168FE279070}" srcOrd="0" destOrd="0" presId="urn:microsoft.com/office/officeart/2008/layout/LinedList"/>
    <dgm:cxn modelId="{ADE1D08D-BF08-5E4F-8FDD-ACA44451F0A8}" type="presParOf" srcId="{294C9E97-B919-A541-8291-E304C80B453C}" destId="{2805EE58-5942-EB4B-AB79-D326FD34B5E3}" srcOrd="1" destOrd="0" presId="urn:microsoft.com/office/officeart/2008/layout/LinedList"/>
    <dgm:cxn modelId="{AB9BA864-C288-6841-A506-6E70C18E6DDE}" type="presParOf" srcId="{CA231C67-DC75-A947-97E0-C5D479F620A1}" destId="{5C57F0A8-84BA-C14A-A1CD-307E3D13AB8E}" srcOrd="4" destOrd="0" presId="urn:microsoft.com/office/officeart/2008/layout/LinedList"/>
    <dgm:cxn modelId="{2D3CA5EE-B679-594A-85BA-947D614310F4}" type="presParOf" srcId="{CA231C67-DC75-A947-97E0-C5D479F620A1}" destId="{118C0426-60A3-D349-A809-3B2EF5A568DC}" srcOrd="5" destOrd="0" presId="urn:microsoft.com/office/officeart/2008/layout/LinedList"/>
    <dgm:cxn modelId="{1C24EF0E-53D8-2645-91A8-3DB0873D4355}" type="presParOf" srcId="{118C0426-60A3-D349-A809-3B2EF5A568DC}" destId="{98AE200E-BDA7-AD4A-87F7-FCF4522C37BC}" srcOrd="0" destOrd="0" presId="urn:microsoft.com/office/officeart/2008/layout/LinedList"/>
    <dgm:cxn modelId="{F1ABC9C7-D502-6B49-922D-6EF6CFADD722}" type="presParOf" srcId="{118C0426-60A3-D349-A809-3B2EF5A568DC}" destId="{2F259592-ECBB-5C44-BDED-CA170EBE91E7}" srcOrd="1" destOrd="0" presId="urn:microsoft.com/office/officeart/2008/layout/LinedList"/>
    <dgm:cxn modelId="{3A124EEF-7F91-3E41-8458-C529F687B82E}" type="presParOf" srcId="{CA231C67-DC75-A947-97E0-C5D479F620A1}" destId="{44D26684-B36B-8048-81FB-FA370542FEF8}" srcOrd="6" destOrd="0" presId="urn:microsoft.com/office/officeart/2008/layout/LinedList"/>
    <dgm:cxn modelId="{C65D1D65-B6E3-2B4D-9F4F-F2EF26918EB4}" type="presParOf" srcId="{CA231C67-DC75-A947-97E0-C5D479F620A1}" destId="{DCE18BA0-D445-AA4C-B75C-56EBCD1576DD}" srcOrd="7" destOrd="0" presId="urn:microsoft.com/office/officeart/2008/layout/LinedList"/>
    <dgm:cxn modelId="{83961F5B-D570-B641-90A3-23B6AABBB6EC}" type="presParOf" srcId="{DCE18BA0-D445-AA4C-B75C-56EBCD1576DD}" destId="{CE8664CD-6F74-FA4E-B74B-47C3557161FE}" srcOrd="0" destOrd="0" presId="urn:microsoft.com/office/officeart/2008/layout/LinedList"/>
    <dgm:cxn modelId="{20D9BE91-0302-3247-9A77-6E5E7CEA819D}" type="presParOf" srcId="{DCE18BA0-D445-AA4C-B75C-56EBCD1576DD}" destId="{404E1A6D-BF2F-424F-98B5-CD6534BD53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61FBCF-7A56-4394-919F-349B0F6DF775}"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B4D836C-8DD9-41F8-BF95-6CF74288F1A6}">
      <dgm:prSet custT="1"/>
      <dgm:spPr/>
      <dgm:t>
        <a:bodyPr/>
        <a:lstStyle/>
        <a:p>
          <a:r>
            <a:rPr lang="pt-BR" sz="1600" dirty="0"/>
            <a:t>Quais são as principais responsabilidades deste cargo?</a:t>
          </a:r>
          <a:endParaRPr lang="en-US" sz="1600" dirty="0"/>
        </a:p>
      </dgm:t>
    </dgm:pt>
    <dgm:pt modelId="{8C0C941B-BC94-489F-83EC-DEEFC8ED943E}" type="parTrans" cxnId="{B72CAEA4-66FD-4322-B210-FF24FB19E7A4}">
      <dgm:prSet/>
      <dgm:spPr/>
      <dgm:t>
        <a:bodyPr/>
        <a:lstStyle/>
        <a:p>
          <a:endParaRPr lang="en-US"/>
        </a:p>
      </dgm:t>
    </dgm:pt>
    <dgm:pt modelId="{D9A2EDCA-1E30-4157-B7E5-3B2989372C02}" type="sibTrans" cxnId="{B72CAEA4-66FD-4322-B210-FF24FB19E7A4}">
      <dgm:prSet/>
      <dgm:spPr/>
      <dgm:t>
        <a:bodyPr/>
        <a:lstStyle/>
        <a:p>
          <a:endParaRPr lang="en-US"/>
        </a:p>
      </dgm:t>
    </dgm:pt>
    <dgm:pt modelId="{A9EB489C-1714-4489-B543-DFD92E0CF6E2}">
      <dgm:prSet custT="1"/>
      <dgm:spPr/>
      <dgm:t>
        <a:bodyPr/>
        <a:lstStyle/>
        <a:p>
          <a:r>
            <a:rPr lang="pt-BR" sz="1600" dirty="0"/>
            <a:t>Quais mudanças ou melhorias importantes você mais gostaria de ver provocadas pela pessoa que assume esta posição?</a:t>
          </a:r>
          <a:endParaRPr lang="en-US" sz="1600" dirty="0"/>
        </a:p>
      </dgm:t>
    </dgm:pt>
    <dgm:pt modelId="{610E27F8-5562-4137-BCE8-8BDD0E6B164C}" type="parTrans" cxnId="{ADD01F5B-5FFA-4505-A9AC-B445DC3D5EC3}">
      <dgm:prSet/>
      <dgm:spPr/>
      <dgm:t>
        <a:bodyPr/>
        <a:lstStyle/>
        <a:p>
          <a:endParaRPr lang="en-US"/>
        </a:p>
      </dgm:t>
    </dgm:pt>
    <dgm:pt modelId="{7B83AFA8-5932-4533-B4AB-CF10962AD78D}" type="sibTrans" cxnId="{ADD01F5B-5FFA-4505-A9AC-B445DC3D5EC3}">
      <dgm:prSet/>
      <dgm:spPr/>
      <dgm:t>
        <a:bodyPr/>
        <a:lstStyle/>
        <a:p>
          <a:endParaRPr lang="en-US"/>
        </a:p>
      </dgm:t>
    </dgm:pt>
    <dgm:pt modelId="{3B32A957-C92D-4928-AAC7-7DB9E60F058C}">
      <dgm:prSet custT="1"/>
      <dgm:spPr/>
      <dgm:t>
        <a:bodyPr/>
        <a:lstStyle/>
        <a:p>
          <a:r>
            <a:rPr lang="pt-BR" sz="1600" dirty="0"/>
            <a:t>Há quanto tempo existe esta posição na sua organização?</a:t>
          </a:r>
          <a:endParaRPr lang="en-US" sz="1600" dirty="0"/>
        </a:p>
      </dgm:t>
    </dgm:pt>
    <dgm:pt modelId="{966A4135-9CF1-467F-AEF4-3DBE689DD8E5}" type="parTrans" cxnId="{E9B25B82-E7E4-4583-9225-E6B68DDDAECD}">
      <dgm:prSet/>
      <dgm:spPr/>
      <dgm:t>
        <a:bodyPr/>
        <a:lstStyle/>
        <a:p>
          <a:endParaRPr lang="en-US"/>
        </a:p>
      </dgm:t>
    </dgm:pt>
    <dgm:pt modelId="{8247270B-16A5-4200-8FA6-B3C7799539D9}" type="sibTrans" cxnId="{E9B25B82-E7E4-4583-9225-E6B68DDDAECD}">
      <dgm:prSet/>
      <dgm:spPr/>
      <dgm:t>
        <a:bodyPr/>
        <a:lstStyle/>
        <a:p>
          <a:endParaRPr lang="en-US"/>
        </a:p>
      </dgm:t>
    </dgm:pt>
    <dgm:pt modelId="{20EF53C0-30B6-4502-9811-A83183F12206}">
      <dgm:prSet custT="1"/>
      <dgm:spPr/>
      <dgm:t>
        <a:bodyPr/>
        <a:lstStyle/>
        <a:p>
          <a:r>
            <a:rPr lang="pt-BR" sz="1600" dirty="0"/>
            <a:t>Se eu conseguisse esta posição, qual seria o desafio imediato que exigiria a minha atenção?</a:t>
          </a:r>
          <a:endParaRPr lang="en-US" sz="1600" dirty="0"/>
        </a:p>
      </dgm:t>
    </dgm:pt>
    <dgm:pt modelId="{4D3CB229-F829-40B4-878C-3C50F61AA29F}" type="parTrans" cxnId="{C09BB740-CF31-43AF-8F1F-054D95D95A59}">
      <dgm:prSet/>
      <dgm:spPr/>
      <dgm:t>
        <a:bodyPr/>
        <a:lstStyle/>
        <a:p>
          <a:endParaRPr lang="en-US"/>
        </a:p>
      </dgm:t>
    </dgm:pt>
    <dgm:pt modelId="{26BA7AEB-5831-4AA3-A932-571C8AAFA313}" type="sibTrans" cxnId="{C09BB740-CF31-43AF-8F1F-054D95D95A59}">
      <dgm:prSet/>
      <dgm:spPr/>
      <dgm:t>
        <a:bodyPr/>
        <a:lstStyle/>
        <a:p>
          <a:endParaRPr lang="en-US"/>
        </a:p>
      </dgm:t>
    </dgm:pt>
    <dgm:pt modelId="{8430D85F-A5D6-455D-B47C-62DCA5FFAAC0}">
      <dgm:prSet custT="1"/>
      <dgm:spPr/>
      <dgm:t>
        <a:bodyPr/>
        <a:lstStyle/>
        <a:p>
          <a:r>
            <a:rPr lang="pt-BR" sz="1600" dirty="0"/>
            <a:t>Que qualificações e qualidades pessoais você acha que o candidato selecionado terá?</a:t>
          </a:r>
          <a:endParaRPr lang="en-US" sz="1600" dirty="0"/>
        </a:p>
      </dgm:t>
    </dgm:pt>
    <dgm:pt modelId="{33E97DF0-AE44-4F55-8AD0-5565CCE519E6}" type="parTrans" cxnId="{2675C453-3315-4D2A-AF4A-F81A0C4E8444}">
      <dgm:prSet/>
      <dgm:spPr/>
      <dgm:t>
        <a:bodyPr/>
        <a:lstStyle/>
        <a:p>
          <a:endParaRPr lang="en-US"/>
        </a:p>
      </dgm:t>
    </dgm:pt>
    <dgm:pt modelId="{00844517-4581-4F97-BB36-E5E6A1E2F9F4}" type="sibTrans" cxnId="{2675C453-3315-4D2A-AF4A-F81A0C4E8444}">
      <dgm:prSet/>
      <dgm:spPr/>
      <dgm:t>
        <a:bodyPr/>
        <a:lstStyle/>
        <a:p>
          <a:endParaRPr lang="en-US"/>
        </a:p>
      </dgm:t>
    </dgm:pt>
    <dgm:pt modelId="{1FCC5E12-66E8-4355-88AD-C7F5AE4C41C7}">
      <dgm:prSet custT="1"/>
      <dgm:spPr/>
      <dgm:t>
        <a:bodyPr/>
        <a:lstStyle/>
        <a:p>
          <a:r>
            <a:rPr lang="pt-BR" sz="1600" dirty="0"/>
            <a:t>Quais são as relações de subordinação desta posição?</a:t>
          </a:r>
          <a:endParaRPr lang="en-US" sz="1600" dirty="0"/>
        </a:p>
      </dgm:t>
    </dgm:pt>
    <dgm:pt modelId="{36E44DFC-7C3E-4536-B453-189C950EC0CB}" type="parTrans" cxnId="{C9091F59-00A6-47D4-95E3-0590DA4C676B}">
      <dgm:prSet/>
      <dgm:spPr/>
      <dgm:t>
        <a:bodyPr/>
        <a:lstStyle/>
        <a:p>
          <a:endParaRPr lang="en-US"/>
        </a:p>
      </dgm:t>
    </dgm:pt>
    <dgm:pt modelId="{2747F8CF-47F9-4813-B982-600636368421}" type="sibTrans" cxnId="{C9091F59-00A6-47D4-95E3-0590DA4C676B}">
      <dgm:prSet/>
      <dgm:spPr/>
      <dgm:t>
        <a:bodyPr/>
        <a:lstStyle/>
        <a:p>
          <a:endParaRPr lang="en-US"/>
        </a:p>
      </dgm:t>
    </dgm:pt>
    <dgm:pt modelId="{1578E91E-30B5-4FF5-BDE5-D800E0B5F95F}">
      <dgm:prSet custT="1"/>
      <dgm:spPr/>
      <dgm:t>
        <a:bodyPr/>
        <a:lstStyle/>
        <a:p>
          <a:r>
            <a:rPr lang="pt-BR" sz="1600" dirty="0"/>
            <a:t>Quem são as pessoas chave com quem eu trabalharia?</a:t>
          </a:r>
          <a:endParaRPr lang="en-US" sz="1600" dirty="0"/>
        </a:p>
      </dgm:t>
    </dgm:pt>
    <dgm:pt modelId="{C7819FAD-87B5-435C-B2E5-B017A308DD55}" type="parTrans" cxnId="{C5611255-6785-4B55-90D7-A203D21A1CDF}">
      <dgm:prSet/>
      <dgm:spPr/>
      <dgm:t>
        <a:bodyPr/>
        <a:lstStyle/>
        <a:p>
          <a:endParaRPr lang="en-US"/>
        </a:p>
      </dgm:t>
    </dgm:pt>
    <dgm:pt modelId="{210B7F53-E825-4890-BEE9-489593B1B06A}" type="sibTrans" cxnId="{C5611255-6785-4B55-90D7-A203D21A1CDF}">
      <dgm:prSet/>
      <dgm:spPr/>
      <dgm:t>
        <a:bodyPr/>
        <a:lstStyle/>
        <a:p>
          <a:endParaRPr lang="en-US"/>
        </a:p>
      </dgm:t>
    </dgm:pt>
    <dgm:pt modelId="{1E297E4B-DB63-4CAC-9613-C01B3035D3E1}">
      <dgm:prSet custT="1"/>
      <dgm:spPr/>
      <dgm:t>
        <a:bodyPr/>
        <a:lstStyle/>
        <a:p>
          <a:r>
            <a:rPr lang="pt-BR" sz="1600" dirty="0"/>
            <a:t>Como o desempenho é medido?</a:t>
          </a:r>
          <a:endParaRPr lang="en-US" sz="1600" dirty="0"/>
        </a:p>
      </dgm:t>
    </dgm:pt>
    <dgm:pt modelId="{FC0FAFE5-0B2A-4F3B-8B1F-5E8833B272D8}" type="parTrans" cxnId="{BDB7D53C-E314-4325-AB9D-438B06423857}">
      <dgm:prSet/>
      <dgm:spPr/>
      <dgm:t>
        <a:bodyPr/>
        <a:lstStyle/>
        <a:p>
          <a:endParaRPr lang="en-US"/>
        </a:p>
      </dgm:t>
    </dgm:pt>
    <dgm:pt modelId="{F856EA58-388D-4B92-BA3C-F8F0C30F8E6E}" type="sibTrans" cxnId="{BDB7D53C-E314-4325-AB9D-438B06423857}">
      <dgm:prSet/>
      <dgm:spPr/>
      <dgm:t>
        <a:bodyPr/>
        <a:lstStyle/>
        <a:p>
          <a:endParaRPr lang="en-US"/>
        </a:p>
      </dgm:t>
    </dgm:pt>
    <dgm:pt modelId="{5EB60756-AF50-4D1E-88CF-3A71895D27FD}">
      <dgm:prSet custT="1"/>
      <dgm:spPr/>
      <dgm:t>
        <a:bodyPr/>
        <a:lstStyle/>
        <a:p>
          <a:r>
            <a:rPr lang="pt-BR" sz="1600" dirty="0"/>
            <a:t>Como você descreveria a cultura da sua organização?</a:t>
          </a:r>
          <a:endParaRPr lang="en-US" sz="1600" dirty="0"/>
        </a:p>
      </dgm:t>
    </dgm:pt>
    <dgm:pt modelId="{E460FB33-345C-427E-851B-D79492A4F1B9}" type="parTrans" cxnId="{812E4B4B-A138-46C9-9531-962A37D071DE}">
      <dgm:prSet/>
      <dgm:spPr/>
      <dgm:t>
        <a:bodyPr/>
        <a:lstStyle/>
        <a:p>
          <a:endParaRPr lang="en-US"/>
        </a:p>
      </dgm:t>
    </dgm:pt>
    <dgm:pt modelId="{D85E5979-1901-4A19-AC7F-EF3863AAFE29}" type="sibTrans" cxnId="{812E4B4B-A138-46C9-9531-962A37D071DE}">
      <dgm:prSet/>
      <dgm:spPr/>
      <dgm:t>
        <a:bodyPr/>
        <a:lstStyle/>
        <a:p>
          <a:endParaRPr lang="en-US"/>
        </a:p>
      </dgm:t>
    </dgm:pt>
    <dgm:pt modelId="{B3E8FC00-DC9D-0548-AD19-ABBCD0918CA2}" type="pres">
      <dgm:prSet presAssocID="{2761FBCF-7A56-4394-919F-349B0F6DF775}" presName="vert0" presStyleCnt="0">
        <dgm:presLayoutVars>
          <dgm:dir/>
          <dgm:animOne val="branch"/>
          <dgm:animLvl val="lvl"/>
        </dgm:presLayoutVars>
      </dgm:prSet>
      <dgm:spPr/>
    </dgm:pt>
    <dgm:pt modelId="{A4605D42-C2CD-A34D-9C2F-503C25BFE56E}" type="pres">
      <dgm:prSet presAssocID="{4B4D836C-8DD9-41F8-BF95-6CF74288F1A6}" presName="thickLine" presStyleLbl="alignNode1" presStyleIdx="0" presStyleCnt="9"/>
      <dgm:spPr/>
    </dgm:pt>
    <dgm:pt modelId="{9B589308-D26B-4142-8F91-FF6A3749D72A}" type="pres">
      <dgm:prSet presAssocID="{4B4D836C-8DD9-41F8-BF95-6CF74288F1A6}" presName="horz1" presStyleCnt="0"/>
      <dgm:spPr/>
    </dgm:pt>
    <dgm:pt modelId="{6E66BDA9-28EA-DF4C-8DF7-B5608C102CE2}" type="pres">
      <dgm:prSet presAssocID="{4B4D836C-8DD9-41F8-BF95-6CF74288F1A6}" presName="tx1" presStyleLbl="revTx" presStyleIdx="0" presStyleCnt="9" custScaleX="100098" custScaleY="270564"/>
      <dgm:spPr/>
    </dgm:pt>
    <dgm:pt modelId="{7DB50C1A-2059-4E48-95F3-0088B06200AB}" type="pres">
      <dgm:prSet presAssocID="{4B4D836C-8DD9-41F8-BF95-6CF74288F1A6}" presName="vert1" presStyleCnt="0"/>
      <dgm:spPr/>
    </dgm:pt>
    <dgm:pt modelId="{7C1F18CA-65C6-E542-AC47-687DCE2D280D}" type="pres">
      <dgm:prSet presAssocID="{A9EB489C-1714-4489-B543-DFD92E0CF6E2}" presName="thickLine" presStyleLbl="alignNode1" presStyleIdx="1" presStyleCnt="9"/>
      <dgm:spPr/>
    </dgm:pt>
    <dgm:pt modelId="{25CBA3B6-EF7C-2944-82A4-3232FCFD0063}" type="pres">
      <dgm:prSet presAssocID="{A9EB489C-1714-4489-B543-DFD92E0CF6E2}" presName="horz1" presStyleCnt="0"/>
      <dgm:spPr/>
    </dgm:pt>
    <dgm:pt modelId="{0BC469CC-32C5-514F-A7A2-AF077E2794EC}" type="pres">
      <dgm:prSet presAssocID="{A9EB489C-1714-4489-B543-DFD92E0CF6E2}" presName="tx1" presStyleLbl="revTx" presStyleIdx="1" presStyleCnt="9" custScaleX="100098" custScaleY="390039"/>
      <dgm:spPr/>
    </dgm:pt>
    <dgm:pt modelId="{9244F97D-39A9-AA45-AE15-27E335F3B9F5}" type="pres">
      <dgm:prSet presAssocID="{A9EB489C-1714-4489-B543-DFD92E0CF6E2}" presName="vert1" presStyleCnt="0"/>
      <dgm:spPr/>
    </dgm:pt>
    <dgm:pt modelId="{213CA1D9-6E25-8345-BBD8-23E5BB3BD157}" type="pres">
      <dgm:prSet presAssocID="{3B32A957-C92D-4928-AAC7-7DB9E60F058C}" presName="thickLine" presStyleLbl="alignNode1" presStyleIdx="2" presStyleCnt="9"/>
      <dgm:spPr/>
    </dgm:pt>
    <dgm:pt modelId="{816B9A96-2EAC-264E-8486-28E501C941DB}" type="pres">
      <dgm:prSet presAssocID="{3B32A957-C92D-4928-AAC7-7DB9E60F058C}" presName="horz1" presStyleCnt="0"/>
      <dgm:spPr/>
    </dgm:pt>
    <dgm:pt modelId="{9D5E23B9-3449-8141-808A-831A20568D89}" type="pres">
      <dgm:prSet presAssocID="{3B32A957-C92D-4928-AAC7-7DB9E60F058C}" presName="tx1" presStyleLbl="revTx" presStyleIdx="2" presStyleCnt="9" custScaleX="100098" custScaleY="222254"/>
      <dgm:spPr/>
    </dgm:pt>
    <dgm:pt modelId="{D7099B02-687A-1A44-B6FB-672BFD819A37}" type="pres">
      <dgm:prSet presAssocID="{3B32A957-C92D-4928-AAC7-7DB9E60F058C}" presName="vert1" presStyleCnt="0"/>
      <dgm:spPr/>
    </dgm:pt>
    <dgm:pt modelId="{5F8158D4-A580-534D-A1AE-4AA4A6A59A03}" type="pres">
      <dgm:prSet presAssocID="{20EF53C0-30B6-4502-9811-A83183F12206}" presName="thickLine" presStyleLbl="alignNode1" presStyleIdx="3" presStyleCnt="9"/>
      <dgm:spPr/>
    </dgm:pt>
    <dgm:pt modelId="{BF014040-84EA-3043-8D63-61ECD8CF9950}" type="pres">
      <dgm:prSet presAssocID="{20EF53C0-30B6-4502-9811-A83183F12206}" presName="horz1" presStyleCnt="0"/>
      <dgm:spPr/>
    </dgm:pt>
    <dgm:pt modelId="{B1AFC53F-C112-8A45-B007-E059708721A2}" type="pres">
      <dgm:prSet presAssocID="{20EF53C0-30B6-4502-9811-A83183F12206}" presName="tx1" presStyleLbl="revTx" presStyleIdx="3" presStyleCnt="9" custScaleX="100098" custScaleY="270564"/>
      <dgm:spPr/>
    </dgm:pt>
    <dgm:pt modelId="{011E81B8-4CED-8D4E-8E4D-C721000B541E}" type="pres">
      <dgm:prSet presAssocID="{20EF53C0-30B6-4502-9811-A83183F12206}" presName="vert1" presStyleCnt="0"/>
      <dgm:spPr/>
    </dgm:pt>
    <dgm:pt modelId="{11A8F50C-3029-5649-98F8-31E01E7ECEE6}" type="pres">
      <dgm:prSet presAssocID="{8430D85F-A5D6-455D-B47C-62DCA5FFAAC0}" presName="thickLine" presStyleLbl="alignNode1" presStyleIdx="4" presStyleCnt="9"/>
      <dgm:spPr/>
    </dgm:pt>
    <dgm:pt modelId="{8C8BD6F3-3B33-2047-8069-893E704A97C8}" type="pres">
      <dgm:prSet presAssocID="{8430D85F-A5D6-455D-B47C-62DCA5FFAAC0}" presName="horz1" presStyleCnt="0"/>
      <dgm:spPr/>
    </dgm:pt>
    <dgm:pt modelId="{5AEC49D7-45F0-754D-A5EE-5F8A860BBAA0}" type="pres">
      <dgm:prSet presAssocID="{8430D85F-A5D6-455D-B47C-62DCA5FFAAC0}" presName="tx1" presStyleLbl="revTx" presStyleIdx="4" presStyleCnt="9" custScaleX="100098" custScaleY="270564"/>
      <dgm:spPr/>
    </dgm:pt>
    <dgm:pt modelId="{0C33D537-65EA-BF40-8EB8-B745958F5977}" type="pres">
      <dgm:prSet presAssocID="{8430D85F-A5D6-455D-B47C-62DCA5FFAAC0}" presName="vert1" presStyleCnt="0"/>
      <dgm:spPr/>
    </dgm:pt>
    <dgm:pt modelId="{2DC0FB9C-56C3-FD45-8DCA-4D36F09A2D80}" type="pres">
      <dgm:prSet presAssocID="{1FCC5E12-66E8-4355-88AD-C7F5AE4C41C7}" presName="thickLine" presStyleLbl="alignNode1" presStyleIdx="5" presStyleCnt="9"/>
      <dgm:spPr/>
    </dgm:pt>
    <dgm:pt modelId="{656D89F0-5457-4B41-9955-7A0C82C6E1CD}" type="pres">
      <dgm:prSet presAssocID="{1FCC5E12-66E8-4355-88AD-C7F5AE4C41C7}" presName="horz1" presStyleCnt="0"/>
      <dgm:spPr/>
    </dgm:pt>
    <dgm:pt modelId="{87EE7B75-3140-2E4A-AC14-8B4E4FCD9D02}" type="pres">
      <dgm:prSet presAssocID="{1FCC5E12-66E8-4355-88AD-C7F5AE4C41C7}" presName="tx1" presStyleLbl="revTx" presStyleIdx="5" presStyleCnt="9" custScaleX="100098" custScaleY="270564"/>
      <dgm:spPr/>
    </dgm:pt>
    <dgm:pt modelId="{F1A54BA9-47EC-DC43-B85E-CAE544196876}" type="pres">
      <dgm:prSet presAssocID="{1FCC5E12-66E8-4355-88AD-C7F5AE4C41C7}" presName="vert1" presStyleCnt="0"/>
      <dgm:spPr/>
    </dgm:pt>
    <dgm:pt modelId="{5225CDB6-A77F-5644-B0CE-1B5EEC191415}" type="pres">
      <dgm:prSet presAssocID="{1578E91E-30B5-4FF5-BDE5-D800E0B5F95F}" presName="thickLine" presStyleLbl="alignNode1" presStyleIdx="6" presStyleCnt="9"/>
      <dgm:spPr/>
    </dgm:pt>
    <dgm:pt modelId="{56B2F7C8-4E75-BA43-B872-AB20D2CFA39F}" type="pres">
      <dgm:prSet presAssocID="{1578E91E-30B5-4FF5-BDE5-D800E0B5F95F}" presName="horz1" presStyleCnt="0"/>
      <dgm:spPr/>
    </dgm:pt>
    <dgm:pt modelId="{5125FF6B-2841-FD4E-BE39-028C5A2300DE}" type="pres">
      <dgm:prSet presAssocID="{1578E91E-30B5-4FF5-BDE5-D800E0B5F95F}" presName="tx1" presStyleLbl="revTx" presStyleIdx="6" presStyleCnt="9" custScaleX="100098" custScaleY="169155"/>
      <dgm:spPr/>
    </dgm:pt>
    <dgm:pt modelId="{F6AFC06F-9DAE-EC4E-88CC-EED069D46946}" type="pres">
      <dgm:prSet presAssocID="{1578E91E-30B5-4FF5-BDE5-D800E0B5F95F}" presName="vert1" presStyleCnt="0"/>
      <dgm:spPr/>
    </dgm:pt>
    <dgm:pt modelId="{884A8FFF-E950-4446-8134-D6E79CCE8CCE}" type="pres">
      <dgm:prSet presAssocID="{1E297E4B-DB63-4CAC-9613-C01B3035D3E1}" presName="thickLine" presStyleLbl="alignNode1" presStyleIdx="7" presStyleCnt="9"/>
      <dgm:spPr/>
    </dgm:pt>
    <dgm:pt modelId="{2AF0BF1F-F6FE-6F42-8595-EC7692BAD784}" type="pres">
      <dgm:prSet presAssocID="{1E297E4B-DB63-4CAC-9613-C01B3035D3E1}" presName="horz1" presStyleCnt="0"/>
      <dgm:spPr/>
    </dgm:pt>
    <dgm:pt modelId="{8E41361F-011B-7740-8B08-98A5FAAB20CD}" type="pres">
      <dgm:prSet presAssocID="{1E297E4B-DB63-4CAC-9613-C01B3035D3E1}" presName="tx1" presStyleLbl="revTx" presStyleIdx="7" presStyleCnt="9" custScaleX="100098" custScaleY="270564"/>
      <dgm:spPr/>
    </dgm:pt>
    <dgm:pt modelId="{FE67BFC1-A242-C04D-8C5B-288A546C70F0}" type="pres">
      <dgm:prSet presAssocID="{1E297E4B-DB63-4CAC-9613-C01B3035D3E1}" presName="vert1" presStyleCnt="0"/>
      <dgm:spPr/>
    </dgm:pt>
    <dgm:pt modelId="{42DA944A-7780-AA4E-8A56-CC9862CAC802}" type="pres">
      <dgm:prSet presAssocID="{5EB60756-AF50-4D1E-88CF-3A71895D27FD}" presName="thickLine" presStyleLbl="alignNode1" presStyleIdx="8" presStyleCnt="9"/>
      <dgm:spPr/>
    </dgm:pt>
    <dgm:pt modelId="{5654023C-0D14-F647-9870-F0369D3F21D9}" type="pres">
      <dgm:prSet presAssocID="{5EB60756-AF50-4D1E-88CF-3A71895D27FD}" presName="horz1" presStyleCnt="0"/>
      <dgm:spPr/>
    </dgm:pt>
    <dgm:pt modelId="{2C9D67FF-7937-8847-8F30-00520B1EFB5C}" type="pres">
      <dgm:prSet presAssocID="{5EB60756-AF50-4D1E-88CF-3A71895D27FD}" presName="tx1" presStyleLbl="revTx" presStyleIdx="8" presStyleCnt="9" custScaleX="100098" custScaleY="270564"/>
      <dgm:spPr/>
    </dgm:pt>
    <dgm:pt modelId="{AFABFA29-4480-9F43-A838-ABE528C9E7E0}" type="pres">
      <dgm:prSet presAssocID="{5EB60756-AF50-4D1E-88CF-3A71895D27FD}" presName="vert1" presStyleCnt="0"/>
      <dgm:spPr/>
    </dgm:pt>
  </dgm:ptLst>
  <dgm:cxnLst>
    <dgm:cxn modelId="{ACF46109-1057-CE49-9E3F-43957E3E29F3}" type="presOf" srcId="{1FCC5E12-66E8-4355-88AD-C7F5AE4C41C7}" destId="{87EE7B75-3140-2E4A-AC14-8B4E4FCD9D02}" srcOrd="0" destOrd="0" presId="urn:microsoft.com/office/officeart/2008/layout/LinedList"/>
    <dgm:cxn modelId="{2BB09E2A-D9AD-9745-95E6-F7565538BAF0}" type="presOf" srcId="{3B32A957-C92D-4928-AAC7-7DB9E60F058C}" destId="{9D5E23B9-3449-8141-808A-831A20568D89}" srcOrd="0" destOrd="0" presId="urn:microsoft.com/office/officeart/2008/layout/LinedList"/>
    <dgm:cxn modelId="{BDB7D53C-E314-4325-AB9D-438B06423857}" srcId="{2761FBCF-7A56-4394-919F-349B0F6DF775}" destId="{1E297E4B-DB63-4CAC-9613-C01B3035D3E1}" srcOrd="7" destOrd="0" parTransId="{FC0FAFE5-0B2A-4F3B-8B1F-5E8833B272D8}" sibTransId="{F856EA58-388D-4B92-BA3C-F8F0C30F8E6E}"/>
    <dgm:cxn modelId="{811F353F-7A8F-9A4A-8058-BCA2D1E83524}" type="presOf" srcId="{4B4D836C-8DD9-41F8-BF95-6CF74288F1A6}" destId="{6E66BDA9-28EA-DF4C-8DF7-B5608C102CE2}" srcOrd="0" destOrd="0" presId="urn:microsoft.com/office/officeart/2008/layout/LinedList"/>
    <dgm:cxn modelId="{C09BB740-CF31-43AF-8F1F-054D95D95A59}" srcId="{2761FBCF-7A56-4394-919F-349B0F6DF775}" destId="{20EF53C0-30B6-4502-9811-A83183F12206}" srcOrd="3" destOrd="0" parTransId="{4D3CB229-F829-40B4-878C-3C50F61AA29F}" sibTransId="{26BA7AEB-5831-4AA3-A932-571C8AAFA313}"/>
    <dgm:cxn modelId="{812E4B4B-A138-46C9-9531-962A37D071DE}" srcId="{2761FBCF-7A56-4394-919F-349B0F6DF775}" destId="{5EB60756-AF50-4D1E-88CF-3A71895D27FD}" srcOrd="8" destOrd="0" parTransId="{E460FB33-345C-427E-851B-D79492A4F1B9}" sibTransId="{D85E5979-1901-4A19-AC7F-EF3863AAFE29}"/>
    <dgm:cxn modelId="{2675C453-3315-4D2A-AF4A-F81A0C4E8444}" srcId="{2761FBCF-7A56-4394-919F-349B0F6DF775}" destId="{8430D85F-A5D6-455D-B47C-62DCA5FFAAC0}" srcOrd="4" destOrd="0" parTransId="{33E97DF0-AE44-4F55-8AD0-5565CCE519E6}" sibTransId="{00844517-4581-4F97-BB36-E5E6A1E2F9F4}"/>
    <dgm:cxn modelId="{C5611255-6785-4B55-90D7-A203D21A1CDF}" srcId="{2761FBCF-7A56-4394-919F-349B0F6DF775}" destId="{1578E91E-30B5-4FF5-BDE5-D800E0B5F95F}" srcOrd="6" destOrd="0" parTransId="{C7819FAD-87B5-435C-B2E5-B017A308DD55}" sibTransId="{210B7F53-E825-4890-BEE9-489593B1B06A}"/>
    <dgm:cxn modelId="{E50E3657-47F3-E94F-B2D6-6A83D1FFA414}" type="presOf" srcId="{1578E91E-30B5-4FF5-BDE5-D800E0B5F95F}" destId="{5125FF6B-2841-FD4E-BE39-028C5A2300DE}" srcOrd="0" destOrd="0" presId="urn:microsoft.com/office/officeart/2008/layout/LinedList"/>
    <dgm:cxn modelId="{C9091F59-00A6-47D4-95E3-0590DA4C676B}" srcId="{2761FBCF-7A56-4394-919F-349B0F6DF775}" destId="{1FCC5E12-66E8-4355-88AD-C7F5AE4C41C7}" srcOrd="5" destOrd="0" parTransId="{36E44DFC-7C3E-4536-B453-189C950EC0CB}" sibTransId="{2747F8CF-47F9-4813-B982-600636368421}"/>
    <dgm:cxn modelId="{ADD01F5B-5FFA-4505-A9AC-B445DC3D5EC3}" srcId="{2761FBCF-7A56-4394-919F-349B0F6DF775}" destId="{A9EB489C-1714-4489-B543-DFD92E0CF6E2}" srcOrd="1" destOrd="0" parTransId="{610E27F8-5562-4137-BCE8-8BDD0E6B164C}" sibTransId="{7B83AFA8-5932-4533-B4AB-CF10962AD78D}"/>
    <dgm:cxn modelId="{E9B25B82-E7E4-4583-9225-E6B68DDDAECD}" srcId="{2761FBCF-7A56-4394-919F-349B0F6DF775}" destId="{3B32A957-C92D-4928-AAC7-7DB9E60F058C}" srcOrd="2" destOrd="0" parTransId="{966A4135-9CF1-467F-AEF4-3DBE689DD8E5}" sibTransId="{8247270B-16A5-4200-8FA6-B3C7799539D9}"/>
    <dgm:cxn modelId="{6459AE92-D7D5-9D42-BF08-EE9D2123F9D0}" type="presOf" srcId="{1E297E4B-DB63-4CAC-9613-C01B3035D3E1}" destId="{8E41361F-011B-7740-8B08-98A5FAAB20CD}" srcOrd="0" destOrd="0" presId="urn:microsoft.com/office/officeart/2008/layout/LinedList"/>
    <dgm:cxn modelId="{1CAD69A3-76E5-9D48-A7DB-57E3040E6FCF}" type="presOf" srcId="{A9EB489C-1714-4489-B543-DFD92E0CF6E2}" destId="{0BC469CC-32C5-514F-A7A2-AF077E2794EC}" srcOrd="0" destOrd="0" presId="urn:microsoft.com/office/officeart/2008/layout/LinedList"/>
    <dgm:cxn modelId="{B72CAEA4-66FD-4322-B210-FF24FB19E7A4}" srcId="{2761FBCF-7A56-4394-919F-349B0F6DF775}" destId="{4B4D836C-8DD9-41F8-BF95-6CF74288F1A6}" srcOrd="0" destOrd="0" parTransId="{8C0C941B-BC94-489F-83EC-DEEFC8ED943E}" sibTransId="{D9A2EDCA-1E30-4157-B7E5-3B2989372C02}"/>
    <dgm:cxn modelId="{358BB1C6-247E-F544-B32E-1D6981C1F603}" type="presOf" srcId="{5EB60756-AF50-4D1E-88CF-3A71895D27FD}" destId="{2C9D67FF-7937-8847-8F30-00520B1EFB5C}" srcOrd="0" destOrd="0" presId="urn:microsoft.com/office/officeart/2008/layout/LinedList"/>
    <dgm:cxn modelId="{768AC7D5-AF7D-C148-A71E-8872ED5DA22C}" type="presOf" srcId="{8430D85F-A5D6-455D-B47C-62DCA5FFAAC0}" destId="{5AEC49D7-45F0-754D-A5EE-5F8A860BBAA0}" srcOrd="0" destOrd="0" presId="urn:microsoft.com/office/officeart/2008/layout/LinedList"/>
    <dgm:cxn modelId="{5C7C80D6-5F23-E04E-B9C1-1C546477B945}" type="presOf" srcId="{2761FBCF-7A56-4394-919F-349B0F6DF775}" destId="{B3E8FC00-DC9D-0548-AD19-ABBCD0918CA2}" srcOrd="0" destOrd="0" presId="urn:microsoft.com/office/officeart/2008/layout/LinedList"/>
    <dgm:cxn modelId="{1B1805F4-40DC-4447-BB8D-12A6AE93E1EE}" type="presOf" srcId="{20EF53C0-30B6-4502-9811-A83183F12206}" destId="{B1AFC53F-C112-8A45-B007-E059708721A2}" srcOrd="0" destOrd="0" presId="urn:microsoft.com/office/officeart/2008/layout/LinedList"/>
    <dgm:cxn modelId="{E771CFEC-C2DC-7A4F-96C6-711372F50A9B}" type="presParOf" srcId="{B3E8FC00-DC9D-0548-AD19-ABBCD0918CA2}" destId="{A4605D42-C2CD-A34D-9C2F-503C25BFE56E}" srcOrd="0" destOrd="0" presId="urn:microsoft.com/office/officeart/2008/layout/LinedList"/>
    <dgm:cxn modelId="{FE5FA0CA-C194-F848-B789-50CF7A4166F6}" type="presParOf" srcId="{B3E8FC00-DC9D-0548-AD19-ABBCD0918CA2}" destId="{9B589308-D26B-4142-8F91-FF6A3749D72A}" srcOrd="1" destOrd="0" presId="urn:microsoft.com/office/officeart/2008/layout/LinedList"/>
    <dgm:cxn modelId="{DE63FFC9-4520-154C-846C-26D309860C60}" type="presParOf" srcId="{9B589308-D26B-4142-8F91-FF6A3749D72A}" destId="{6E66BDA9-28EA-DF4C-8DF7-B5608C102CE2}" srcOrd="0" destOrd="0" presId="urn:microsoft.com/office/officeart/2008/layout/LinedList"/>
    <dgm:cxn modelId="{47B4BA91-31DE-BA41-94F4-6A61E5FCE2BE}" type="presParOf" srcId="{9B589308-D26B-4142-8F91-FF6A3749D72A}" destId="{7DB50C1A-2059-4E48-95F3-0088B06200AB}" srcOrd="1" destOrd="0" presId="urn:microsoft.com/office/officeart/2008/layout/LinedList"/>
    <dgm:cxn modelId="{01B926B7-2AF8-084C-AC3B-422DBA637B16}" type="presParOf" srcId="{B3E8FC00-DC9D-0548-AD19-ABBCD0918CA2}" destId="{7C1F18CA-65C6-E542-AC47-687DCE2D280D}" srcOrd="2" destOrd="0" presId="urn:microsoft.com/office/officeart/2008/layout/LinedList"/>
    <dgm:cxn modelId="{C2AEEE40-E78A-FE41-B879-DD48F03A377C}" type="presParOf" srcId="{B3E8FC00-DC9D-0548-AD19-ABBCD0918CA2}" destId="{25CBA3B6-EF7C-2944-82A4-3232FCFD0063}" srcOrd="3" destOrd="0" presId="urn:microsoft.com/office/officeart/2008/layout/LinedList"/>
    <dgm:cxn modelId="{809F84A6-9438-4E47-BAE3-5D90B126C87C}" type="presParOf" srcId="{25CBA3B6-EF7C-2944-82A4-3232FCFD0063}" destId="{0BC469CC-32C5-514F-A7A2-AF077E2794EC}" srcOrd="0" destOrd="0" presId="urn:microsoft.com/office/officeart/2008/layout/LinedList"/>
    <dgm:cxn modelId="{3878EFAC-6C62-3348-91AC-05C29B61CC03}" type="presParOf" srcId="{25CBA3B6-EF7C-2944-82A4-3232FCFD0063}" destId="{9244F97D-39A9-AA45-AE15-27E335F3B9F5}" srcOrd="1" destOrd="0" presId="urn:microsoft.com/office/officeart/2008/layout/LinedList"/>
    <dgm:cxn modelId="{9B7C161F-662D-AC4D-806A-C9C4C1B51E06}" type="presParOf" srcId="{B3E8FC00-DC9D-0548-AD19-ABBCD0918CA2}" destId="{213CA1D9-6E25-8345-BBD8-23E5BB3BD157}" srcOrd="4" destOrd="0" presId="urn:microsoft.com/office/officeart/2008/layout/LinedList"/>
    <dgm:cxn modelId="{D8B9B649-F8B1-6742-95EF-8C43A0400148}" type="presParOf" srcId="{B3E8FC00-DC9D-0548-AD19-ABBCD0918CA2}" destId="{816B9A96-2EAC-264E-8486-28E501C941DB}" srcOrd="5" destOrd="0" presId="urn:microsoft.com/office/officeart/2008/layout/LinedList"/>
    <dgm:cxn modelId="{536672D0-4FC4-424B-9388-BA0B0AD9432E}" type="presParOf" srcId="{816B9A96-2EAC-264E-8486-28E501C941DB}" destId="{9D5E23B9-3449-8141-808A-831A20568D89}" srcOrd="0" destOrd="0" presId="urn:microsoft.com/office/officeart/2008/layout/LinedList"/>
    <dgm:cxn modelId="{60EAC178-6583-9D44-B170-E6DF621CE1B5}" type="presParOf" srcId="{816B9A96-2EAC-264E-8486-28E501C941DB}" destId="{D7099B02-687A-1A44-B6FB-672BFD819A37}" srcOrd="1" destOrd="0" presId="urn:microsoft.com/office/officeart/2008/layout/LinedList"/>
    <dgm:cxn modelId="{29D71475-85D4-3942-B8AB-DFB5321D2D9E}" type="presParOf" srcId="{B3E8FC00-DC9D-0548-AD19-ABBCD0918CA2}" destId="{5F8158D4-A580-534D-A1AE-4AA4A6A59A03}" srcOrd="6" destOrd="0" presId="urn:microsoft.com/office/officeart/2008/layout/LinedList"/>
    <dgm:cxn modelId="{069E88C5-A9B9-554C-87E5-2B0F11741EA8}" type="presParOf" srcId="{B3E8FC00-DC9D-0548-AD19-ABBCD0918CA2}" destId="{BF014040-84EA-3043-8D63-61ECD8CF9950}" srcOrd="7" destOrd="0" presId="urn:microsoft.com/office/officeart/2008/layout/LinedList"/>
    <dgm:cxn modelId="{6172896D-5A29-8C4C-9701-9F691E6F9FA2}" type="presParOf" srcId="{BF014040-84EA-3043-8D63-61ECD8CF9950}" destId="{B1AFC53F-C112-8A45-B007-E059708721A2}" srcOrd="0" destOrd="0" presId="urn:microsoft.com/office/officeart/2008/layout/LinedList"/>
    <dgm:cxn modelId="{A4E8927A-03E0-1C45-9CAC-95392D946273}" type="presParOf" srcId="{BF014040-84EA-3043-8D63-61ECD8CF9950}" destId="{011E81B8-4CED-8D4E-8E4D-C721000B541E}" srcOrd="1" destOrd="0" presId="urn:microsoft.com/office/officeart/2008/layout/LinedList"/>
    <dgm:cxn modelId="{C240700A-8778-BE47-8C7F-4B88D3A27859}" type="presParOf" srcId="{B3E8FC00-DC9D-0548-AD19-ABBCD0918CA2}" destId="{11A8F50C-3029-5649-98F8-31E01E7ECEE6}" srcOrd="8" destOrd="0" presId="urn:microsoft.com/office/officeart/2008/layout/LinedList"/>
    <dgm:cxn modelId="{B47AF842-0929-5047-A7F4-48E5616F70DD}" type="presParOf" srcId="{B3E8FC00-DC9D-0548-AD19-ABBCD0918CA2}" destId="{8C8BD6F3-3B33-2047-8069-893E704A97C8}" srcOrd="9" destOrd="0" presId="urn:microsoft.com/office/officeart/2008/layout/LinedList"/>
    <dgm:cxn modelId="{1B5BED8A-3BF3-8349-B0EE-BB44FD2B98B6}" type="presParOf" srcId="{8C8BD6F3-3B33-2047-8069-893E704A97C8}" destId="{5AEC49D7-45F0-754D-A5EE-5F8A860BBAA0}" srcOrd="0" destOrd="0" presId="urn:microsoft.com/office/officeart/2008/layout/LinedList"/>
    <dgm:cxn modelId="{418D0759-F89E-5B4A-ABD0-888573EEDB3C}" type="presParOf" srcId="{8C8BD6F3-3B33-2047-8069-893E704A97C8}" destId="{0C33D537-65EA-BF40-8EB8-B745958F5977}" srcOrd="1" destOrd="0" presId="urn:microsoft.com/office/officeart/2008/layout/LinedList"/>
    <dgm:cxn modelId="{2F7103D4-2D52-5A4A-9A93-A6BB1325273A}" type="presParOf" srcId="{B3E8FC00-DC9D-0548-AD19-ABBCD0918CA2}" destId="{2DC0FB9C-56C3-FD45-8DCA-4D36F09A2D80}" srcOrd="10" destOrd="0" presId="urn:microsoft.com/office/officeart/2008/layout/LinedList"/>
    <dgm:cxn modelId="{6D082A6E-CA1C-A248-AF99-C251E36F240E}" type="presParOf" srcId="{B3E8FC00-DC9D-0548-AD19-ABBCD0918CA2}" destId="{656D89F0-5457-4B41-9955-7A0C82C6E1CD}" srcOrd="11" destOrd="0" presId="urn:microsoft.com/office/officeart/2008/layout/LinedList"/>
    <dgm:cxn modelId="{6C754B80-4633-524F-A5BB-8E102DE24A04}" type="presParOf" srcId="{656D89F0-5457-4B41-9955-7A0C82C6E1CD}" destId="{87EE7B75-3140-2E4A-AC14-8B4E4FCD9D02}" srcOrd="0" destOrd="0" presId="urn:microsoft.com/office/officeart/2008/layout/LinedList"/>
    <dgm:cxn modelId="{FEB722F9-A939-E84F-B475-CC3E0B2E02E2}" type="presParOf" srcId="{656D89F0-5457-4B41-9955-7A0C82C6E1CD}" destId="{F1A54BA9-47EC-DC43-B85E-CAE544196876}" srcOrd="1" destOrd="0" presId="urn:microsoft.com/office/officeart/2008/layout/LinedList"/>
    <dgm:cxn modelId="{08D03E37-829A-374F-9352-0F0D6A3632F1}" type="presParOf" srcId="{B3E8FC00-DC9D-0548-AD19-ABBCD0918CA2}" destId="{5225CDB6-A77F-5644-B0CE-1B5EEC191415}" srcOrd="12" destOrd="0" presId="urn:microsoft.com/office/officeart/2008/layout/LinedList"/>
    <dgm:cxn modelId="{C31EDF21-AE1F-B948-A97B-1BB597EE4847}" type="presParOf" srcId="{B3E8FC00-DC9D-0548-AD19-ABBCD0918CA2}" destId="{56B2F7C8-4E75-BA43-B872-AB20D2CFA39F}" srcOrd="13" destOrd="0" presId="urn:microsoft.com/office/officeart/2008/layout/LinedList"/>
    <dgm:cxn modelId="{49127D0C-0FDE-0D46-AA46-84161C3F64B2}" type="presParOf" srcId="{56B2F7C8-4E75-BA43-B872-AB20D2CFA39F}" destId="{5125FF6B-2841-FD4E-BE39-028C5A2300DE}" srcOrd="0" destOrd="0" presId="urn:microsoft.com/office/officeart/2008/layout/LinedList"/>
    <dgm:cxn modelId="{CB4A728F-C828-B945-A99C-340B5806B5C8}" type="presParOf" srcId="{56B2F7C8-4E75-BA43-B872-AB20D2CFA39F}" destId="{F6AFC06F-9DAE-EC4E-88CC-EED069D46946}" srcOrd="1" destOrd="0" presId="urn:microsoft.com/office/officeart/2008/layout/LinedList"/>
    <dgm:cxn modelId="{B3DB25D6-F0D8-2747-A002-2E649F8BE4F9}" type="presParOf" srcId="{B3E8FC00-DC9D-0548-AD19-ABBCD0918CA2}" destId="{884A8FFF-E950-4446-8134-D6E79CCE8CCE}" srcOrd="14" destOrd="0" presId="urn:microsoft.com/office/officeart/2008/layout/LinedList"/>
    <dgm:cxn modelId="{D6C91829-6AA5-C140-A8AA-8D88481CABBE}" type="presParOf" srcId="{B3E8FC00-DC9D-0548-AD19-ABBCD0918CA2}" destId="{2AF0BF1F-F6FE-6F42-8595-EC7692BAD784}" srcOrd="15" destOrd="0" presId="urn:microsoft.com/office/officeart/2008/layout/LinedList"/>
    <dgm:cxn modelId="{AAF12163-50C2-9745-85AF-AF5463AE638E}" type="presParOf" srcId="{2AF0BF1F-F6FE-6F42-8595-EC7692BAD784}" destId="{8E41361F-011B-7740-8B08-98A5FAAB20CD}" srcOrd="0" destOrd="0" presId="urn:microsoft.com/office/officeart/2008/layout/LinedList"/>
    <dgm:cxn modelId="{41DA65D8-7B6C-8843-8291-B71C0B6F45D9}" type="presParOf" srcId="{2AF0BF1F-F6FE-6F42-8595-EC7692BAD784}" destId="{FE67BFC1-A242-C04D-8C5B-288A546C70F0}" srcOrd="1" destOrd="0" presId="urn:microsoft.com/office/officeart/2008/layout/LinedList"/>
    <dgm:cxn modelId="{08795792-71ED-7743-965E-BEAC04C08127}" type="presParOf" srcId="{B3E8FC00-DC9D-0548-AD19-ABBCD0918CA2}" destId="{42DA944A-7780-AA4E-8A56-CC9862CAC802}" srcOrd="16" destOrd="0" presId="urn:microsoft.com/office/officeart/2008/layout/LinedList"/>
    <dgm:cxn modelId="{A896FAAA-4433-534A-B65E-0D5F73706E42}" type="presParOf" srcId="{B3E8FC00-DC9D-0548-AD19-ABBCD0918CA2}" destId="{5654023C-0D14-F647-9870-F0369D3F21D9}" srcOrd="17" destOrd="0" presId="urn:microsoft.com/office/officeart/2008/layout/LinedList"/>
    <dgm:cxn modelId="{30361DD7-66A5-D04C-BD80-BA67587EE464}" type="presParOf" srcId="{5654023C-0D14-F647-9870-F0369D3F21D9}" destId="{2C9D67FF-7937-8847-8F30-00520B1EFB5C}" srcOrd="0" destOrd="0" presId="urn:microsoft.com/office/officeart/2008/layout/LinedList"/>
    <dgm:cxn modelId="{46CD5EA8-D22F-044C-A3FD-AB7934158C4C}" type="presParOf" srcId="{5654023C-0D14-F647-9870-F0369D3F21D9}" destId="{AFABFA29-4480-9F43-A838-ABE528C9E7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E63FA-DC36-0E4E-B3A2-E39D858470CA}">
      <dsp:nvSpPr>
        <dsp:cNvPr id="0" name=""/>
        <dsp:cNvSpPr/>
      </dsp:nvSpPr>
      <dsp:spPr>
        <a:xfrm>
          <a:off x="0" y="546"/>
          <a:ext cx="35853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340D7-A342-C947-9D38-FD107A6A537E}">
      <dsp:nvSpPr>
        <dsp:cNvPr id="0" name=""/>
        <dsp:cNvSpPr/>
      </dsp:nvSpPr>
      <dsp:spPr>
        <a:xfrm>
          <a:off x="0" y="546"/>
          <a:ext cx="3585312" cy="639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t-BR" sz="1800" kern="1200"/>
            <a:t>Identificar os principais objetivos da entrevista, tais como:</a:t>
          </a:r>
          <a:endParaRPr lang="en-US" sz="1800" kern="1200"/>
        </a:p>
      </dsp:txBody>
      <dsp:txXfrm>
        <a:off x="0" y="546"/>
        <a:ext cx="3585312" cy="639947"/>
      </dsp:txXfrm>
    </dsp:sp>
    <dsp:sp modelId="{B51EE596-6450-C84E-8C06-DB7B2E118C0D}">
      <dsp:nvSpPr>
        <dsp:cNvPr id="0" name=""/>
        <dsp:cNvSpPr/>
      </dsp:nvSpPr>
      <dsp:spPr>
        <a:xfrm>
          <a:off x="0" y="640494"/>
          <a:ext cx="35853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C8B359-6FC6-9143-976C-1B08818C2E51}">
      <dsp:nvSpPr>
        <dsp:cNvPr id="0" name=""/>
        <dsp:cNvSpPr/>
      </dsp:nvSpPr>
      <dsp:spPr>
        <a:xfrm>
          <a:off x="0" y="640494"/>
          <a:ext cx="3585312" cy="639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t-BR" sz="1800" kern="1200"/>
            <a:t>Seleção</a:t>
          </a:r>
          <a:endParaRPr lang="en-US" sz="1800" kern="1200"/>
        </a:p>
      </dsp:txBody>
      <dsp:txXfrm>
        <a:off x="0" y="640494"/>
        <a:ext cx="3585312" cy="639947"/>
      </dsp:txXfrm>
    </dsp:sp>
    <dsp:sp modelId="{8722170B-6121-F04A-AEA6-B4332D25C931}">
      <dsp:nvSpPr>
        <dsp:cNvPr id="0" name=""/>
        <dsp:cNvSpPr/>
      </dsp:nvSpPr>
      <dsp:spPr>
        <a:xfrm>
          <a:off x="0" y="1280441"/>
          <a:ext cx="35853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10F58-15B4-0648-8DCC-9DE8FC825CEA}">
      <dsp:nvSpPr>
        <dsp:cNvPr id="0" name=""/>
        <dsp:cNvSpPr/>
      </dsp:nvSpPr>
      <dsp:spPr>
        <a:xfrm>
          <a:off x="0" y="1280441"/>
          <a:ext cx="3585312" cy="639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t-BR" sz="1800" kern="1200"/>
            <a:t>Atração</a:t>
          </a:r>
          <a:endParaRPr lang="en-US" sz="1800" kern="1200"/>
        </a:p>
      </dsp:txBody>
      <dsp:txXfrm>
        <a:off x="0" y="1280441"/>
        <a:ext cx="3585312" cy="639947"/>
      </dsp:txXfrm>
    </dsp:sp>
    <dsp:sp modelId="{269AF00B-C131-A447-837C-7899C6C7CE7D}">
      <dsp:nvSpPr>
        <dsp:cNvPr id="0" name=""/>
        <dsp:cNvSpPr/>
      </dsp:nvSpPr>
      <dsp:spPr>
        <a:xfrm>
          <a:off x="0" y="1920389"/>
          <a:ext cx="35853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426C0-47E9-BD42-B7FA-10F11257601E}">
      <dsp:nvSpPr>
        <dsp:cNvPr id="0" name=""/>
        <dsp:cNvSpPr/>
      </dsp:nvSpPr>
      <dsp:spPr>
        <a:xfrm>
          <a:off x="0" y="1920389"/>
          <a:ext cx="3585312" cy="639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t-BR" sz="1800" kern="1200"/>
            <a:t>Colher informações sobre o que o candidato </a:t>
          </a:r>
          <a:r>
            <a:rPr lang="pt-BR" sz="1800" i="1" kern="1200"/>
            <a:t>pode </a:t>
          </a:r>
          <a:r>
            <a:rPr lang="pt-BR" sz="1800" kern="1200"/>
            <a:t> fazer</a:t>
          </a:r>
          <a:endParaRPr lang="en-US" sz="1800" kern="1200"/>
        </a:p>
      </dsp:txBody>
      <dsp:txXfrm>
        <a:off x="0" y="1920389"/>
        <a:ext cx="3585312" cy="639947"/>
      </dsp:txXfrm>
    </dsp:sp>
    <dsp:sp modelId="{1FB5AC29-F155-A344-AB0D-C8253FCF49FE}">
      <dsp:nvSpPr>
        <dsp:cNvPr id="0" name=""/>
        <dsp:cNvSpPr/>
      </dsp:nvSpPr>
      <dsp:spPr>
        <a:xfrm>
          <a:off x="0" y="2560336"/>
          <a:ext cx="35853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1FD61-CE32-3040-99F0-1A8DA951855E}">
      <dsp:nvSpPr>
        <dsp:cNvPr id="0" name=""/>
        <dsp:cNvSpPr/>
      </dsp:nvSpPr>
      <dsp:spPr>
        <a:xfrm>
          <a:off x="0" y="2560336"/>
          <a:ext cx="3585312" cy="639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t-BR" sz="1800" kern="1200"/>
            <a:t>Colher informações sobre o que o candidato </a:t>
          </a:r>
          <a:r>
            <a:rPr lang="pt-BR" sz="1800" i="1" kern="1200"/>
            <a:t>irá </a:t>
          </a:r>
          <a:r>
            <a:rPr lang="pt-BR" sz="1800" kern="1200"/>
            <a:t> fazer</a:t>
          </a:r>
          <a:endParaRPr lang="en-US" sz="1800" kern="1200"/>
        </a:p>
      </dsp:txBody>
      <dsp:txXfrm>
        <a:off x="0" y="2560336"/>
        <a:ext cx="3585312" cy="639947"/>
      </dsp:txXfrm>
    </dsp:sp>
    <dsp:sp modelId="{2CA7AAD6-0E04-8C4A-ABE8-0164E9771D5B}">
      <dsp:nvSpPr>
        <dsp:cNvPr id="0" name=""/>
        <dsp:cNvSpPr/>
      </dsp:nvSpPr>
      <dsp:spPr>
        <a:xfrm>
          <a:off x="0" y="3200284"/>
          <a:ext cx="35853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721E2-92CE-7D40-8476-6B980D430F84}">
      <dsp:nvSpPr>
        <dsp:cNvPr id="0" name=""/>
        <dsp:cNvSpPr/>
      </dsp:nvSpPr>
      <dsp:spPr>
        <a:xfrm>
          <a:off x="0" y="3200284"/>
          <a:ext cx="3585312" cy="639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t-BR" sz="1800" kern="1200"/>
            <a:t>Oferecer informações</a:t>
          </a:r>
          <a:endParaRPr lang="en-US" sz="1800" kern="1200"/>
        </a:p>
      </dsp:txBody>
      <dsp:txXfrm>
        <a:off x="0" y="3200284"/>
        <a:ext cx="3585312" cy="639947"/>
      </dsp:txXfrm>
    </dsp:sp>
    <dsp:sp modelId="{B44CAA62-0685-824B-8DDE-805ACEA9EAAD}">
      <dsp:nvSpPr>
        <dsp:cNvPr id="0" name=""/>
        <dsp:cNvSpPr/>
      </dsp:nvSpPr>
      <dsp:spPr>
        <a:xfrm>
          <a:off x="0" y="3840231"/>
          <a:ext cx="35853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BCCA6-B6DB-FA4E-B292-B8D621CAEFA9}">
      <dsp:nvSpPr>
        <dsp:cNvPr id="0" name=""/>
        <dsp:cNvSpPr/>
      </dsp:nvSpPr>
      <dsp:spPr>
        <a:xfrm>
          <a:off x="0" y="3840231"/>
          <a:ext cx="3585312" cy="639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pt-BR" sz="1800" kern="1200"/>
            <a:t>Verificar a adequação do candidato à organização</a:t>
          </a:r>
          <a:endParaRPr lang="en-US" sz="1800" kern="1200"/>
        </a:p>
      </dsp:txBody>
      <dsp:txXfrm>
        <a:off x="0" y="3840231"/>
        <a:ext cx="3585312" cy="639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67A6C-FF2C-7045-A611-3C92ADD7B691}">
      <dsp:nvSpPr>
        <dsp:cNvPr id="0" name=""/>
        <dsp:cNvSpPr/>
      </dsp:nvSpPr>
      <dsp:spPr>
        <a:xfrm>
          <a:off x="0" y="0"/>
          <a:ext cx="35853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1AA23-FC7B-C446-9760-F13D71FF8EBB}">
      <dsp:nvSpPr>
        <dsp:cNvPr id="0" name=""/>
        <dsp:cNvSpPr/>
      </dsp:nvSpPr>
      <dsp:spPr>
        <a:xfrm>
          <a:off x="0" y="0"/>
          <a:ext cx="3585312" cy="1120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a:t>O estilo de entrevista baseado em comportamento tornou-se mais popular nos últimos anos.</a:t>
          </a:r>
          <a:endParaRPr lang="en-US" sz="1600" kern="1200"/>
        </a:p>
      </dsp:txBody>
      <dsp:txXfrm>
        <a:off x="0" y="0"/>
        <a:ext cx="3585312" cy="1120181"/>
      </dsp:txXfrm>
    </dsp:sp>
    <dsp:sp modelId="{B16D6570-EBA1-7F4A-9875-F4E98FBF5C60}">
      <dsp:nvSpPr>
        <dsp:cNvPr id="0" name=""/>
        <dsp:cNvSpPr/>
      </dsp:nvSpPr>
      <dsp:spPr>
        <a:xfrm>
          <a:off x="0" y="1120181"/>
          <a:ext cx="35853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3C5A4-3A4D-0A4C-AE06-63877EAFB170}">
      <dsp:nvSpPr>
        <dsp:cNvPr id="0" name=""/>
        <dsp:cNvSpPr/>
      </dsp:nvSpPr>
      <dsp:spPr>
        <a:xfrm>
          <a:off x="0" y="1120181"/>
          <a:ext cx="3585312" cy="1120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a:t>É uma técnica de entrevista baseada no princípio de que o desempenho passado é um preditor de sucesso futuro.</a:t>
          </a:r>
          <a:endParaRPr lang="en-US" sz="1600" kern="1200"/>
        </a:p>
      </dsp:txBody>
      <dsp:txXfrm>
        <a:off x="0" y="1120181"/>
        <a:ext cx="3585312" cy="1120181"/>
      </dsp:txXfrm>
    </dsp:sp>
    <dsp:sp modelId="{EA0A5981-BA9D-AE44-AAB4-588D06D6727A}">
      <dsp:nvSpPr>
        <dsp:cNvPr id="0" name=""/>
        <dsp:cNvSpPr/>
      </dsp:nvSpPr>
      <dsp:spPr>
        <a:xfrm>
          <a:off x="0" y="2240363"/>
          <a:ext cx="35853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CA7C07-FB93-7E4E-A53D-35887DE5436D}">
      <dsp:nvSpPr>
        <dsp:cNvPr id="0" name=""/>
        <dsp:cNvSpPr/>
      </dsp:nvSpPr>
      <dsp:spPr>
        <a:xfrm>
          <a:off x="0" y="2240363"/>
          <a:ext cx="3585312" cy="1120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a:t>As perguntas da entrevista baseadas em comportamento revelam histórias sobre experiências da vida real que você teve.</a:t>
          </a:r>
          <a:endParaRPr lang="en-US" sz="1600" kern="1200"/>
        </a:p>
      </dsp:txBody>
      <dsp:txXfrm>
        <a:off x="0" y="2240363"/>
        <a:ext cx="3585312" cy="1120181"/>
      </dsp:txXfrm>
    </dsp:sp>
    <dsp:sp modelId="{AF80AEDB-3CB3-4645-BE1D-DEC8B358DDB8}">
      <dsp:nvSpPr>
        <dsp:cNvPr id="0" name=""/>
        <dsp:cNvSpPr/>
      </dsp:nvSpPr>
      <dsp:spPr>
        <a:xfrm>
          <a:off x="0" y="3360544"/>
          <a:ext cx="35853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00F686-6720-EC4D-8CFF-236DA77294CC}">
      <dsp:nvSpPr>
        <dsp:cNvPr id="0" name=""/>
        <dsp:cNvSpPr/>
      </dsp:nvSpPr>
      <dsp:spPr>
        <a:xfrm>
          <a:off x="0" y="3360544"/>
          <a:ext cx="3585312" cy="1120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a:t>Você pode ser solicitado a descrever experiências passadas específicas para ilustrar sua capacidade de desempenhar as funções essenciais do trabalho.</a:t>
          </a:r>
          <a:endParaRPr lang="en-US" sz="1600" kern="1200"/>
        </a:p>
      </dsp:txBody>
      <dsp:txXfrm>
        <a:off x="0" y="3360544"/>
        <a:ext cx="3585312" cy="1120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7FBAE-4452-4842-8868-A09D63ECC1B1}">
      <dsp:nvSpPr>
        <dsp:cNvPr id="0" name=""/>
        <dsp:cNvSpPr/>
      </dsp:nvSpPr>
      <dsp:spPr>
        <a:xfrm>
          <a:off x="0" y="0"/>
          <a:ext cx="35853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A5DFFF-BD60-2A48-8ECC-C04E5496E815}">
      <dsp:nvSpPr>
        <dsp:cNvPr id="0" name=""/>
        <dsp:cNvSpPr/>
      </dsp:nvSpPr>
      <dsp:spPr>
        <a:xfrm>
          <a:off x="0" y="0"/>
          <a:ext cx="3585312" cy="1120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t-BR" sz="3000" kern="1200"/>
            <a:t>• Conte-me sobre uma época...</a:t>
          </a:r>
          <a:endParaRPr lang="en-US" sz="3000" kern="1200"/>
        </a:p>
      </dsp:txBody>
      <dsp:txXfrm>
        <a:off x="0" y="0"/>
        <a:ext cx="3585312" cy="1120181"/>
      </dsp:txXfrm>
    </dsp:sp>
    <dsp:sp modelId="{6E209857-C925-B74D-A12C-24923E76E1B2}">
      <dsp:nvSpPr>
        <dsp:cNvPr id="0" name=""/>
        <dsp:cNvSpPr/>
      </dsp:nvSpPr>
      <dsp:spPr>
        <a:xfrm>
          <a:off x="0" y="1120181"/>
          <a:ext cx="35853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A709A-82A6-5F4A-9546-3168FE279070}">
      <dsp:nvSpPr>
        <dsp:cNvPr id="0" name=""/>
        <dsp:cNvSpPr/>
      </dsp:nvSpPr>
      <dsp:spPr>
        <a:xfrm>
          <a:off x="0" y="1120181"/>
          <a:ext cx="3585312" cy="1120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t-BR" sz="3000" kern="1200"/>
            <a:t>• Dê-me um exemplo de quando...</a:t>
          </a:r>
          <a:endParaRPr lang="en-US" sz="3000" kern="1200"/>
        </a:p>
      </dsp:txBody>
      <dsp:txXfrm>
        <a:off x="0" y="1120181"/>
        <a:ext cx="3585312" cy="1120181"/>
      </dsp:txXfrm>
    </dsp:sp>
    <dsp:sp modelId="{5C57F0A8-84BA-C14A-A1CD-307E3D13AB8E}">
      <dsp:nvSpPr>
        <dsp:cNvPr id="0" name=""/>
        <dsp:cNvSpPr/>
      </dsp:nvSpPr>
      <dsp:spPr>
        <a:xfrm>
          <a:off x="0" y="2240363"/>
          <a:ext cx="35853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AE200E-BDA7-AD4A-87F7-FCF4522C37BC}">
      <dsp:nvSpPr>
        <dsp:cNvPr id="0" name=""/>
        <dsp:cNvSpPr/>
      </dsp:nvSpPr>
      <dsp:spPr>
        <a:xfrm>
          <a:off x="0" y="2240363"/>
          <a:ext cx="3585312" cy="1120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t-BR" sz="3000" kern="1200"/>
            <a:t>• Descreva para mim...</a:t>
          </a:r>
          <a:endParaRPr lang="en-US" sz="3000" kern="1200"/>
        </a:p>
      </dsp:txBody>
      <dsp:txXfrm>
        <a:off x="0" y="2240363"/>
        <a:ext cx="3585312" cy="1120181"/>
      </dsp:txXfrm>
    </dsp:sp>
    <dsp:sp modelId="{44D26684-B36B-8048-81FB-FA370542FEF8}">
      <dsp:nvSpPr>
        <dsp:cNvPr id="0" name=""/>
        <dsp:cNvSpPr/>
      </dsp:nvSpPr>
      <dsp:spPr>
        <a:xfrm>
          <a:off x="0" y="3360544"/>
          <a:ext cx="35853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8664CD-6F74-FA4E-B74B-47C3557161FE}">
      <dsp:nvSpPr>
        <dsp:cNvPr id="0" name=""/>
        <dsp:cNvSpPr/>
      </dsp:nvSpPr>
      <dsp:spPr>
        <a:xfrm>
          <a:off x="0" y="3360544"/>
          <a:ext cx="3585312" cy="1120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pt-BR" sz="3000" kern="1200"/>
            <a:t>• Explique-me...</a:t>
          </a:r>
          <a:endParaRPr lang="en-US" sz="3000" kern="1200"/>
        </a:p>
      </dsp:txBody>
      <dsp:txXfrm>
        <a:off x="0" y="3360544"/>
        <a:ext cx="3585312" cy="1120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05D42-C2CD-A34D-9C2F-503C25BFE56E}">
      <dsp:nvSpPr>
        <dsp:cNvPr id="0" name=""/>
        <dsp:cNvSpPr/>
      </dsp:nvSpPr>
      <dsp:spPr>
        <a:xfrm>
          <a:off x="0" y="1169"/>
          <a:ext cx="5041547"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6BDA9-28EA-DF4C-8DF7-B5608C102CE2}">
      <dsp:nvSpPr>
        <dsp:cNvPr id="0" name=""/>
        <dsp:cNvSpPr/>
      </dsp:nvSpPr>
      <dsp:spPr>
        <a:xfrm>
          <a:off x="0" y="1169"/>
          <a:ext cx="5036631" cy="60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dirty="0"/>
            <a:t>Quais são as principais responsabilidades deste cargo?</a:t>
          </a:r>
          <a:endParaRPr lang="en-US" sz="1600" kern="1200" dirty="0"/>
        </a:p>
      </dsp:txBody>
      <dsp:txXfrm>
        <a:off x="0" y="1169"/>
        <a:ext cx="5036631" cy="607350"/>
      </dsp:txXfrm>
    </dsp:sp>
    <dsp:sp modelId="{7C1F18CA-65C6-E542-AC47-687DCE2D280D}">
      <dsp:nvSpPr>
        <dsp:cNvPr id="0" name=""/>
        <dsp:cNvSpPr/>
      </dsp:nvSpPr>
      <dsp:spPr>
        <a:xfrm>
          <a:off x="0" y="608519"/>
          <a:ext cx="5041547" cy="0"/>
        </a:xfrm>
        <a:prstGeom prst="line">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469CC-32C5-514F-A7A2-AF077E2794EC}">
      <dsp:nvSpPr>
        <dsp:cNvPr id="0" name=""/>
        <dsp:cNvSpPr/>
      </dsp:nvSpPr>
      <dsp:spPr>
        <a:xfrm>
          <a:off x="0" y="608519"/>
          <a:ext cx="5036631" cy="875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dirty="0"/>
            <a:t>Quais mudanças ou melhorias importantes você mais gostaria de ver provocadas pela pessoa que assume esta posição?</a:t>
          </a:r>
          <a:endParaRPr lang="en-US" sz="1600" kern="1200" dirty="0"/>
        </a:p>
      </dsp:txBody>
      <dsp:txXfrm>
        <a:off x="0" y="608519"/>
        <a:ext cx="5036631" cy="875542"/>
      </dsp:txXfrm>
    </dsp:sp>
    <dsp:sp modelId="{213CA1D9-6E25-8345-BBD8-23E5BB3BD157}">
      <dsp:nvSpPr>
        <dsp:cNvPr id="0" name=""/>
        <dsp:cNvSpPr/>
      </dsp:nvSpPr>
      <dsp:spPr>
        <a:xfrm>
          <a:off x="0" y="1484061"/>
          <a:ext cx="5041547"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E23B9-3449-8141-808A-831A20568D89}">
      <dsp:nvSpPr>
        <dsp:cNvPr id="0" name=""/>
        <dsp:cNvSpPr/>
      </dsp:nvSpPr>
      <dsp:spPr>
        <a:xfrm>
          <a:off x="0" y="1484061"/>
          <a:ext cx="5036631" cy="49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dirty="0"/>
            <a:t>Há quanto tempo existe esta posição na sua organização?</a:t>
          </a:r>
          <a:endParaRPr lang="en-US" sz="1600" kern="1200" dirty="0"/>
        </a:p>
      </dsp:txBody>
      <dsp:txXfrm>
        <a:off x="0" y="1484061"/>
        <a:ext cx="5036631" cy="498905"/>
      </dsp:txXfrm>
    </dsp:sp>
    <dsp:sp modelId="{5F8158D4-A580-534D-A1AE-4AA4A6A59A03}">
      <dsp:nvSpPr>
        <dsp:cNvPr id="0" name=""/>
        <dsp:cNvSpPr/>
      </dsp:nvSpPr>
      <dsp:spPr>
        <a:xfrm>
          <a:off x="0" y="1982967"/>
          <a:ext cx="5041547" cy="0"/>
        </a:xfrm>
        <a:prstGeom prst="line">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FC53F-C112-8A45-B007-E059708721A2}">
      <dsp:nvSpPr>
        <dsp:cNvPr id="0" name=""/>
        <dsp:cNvSpPr/>
      </dsp:nvSpPr>
      <dsp:spPr>
        <a:xfrm>
          <a:off x="0" y="1982967"/>
          <a:ext cx="5036631" cy="60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dirty="0"/>
            <a:t>Se eu conseguisse esta posição, qual seria o desafio imediato que exigiria a minha atenção?</a:t>
          </a:r>
          <a:endParaRPr lang="en-US" sz="1600" kern="1200" dirty="0"/>
        </a:p>
      </dsp:txBody>
      <dsp:txXfrm>
        <a:off x="0" y="1982967"/>
        <a:ext cx="5036631" cy="607350"/>
      </dsp:txXfrm>
    </dsp:sp>
    <dsp:sp modelId="{11A8F50C-3029-5649-98F8-31E01E7ECEE6}">
      <dsp:nvSpPr>
        <dsp:cNvPr id="0" name=""/>
        <dsp:cNvSpPr/>
      </dsp:nvSpPr>
      <dsp:spPr>
        <a:xfrm>
          <a:off x="0" y="2590317"/>
          <a:ext cx="5041547"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C49D7-45F0-754D-A5EE-5F8A860BBAA0}">
      <dsp:nvSpPr>
        <dsp:cNvPr id="0" name=""/>
        <dsp:cNvSpPr/>
      </dsp:nvSpPr>
      <dsp:spPr>
        <a:xfrm>
          <a:off x="0" y="2590317"/>
          <a:ext cx="5036631" cy="60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dirty="0"/>
            <a:t>Que qualificações e qualidades pessoais você acha que o candidato selecionado terá?</a:t>
          </a:r>
          <a:endParaRPr lang="en-US" sz="1600" kern="1200" dirty="0"/>
        </a:p>
      </dsp:txBody>
      <dsp:txXfrm>
        <a:off x="0" y="2590317"/>
        <a:ext cx="5036631" cy="607350"/>
      </dsp:txXfrm>
    </dsp:sp>
    <dsp:sp modelId="{2DC0FB9C-56C3-FD45-8DCA-4D36F09A2D80}">
      <dsp:nvSpPr>
        <dsp:cNvPr id="0" name=""/>
        <dsp:cNvSpPr/>
      </dsp:nvSpPr>
      <dsp:spPr>
        <a:xfrm>
          <a:off x="0" y="3197667"/>
          <a:ext cx="5041547" cy="0"/>
        </a:xfrm>
        <a:prstGeom prst="line">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E7B75-3140-2E4A-AC14-8B4E4FCD9D02}">
      <dsp:nvSpPr>
        <dsp:cNvPr id="0" name=""/>
        <dsp:cNvSpPr/>
      </dsp:nvSpPr>
      <dsp:spPr>
        <a:xfrm>
          <a:off x="0" y="3197667"/>
          <a:ext cx="5036631" cy="60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dirty="0"/>
            <a:t>Quais são as relações de subordinação desta posição?</a:t>
          </a:r>
          <a:endParaRPr lang="en-US" sz="1600" kern="1200" dirty="0"/>
        </a:p>
      </dsp:txBody>
      <dsp:txXfrm>
        <a:off x="0" y="3197667"/>
        <a:ext cx="5036631" cy="607350"/>
      </dsp:txXfrm>
    </dsp:sp>
    <dsp:sp modelId="{5225CDB6-A77F-5644-B0CE-1B5EEC191415}">
      <dsp:nvSpPr>
        <dsp:cNvPr id="0" name=""/>
        <dsp:cNvSpPr/>
      </dsp:nvSpPr>
      <dsp:spPr>
        <a:xfrm>
          <a:off x="0" y="3805017"/>
          <a:ext cx="5041547"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5FF6B-2841-FD4E-BE39-028C5A2300DE}">
      <dsp:nvSpPr>
        <dsp:cNvPr id="0" name=""/>
        <dsp:cNvSpPr/>
      </dsp:nvSpPr>
      <dsp:spPr>
        <a:xfrm>
          <a:off x="0" y="3805017"/>
          <a:ext cx="5036631" cy="379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dirty="0"/>
            <a:t>Quem são as pessoas chave com quem eu trabalharia?</a:t>
          </a:r>
          <a:endParaRPr lang="en-US" sz="1600" kern="1200" dirty="0"/>
        </a:p>
      </dsp:txBody>
      <dsp:txXfrm>
        <a:off x="0" y="3805017"/>
        <a:ext cx="5036631" cy="379711"/>
      </dsp:txXfrm>
    </dsp:sp>
    <dsp:sp modelId="{884A8FFF-E950-4446-8134-D6E79CCE8CCE}">
      <dsp:nvSpPr>
        <dsp:cNvPr id="0" name=""/>
        <dsp:cNvSpPr/>
      </dsp:nvSpPr>
      <dsp:spPr>
        <a:xfrm>
          <a:off x="0" y="4184729"/>
          <a:ext cx="5041547" cy="0"/>
        </a:xfrm>
        <a:prstGeom prst="line">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41361F-011B-7740-8B08-98A5FAAB20CD}">
      <dsp:nvSpPr>
        <dsp:cNvPr id="0" name=""/>
        <dsp:cNvSpPr/>
      </dsp:nvSpPr>
      <dsp:spPr>
        <a:xfrm>
          <a:off x="0" y="4184729"/>
          <a:ext cx="5036631" cy="60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dirty="0"/>
            <a:t>Como o desempenho é medido?</a:t>
          </a:r>
          <a:endParaRPr lang="en-US" sz="1600" kern="1200" dirty="0"/>
        </a:p>
      </dsp:txBody>
      <dsp:txXfrm>
        <a:off x="0" y="4184729"/>
        <a:ext cx="5036631" cy="607350"/>
      </dsp:txXfrm>
    </dsp:sp>
    <dsp:sp modelId="{42DA944A-7780-AA4E-8A56-CC9862CAC802}">
      <dsp:nvSpPr>
        <dsp:cNvPr id="0" name=""/>
        <dsp:cNvSpPr/>
      </dsp:nvSpPr>
      <dsp:spPr>
        <a:xfrm>
          <a:off x="0" y="4792079"/>
          <a:ext cx="5041547"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D67FF-7937-8847-8F30-00520B1EFB5C}">
      <dsp:nvSpPr>
        <dsp:cNvPr id="0" name=""/>
        <dsp:cNvSpPr/>
      </dsp:nvSpPr>
      <dsp:spPr>
        <a:xfrm>
          <a:off x="0" y="4792079"/>
          <a:ext cx="5036631" cy="60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kern="1200" dirty="0"/>
            <a:t>Como você descreveria a cultura da sua organização?</a:t>
          </a:r>
          <a:endParaRPr lang="en-US" sz="1600" kern="1200" dirty="0"/>
        </a:p>
      </dsp:txBody>
      <dsp:txXfrm>
        <a:off x="0" y="4792079"/>
        <a:ext cx="5036631" cy="6073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CB7A9-805E-DF4A-9DDC-2F1D1EA26601}" type="datetimeFigureOut">
              <a:rPr lang="pt-BR" smtClean="0"/>
              <a:t>30/08/2023</a:t>
            </a:fld>
            <a:endParaRPr lang="pt-BR" dirty="0"/>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2ED22-5E04-1842-8618-3EF96D9D5B1B}" type="slidenum">
              <a:rPr lang="pt-BR" smtClean="0"/>
              <a:t>‹nº›</a:t>
            </a:fld>
            <a:endParaRPr lang="pt-BR" dirty="0"/>
          </a:p>
        </p:txBody>
      </p:sp>
    </p:spTree>
    <p:extLst>
      <p:ext uri="{BB962C8B-B14F-4D97-AF65-F5344CB8AC3E}">
        <p14:creationId xmlns:p14="http://schemas.microsoft.com/office/powerpoint/2010/main" val="122746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40F2ED22-5E04-1842-8618-3EF96D9D5B1B}" type="slidenum">
              <a:rPr lang="pt-BR" smtClean="0"/>
              <a:t>6</a:t>
            </a:fld>
            <a:endParaRPr lang="pt-BR" dirty="0"/>
          </a:p>
        </p:txBody>
      </p:sp>
    </p:spTree>
    <p:extLst>
      <p:ext uri="{BB962C8B-B14F-4D97-AF65-F5344CB8AC3E}">
        <p14:creationId xmlns:p14="http://schemas.microsoft.com/office/powerpoint/2010/main" val="13197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40F2ED22-5E04-1842-8618-3EF96D9D5B1B}" type="slidenum">
              <a:rPr lang="pt-BR" smtClean="0"/>
              <a:t>12</a:t>
            </a:fld>
            <a:endParaRPr lang="pt-BR" dirty="0"/>
          </a:p>
        </p:txBody>
      </p:sp>
    </p:spTree>
    <p:extLst>
      <p:ext uri="{BB962C8B-B14F-4D97-AF65-F5344CB8AC3E}">
        <p14:creationId xmlns:p14="http://schemas.microsoft.com/office/powerpoint/2010/main" val="48522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0F2ED22-5E04-1842-8618-3EF96D9D5B1B}" type="slidenum">
              <a:rPr lang="pt-BR" smtClean="0"/>
              <a:t>21</a:t>
            </a:fld>
            <a:endParaRPr lang="pt-BR" dirty="0"/>
          </a:p>
        </p:txBody>
      </p:sp>
    </p:spTree>
    <p:extLst>
      <p:ext uri="{BB962C8B-B14F-4D97-AF65-F5344CB8AC3E}">
        <p14:creationId xmlns:p14="http://schemas.microsoft.com/office/powerpoint/2010/main" val="3995392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0F2ED22-5E04-1842-8618-3EF96D9D5B1B}" type="slidenum">
              <a:rPr lang="pt-BR" smtClean="0"/>
              <a:t>24</a:t>
            </a:fld>
            <a:endParaRPr lang="pt-BR" dirty="0"/>
          </a:p>
        </p:txBody>
      </p:sp>
    </p:spTree>
    <p:extLst>
      <p:ext uri="{BB962C8B-B14F-4D97-AF65-F5344CB8AC3E}">
        <p14:creationId xmlns:p14="http://schemas.microsoft.com/office/powerpoint/2010/main" val="27327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0F2ED22-5E04-1842-8618-3EF96D9D5B1B}" type="slidenum">
              <a:rPr lang="pt-BR" smtClean="0"/>
              <a:t>27</a:t>
            </a:fld>
            <a:endParaRPr lang="pt-BR" dirty="0"/>
          </a:p>
        </p:txBody>
      </p:sp>
    </p:spTree>
    <p:extLst>
      <p:ext uri="{BB962C8B-B14F-4D97-AF65-F5344CB8AC3E}">
        <p14:creationId xmlns:p14="http://schemas.microsoft.com/office/powerpoint/2010/main" val="2819955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42470-DBD7-7E7D-30B5-4A84B5F51493}"/>
              </a:ext>
            </a:extLst>
          </p:cNvPr>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a:extLst>
              <a:ext uri="{FF2B5EF4-FFF2-40B4-BE49-F238E27FC236}">
                <a16:creationId xmlns:a16="http://schemas.microsoft.com/office/drawing/2014/main" id="{F6FA4023-4265-B6D7-66FF-9A6D0161CD7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A5255A1-1A50-E3B6-97E9-7FF9FDBCBF68}"/>
              </a:ext>
            </a:extLst>
          </p:cNvPr>
          <p:cNvSpPr>
            <a:spLocks noGrp="1"/>
          </p:cNvSpPr>
          <p:nvPr>
            <p:ph type="dt" sz="half" idx="10"/>
          </p:nvPr>
        </p:nvSpPr>
        <p:spPr/>
        <p:txBody>
          <a:bodyPr/>
          <a:lstStyle/>
          <a:p>
            <a:pPr>
              <a:defRPr/>
            </a:pPr>
            <a:endParaRPr lang="pt-BR" dirty="0"/>
          </a:p>
        </p:txBody>
      </p:sp>
      <p:sp>
        <p:nvSpPr>
          <p:cNvPr id="5" name="Espaço Reservado para Rodapé 4">
            <a:extLst>
              <a:ext uri="{FF2B5EF4-FFF2-40B4-BE49-F238E27FC236}">
                <a16:creationId xmlns:a16="http://schemas.microsoft.com/office/drawing/2014/main" id="{6D13308D-CB11-FAF1-F2D1-980167918E5F}"/>
              </a:ext>
            </a:extLst>
          </p:cNvPr>
          <p:cNvSpPr>
            <a:spLocks noGrp="1"/>
          </p:cNvSpPr>
          <p:nvPr>
            <p:ph type="ftr" sz="quarter" idx="11"/>
          </p:nvPr>
        </p:nvSpPr>
        <p:spPr/>
        <p:txBody>
          <a:bodyPr/>
          <a:lstStyle/>
          <a:p>
            <a:pPr>
              <a:defRPr/>
            </a:pPr>
            <a:endParaRPr lang="pt-BR" dirty="0"/>
          </a:p>
        </p:txBody>
      </p:sp>
      <p:sp>
        <p:nvSpPr>
          <p:cNvPr id="6" name="Espaço Reservado para Número de Slide 5">
            <a:extLst>
              <a:ext uri="{FF2B5EF4-FFF2-40B4-BE49-F238E27FC236}">
                <a16:creationId xmlns:a16="http://schemas.microsoft.com/office/drawing/2014/main" id="{F5ECB1DD-25C0-27E2-09C1-6B445A683EC8}"/>
              </a:ext>
            </a:extLst>
          </p:cNvPr>
          <p:cNvSpPr>
            <a:spLocks noGrp="1"/>
          </p:cNvSpPr>
          <p:nvPr>
            <p:ph type="sldNum" sz="quarter" idx="12"/>
          </p:nvPr>
        </p:nvSpPr>
        <p:spPr/>
        <p:txBody>
          <a:bodyPr/>
          <a:lstStyle/>
          <a:p>
            <a:fld id="{51C5A466-02FB-A844-A516-328187A4D908}" type="slidenum">
              <a:rPr lang="pt-BR" altLang="pt-BR" smtClean="0"/>
              <a:pPr/>
              <a:t>‹nº›</a:t>
            </a:fld>
            <a:endParaRPr lang="pt-BR" altLang="pt-BR" dirty="0"/>
          </a:p>
        </p:txBody>
      </p:sp>
    </p:spTree>
    <p:extLst>
      <p:ext uri="{BB962C8B-B14F-4D97-AF65-F5344CB8AC3E}">
        <p14:creationId xmlns:p14="http://schemas.microsoft.com/office/powerpoint/2010/main" val="3263667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5EB59-4E7F-2764-902F-808A50068BE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FEA1CE1-59A1-3300-24BF-EDB8F1FE526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D77F07C-6495-0B81-D9E2-AD3393FAC041}"/>
              </a:ext>
            </a:extLst>
          </p:cNvPr>
          <p:cNvSpPr>
            <a:spLocks noGrp="1"/>
          </p:cNvSpPr>
          <p:nvPr>
            <p:ph type="dt" sz="half" idx="10"/>
          </p:nvPr>
        </p:nvSpPr>
        <p:spPr/>
        <p:txBody>
          <a:bodyPr/>
          <a:lstStyle/>
          <a:p>
            <a:pPr>
              <a:defRPr/>
            </a:pPr>
            <a:endParaRPr lang="pt-BR" dirty="0"/>
          </a:p>
        </p:txBody>
      </p:sp>
      <p:sp>
        <p:nvSpPr>
          <p:cNvPr id="5" name="Espaço Reservado para Rodapé 4">
            <a:extLst>
              <a:ext uri="{FF2B5EF4-FFF2-40B4-BE49-F238E27FC236}">
                <a16:creationId xmlns:a16="http://schemas.microsoft.com/office/drawing/2014/main" id="{EEA29E24-D510-D7C4-309B-29D9AC0495E2}"/>
              </a:ext>
            </a:extLst>
          </p:cNvPr>
          <p:cNvSpPr>
            <a:spLocks noGrp="1"/>
          </p:cNvSpPr>
          <p:nvPr>
            <p:ph type="ftr" sz="quarter" idx="11"/>
          </p:nvPr>
        </p:nvSpPr>
        <p:spPr/>
        <p:txBody>
          <a:bodyPr/>
          <a:lstStyle/>
          <a:p>
            <a:pPr>
              <a:defRPr/>
            </a:pPr>
            <a:endParaRPr lang="pt-BR" dirty="0"/>
          </a:p>
        </p:txBody>
      </p:sp>
      <p:sp>
        <p:nvSpPr>
          <p:cNvPr id="6" name="Espaço Reservado para Número de Slide 5">
            <a:extLst>
              <a:ext uri="{FF2B5EF4-FFF2-40B4-BE49-F238E27FC236}">
                <a16:creationId xmlns:a16="http://schemas.microsoft.com/office/drawing/2014/main" id="{1A010AAF-A797-6F50-48E1-C557A5C73EB1}"/>
              </a:ext>
            </a:extLst>
          </p:cNvPr>
          <p:cNvSpPr>
            <a:spLocks noGrp="1"/>
          </p:cNvSpPr>
          <p:nvPr>
            <p:ph type="sldNum" sz="quarter" idx="12"/>
          </p:nvPr>
        </p:nvSpPr>
        <p:spPr/>
        <p:txBody>
          <a:bodyPr/>
          <a:lstStyle/>
          <a:p>
            <a:fld id="{51C5A466-02FB-A844-A516-328187A4D908}" type="slidenum">
              <a:rPr lang="pt-BR" altLang="pt-BR" smtClean="0"/>
              <a:pPr/>
              <a:t>‹nº›</a:t>
            </a:fld>
            <a:endParaRPr lang="pt-BR" altLang="pt-BR" dirty="0"/>
          </a:p>
        </p:txBody>
      </p:sp>
    </p:spTree>
    <p:extLst>
      <p:ext uri="{BB962C8B-B14F-4D97-AF65-F5344CB8AC3E}">
        <p14:creationId xmlns:p14="http://schemas.microsoft.com/office/powerpoint/2010/main" val="73084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4069D1C-4D11-11D1-A7CE-9B8009BCD59E}"/>
              </a:ext>
            </a:extLst>
          </p:cNvPr>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0FFFFF2-B81E-C9C5-28E1-512A7BC43446}"/>
              </a:ext>
            </a:extLst>
          </p:cNvPr>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01201D4-8488-312B-9C0F-0C9D7DB335BC}"/>
              </a:ext>
            </a:extLst>
          </p:cNvPr>
          <p:cNvSpPr>
            <a:spLocks noGrp="1"/>
          </p:cNvSpPr>
          <p:nvPr>
            <p:ph type="dt" sz="half" idx="10"/>
          </p:nvPr>
        </p:nvSpPr>
        <p:spPr/>
        <p:txBody>
          <a:bodyPr/>
          <a:lstStyle/>
          <a:p>
            <a:pPr>
              <a:defRPr/>
            </a:pPr>
            <a:endParaRPr lang="pt-BR" dirty="0"/>
          </a:p>
        </p:txBody>
      </p:sp>
      <p:sp>
        <p:nvSpPr>
          <p:cNvPr id="5" name="Espaço Reservado para Rodapé 4">
            <a:extLst>
              <a:ext uri="{FF2B5EF4-FFF2-40B4-BE49-F238E27FC236}">
                <a16:creationId xmlns:a16="http://schemas.microsoft.com/office/drawing/2014/main" id="{ED6C0BFF-9479-BDD0-7833-8C966A6C7EDB}"/>
              </a:ext>
            </a:extLst>
          </p:cNvPr>
          <p:cNvSpPr>
            <a:spLocks noGrp="1"/>
          </p:cNvSpPr>
          <p:nvPr>
            <p:ph type="ftr" sz="quarter" idx="11"/>
          </p:nvPr>
        </p:nvSpPr>
        <p:spPr/>
        <p:txBody>
          <a:bodyPr/>
          <a:lstStyle/>
          <a:p>
            <a:pPr>
              <a:defRPr/>
            </a:pPr>
            <a:endParaRPr lang="pt-BR" dirty="0"/>
          </a:p>
        </p:txBody>
      </p:sp>
      <p:sp>
        <p:nvSpPr>
          <p:cNvPr id="6" name="Espaço Reservado para Número de Slide 5">
            <a:extLst>
              <a:ext uri="{FF2B5EF4-FFF2-40B4-BE49-F238E27FC236}">
                <a16:creationId xmlns:a16="http://schemas.microsoft.com/office/drawing/2014/main" id="{F3971818-392C-2794-15B5-93C718AE69D1}"/>
              </a:ext>
            </a:extLst>
          </p:cNvPr>
          <p:cNvSpPr>
            <a:spLocks noGrp="1"/>
          </p:cNvSpPr>
          <p:nvPr>
            <p:ph type="sldNum" sz="quarter" idx="12"/>
          </p:nvPr>
        </p:nvSpPr>
        <p:spPr/>
        <p:txBody>
          <a:bodyPr/>
          <a:lstStyle/>
          <a:p>
            <a:fld id="{51C5A466-02FB-A844-A516-328187A4D908}" type="slidenum">
              <a:rPr lang="pt-BR" altLang="pt-BR" smtClean="0"/>
              <a:pPr/>
              <a:t>‹nº›</a:t>
            </a:fld>
            <a:endParaRPr lang="pt-BR" altLang="pt-BR" dirty="0"/>
          </a:p>
        </p:txBody>
      </p:sp>
    </p:spTree>
    <p:extLst>
      <p:ext uri="{BB962C8B-B14F-4D97-AF65-F5344CB8AC3E}">
        <p14:creationId xmlns:p14="http://schemas.microsoft.com/office/powerpoint/2010/main" val="71808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8DD0EB-571B-63E6-03BB-AB43CAF71C3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6F5F35F-13B5-9F18-EC96-AA43AC112F3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76840AA-04D9-FD01-FFB4-F223E3872027}"/>
              </a:ext>
            </a:extLst>
          </p:cNvPr>
          <p:cNvSpPr>
            <a:spLocks noGrp="1"/>
          </p:cNvSpPr>
          <p:nvPr>
            <p:ph type="dt" sz="half" idx="10"/>
          </p:nvPr>
        </p:nvSpPr>
        <p:spPr/>
        <p:txBody>
          <a:bodyPr/>
          <a:lstStyle/>
          <a:p>
            <a:pPr>
              <a:defRPr/>
            </a:pPr>
            <a:endParaRPr lang="pt-BR" dirty="0"/>
          </a:p>
        </p:txBody>
      </p:sp>
      <p:sp>
        <p:nvSpPr>
          <p:cNvPr id="5" name="Espaço Reservado para Rodapé 4">
            <a:extLst>
              <a:ext uri="{FF2B5EF4-FFF2-40B4-BE49-F238E27FC236}">
                <a16:creationId xmlns:a16="http://schemas.microsoft.com/office/drawing/2014/main" id="{C37EA917-8E1C-C51C-BB35-FDAC1058A0BB}"/>
              </a:ext>
            </a:extLst>
          </p:cNvPr>
          <p:cNvSpPr>
            <a:spLocks noGrp="1"/>
          </p:cNvSpPr>
          <p:nvPr>
            <p:ph type="ftr" sz="quarter" idx="11"/>
          </p:nvPr>
        </p:nvSpPr>
        <p:spPr/>
        <p:txBody>
          <a:bodyPr/>
          <a:lstStyle/>
          <a:p>
            <a:pPr>
              <a:defRPr/>
            </a:pPr>
            <a:endParaRPr lang="pt-BR" dirty="0"/>
          </a:p>
        </p:txBody>
      </p:sp>
      <p:sp>
        <p:nvSpPr>
          <p:cNvPr id="6" name="Espaço Reservado para Número de Slide 5">
            <a:extLst>
              <a:ext uri="{FF2B5EF4-FFF2-40B4-BE49-F238E27FC236}">
                <a16:creationId xmlns:a16="http://schemas.microsoft.com/office/drawing/2014/main" id="{BD3DF36F-F287-0E0B-78EE-F495C5D62F7C}"/>
              </a:ext>
            </a:extLst>
          </p:cNvPr>
          <p:cNvSpPr>
            <a:spLocks noGrp="1"/>
          </p:cNvSpPr>
          <p:nvPr>
            <p:ph type="sldNum" sz="quarter" idx="12"/>
          </p:nvPr>
        </p:nvSpPr>
        <p:spPr/>
        <p:txBody>
          <a:bodyPr/>
          <a:lstStyle/>
          <a:p>
            <a:fld id="{51C5A466-02FB-A844-A516-328187A4D908}" type="slidenum">
              <a:rPr lang="pt-BR" altLang="pt-BR" smtClean="0"/>
              <a:pPr/>
              <a:t>‹nº›</a:t>
            </a:fld>
            <a:endParaRPr lang="pt-BR" altLang="pt-BR" dirty="0"/>
          </a:p>
        </p:txBody>
      </p:sp>
    </p:spTree>
    <p:extLst>
      <p:ext uri="{BB962C8B-B14F-4D97-AF65-F5344CB8AC3E}">
        <p14:creationId xmlns:p14="http://schemas.microsoft.com/office/powerpoint/2010/main" val="169990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53687-D1ED-C9B8-0713-1DDD50D782AD}"/>
              </a:ext>
            </a:extLst>
          </p:cNvPr>
          <p:cNvSpPr>
            <a:spLocks noGrp="1"/>
          </p:cNvSpPr>
          <p:nvPr>
            <p:ph type="title"/>
          </p:nvPr>
        </p:nvSpPr>
        <p:spPr>
          <a:xfrm>
            <a:off x="623887" y="1709738"/>
            <a:ext cx="78867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5725ECD0-C9B7-2234-CD18-B189A98AD00A}"/>
              </a:ext>
            </a:extLst>
          </p:cNvPr>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E3CEB33-8B80-9DBC-66C4-52FC8A810CB2}"/>
              </a:ext>
            </a:extLst>
          </p:cNvPr>
          <p:cNvSpPr>
            <a:spLocks noGrp="1"/>
          </p:cNvSpPr>
          <p:nvPr>
            <p:ph type="dt" sz="half" idx="10"/>
          </p:nvPr>
        </p:nvSpPr>
        <p:spPr/>
        <p:txBody>
          <a:bodyPr/>
          <a:lstStyle/>
          <a:p>
            <a:pPr>
              <a:defRPr/>
            </a:pPr>
            <a:endParaRPr lang="pt-BR" dirty="0"/>
          </a:p>
        </p:txBody>
      </p:sp>
      <p:sp>
        <p:nvSpPr>
          <p:cNvPr id="5" name="Espaço Reservado para Rodapé 4">
            <a:extLst>
              <a:ext uri="{FF2B5EF4-FFF2-40B4-BE49-F238E27FC236}">
                <a16:creationId xmlns:a16="http://schemas.microsoft.com/office/drawing/2014/main" id="{BC9BEEEC-43C3-6687-FE18-3948D6D26548}"/>
              </a:ext>
            </a:extLst>
          </p:cNvPr>
          <p:cNvSpPr>
            <a:spLocks noGrp="1"/>
          </p:cNvSpPr>
          <p:nvPr>
            <p:ph type="ftr" sz="quarter" idx="11"/>
          </p:nvPr>
        </p:nvSpPr>
        <p:spPr/>
        <p:txBody>
          <a:bodyPr/>
          <a:lstStyle/>
          <a:p>
            <a:pPr>
              <a:defRPr/>
            </a:pPr>
            <a:endParaRPr lang="pt-BR" dirty="0"/>
          </a:p>
        </p:txBody>
      </p:sp>
      <p:sp>
        <p:nvSpPr>
          <p:cNvPr id="6" name="Espaço Reservado para Número de Slide 5">
            <a:extLst>
              <a:ext uri="{FF2B5EF4-FFF2-40B4-BE49-F238E27FC236}">
                <a16:creationId xmlns:a16="http://schemas.microsoft.com/office/drawing/2014/main" id="{FE0587E3-CFBB-F6A1-909F-18B8BD79F3B9}"/>
              </a:ext>
            </a:extLst>
          </p:cNvPr>
          <p:cNvSpPr>
            <a:spLocks noGrp="1"/>
          </p:cNvSpPr>
          <p:nvPr>
            <p:ph type="sldNum" sz="quarter" idx="12"/>
          </p:nvPr>
        </p:nvSpPr>
        <p:spPr/>
        <p:txBody>
          <a:bodyPr/>
          <a:lstStyle/>
          <a:p>
            <a:fld id="{51C5A466-02FB-A844-A516-328187A4D908}" type="slidenum">
              <a:rPr lang="pt-BR" altLang="pt-BR" smtClean="0"/>
              <a:pPr/>
              <a:t>‹nº›</a:t>
            </a:fld>
            <a:endParaRPr lang="pt-BR" altLang="pt-BR" dirty="0"/>
          </a:p>
        </p:txBody>
      </p:sp>
    </p:spTree>
    <p:extLst>
      <p:ext uri="{BB962C8B-B14F-4D97-AF65-F5344CB8AC3E}">
        <p14:creationId xmlns:p14="http://schemas.microsoft.com/office/powerpoint/2010/main" val="54157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054C0-4B6C-5E38-36C6-47EE3F544B66}"/>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57B3136-6ED0-1248-D26C-52100F83E45F}"/>
              </a:ext>
            </a:extLst>
          </p:cNvPr>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4148725-96FE-37C0-2D61-3708CD08A96A}"/>
              </a:ext>
            </a:extLst>
          </p:cNvPr>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DFC57D3-89EF-D0D5-C5F3-B4F7F9C8D959}"/>
              </a:ext>
            </a:extLst>
          </p:cNvPr>
          <p:cNvSpPr>
            <a:spLocks noGrp="1"/>
          </p:cNvSpPr>
          <p:nvPr>
            <p:ph type="dt" sz="half" idx="10"/>
          </p:nvPr>
        </p:nvSpPr>
        <p:spPr/>
        <p:txBody>
          <a:bodyPr/>
          <a:lstStyle/>
          <a:p>
            <a:pPr>
              <a:defRPr/>
            </a:pPr>
            <a:endParaRPr lang="pt-BR" dirty="0"/>
          </a:p>
        </p:txBody>
      </p:sp>
      <p:sp>
        <p:nvSpPr>
          <p:cNvPr id="6" name="Espaço Reservado para Rodapé 5">
            <a:extLst>
              <a:ext uri="{FF2B5EF4-FFF2-40B4-BE49-F238E27FC236}">
                <a16:creationId xmlns:a16="http://schemas.microsoft.com/office/drawing/2014/main" id="{4BD90BC8-6A3E-2A53-C91F-3106D7C8B61E}"/>
              </a:ext>
            </a:extLst>
          </p:cNvPr>
          <p:cNvSpPr>
            <a:spLocks noGrp="1"/>
          </p:cNvSpPr>
          <p:nvPr>
            <p:ph type="ftr" sz="quarter" idx="11"/>
          </p:nvPr>
        </p:nvSpPr>
        <p:spPr/>
        <p:txBody>
          <a:bodyPr/>
          <a:lstStyle/>
          <a:p>
            <a:pPr>
              <a:defRPr/>
            </a:pPr>
            <a:endParaRPr lang="pt-BR" dirty="0"/>
          </a:p>
        </p:txBody>
      </p:sp>
      <p:sp>
        <p:nvSpPr>
          <p:cNvPr id="7" name="Espaço Reservado para Número de Slide 6">
            <a:extLst>
              <a:ext uri="{FF2B5EF4-FFF2-40B4-BE49-F238E27FC236}">
                <a16:creationId xmlns:a16="http://schemas.microsoft.com/office/drawing/2014/main" id="{9E9F0925-2C14-8BD4-9C3F-346CC5939FC8}"/>
              </a:ext>
            </a:extLst>
          </p:cNvPr>
          <p:cNvSpPr>
            <a:spLocks noGrp="1"/>
          </p:cNvSpPr>
          <p:nvPr>
            <p:ph type="sldNum" sz="quarter" idx="12"/>
          </p:nvPr>
        </p:nvSpPr>
        <p:spPr/>
        <p:txBody>
          <a:bodyPr/>
          <a:lstStyle/>
          <a:p>
            <a:fld id="{51C5A466-02FB-A844-A516-328187A4D908}" type="slidenum">
              <a:rPr lang="pt-BR" altLang="pt-BR" smtClean="0"/>
              <a:pPr/>
              <a:t>‹nº›</a:t>
            </a:fld>
            <a:endParaRPr lang="pt-BR" altLang="pt-BR" dirty="0"/>
          </a:p>
        </p:txBody>
      </p:sp>
    </p:spTree>
    <p:extLst>
      <p:ext uri="{BB962C8B-B14F-4D97-AF65-F5344CB8AC3E}">
        <p14:creationId xmlns:p14="http://schemas.microsoft.com/office/powerpoint/2010/main" val="398344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90E86-8457-8C72-F315-FE1DA40B18F7}"/>
              </a:ext>
            </a:extLst>
          </p:cNvPr>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2702892-C84E-0DA0-EFA7-CBB2A96A8BA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9665DF9-FB4D-1D25-6FED-2AFCF3BF2E89}"/>
              </a:ext>
            </a:extLst>
          </p:cNvPr>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1CF289C-1FCB-0B31-ACD8-2633C7B7B6F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416A35A-26FB-4D84-6E20-217916B78793}"/>
              </a:ext>
            </a:extLst>
          </p:cNvPr>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3AE0292-3EC4-3ACB-2CC7-30140CE75E6A}"/>
              </a:ext>
            </a:extLst>
          </p:cNvPr>
          <p:cNvSpPr>
            <a:spLocks noGrp="1"/>
          </p:cNvSpPr>
          <p:nvPr>
            <p:ph type="dt" sz="half" idx="10"/>
          </p:nvPr>
        </p:nvSpPr>
        <p:spPr/>
        <p:txBody>
          <a:bodyPr/>
          <a:lstStyle/>
          <a:p>
            <a:pPr>
              <a:defRPr/>
            </a:pPr>
            <a:endParaRPr lang="pt-BR" dirty="0"/>
          </a:p>
        </p:txBody>
      </p:sp>
      <p:sp>
        <p:nvSpPr>
          <p:cNvPr id="8" name="Espaço Reservado para Rodapé 7">
            <a:extLst>
              <a:ext uri="{FF2B5EF4-FFF2-40B4-BE49-F238E27FC236}">
                <a16:creationId xmlns:a16="http://schemas.microsoft.com/office/drawing/2014/main" id="{3088DEE1-8051-9055-3ABB-153EF223450E}"/>
              </a:ext>
            </a:extLst>
          </p:cNvPr>
          <p:cNvSpPr>
            <a:spLocks noGrp="1"/>
          </p:cNvSpPr>
          <p:nvPr>
            <p:ph type="ftr" sz="quarter" idx="11"/>
          </p:nvPr>
        </p:nvSpPr>
        <p:spPr/>
        <p:txBody>
          <a:bodyPr/>
          <a:lstStyle/>
          <a:p>
            <a:pPr>
              <a:defRPr/>
            </a:pPr>
            <a:endParaRPr lang="pt-BR" dirty="0"/>
          </a:p>
        </p:txBody>
      </p:sp>
      <p:sp>
        <p:nvSpPr>
          <p:cNvPr id="9" name="Espaço Reservado para Número de Slide 8">
            <a:extLst>
              <a:ext uri="{FF2B5EF4-FFF2-40B4-BE49-F238E27FC236}">
                <a16:creationId xmlns:a16="http://schemas.microsoft.com/office/drawing/2014/main" id="{D491FE45-472A-7399-2F3F-FD3B5AE91FC7}"/>
              </a:ext>
            </a:extLst>
          </p:cNvPr>
          <p:cNvSpPr>
            <a:spLocks noGrp="1"/>
          </p:cNvSpPr>
          <p:nvPr>
            <p:ph type="sldNum" sz="quarter" idx="12"/>
          </p:nvPr>
        </p:nvSpPr>
        <p:spPr/>
        <p:txBody>
          <a:bodyPr/>
          <a:lstStyle/>
          <a:p>
            <a:fld id="{51C5A466-02FB-A844-A516-328187A4D908}" type="slidenum">
              <a:rPr lang="pt-BR" altLang="pt-BR" smtClean="0"/>
              <a:pPr/>
              <a:t>‹nº›</a:t>
            </a:fld>
            <a:endParaRPr lang="pt-BR" altLang="pt-BR" dirty="0"/>
          </a:p>
        </p:txBody>
      </p:sp>
    </p:spTree>
    <p:extLst>
      <p:ext uri="{BB962C8B-B14F-4D97-AF65-F5344CB8AC3E}">
        <p14:creationId xmlns:p14="http://schemas.microsoft.com/office/powerpoint/2010/main" val="336144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6481EA-F356-7BFB-C36A-FA79363B93D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161ACC5-EB81-53A7-3803-675A44C2B6DE}"/>
              </a:ext>
            </a:extLst>
          </p:cNvPr>
          <p:cNvSpPr>
            <a:spLocks noGrp="1"/>
          </p:cNvSpPr>
          <p:nvPr>
            <p:ph type="dt" sz="half" idx="10"/>
          </p:nvPr>
        </p:nvSpPr>
        <p:spPr/>
        <p:txBody>
          <a:bodyPr/>
          <a:lstStyle/>
          <a:p>
            <a:pPr>
              <a:defRPr/>
            </a:pPr>
            <a:endParaRPr lang="pt-BR" dirty="0"/>
          </a:p>
        </p:txBody>
      </p:sp>
      <p:sp>
        <p:nvSpPr>
          <p:cNvPr id="4" name="Espaço Reservado para Rodapé 3">
            <a:extLst>
              <a:ext uri="{FF2B5EF4-FFF2-40B4-BE49-F238E27FC236}">
                <a16:creationId xmlns:a16="http://schemas.microsoft.com/office/drawing/2014/main" id="{6464E174-5EC5-650E-78CB-6E693DDFFB76}"/>
              </a:ext>
            </a:extLst>
          </p:cNvPr>
          <p:cNvSpPr>
            <a:spLocks noGrp="1"/>
          </p:cNvSpPr>
          <p:nvPr>
            <p:ph type="ftr" sz="quarter" idx="11"/>
          </p:nvPr>
        </p:nvSpPr>
        <p:spPr/>
        <p:txBody>
          <a:bodyPr/>
          <a:lstStyle/>
          <a:p>
            <a:pPr>
              <a:defRPr/>
            </a:pPr>
            <a:endParaRPr lang="pt-BR" dirty="0"/>
          </a:p>
        </p:txBody>
      </p:sp>
      <p:sp>
        <p:nvSpPr>
          <p:cNvPr id="5" name="Espaço Reservado para Número de Slide 4">
            <a:extLst>
              <a:ext uri="{FF2B5EF4-FFF2-40B4-BE49-F238E27FC236}">
                <a16:creationId xmlns:a16="http://schemas.microsoft.com/office/drawing/2014/main" id="{DFDFADEE-5101-589D-83EF-6CD9D296C8B9}"/>
              </a:ext>
            </a:extLst>
          </p:cNvPr>
          <p:cNvSpPr>
            <a:spLocks noGrp="1"/>
          </p:cNvSpPr>
          <p:nvPr>
            <p:ph type="sldNum" sz="quarter" idx="12"/>
          </p:nvPr>
        </p:nvSpPr>
        <p:spPr/>
        <p:txBody>
          <a:bodyPr/>
          <a:lstStyle/>
          <a:p>
            <a:fld id="{51C5A466-02FB-A844-A516-328187A4D908}" type="slidenum">
              <a:rPr lang="pt-BR" altLang="pt-BR" smtClean="0"/>
              <a:pPr/>
              <a:t>‹nº›</a:t>
            </a:fld>
            <a:endParaRPr lang="pt-BR" altLang="pt-BR" dirty="0"/>
          </a:p>
        </p:txBody>
      </p:sp>
    </p:spTree>
    <p:extLst>
      <p:ext uri="{BB962C8B-B14F-4D97-AF65-F5344CB8AC3E}">
        <p14:creationId xmlns:p14="http://schemas.microsoft.com/office/powerpoint/2010/main" val="11372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19F0D62-50B1-CC41-EC9E-D5B76556CCC0}"/>
              </a:ext>
            </a:extLst>
          </p:cNvPr>
          <p:cNvSpPr>
            <a:spLocks noGrp="1"/>
          </p:cNvSpPr>
          <p:nvPr>
            <p:ph type="dt" sz="half" idx="10"/>
          </p:nvPr>
        </p:nvSpPr>
        <p:spPr/>
        <p:txBody>
          <a:bodyPr/>
          <a:lstStyle/>
          <a:p>
            <a:pPr>
              <a:defRPr/>
            </a:pPr>
            <a:endParaRPr lang="pt-BR" dirty="0"/>
          </a:p>
        </p:txBody>
      </p:sp>
      <p:sp>
        <p:nvSpPr>
          <p:cNvPr id="3" name="Espaço Reservado para Rodapé 2">
            <a:extLst>
              <a:ext uri="{FF2B5EF4-FFF2-40B4-BE49-F238E27FC236}">
                <a16:creationId xmlns:a16="http://schemas.microsoft.com/office/drawing/2014/main" id="{66D7E695-8092-6049-A73D-7B67328BA489}"/>
              </a:ext>
            </a:extLst>
          </p:cNvPr>
          <p:cNvSpPr>
            <a:spLocks noGrp="1"/>
          </p:cNvSpPr>
          <p:nvPr>
            <p:ph type="ftr" sz="quarter" idx="11"/>
          </p:nvPr>
        </p:nvSpPr>
        <p:spPr/>
        <p:txBody>
          <a:bodyPr/>
          <a:lstStyle/>
          <a:p>
            <a:pPr>
              <a:defRPr/>
            </a:pPr>
            <a:endParaRPr lang="pt-BR" dirty="0"/>
          </a:p>
        </p:txBody>
      </p:sp>
      <p:sp>
        <p:nvSpPr>
          <p:cNvPr id="4" name="Espaço Reservado para Número de Slide 3">
            <a:extLst>
              <a:ext uri="{FF2B5EF4-FFF2-40B4-BE49-F238E27FC236}">
                <a16:creationId xmlns:a16="http://schemas.microsoft.com/office/drawing/2014/main" id="{D448BF6C-EC3C-91DE-A125-24A5FC25F893}"/>
              </a:ext>
            </a:extLst>
          </p:cNvPr>
          <p:cNvSpPr>
            <a:spLocks noGrp="1"/>
          </p:cNvSpPr>
          <p:nvPr>
            <p:ph type="sldNum" sz="quarter" idx="12"/>
          </p:nvPr>
        </p:nvSpPr>
        <p:spPr/>
        <p:txBody>
          <a:bodyPr/>
          <a:lstStyle/>
          <a:p>
            <a:fld id="{51C5A466-02FB-A844-A516-328187A4D908}" type="slidenum">
              <a:rPr lang="pt-BR" altLang="pt-BR" smtClean="0"/>
              <a:pPr/>
              <a:t>‹nº›</a:t>
            </a:fld>
            <a:endParaRPr lang="pt-BR" altLang="pt-BR" dirty="0"/>
          </a:p>
        </p:txBody>
      </p:sp>
    </p:spTree>
    <p:extLst>
      <p:ext uri="{BB962C8B-B14F-4D97-AF65-F5344CB8AC3E}">
        <p14:creationId xmlns:p14="http://schemas.microsoft.com/office/powerpoint/2010/main" val="110198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C72E87-3093-36EE-F8A3-DD74A8CD18B5}"/>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D34B134-8024-552B-92E6-28129DC7222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18DE314-2A82-9583-577B-76593B5948A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D989FB3-F875-9220-B3F6-657E5ADBFEB9}"/>
              </a:ext>
            </a:extLst>
          </p:cNvPr>
          <p:cNvSpPr>
            <a:spLocks noGrp="1"/>
          </p:cNvSpPr>
          <p:nvPr>
            <p:ph type="dt" sz="half" idx="10"/>
          </p:nvPr>
        </p:nvSpPr>
        <p:spPr/>
        <p:txBody>
          <a:bodyPr/>
          <a:lstStyle/>
          <a:p>
            <a:pPr>
              <a:defRPr/>
            </a:pPr>
            <a:endParaRPr lang="pt-BR" dirty="0"/>
          </a:p>
        </p:txBody>
      </p:sp>
      <p:sp>
        <p:nvSpPr>
          <p:cNvPr id="6" name="Espaço Reservado para Rodapé 5">
            <a:extLst>
              <a:ext uri="{FF2B5EF4-FFF2-40B4-BE49-F238E27FC236}">
                <a16:creationId xmlns:a16="http://schemas.microsoft.com/office/drawing/2014/main" id="{8462743C-47F4-A204-FC48-74731CF34602}"/>
              </a:ext>
            </a:extLst>
          </p:cNvPr>
          <p:cNvSpPr>
            <a:spLocks noGrp="1"/>
          </p:cNvSpPr>
          <p:nvPr>
            <p:ph type="ftr" sz="quarter" idx="11"/>
          </p:nvPr>
        </p:nvSpPr>
        <p:spPr/>
        <p:txBody>
          <a:bodyPr/>
          <a:lstStyle/>
          <a:p>
            <a:pPr>
              <a:defRPr/>
            </a:pPr>
            <a:endParaRPr lang="pt-BR" dirty="0"/>
          </a:p>
        </p:txBody>
      </p:sp>
      <p:sp>
        <p:nvSpPr>
          <p:cNvPr id="7" name="Espaço Reservado para Número de Slide 6">
            <a:extLst>
              <a:ext uri="{FF2B5EF4-FFF2-40B4-BE49-F238E27FC236}">
                <a16:creationId xmlns:a16="http://schemas.microsoft.com/office/drawing/2014/main" id="{E88E3516-9AE1-97A9-061D-6FB311E5961F}"/>
              </a:ext>
            </a:extLst>
          </p:cNvPr>
          <p:cNvSpPr>
            <a:spLocks noGrp="1"/>
          </p:cNvSpPr>
          <p:nvPr>
            <p:ph type="sldNum" sz="quarter" idx="12"/>
          </p:nvPr>
        </p:nvSpPr>
        <p:spPr/>
        <p:txBody>
          <a:bodyPr/>
          <a:lstStyle/>
          <a:p>
            <a:fld id="{51C5A466-02FB-A844-A516-328187A4D908}" type="slidenum">
              <a:rPr lang="pt-BR" altLang="pt-BR" smtClean="0"/>
              <a:pPr/>
              <a:t>‹nº›</a:t>
            </a:fld>
            <a:endParaRPr lang="pt-BR" altLang="pt-BR" dirty="0"/>
          </a:p>
        </p:txBody>
      </p:sp>
    </p:spTree>
    <p:extLst>
      <p:ext uri="{BB962C8B-B14F-4D97-AF65-F5344CB8AC3E}">
        <p14:creationId xmlns:p14="http://schemas.microsoft.com/office/powerpoint/2010/main" val="176846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7099C-E1BD-4942-9CDF-30CCDDC16C3B}"/>
              </a:ext>
            </a:extLst>
          </p:cNvPr>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a:extLst>
              <a:ext uri="{FF2B5EF4-FFF2-40B4-BE49-F238E27FC236}">
                <a16:creationId xmlns:a16="http://schemas.microsoft.com/office/drawing/2014/main" id="{7F57ADD5-C790-97A5-DFEC-BDA30F6188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dirty="0"/>
          </a:p>
        </p:txBody>
      </p:sp>
      <p:sp>
        <p:nvSpPr>
          <p:cNvPr id="4" name="Espaço Reservado para Texto 3">
            <a:extLst>
              <a:ext uri="{FF2B5EF4-FFF2-40B4-BE49-F238E27FC236}">
                <a16:creationId xmlns:a16="http://schemas.microsoft.com/office/drawing/2014/main" id="{C9684BDA-7E4C-4721-45E3-4EDCEF5F25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E880D3E-6BF6-2C9D-E40A-F4299B7DDEA5}"/>
              </a:ext>
            </a:extLst>
          </p:cNvPr>
          <p:cNvSpPr>
            <a:spLocks noGrp="1"/>
          </p:cNvSpPr>
          <p:nvPr>
            <p:ph type="dt" sz="half" idx="10"/>
          </p:nvPr>
        </p:nvSpPr>
        <p:spPr/>
        <p:txBody>
          <a:bodyPr/>
          <a:lstStyle/>
          <a:p>
            <a:pPr>
              <a:defRPr/>
            </a:pPr>
            <a:endParaRPr lang="pt-BR" dirty="0"/>
          </a:p>
        </p:txBody>
      </p:sp>
      <p:sp>
        <p:nvSpPr>
          <p:cNvPr id="6" name="Espaço Reservado para Rodapé 5">
            <a:extLst>
              <a:ext uri="{FF2B5EF4-FFF2-40B4-BE49-F238E27FC236}">
                <a16:creationId xmlns:a16="http://schemas.microsoft.com/office/drawing/2014/main" id="{F67BC855-E871-B8CA-3EED-50C050F6D460}"/>
              </a:ext>
            </a:extLst>
          </p:cNvPr>
          <p:cNvSpPr>
            <a:spLocks noGrp="1"/>
          </p:cNvSpPr>
          <p:nvPr>
            <p:ph type="ftr" sz="quarter" idx="11"/>
          </p:nvPr>
        </p:nvSpPr>
        <p:spPr/>
        <p:txBody>
          <a:bodyPr/>
          <a:lstStyle/>
          <a:p>
            <a:pPr>
              <a:defRPr/>
            </a:pPr>
            <a:endParaRPr lang="pt-BR" dirty="0"/>
          </a:p>
        </p:txBody>
      </p:sp>
      <p:sp>
        <p:nvSpPr>
          <p:cNvPr id="7" name="Espaço Reservado para Número de Slide 6">
            <a:extLst>
              <a:ext uri="{FF2B5EF4-FFF2-40B4-BE49-F238E27FC236}">
                <a16:creationId xmlns:a16="http://schemas.microsoft.com/office/drawing/2014/main" id="{989A737D-B935-3ABC-EFF3-CF997B59324D}"/>
              </a:ext>
            </a:extLst>
          </p:cNvPr>
          <p:cNvSpPr>
            <a:spLocks noGrp="1"/>
          </p:cNvSpPr>
          <p:nvPr>
            <p:ph type="sldNum" sz="quarter" idx="12"/>
          </p:nvPr>
        </p:nvSpPr>
        <p:spPr/>
        <p:txBody>
          <a:bodyPr/>
          <a:lstStyle/>
          <a:p>
            <a:fld id="{51C5A466-02FB-A844-A516-328187A4D908}" type="slidenum">
              <a:rPr lang="pt-BR" altLang="pt-BR" smtClean="0"/>
              <a:pPr/>
              <a:t>‹nº›</a:t>
            </a:fld>
            <a:endParaRPr lang="pt-BR" altLang="pt-BR" dirty="0"/>
          </a:p>
        </p:txBody>
      </p:sp>
    </p:spTree>
    <p:extLst>
      <p:ext uri="{BB962C8B-B14F-4D97-AF65-F5344CB8AC3E}">
        <p14:creationId xmlns:p14="http://schemas.microsoft.com/office/powerpoint/2010/main" val="53143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0AB4697-F1B4-03B0-CAD3-3DF904BF6AE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EA69C82-E2A9-C908-E6FF-BE270DC7115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7D64F8D-AF2F-AA82-EEF9-013A2154E4B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pt-BR" dirty="0"/>
          </a:p>
        </p:txBody>
      </p:sp>
      <p:sp>
        <p:nvSpPr>
          <p:cNvPr id="5" name="Espaço Reservado para Rodapé 4">
            <a:extLst>
              <a:ext uri="{FF2B5EF4-FFF2-40B4-BE49-F238E27FC236}">
                <a16:creationId xmlns:a16="http://schemas.microsoft.com/office/drawing/2014/main" id="{9C25824D-A3CE-722B-DB9B-9D22976FB3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pt-BR" dirty="0"/>
          </a:p>
        </p:txBody>
      </p:sp>
      <p:sp>
        <p:nvSpPr>
          <p:cNvPr id="6" name="Espaço Reservado para Número de Slide 5">
            <a:extLst>
              <a:ext uri="{FF2B5EF4-FFF2-40B4-BE49-F238E27FC236}">
                <a16:creationId xmlns:a16="http://schemas.microsoft.com/office/drawing/2014/main" id="{459B77EB-CEEE-FCED-972D-D952A33AC6C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C5A466-02FB-A844-A516-328187A4D908}" type="slidenum">
              <a:rPr lang="pt-BR" altLang="pt-BR" smtClean="0"/>
              <a:pPr/>
              <a:t>‹nº›</a:t>
            </a:fld>
            <a:endParaRPr lang="pt-BR" altLang="pt-BR" dirty="0"/>
          </a:p>
        </p:txBody>
      </p:sp>
    </p:spTree>
    <p:extLst>
      <p:ext uri="{BB962C8B-B14F-4D97-AF65-F5344CB8AC3E}">
        <p14:creationId xmlns:p14="http://schemas.microsoft.com/office/powerpoint/2010/main" val="380690111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ecortes em branco de efeito do dominó e um recorte azul">
            <a:extLst>
              <a:ext uri="{FF2B5EF4-FFF2-40B4-BE49-F238E27FC236}">
                <a16:creationId xmlns:a16="http://schemas.microsoft.com/office/drawing/2014/main" id="{3BC6187C-7F82-7571-DC17-A6E8DDBA627A}"/>
              </a:ext>
            </a:extLst>
          </p:cNvPr>
          <p:cNvPicPr>
            <a:picLocks noChangeAspect="1"/>
          </p:cNvPicPr>
          <p:nvPr/>
        </p:nvPicPr>
        <p:blipFill rotWithShape="1">
          <a:blip r:embed="rId2"/>
          <a:srcRect l="27080" r="9640" b="-1"/>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B457A0B-E363-071A-86F1-875E43D9063C}"/>
              </a:ext>
            </a:extLst>
          </p:cNvPr>
          <p:cNvSpPr>
            <a:spLocks noGrp="1"/>
          </p:cNvSpPr>
          <p:nvPr>
            <p:ph type="ctrTitle"/>
          </p:nvPr>
        </p:nvSpPr>
        <p:spPr>
          <a:xfrm>
            <a:off x="358484" y="1122363"/>
            <a:ext cx="3781467" cy="3204134"/>
          </a:xfrm>
        </p:spPr>
        <p:txBody>
          <a:bodyPr anchor="b">
            <a:normAutofit/>
          </a:bodyPr>
          <a:lstStyle/>
          <a:p>
            <a:pPr algn="l"/>
            <a:r>
              <a:rPr lang="pt-BR" altLang="pt-BR" sz="4000" noProof="0" dirty="0">
                <a:solidFill>
                  <a:schemeClr val="bg1"/>
                </a:solidFill>
                <a:latin typeface="+mn-lt"/>
              </a:rPr>
              <a:t>RECRUTAMENTO E SELEÇÃO</a:t>
            </a:r>
            <a:endParaRPr lang="pt-BR" sz="4000" noProof="0" dirty="0">
              <a:solidFill>
                <a:schemeClr val="bg1"/>
              </a:solidFill>
              <a:latin typeface="+mn-lt"/>
            </a:endParaRPr>
          </a:p>
        </p:txBody>
      </p:sp>
      <p:sp>
        <p:nvSpPr>
          <p:cNvPr id="4" name="Subtítulo 3">
            <a:extLst>
              <a:ext uri="{FF2B5EF4-FFF2-40B4-BE49-F238E27FC236}">
                <a16:creationId xmlns:a16="http://schemas.microsoft.com/office/drawing/2014/main" id="{959EBA5E-A5CE-2131-1E97-EC9C534298B1}"/>
              </a:ext>
            </a:extLst>
          </p:cNvPr>
          <p:cNvSpPr>
            <a:spLocks noGrp="1"/>
          </p:cNvSpPr>
          <p:nvPr>
            <p:ph type="subTitle" idx="1"/>
          </p:nvPr>
        </p:nvSpPr>
        <p:spPr>
          <a:xfrm>
            <a:off x="358485" y="4872922"/>
            <a:ext cx="3017519" cy="1208141"/>
          </a:xfrm>
        </p:spPr>
        <p:txBody>
          <a:bodyPr>
            <a:normAutofit/>
          </a:bodyPr>
          <a:lstStyle/>
          <a:p>
            <a:pPr algn="l"/>
            <a:endParaRPr lang="pt-BR" sz="1700">
              <a:solidFill>
                <a:schemeClr val="bg1"/>
              </a:solidFill>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a:extLst>
              <a:ext uri="{FF2B5EF4-FFF2-40B4-BE49-F238E27FC236}">
                <a16:creationId xmlns:a16="http://schemas.microsoft.com/office/drawing/2014/main" id="{6546690A-9DD7-8EC4-FA99-47846E6ACAC2}"/>
              </a:ext>
            </a:extLst>
          </p:cNvPr>
          <p:cNvSpPr txBox="1">
            <a:spLocks noChangeArrowheads="1"/>
          </p:cNvSpPr>
          <p:nvPr/>
        </p:nvSpPr>
        <p:spPr bwMode="auto">
          <a:xfrm>
            <a:off x="396875" y="411163"/>
            <a:ext cx="8351838"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pt-BR" altLang="pt-BR" sz="3600" dirty="0"/>
              <a:t>MÉTODOS DE SELEÇÃO</a:t>
            </a:r>
          </a:p>
        </p:txBody>
      </p:sp>
      <p:sp>
        <p:nvSpPr>
          <p:cNvPr id="8197" name="Text Box 5">
            <a:extLst>
              <a:ext uri="{FF2B5EF4-FFF2-40B4-BE49-F238E27FC236}">
                <a16:creationId xmlns:a16="http://schemas.microsoft.com/office/drawing/2014/main" id="{86966FD4-E19D-7B7F-87AB-3047FC7E5003}"/>
              </a:ext>
            </a:extLst>
          </p:cNvPr>
          <p:cNvSpPr txBox="1">
            <a:spLocks noChangeArrowheads="1"/>
          </p:cNvSpPr>
          <p:nvPr/>
        </p:nvSpPr>
        <p:spPr bwMode="auto">
          <a:xfrm>
            <a:off x="755650" y="1747838"/>
            <a:ext cx="77771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pt-BR" altLang="pt-BR" dirty="0"/>
              <a:t> Análise de currículo;</a:t>
            </a:r>
          </a:p>
        </p:txBody>
      </p:sp>
      <p:sp>
        <p:nvSpPr>
          <p:cNvPr id="8198" name="Text Box 6">
            <a:extLst>
              <a:ext uri="{FF2B5EF4-FFF2-40B4-BE49-F238E27FC236}">
                <a16:creationId xmlns:a16="http://schemas.microsoft.com/office/drawing/2014/main" id="{93862C7E-5B85-6812-3B76-C6D05AB3D0C5}"/>
              </a:ext>
            </a:extLst>
          </p:cNvPr>
          <p:cNvSpPr txBox="1">
            <a:spLocks noChangeArrowheads="1"/>
          </p:cNvSpPr>
          <p:nvPr/>
        </p:nvSpPr>
        <p:spPr bwMode="auto">
          <a:xfrm>
            <a:off x="755650" y="2324100"/>
            <a:ext cx="77771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pt-BR" altLang="pt-BR" dirty="0"/>
              <a:t> Verificação de indicação e histórico;</a:t>
            </a:r>
          </a:p>
        </p:txBody>
      </p:sp>
      <p:sp>
        <p:nvSpPr>
          <p:cNvPr id="8199" name="Text Box 7">
            <a:extLst>
              <a:ext uri="{FF2B5EF4-FFF2-40B4-BE49-F238E27FC236}">
                <a16:creationId xmlns:a16="http://schemas.microsoft.com/office/drawing/2014/main" id="{52835E26-2DFB-E5E4-9630-5B42B0CFB245}"/>
              </a:ext>
            </a:extLst>
          </p:cNvPr>
          <p:cNvSpPr txBox="1">
            <a:spLocks noChangeArrowheads="1"/>
          </p:cNvSpPr>
          <p:nvPr/>
        </p:nvSpPr>
        <p:spPr bwMode="auto">
          <a:xfrm>
            <a:off x="755650" y="2900363"/>
            <a:ext cx="77771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pt-BR" altLang="pt-BR" dirty="0"/>
              <a:t> Teste psicológico (personalidade);</a:t>
            </a:r>
          </a:p>
        </p:txBody>
      </p:sp>
      <p:sp>
        <p:nvSpPr>
          <p:cNvPr id="8201" name="Text Box 9">
            <a:extLst>
              <a:ext uri="{FF2B5EF4-FFF2-40B4-BE49-F238E27FC236}">
                <a16:creationId xmlns:a16="http://schemas.microsoft.com/office/drawing/2014/main" id="{30031212-D6F5-3B19-6FA5-387F43B3FD8F}"/>
              </a:ext>
            </a:extLst>
          </p:cNvPr>
          <p:cNvSpPr txBox="1">
            <a:spLocks noChangeArrowheads="1"/>
          </p:cNvSpPr>
          <p:nvPr/>
        </p:nvSpPr>
        <p:spPr bwMode="auto">
          <a:xfrm>
            <a:off x="755650" y="3476625"/>
            <a:ext cx="77771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pt-BR" altLang="pt-BR" dirty="0"/>
              <a:t> Teste escrito (grafológico);</a:t>
            </a:r>
          </a:p>
        </p:txBody>
      </p:sp>
      <p:sp>
        <p:nvSpPr>
          <p:cNvPr id="8202" name="Text Box 10">
            <a:extLst>
              <a:ext uri="{FF2B5EF4-FFF2-40B4-BE49-F238E27FC236}">
                <a16:creationId xmlns:a16="http://schemas.microsoft.com/office/drawing/2014/main" id="{2EA840FA-8E34-4BAF-4396-CC7A9CBFAA15}"/>
              </a:ext>
            </a:extLst>
          </p:cNvPr>
          <p:cNvSpPr txBox="1">
            <a:spLocks noChangeArrowheads="1"/>
          </p:cNvSpPr>
          <p:nvPr/>
        </p:nvSpPr>
        <p:spPr bwMode="auto">
          <a:xfrm>
            <a:off x="755650" y="4051300"/>
            <a:ext cx="77771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pt-BR" altLang="pt-BR" dirty="0"/>
              <a:t> Teste prático (experimental);</a:t>
            </a:r>
          </a:p>
        </p:txBody>
      </p:sp>
      <p:sp>
        <p:nvSpPr>
          <p:cNvPr id="8203" name="Text Box 11">
            <a:extLst>
              <a:ext uri="{FF2B5EF4-FFF2-40B4-BE49-F238E27FC236}">
                <a16:creationId xmlns:a16="http://schemas.microsoft.com/office/drawing/2014/main" id="{4D4D94D7-B00A-7E90-BF5A-17C0C0E89C39}"/>
              </a:ext>
            </a:extLst>
          </p:cNvPr>
          <p:cNvSpPr txBox="1">
            <a:spLocks noChangeArrowheads="1"/>
          </p:cNvSpPr>
          <p:nvPr/>
        </p:nvSpPr>
        <p:spPr bwMode="auto">
          <a:xfrm>
            <a:off x="755650" y="4627563"/>
            <a:ext cx="77771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pt-BR" altLang="pt-BR" dirty="0"/>
              <a:t> Teste físico;</a:t>
            </a:r>
          </a:p>
        </p:txBody>
      </p:sp>
      <p:sp>
        <p:nvSpPr>
          <p:cNvPr id="8204" name="Text Box 12">
            <a:extLst>
              <a:ext uri="{FF2B5EF4-FFF2-40B4-BE49-F238E27FC236}">
                <a16:creationId xmlns:a16="http://schemas.microsoft.com/office/drawing/2014/main" id="{2D614220-E743-7471-56C2-8C4E10DF3FBC}"/>
              </a:ext>
            </a:extLst>
          </p:cNvPr>
          <p:cNvSpPr txBox="1">
            <a:spLocks noChangeArrowheads="1"/>
          </p:cNvSpPr>
          <p:nvPr/>
        </p:nvSpPr>
        <p:spPr bwMode="auto">
          <a:xfrm>
            <a:off x="755650" y="5708650"/>
            <a:ext cx="77771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pt-BR" sz="2400" dirty="0">
                <a:latin typeface="Arial" charset="0"/>
                <a:ea typeface="ＭＳ Ｐゴシック" charset="0"/>
              </a:rPr>
              <a:t> Entrevista.</a:t>
            </a:r>
          </a:p>
        </p:txBody>
      </p:sp>
      <p:sp>
        <p:nvSpPr>
          <p:cNvPr id="8205" name="Text Box 13">
            <a:extLst>
              <a:ext uri="{FF2B5EF4-FFF2-40B4-BE49-F238E27FC236}">
                <a16:creationId xmlns:a16="http://schemas.microsoft.com/office/drawing/2014/main" id="{CC6F73DE-6686-2AA3-A123-31A439A5ED06}"/>
              </a:ext>
            </a:extLst>
          </p:cNvPr>
          <p:cNvSpPr txBox="1">
            <a:spLocks noChangeArrowheads="1"/>
          </p:cNvSpPr>
          <p:nvPr/>
        </p:nvSpPr>
        <p:spPr bwMode="auto">
          <a:xfrm>
            <a:off x="755650" y="5203825"/>
            <a:ext cx="77771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defRPr/>
            </a:pPr>
            <a:r>
              <a:rPr lang="pt-BR" sz="2400" dirty="0">
                <a:latin typeface="Arial" charset="0"/>
                <a:ea typeface="ＭＳ Ｐゴシック" charset="0"/>
              </a:rPr>
              <a:t> Dinâmica de grupo;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1000" fill="hold"/>
                                        <p:tgtEl>
                                          <p:spTgt spid="8197"/>
                                        </p:tgtEl>
                                        <p:attrNameLst>
                                          <p:attrName>ppt_x</p:attrName>
                                        </p:attrNameLst>
                                      </p:cBhvr>
                                      <p:tavLst>
                                        <p:tav tm="0">
                                          <p:val>
                                            <p:strVal val="#ppt_x"/>
                                          </p:val>
                                        </p:tav>
                                        <p:tav tm="100000">
                                          <p:val>
                                            <p:strVal val="#ppt_x"/>
                                          </p:val>
                                        </p:tav>
                                      </p:tavLst>
                                    </p:anim>
                                    <p:anim calcmode="lin" valueType="num">
                                      <p:cBhvr additive="base">
                                        <p:cTn id="8" dur="10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additive="base">
                                        <p:cTn id="13" dur="1000" fill="hold"/>
                                        <p:tgtEl>
                                          <p:spTgt spid="8198"/>
                                        </p:tgtEl>
                                        <p:attrNameLst>
                                          <p:attrName>ppt_x</p:attrName>
                                        </p:attrNameLst>
                                      </p:cBhvr>
                                      <p:tavLst>
                                        <p:tav tm="0">
                                          <p:val>
                                            <p:strVal val="#ppt_x"/>
                                          </p:val>
                                        </p:tav>
                                        <p:tav tm="100000">
                                          <p:val>
                                            <p:strVal val="#ppt_x"/>
                                          </p:val>
                                        </p:tav>
                                      </p:tavLst>
                                    </p:anim>
                                    <p:anim calcmode="lin" valueType="num">
                                      <p:cBhvr additive="base">
                                        <p:cTn id="14" dur="10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anim calcmode="lin" valueType="num">
                                      <p:cBhvr additive="base">
                                        <p:cTn id="19" dur="1000" fill="hold"/>
                                        <p:tgtEl>
                                          <p:spTgt spid="8199"/>
                                        </p:tgtEl>
                                        <p:attrNameLst>
                                          <p:attrName>ppt_x</p:attrName>
                                        </p:attrNameLst>
                                      </p:cBhvr>
                                      <p:tavLst>
                                        <p:tav tm="0">
                                          <p:val>
                                            <p:strVal val="#ppt_x"/>
                                          </p:val>
                                        </p:tav>
                                        <p:tav tm="100000">
                                          <p:val>
                                            <p:strVal val="#ppt_x"/>
                                          </p:val>
                                        </p:tav>
                                      </p:tavLst>
                                    </p:anim>
                                    <p:anim calcmode="lin" valueType="num">
                                      <p:cBhvr additive="base">
                                        <p:cTn id="20" dur="10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201"/>
                                        </p:tgtEl>
                                        <p:attrNameLst>
                                          <p:attrName>style.visibility</p:attrName>
                                        </p:attrNameLst>
                                      </p:cBhvr>
                                      <p:to>
                                        <p:strVal val="visible"/>
                                      </p:to>
                                    </p:set>
                                    <p:anim calcmode="lin" valueType="num">
                                      <p:cBhvr additive="base">
                                        <p:cTn id="25" dur="1000" fill="hold"/>
                                        <p:tgtEl>
                                          <p:spTgt spid="8201"/>
                                        </p:tgtEl>
                                        <p:attrNameLst>
                                          <p:attrName>ppt_x</p:attrName>
                                        </p:attrNameLst>
                                      </p:cBhvr>
                                      <p:tavLst>
                                        <p:tav tm="0">
                                          <p:val>
                                            <p:strVal val="#ppt_x"/>
                                          </p:val>
                                        </p:tav>
                                        <p:tav tm="100000">
                                          <p:val>
                                            <p:strVal val="#ppt_x"/>
                                          </p:val>
                                        </p:tav>
                                      </p:tavLst>
                                    </p:anim>
                                    <p:anim calcmode="lin" valueType="num">
                                      <p:cBhvr additive="base">
                                        <p:cTn id="26" dur="10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anim calcmode="lin" valueType="num">
                                      <p:cBhvr additive="base">
                                        <p:cTn id="31" dur="1000" fill="hold"/>
                                        <p:tgtEl>
                                          <p:spTgt spid="8202"/>
                                        </p:tgtEl>
                                        <p:attrNameLst>
                                          <p:attrName>ppt_x</p:attrName>
                                        </p:attrNameLst>
                                      </p:cBhvr>
                                      <p:tavLst>
                                        <p:tav tm="0">
                                          <p:val>
                                            <p:strVal val="#ppt_x"/>
                                          </p:val>
                                        </p:tav>
                                        <p:tav tm="100000">
                                          <p:val>
                                            <p:strVal val="#ppt_x"/>
                                          </p:val>
                                        </p:tav>
                                      </p:tavLst>
                                    </p:anim>
                                    <p:anim calcmode="lin" valueType="num">
                                      <p:cBhvr additive="base">
                                        <p:cTn id="32" dur="10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203"/>
                                        </p:tgtEl>
                                        <p:attrNameLst>
                                          <p:attrName>style.visibility</p:attrName>
                                        </p:attrNameLst>
                                      </p:cBhvr>
                                      <p:to>
                                        <p:strVal val="visible"/>
                                      </p:to>
                                    </p:set>
                                    <p:anim calcmode="lin" valueType="num">
                                      <p:cBhvr additive="base">
                                        <p:cTn id="37" dur="1000" fill="hold"/>
                                        <p:tgtEl>
                                          <p:spTgt spid="8203"/>
                                        </p:tgtEl>
                                        <p:attrNameLst>
                                          <p:attrName>ppt_x</p:attrName>
                                        </p:attrNameLst>
                                      </p:cBhvr>
                                      <p:tavLst>
                                        <p:tav tm="0">
                                          <p:val>
                                            <p:strVal val="#ppt_x"/>
                                          </p:val>
                                        </p:tav>
                                        <p:tav tm="100000">
                                          <p:val>
                                            <p:strVal val="#ppt_x"/>
                                          </p:val>
                                        </p:tav>
                                      </p:tavLst>
                                    </p:anim>
                                    <p:anim calcmode="lin" valueType="num">
                                      <p:cBhvr additive="base">
                                        <p:cTn id="38" dur="1000" fill="hold"/>
                                        <p:tgtEl>
                                          <p:spTgt spid="8203"/>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205"/>
                                        </p:tgtEl>
                                        <p:attrNameLst>
                                          <p:attrName>style.visibility</p:attrName>
                                        </p:attrNameLst>
                                      </p:cBhvr>
                                      <p:to>
                                        <p:strVal val="visible"/>
                                      </p:to>
                                    </p:set>
                                    <p:anim calcmode="lin" valueType="num">
                                      <p:cBhvr additive="base">
                                        <p:cTn id="43" dur="1000" fill="hold"/>
                                        <p:tgtEl>
                                          <p:spTgt spid="8205"/>
                                        </p:tgtEl>
                                        <p:attrNameLst>
                                          <p:attrName>ppt_x</p:attrName>
                                        </p:attrNameLst>
                                      </p:cBhvr>
                                      <p:tavLst>
                                        <p:tav tm="0">
                                          <p:val>
                                            <p:strVal val="#ppt_x"/>
                                          </p:val>
                                        </p:tav>
                                        <p:tav tm="100000">
                                          <p:val>
                                            <p:strVal val="#ppt_x"/>
                                          </p:val>
                                        </p:tav>
                                      </p:tavLst>
                                    </p:anim>
                                    <p:anim calcmode="lin" valueType="num">
                                      <p:cBhvr additive="base">
                                        <p:cTn id="44" dur="1000" fill="hold"/>
                                        <p:tgtEl>
                                          <p:spTgt spid="820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204"/>
                                        </p:tgtEl>
                                        <p:attrNameLst>
                                          <p:attrName>style.visibility</p:attrName>
                                        </p:attrNameLst>
                                      </p:cBhvr>
                                      <p:to>
                                        <p:strVal val="visible"/>
                                      </p:to>
                                    </p:set>
                                    <p:anim calcmode="lin" valueType="num">
                                      <p:cBhvr additive="base">
                                        <p:cTn id="49" dur="1000" fill="hold"/>
                                        <p:tgtEl>
                                          <p:spTgt spid="8204"/>
                                        </p:tgtEl>
                                        <p:attrNameLst>
                                          <p:attrName>ppt_x</p:attrName>
                                        </p:attrNameLst>
                                      </p:cBhvr>
                                      <p:tavLst>
                                        <p:tav tm="0">
                                          <p:val>
                                            <p:strVal val="#ppt_x"/>
                                          </p:val>
                                        </p:tav>
                                        <p:tav tm="100000">
                                          <p:val>
                                            <p:strVal val="#ppt_x"/>
                                          </p:val>
                                        </p:tav>
                                      </p:tavLst>
                                    </p:anim>
                                    <p:anim calcmode="lin" valueType="num">
                                      <p:cBhvr additive="base">
                                        <p:cTn id="50" dur="1000" fill="hold"/>
                                        <p:tgtEl>
                                          <p:spTgt spid="8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8199" grpId="0"/>
      <p:bldP spid="8201" grpId="0"/>
      <p:bldP spid="8202" grpId="0"/>
      <p:bldP spid="8203" grpId="0"/>
      <p:bldP spid="8204" grpId="0"/>
      <p:bldP spid="82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ight Triangle 2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6AF9D-E5A2-5282-BBB0-228297F624EB}"/>
              </a:ext>
            </a:extLst>
          </p:cNvPr>
          <p:cNvSpPr>
            <a:spLocks noGrp="1"/>
          </p:cNvSpPr>
          <p:nvPr>
            <p:ph type="title"/>
          </p:nvPr>
        </p:nvSpPr>
        <p:spPr>
          <a:xfrm>
            <a:off x="755175" y="1188637"/>
            <a:ext cx="2292825" cy="4480726"/>
          </a:xfrm>
        </p:spPr>
        <p:txBody>
          <a:bodyPr>
            <a:normAutofit/>
          </a:bodyPr>
          <a:lstStyle/>
          <a:p>
            <a:pPr algn="r" eaLnBrk="1" hangingPunct="1">
              <a:defRPr/>
            </a:pPr>
            <a:r>
              <a:rPr lang="pt-BR" sz="3100" b="1" u="sng" noProof="0">
                <a:latin typeface="+mn-lt"/>
              </a:rPr>
              <a:t>ANTES DA ENTREVISTA:</a:t>
            </a:r>
            <a:endParaRPr lang="pt-BR" sz="3100" noProof="0">
              <a:latin typeface="+mn-lt"/>
            </a:endParaRPr>
          </a:p>
        </p:txBody>
      </p:sp>
      <p:cxnSp>
        <p:nvCxnSpPr>
          <p:cNvPr id="28" name="Straight Connector 2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4">
            <a:extLst>
              <a:ext uri="{FF2B5EF4-FFF2-40B4-BE49-F238E27FC236}">
                <a16:creationId xmlns:a16="http://schemas.microsoft.com/office/drawing/2014/main" id="{13810918-7C8E-D958-81FF-F87DEE734D31}"/>
              </a:ext>
            </a:extLst>
          </p:cNvPr>
          <p:cNvGraphicFramePr>
            <a:graphicFrameLocks noGrp="1"/>
          </p:cNvGraphicFramePr>
          <p:nvPr>
            <p:ph idx="1"/>
            <p:extLst>
              <p:ext uri="{D42A27DB-BD31-4B8C-83A1-F6EECF244321}">
                <p14:modId xmlns:p14="http://schemas.microsoft.com/office/powerpoint/2010/main" val="2012114765"/>
              </p:ext>
            </p:extLst>
          </p:nvPr>
        </p:nvGraphicFramePr>
        <p:xfrm>
          <a:off x="3878083" y="1188637"/>
          <a:ext cx="3585312"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C73247A-E2C7-AC45-7063-00EE9848EEDC}"/>
              </a:ext>
            </a:extLst>
          </p:cNvPr>
          <p:cNvSpPr>
            <a:spLocks noGrp="1"/>
          </p:cNvSpPr>
          <p:nvPr>
            <p:ph type="title"/>
          </p:nvPr>
        </p:nvSpPr>
        <p:spPr>
          <a:xfrm>
            <a:off x="628650" y="365125"/>
            <a:ext cx="7886700" cy="1325563"/>
          </a:xfrm>
        </p:spPr>
        <p:txBody>
          <a:bodyPr>
            <a:normAutofit/>
          </a:bodyPr>
          <a:lstStyle/>
          <a:p>
            <a:pPr eaLnBrk="1" hangingPunct="1">
              <a:spcBef>
                <a:spcPct val="50000"/>
              </a:spcBef>
              <a:defRPr/>
            </a:pPr>
            <a:r>
              <a:rPr lang="pt-BR" b="1" u="sng" noProof="0" dirty="0">
                <a:latin typeface="+mn-lt"/>
              </a:rPr>
              <a:t>ANTES DA ENTREVISTA: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DA9B196-D053-05CE-22F4-0731D99E5B3B}"/>
              </a:ext>
            </a:extLst>
          </p:cNvPr>
          <p:cNvSpPr>
            <a:spLocks noGrp="1"/>
          </p:cNvSpPr>
          <p:nvPr>
            <p:ph idx="1"/>
          </p:nvPr>
        </p:nvSpPr>
        <p:spPr>
          <a:xfrm>
            <a:off x="628650" y="1825625"/>
            <a:ext cx="7886700" cy="4351338"/>
          </a:xfrm>
        </p:spPr>
        <p:txBody>
          <a:bodyPr>
            <a:normAutofit/>
          </a:bodyPr>
          <a:lstStyle/>
          <a:p>
            <a:pPr eaLnBrk="1" hangingPunct="1">
              <a:spcBef>
                <a:spcPct val="50000"/>
              </a:spcBef>
            </a:pPr>
            <a:r>
              <a:rPr lang="pt-BR" altLang="pt-BR" noProof="0">
                <a:latin typeface="+mn-lt"/>
              </a:rPr>
              <a:t>Identificar os principais objetivos da entrevista, tais como:</a:t>
            </a:r>
          </a:p>
          <a:p>
            <a:pPr eaLnBrk="1" hangingPunct="1">
              <a:spcBef>
                <a:spcPct val="50000"/>
              </a:spcBef>
            </a:pPr>
            <a:r>
              <a:rPr lang="pt-BR" altLang="pt-BR" noProof="0">
                <a:latin typeface="+mn-lt"/>
              </a:rPr>
              <a:t>Preparar o conteúdo da entrevista:</a:t>
            </a:r>
          </a:p>
          <a:p>
            <a:pPr lvl="1">
              <a:spcBef>
                <a:spcPct val="50000"/>
              </a:spcBef>
              <a:buFontTx/>
              <a:buAutoNum type="arabicPeriod"/>
            </a:pPr>
            <a:r>
              <a:rPr lang="pt-BR" altLang="pt-BR" noProof="0">
                <a:latin typeface="+mn-lt"/>
              </a:rPr>
              <a:t> Identificar as principais responsabilidades da função</a:t>
            </a:r>
          </a:p>
          <a:p>
            <a:pPr lvl="1">
              <a:spcBef>
                <a:spcPct val="50000"/>
              </a:spcBef>
              <a:buFontTx/>
              <a:buAutoNum type="arabicPeriod"/>
            </a:pPr>
            <a:r>
              <a:rPr lang="pt-BR" altLang="pt-BR" noProof="0">
                <a:latin typeface="+mn-lt"/>
              </a:rPr>
              <a:t> Descrever situações hipotéticas no trabalho para serem usadas como pergunta</a:t>
            </a:r>
          </a:p>
          <a:p>
            <a:pPr lvl="1">
              <a:spcBef>
                <a:spcPct val="50000"/>
              </a:spcBef>
              <a:buFontTx/>
              <a:buAutoNum type="arabicPeriod"/>
            </a:pPr>
            <a:r>
              <a:rPr lang="pt-BR" altLang="pt-BR" noProof="0">
                <a:latin typeface="+mn-lt"/>
              </a:rPr>
              <a:t> Planejar e estruturar a entrevista de forma consistente com esses objetivos</a:t>
            </a:r>
          </a:p>
          <a:p>
            <a:pPr eaLnBrk="1" hangingPunct="1"/>
            <a:endParaRPr lang="pt-BR" altLang="pt-BR" noProof="0" dirty="0">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A72988A-730E-4F5D-C055-FB7761F66F38}"/>
              </a:ext>
            </a:extLst>
          </p:cNvPr>
          <p:cNvSpPr>
            <a:spLocks noGrp="1"/>
          </p:cNvSpPr>
          <p:nvPr>
            <p:ph type="title"/>
          </p:nvPr>
        </p:nvSpPr>
        <p:spPr>
          <a:xfrm>
            <a:off x="628650" y="365125"/>
            <a:ext cx="7886700" cy="1325563"/>
          </a:xfrm>
        </p:spPr>
        <p:txBody>
          <a:bodyPr>
            <a:normAutofit/>
          </a:bodyPr>
          <a:lstStyle/>
          <a:p>
            <a:pPr eaLnBrk="1" hangingPunct="1">
              <a:defRPr/>
            </a:pPr>
            <a:r>
              <a:rPr lang="pt-BR" b="1" u="sng" noProof="0" dirty="0">
                <a:latin typeface="+mn-lt"/>
              </a:rPr>
              <a:t>ANTES DA ENTREVISTA:</a:t>
            </a:r>
            <a:endParaRPr lang="pt-BR" noProof="0" dirty="0">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3F12F96-DD46-3AFB-FEF3-7E1265BEF3D1}"/>
              </a:ext>
            </a:extLst>
          </p:cNvPr>
          <p:cNvSpPr>
            <a:spLocks noGrp="1"/>
          </p:cNvSpPr>
          <p:nvPr>
            <p:ph idx="1"/>
          </p:nvPr>
        </p:nvSpPr>
        <p:spPr>
          <a:xfrm>
            <a:off x="628650" y="1825625"/>
            <a:ext cx="7886700" cy="4351338"/>
          </a:xfrm>
        </p:spPr>
        <p:txBody>
          <a:bodyPr>
            <a:normAutofit/>
          </a:bodyPr>
          <a:lstStyle/>
          <a:p>
            <a:pPr marL="0" indent="0" eaLnBrk="1" hangingPunct="1">
              <a:spcBef>
                <a:spcPct val="50000"/>
              </a:spcBef>
              <a:buNone/>
            </a:pPr>
            <a:r>
              <a:rPr lang="pt-BR" altLang="pt-BR" noProof="0">
                <a:latin typeface="+mn-lt"/>
              </a:rPr>
              <a:t>Verificar os formulários ou currículos sob informações como:</a:t>
            </a:r>
          </a:p>
          <a:p>
            <a:pPr lvl="1">
              <a:spcBef>
                <a:spcPct val="50000"/>
              </a:spcBef>
              <a:buFontTx/>
              <a:buAutoNum type="arabicPeriod"/>
            </a:pPr>
            <a:r>
              <a:rPr lang="pt-BR" altLang="pt-BR" noProof="0">
                <a:latin typeface="+mn-lt"/>
              </a:rPr>
              <a:t> Experiência prévia relacionada ou não com o trabalho</a:t>
            </a:r>
          </a:p>
          <a:p>
            <a:pPr lvl="1">
              <a:spcBef>
                <a:spcPct val="50000"/>
              </a:spcBef>
              <a:buFontTx/>
              <a:buAutoNum type="arabicPeriod"/>
            </a:pPr>
            <a:r>
              <a:rPr lang="pt-BR" altLang="pt-BR" noProof="0">
                <a:latin typeface="+mn-lt"/>
              </a:rPr>
              <a:t> Treinamento anterior relacionado com o trabalho</a:t>
            </a:r>
          </a:p>
          <a:p>
            <a:pPr lvl="1">
              <a:spcBef>
                <a:spcPct val="50000"/>
              </a:spcBef>
              <a:buFontTx/>
              <a:buAutoNum type="arabicPeriod"/>
            </a:pPr>
            <a:r>
              <a:rPr lang="pt-BR" altLang="pt-BR" noProof="0">
                <a:latin typeface="+mn-lt"/>
              </a:rPr>
              <a:t> Formação educacional relacionada com o trabalho</a:t>
            </a:r>
          </a:p>
          <a:p>
            <a:pPr lvl="1">
              <a:spcBef>
                <a:spcPct val="50000"/>
              </a:spcBef>
              <a:buFontTx/>
              <a:buAutoNum type="arabicPeriod"/>
            </a:pPr>
            <a:r>
              <a:rPr lang="pt-BR" altLang="pt-BR" noProof="0">
                <a:latin typeface="+mn-lt"/>
              </a:rPr>
              <a:t> Interesses profissionais do candidato</a:t>
            </a:r>
          </a:p>
          <a:p>
            <a:pPr lvl="1">
              <a:spcBef>
                <a:spcPct val="50000"/>
              </a:spcBef>
              <a:buFontTx/>
              <a:buAutoNum type="arabicPeriod"/>
            </a:pPr>
            <a:r>
              <a:rPr lang="pt-BR" altLang="pt-BR" noProof="0">
                <a:latin typeface="+mn-lt"/>
              </a:rPr>
              <a:t> Intenções do candidato em relação à carreira</a:t>
            </a:r>
          </a:p>
          <a:p>
            <a:pPr eaLnBrk="1" hangingPunct="1"/>
            <a:endParaRPr lang="pt-BR" altLang="pt-BR" noProof="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410F6FF-973D-BECE-5EEC-87541C453EC4}"/>
              </a:ext>
            </a:extLst>
          </p:cNvPr>
          <p:cNvSpPr>
            <a:spLocks noGrp="1"/>
          </p:cNvSpPr>
          <p:nvPr>
            <p:ph type="title"/>
          </p:nvPr>
        </p:nvSpPr>
        <p:spPr>
          <a:xfrm>
            <a:off x="628650" y="365125"/>
            <a:ext cx="7886700" cy="1325563"/>
          </a:xfrm>
        </p:spPr>
        <p:txBody>
          <a:bodyPr>
            <a:normAutofit/>
          </a:bodyPr>
          <a:lstStyle/>
          <a:p>
            <a:pPr eaLnBrk="1" hangingPunct="1">
              <a:spcBef>
                <a:spcPct val="50000"/>
              </a:spcBef>
              <a:defRPr/>
            </a:pPr>
            <a:r>
              <a:rPr lang="pt-BR" b="1" u="sng" noProof="0" dirty="0">
                <a:latin typeface="+mn-lt"/>
              </a:rPr>
              <a:t>DURANTE A ENTREVISTA</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51200911-687D-49AA-5DD8-191D09832990}"/>
              </a:ext>
            </a:extLst>
          </p:cNvPr>
          <p:cNvSpPr>
            <a:spLocks noGrp="1"/>
          </p:cNvSpPr>
          <p:nvPr>
            <p:ph idx="1"/>
          </p:nvPr>
        </p:nvSpPr>
        <p:spPr>
          <a:xfrm>
            <a:off x="628650" y="1825625"/>
            <a:ext cx="7886700" cy="4351338"/>
          </a:xfrm>
        </p:spPr>
        <p:txBody>
          <a:bodyPr>
            <a:normAutofit/>
          </a:bodyPr>
          <a:lstStyle/>
          <a:p>
            <a:pPr marL="0" indent="0" eaLnBrk="1" hangingPunct="1">
              <a:spcBef>
                <a:spcPct val="50000"/>
              </a:spcBef>
              <a:buNone/>
            </a:pPr>
            <a:r>
              <a:rPr lang="pt-BR" altLang="pt-BR" noProof="0">
                <a:latin typeface="+mn-lt"/>
              </a:rPr>
              <a:t>Investigar o potencial do candidato por meio de discussões e questões situacionais, tais como:</a:t>
            </a:r>
          </a:p>
          <a:p>
            <a:pPr lvl="1">
              <a:spcBef>
                <a:spcPct val="50000"/>
              </a:spcBef>
              <a:buFontTx/>
              <a:buAutoNum type="arabicPeriod"/>
            </a:pPr>
            <a:r>
              <a:rPr lang="pt-BR" altLang="pt-BR" noProof="0">
                <a:latin typeface="+mn-lt"/>
              </a:rPr>
              <a:t>Experiência prévia relacionada ou não com o trabalho</a:t>
            </a:r>
          </a:p>
          <a:p>
            <a:pPr lvl="1">
              <a:spcBef>
                <a:spcPct val="50000"/>
              </a:spcBef>
              <a:buFontTx/>
              <a:buAutoNum type="arabicPeriod"/>
            </a:pPr>
            <a:r>
              <a:rPr lang="pt-BR" altLang="pt-BR" noProof="0">
                <a:latin typeface="+mn-lt"/>
              </a:rPr>
              <a:t>Treinamento anterior relacionado com o trabalho</a:t>
            </a:r>
          </a:p>
          <a:p>
            <a:pPr lvl="1">
              <a:spcBef>
                <a:spcPct val="50000"/>
              </a:spcBef>
              <a:buFontTx/>
              <a:buAutoNum type="arabicPeriod"/>
            </a:pPr>
            <a:r>
              <a:rPr lang="pt-BR" altLang="pt-BR" noProof="0">
                <a:latin typeface="+mn-lt"/>
              </a:rPr>
              <a:t>Formação educacional relacionada com o trabalho</a:t>
            </a:r>
          </a:p>
          <a:p>
            <a:pPr lvl="1">
              <a:spcBef>
                <a:spcPct val="50000"/>
              </a:spcBef>
              <a:buFontTx/>
              <a:buAutoNum type="arabicPeriod"/>
            </a:pPr>
            <a:r>
              <a:rPr lang="pt-BR" altLang="pt-BR" noProof="0">
                <a:latin typeface="+mn-lt"/>
              </a:rPr>
              <a:t>Investigar os interesses profissionais e as intenções do candidato quanto à carreira para avaliar seu comportamento futuro.</a:t>
            </a:r>
          </a:p>
          <a:p>
            <a:pPr eaLnBrk="1" hangingPunct="1">
              <a:spcBef>
                <a:spcPct val="50000"/>
              </a:spcBef>
            </a:pPr>
            <a:endParaRPr lang="pt-BR" altLang="pt-BR" noProof="0">
              <a:latin typeface="+mn-lt"/>
            </a:endParaRPr>
          </a:p>
          <a:p>
            <a:pPr eaLnBrk="1" hangingPunct="1"/>
            <a:endParaRPr lang="pt-BR" altLang="pt-BR" noProof="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66CF0D-870C-C2CB-5F48-6561E8202F77}"/>
              </a:ext>
            </a:extLst>
          </p:cNvPr>
          <p:cNvSpPr>
            <a:spLocks noGrp="1"/>
          </p:cNvSpPr>
          <p:nvPr>
            <p:ph type="title"/>
          </p:nvPr>
        </p:nvSpPr>
        <p:spPr>
          <a:xfrm>
            <a:off x="628650" y="365125"/>
            <a:ext cx="7886700" cy="1325563"/>
          </a:xfrm>
        </p:spPr>
        <p:txBody>
          <a:bodyPr>
            <a:normAutofit/>
          </a:bodyPr>
          <a:lstStyle/>
          <a:p>
            <a:pPr eaLnBrk="1" hangingPunct="1">
              <a:spcBef>
                <a:spcPct val="50000"/>
              </a:spcBef>
              <a:defRPr/>
            </a:pPr>
            <a:r>
              <a:rPr lang="pt-BR" b="1" u="sng" noProof="0" dirty="0">
                <a:latin typeface="+mn-lt"/>
              </a:rPr>
              <a:t>DEPOIS DA ENTREVISTA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C79F4D1-4D57-B978-0ED6-4A19E162EC48}"/>
              </a:ext>
            </a:extLst>
          </p:cNvPr>
          <p:cNvSpPr>
            <a:spLocks noGrp="1"/>
          </p:cNvSpPr>
          <p:nvPr>
            <p:ph idx="1"/>
          </p:nvPr>
        </p:nvSpPr>
        <p:spPr>
          <a:xfrm>
            <a:off x="628650" y="1825625"/>
            <a:ext cx="7886700" cy="4351338"/>
          </a:xfrm>
        </p:spPr>
        <p:txBody>
          <a:bodyPr>
            <a:normAutofit/>
          </a:bodyPr>
          <a:lstStyle/>
          <a:p>
            <a:pPr marL="0" indent="0" eaLnBrk="1" hangingPunct="1">
              <a:spcBef>
                <a:spcPct val="50000"/>
              </a:spcBef>
              <a:buNone/>
            </a:pPr>
            <a:r>
              <a:rPr lang="pt-BR" altLang="pt-BR" noProof="0">
                <a:latin typeface="+mn-lt"/>
              </a:rPr>
              <a:t>Usar um formulário de avaliação para registrar o que o candidato:</a:t>
            </a:r>
          </a:p>
          <a:p>
            <a:pPr marL="857250" lvl="1" indent="-514350">
              <a:spcBef>
                <a:spcPct val="50000"/>
              </a:spcBef>
              <a:buFontTx/>
              <a:buAutoNum type="arabicPeriod"/>
            </a:pPr>
            <a:r>
              <a:rPr lang="pt-BR" altLang="pt-BR" noProof="0">
                <a:latin typeface="+mn-lt"/>
              </a:rPr>
              <a:t> Pode fazer, com base em suas habilidades e interesses</a:t>
            </a:r>
          </a:p>
          <a:p>
            <a:pPr marL="857250" lvl="1" indent="-514350">
              <a:spcBef>
                <a:spcPct val="50000"/>
              </a:spcBef>
              <a:buFontTx/>
              <a:buAutoNum type="arabicPeriod"/>
            </a:pPr>
            <a:r>
              <a:rPr lang="pt-BR" altLang="pt-BR" noProof="0">
                <a:latin typeface="+mn-lt"/>
              </a:rPr>
              <a:t> Irá fazer, com base em seus interesses e intenções</a:t>
            </a:r>
          </a:p>
          <a:p>
            <a:pPr marL="857250" lvl="1" indent="-514350">
              <a:spcBef>
                <a:spcPct val="50000"/>
              </a:spcBef>
              <a:buFontTx/>
              <a:buAutoNum type="arabicPeriod"/>
            </a:pPr>
            <a:r>
              <a:rPr lang="pt-BR" altLang="pt-BR" noProof="0">
                <a:latin typeface="+mn-lt"/>
              </a:rPr>
              <a:t> Oferece em termos de empatia pessoal</a:t>
            </a:r>
          </a:p>
          <a:p>
            <a:pPr marL="857250" lvl="1" indent="-514350">
              <a:spcBef>
                <a:spcPct val="50000"/>
              </a:spcBef>
              <a:buFontTx/>
              <a:buAutoNum type="arabicPeriod"/>
            </a:pPr>
            <a:r>
              <a:rPr lang="pt-BR" altLang="pt-BR" noProof="0">
                <a:latin typeface="+mn-lt"/>
              </a:rPr>
              <a:t>Registre neste formulário de avaliação seu interesse em contratar o candidato.</a:t>
            </a:r>
          </a:p>
          <a:p>
            <a:pPr marL="514350" indent="-514350" eaLnBrk="1" hangingPunct="1"/>
            <a:endParaRPr lang="pt-BR" altLang="pt-BR" noProof="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ctrTitle"/>
          </p:nvPr>
        </p:nvSpPr>
        <p:spPr>
          <a:xfrm>
            <a:off x="963930" y="1008993"/>
            <a:ext cx="6923558" cy="3542045"/>
          </a:xfrm>
        </p:spPr>
        <p:txBody>
          <a:bodyPr anchor="b">
            <a:normAutofit/>
          </a:bodyPr>
          <a:lstStyle/>
          <a:p>
            <a:pPr algn="l"/>
            <a:r>
              <a:rPr lang="pt-BR" sz="10000" noProof="0">
                <a:latin typeface="+mn-lt"/>
              </a:rPr>
              <a:t>Entrevista</a:t>
            </a:r>
          </a:p>
        </p:txBody>
      </p:sp>
      <p:sp>
        <p:nvSpPr>
          <p:cNvPr id="5" name="Subtítulo 4"/>
          <p:cNvSpPr>
            <a:spLocks noGrp="1"/>
          </p:cNvSpPr>
          <p:nvPr>
            <p:ph type="subTitle" idx="1"/>
          </p:nvPr>
        </p:nvSpPr>
        <p:spPr>
          <a:xfrm>
            <a:off x="963930" y="4582814"/>
            <a:ext cx="5349252" cy="1312657"/>
          </a:xfrm>
        </p:spPr>
        <p:txBody>
          <a:bodyPr anchor="t">
            <a:normAutofit/>
          </a:bodyPr>
          <a:lstStyle/>
          <a:p>
            <a:pPr algn="l"/>
            <a:endParaRPr lang="pt-BR"/>
          </a:p>
        </p:txBody>
      </p:sp>
    </p:spTree>
    <p:extLst>
      <p:ext uri="{BB962C8B-B14F-4D97-AF65-F5344CB8AC3E}">
        <p14:creationId xmlns:p14="http://schemas.microsoft.com/office/powerpoint/2010/main" val="2252757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63930" y="1050595"/>
            <a:ext cx="6056111" cy="1618489"/>
          </a:xfrm>
        </p:spPr>
        <p:txBody>
          <a:bodyPr anchor="ctr">
            <a:normAutofit/>
          </a:bodyPr>
          <a:lstStyle/>
          <a:p>
            <a:r>
              <a:rPr lang="pt-BR" sz="4400" b="1" noProof="0">
                <a:latin typeface="+mn-lt"/>
              </a:rPr>
              <a:t>Definir o cargo e o perfil ideal do candidato.</a:t>
            </a:r>
            <a:endParaRPr lang="pt-BR" sz="4400" noProof="0">
              <a:latin typeface="+mn-lt"/>
            </a:endParaRPr>
          </a:p>
        </p:txBody>
      </p:sp>
      <p:sp>
        <p:nvSpPr>
          <p:cNvPr id="3" name="Espaço Reservado para Conteúdo 2"/>
          <p:cNvSpPr>
            <a:spLocks noGrp="1"/>
          </p:cNvSpPr>
          <p:nvPr>
            <p:ph idx="1"/>
          </p:nvPr>
        </p:nvSpPr>
        <p:spPr>
          <a:xfrm>
            <a:off x="963930" y="2564905"/>
            <a:ext cx="6056111" cy="3204960"/>
          </a:xfrm>
        </p:spPr>
        <p:txBody>
          <a:bodyPr anchor="t">
            <a:normAutofit lnSpcReduction="10000"/>
          </a:bodyPr>
          <a:lstStyle/>
          <a:p>
            <a:pPr>
              <a:lnSpc>
                <a:spcPct val="100000"/>
              </a:lnSpc>
            </a:pPr>
            <a:r>
              <a:rPr lang="pt-BR" sz="1600" noProof="0" dirty="0">
                <a:latin typeface="+mn-lt"/>
              </a:rPr>
              <a:t>Identifique os aspectos mais importantes do cargo (habilidades, conhecimentos e capacidades mentais e físicas). </a:t>
            </a:r>
          </a:p>
          <a:p>
            <a:pPr>
              <a:lnSpc>
                <a:spcPct val="100000"/>
              </a:lnSpc>
            </a:pPr>
            <a:r>
              <a:rPr lang="pt-BR" sz="1600" noProof="0" dirty="0">
                <a:latin typeface="+mn-lt"/>
              </a:rPr>
              <a:t>Comece pela descrição de função e desenvolva o perfil do empregado que melhor se ajusta ao cargo. Isto deve ser feito em termos de habilidade/conhecimentos/capacidades, experiências anterior, compatibilidade com o cargo, criatividade, desejo de trabalhar com parte de um grupo, capacidade de trabalhar independentemente. </a:t>
            </a:r>
          </a:p>
          <a:p>
            <a:pPr>
              <a:lnSpc>
                <a:spcPct val="100000"/>
              </a:lnSpc>
            </a:pPr>
            <a:r>
              <a:rPr lang="pt-BR" sz="1600" noProof="0" dirty="0">
                <a:latin typeface="+mn-lt"/>
              </a:rPr>
              <a:t>Como parte do perfil, considere os parâmetros do cargo (quantidade de horas extras, nível de remuneração, horário de trabalho, necessidade de viajar, oportunidade de promoção, benefícios, restrições de férias, etc)</a:t>
            </a:r>
          </a:p>
          <a:p>
            <a:endParaRPr lang="pt-BR" sz="1500" noProof="0" dirty="0">
              <a:latin typeface="+mn-lt"/>
            </a:endParaRPr>
          </a:p>
        </p:txBody>
      </p:sp>
    </p:spTree>
    <p:extLst>
      <p:ext uri="{BB962C8B-B14F-4D97-AF65-F5344CB8AC3E}">
        <p14:creationId xmlns:p14="http://schemas.microsoft.com/office/powerpoint/2010/main" val="536202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63930" y="754035"/>
            <a:ext cx="6056111" cy="1618489"/>
          </a:xfrm>
        </p:spPr>
        <p:txBody>
          <a:bodyPr anchor="ctr">
            <a:normAutofit/>
          </a:bodyPr>
          <a:lstStyle/>
          <a:p>
            <a:r>
              <a:rPr lang="pt-BR" sz="4000" b="1" noProof="0" dirty="0">
                <a:latin typeface="+mn-lt"/>
              </a:rPr>
              <a:t>Desenvolver o roteiro da entrevista</a:t>
            </a:r>
            <a:endParaRPr lang="pt-BR" sz="4000" noProof="0" dirty="0">
              <a:latin typeface="+mn-lt"/>
            </a:endParaRPr>
          </a:p>
        </p:txBody>
      </p:sp>
      <p:sp>
        <p:nvSpPr>
          <p:cNvPr id="3" name="Espaço Reservado para Conteúdo 2"/>
          <p:cNvSpPr>
            <a:spLocks noGrp="1"/>
          </p:cNvSpPr>
          <p:nvPr>
            <p:ph idx="1"/>
          </p:nvPr>
        </p:nvSpPr>
        <p:spPr>
          <a:xfrm>
            <a:off x="963930" y="2132857"/>
            <a:ext cx="6056111" cy="3637008"/>
          </a:xfrm>
        </p:spPr>
        <p:txBody>
          <a:bodyPr anchor="t">
            <a:normAutofit fontScale="85000" lnSpcReduction="20000"/>
          </a:bodyPr>
          <a:lstStyle/>
          <a:p>
            <a:pPr>
              <a:lnSpc>
                <a:spcPct val="120000"/>
              </a:lnSpc>
            </a:pPr>
            <a:r>
              <a:rPr lang="pt-BR" sz="1700" noProof="0" dirty="0">
                <a:latin typeface="+mn-lt"/>
              </a:rPr>
              <a:t>Baseado no perfil adequado do candidato, selecione as questões que ajudarão a determinar se o candidato preenche o perfil. </a:t>
            </a:r>
          </a:p>
          <a:p>
            <a:pPr>
              <a:lnSpc>
                <a:spcPct val="120000"/>
              </a:lnSpc>
            </a:pPr>
            <a:r>
              <a:rPr lang="pt-BR" sz="1700" noProof="0" dirty="0">
                <a:latin typeface="+mn-lt"/>
              </a:rPr>
              <a:t>As questões devem ser baseadas em critérios objetivos e todas devem ser relacionadas com o cargo. </a:t>
            </a:r>
          </a:p>
          <a:p>
            <a:pPr>
              <a:lnSpc>
                <a:spcPct val="120000"/>
              </a:lnSpc>
            </a:pPr>
            <a:r>
              <a:rPr lang="pt-BR" sz="1700" noProof="0" dirty="0">
                <a:latin typeface="+mn-lt"/>
              </a:rPr>
              <a:t>Desenvolva uma quantidade adequada de questões, em função do tempo definido para a entrevista. </a:t>
            </a:r>
          </a:p>
          <a:p>
            <a:pPr>
              <a:lnSpc>
                <a:spcPct val="120000"/>
              </a:lnSpc>
            </a:pPr>
            <a:r>
              <a:rPr lang="pt-BR" sz="1700" noProof="0" dirty="0">
                <a:latin typeface="+mn-lt"/>
              </a:rPr>
              <a:t>Geralmente, você pode querer cobrir educação, experiência, objetivos, hábitos de trabalho, condições de trabalho e conhecimento técnico relevante. </a:t>
            </a:r>
          </a:p>
          <a:p>
            <a:pPr>
              <a:lnSpc>
                <a:spcPct val="120000"/>
              </a:lnSpc>
            </a:pPr>
            <a:r>
              <a:rPr lang="pt-BR" sz="1700" noProof="0" dirty="0">
                <a:latin typeface="+mn-lt"/>
              </a:rPr>
              <a:t>Para realizar um processo rigoroso e de qualidade, o roteiro tem que ter questões que cubram todas as áreas chaves efetivamente dentro do tempo disponível. </a:t>
            </a:r>
          </a:p>
          <a:p>
            <a:pPr>
              <a:lnSpc>
                <a:spcPct val="120000"/>
              </a:lnSpc>
            </a:pPr>
            <a:r>
              <a:rPr lang="pt-BR" sz="1700" noProof="0" dirty="0">
                <a:latin typeface="+mn-lt"/>
              </a:rPr>
              <a:t>A entrevista é um evento interativo e o entrevistador deve sentir confortável que é adequado questionar os candidatos sobre as respostas que eles derem,  caso necessite mais detalhe ou aclaramento.</a:t>
            </a:r>
          </a:p>
          <a:p>
            <a:endParaRPr lang="pt-BR" sz="1200" noProof="0" dirty="0">
              <a:latin typeface="+mn-lt"/>
            </a:endParaRPr>
          </a:p>
        </p:txBody>
      </p:sp>
    </p:spTree>
    <p:extLst>
      <p:ext uri="{BB962C8B-B14F-4D97-AF65-F5344CB8AC3E}">
        <p14:creationId xmlns:p14="http://schemas.microsoft.com/office/powerpoint/2010/main" val="1546068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noProof="0" dirty="0">
                <a:latin typeface="+mn-lt"/>
              </a:rPr>
              <a:t>Tipos de perguntas</a:t>
            </a:r>
          </a:p>
        </p:txBody>
      </p:sp>
      <p:graphicFrame>
        <p:nvGraphicFramePr>
          <p:cNvPr id="5" name="Tabela 4"/>
          <p:cNvGraphicFramePr>
            <a:graphicFrameLocks noGrp="1"/>
          </p:cNvGraphicFramePr>
          <p:nvPr>
            <p:extLst>
              <p:ext uri="{D42A27DB-BD31-4B8C-83A1-F6EECF244321}">
                <p14:modId xmlns:p14="http://schemas.microsoft.com/office/powerpoint/2010/main" val="848223591"/>
              </p:ext>
            </p:extLst>
          </p:nvPr>
        </p:nvGraphicFramePr>
        <p:xfrm>
          <a:off x="287524" y="1340768"/>
          <a:ext cx="8568952" cy="5006776"/>
        </p:xfrm>
        <a:graphic>
          <a:graphicData uri="http://schemas.openxmlformats.org/drawingml/2006/table">
            <a:tbl>
              <a:tblPr firstRow="1" firstCol="1" bandRow="1">
                <a:tableStyleId>{5C22544A-7EE6-4342-B048-85BDC9FD1C3A}</a:tableStyleId>
              </a:tblPr>
              <a:tblGrid>
                <a:gridCol w="1556973">
                  <a:extLst>
                    <a:ext uri="{9D8B030D-6E8A-4147-A177-3AD203B41FA5}">
                      <a16:colId xmlns:a16="http://schemas.microsoft.com/office/drawing/2014/main" val="20000"/>
                    </a:ext>
                  </a:extLst>
                </a:gridCol>
                <a:gridCol w="2910457">
                  <a:extLst>
                    <a:ext uri="{9D8B030D-6E8A-4147-A177-3AD203B41FA5}">
                      <a16:colId xmlns:a16="http://schemas.microsoft.com/office/drawing/2014/main" val="20001"/>
                    </a:ext>
                  </a:extLst>
                </a:gridCol>
                <a:gridCol w="4101522">
                  <a:extLst>
                    <a:ext uri="{9D8B030D-6E8A-4147-A177-3AD203B41FA5}">
                      <a16:colId xmlns:a16="http://schemas.microsoft.com/office/drawing/2014/main" val="20002"/>
                    </a:ext>
                  </a:extLst>
                </a:gridCol>
              </a:tblGrid>
              <a:tr h="685082">
                <a:tc>
                  <a:txBody>
                    <a:bodyPr/>
                    <a:lstStyle/>
                    <a:p>
                      <a:pPr indent="0" algn="ctr">
                        <a:lnSpc>
                          <a:spcPct val="100000"/>
                        </a:lnSpc>
                        <a:spcBef>
                          <a:spcPts val="300"/>
                        </a:spcBef>
                        <a:spcAft>
                          <a:spcPts val="300"/>
                        </a:spcAft>
                      </a:pPr>
                      <a:r>
                        <a:rPr lang="pt-BR" sz="2000" dirty="0">
                          <a:effectLst/>
                        </a:rPr>
                        <a:t>Tipo de questão</a:t>
                      </a:r>
                      <a:endParaRPr lang="pt-BR" sz="2800" dirty="0">
                        <a:effectLst/>
                        <a:latin typeface="Cambria"/>
                        <a:ea typeface="Times New Roman"/>
                        <a:cs typeface="Times New Roman"/>
                      </a:endParaRPr>
                    </a:p>
                  </a:txBody>
                  <a:tcPr marL="68580" marR="68580" marT="0" marB="0" anchor="ctr"/>
                </a:tc>
                <a:tc>
                  <a:txBody>
                    <a:bodyPr/>
                    <a:lstStyle/>
                    <a:p>
                      <a:pPr indent="450215" algn="ctr">
                        <a:lnSpc>
                          <a:spcPts val="1300"/>
                        </a:lnSpc>
                        <a:spcBef>
                          <a:spcPts val="300"/>
                        </a:spcBef>
                        <a:spcAft>
                          <a:spcPts val="300"/>
                        </a:spcAft>
                      </a:pPr>
                      <a:r>
                        <a:rPr lang="pt-BR" sz="2000" dirty="0">
                          <a:effectLst/>
                        </a:rPr>
                        <a:t>Papel</a:t>
                      </a:r>
                      <a:endParaRPr lang="pt-BR" sz="2800" dirty="0">
                        <a:effectLst/>
                        <a:latin typeface="Cambria"/>
                        <a:ea typeface="Times New Roman"/>
                        <a:cs typeface="Times New Roman"/>
                      </a:endParaRPr>
                    </a:p>
                  </a:txBody>
                  <a:tcPr marL="68580" marR="68580" marT="0" marB="0" anchor="ctr"/>
                </a:tc>
                <a:tc>
                  <a:txBody>
                    <a:bodyPr/>
                    <a:lstStyle/>
                    <a:p>
                      <a:pPr indent="450215" algn="ctr">
                        <a:lnSpc>
                          <a:spcPts val="1300"/>
                        </a:lnSpc>
                        <a:spcBef>
                          <a:spcPts val="300"/>
                        </a:spcBef>
                        <a:spcAft>
                          <a:spcPts val="300"/>
                        </a:spcAft>
                      </a:pPr>
                      <a:r>
                        <a:rPr lang="pt-BR" sz="2000" dirty="0">
                          <a:effectLst/>
                        </a:rPr>
                        <a:t>Aplicação</a:t>
                      </a:r>
                      <a:endParaRPr lang="pt-BR" sz="2800" dirty="0">
                        <a:effectLst/>
                        <a:latin typeface="Cambria"/>
                        <a:ea typeface="Times New Roman"/>
                        <a:cs typeface="Times New Roman"/>
                      </a:endParaRPr>
                    </a:p>
                  </a:txBody>
                  <a:tcPr marL="68580" marR="68580" marT="0" marB="0" anchor="ctr"/>
                </a:tc>
                <a:extLst>
                  <a:ext uri="{0D108BD9-81ED-4DB2-BD59-A6C34878D82A}">
                    <a16:rowId xmlns:a16="http://schemas.microsoft.com/office/drawing/2014/main" val="10000"/>
                  </a:ext>
                </a:extLst>
              </a:tr>
              <a:tr h="1903126">
                <a:tc>
                  <a:txBody>
                    <a:bodyPr/>
                    <a:lstStyle/>
                    <a:p>
                      <a:pPr indent="0" algn="l">
                        <a:lnSpc>
                          <a:spcPct val="100000"/>
                        </a:lnSpc>
                        <a:spcBef>
                          <a:spcPts val="200"/>
                        </a:spcBef>
                        <a:spcAft>
                          <a:spcPts val="200"/>
                        </a:spcAft>
                      </a:pPr>
                      <a:r>
                        <a:rPr lang="pt-BR" sz="2000" dirty="0">
                          <a:effectLst/>
                        </a:rPr>
                        <a:t>“Questões chaves” formam o eixo da entrevista.</a:t>
                      </a:r>
                      <a:endParaRPr lang="pt-BR" sz="2800" dirty="0">
                        <a:effectLst/>
                        <a:latin typeface="Cambria"/>
                        <a:ea typeface="Times New Roman"/>
                        <a:cs typeface="Times New Roman"/>
                      </a:endParaRPr>
                    </a:p>
                  </a:txBody>
                  <a:tcPr marL="68580" marR="68580" marT="0" marB="0" anchor="ctr"/>
                </a:tc>
                <a:tc>
                  <a:txBody>
                    <a:bodyPr/>
                    <a:lstStyle/>
                    <a:p>
                      <a:pPr indent="0" algn="l">
                        <a:lnSpc>
                          <a:spcPct val="100000"/>
                        </a:lnSpc>
                        <a:spcBef>
                          <a:spcPts val="200"/>
                        </a:spcBef>
                        <a:spcAft>
                          <a:spcPts val="200"/>
                        </a:spcAft>
                      </a:pPr>
                      <a:r>
                        <a:rPr lang="pt-BR" sz="2000" dirty="0">
                          <a:effectLst/>
                        </a:rPr>
                        <a:t>Avaliar o entrevistado contra os fatores obrigatórios e desejáveis descritos no perfil e na avaliação de cargo. </a:t>
                      </a:r>
                      <a:endParaRPr lang="pt-BR" sz="2800" dirty="0">
                        <a:effectLst/>
                        <a:latin typeface="Cambria"/>
                        <a:ea typeface="Times New Roman"/>
                        <a:cs typeface="Times New Roman"/>
                      </a:endParaRPr>
                    </a:p>
                  </a:txBody>
                  <a:tcPr marL="68580" marR="68580" marT="0" marB="0" anchor="ctr"/>
                </a:tc>
                <a:tc>
                  <a:txBody>
                    <a:bodyPr/>
                    <a:lstStyle/>
                    <a:p>
                      <a:pPr indent="0" algn="l">
                        <a:lnSpc>
                          <a:spcPct val="100000"/>
                        </a:lnSpc>
                        <a:spcBef>
                          <a:spcPts val="200"/>
                        </a:spcBef>
                        <a:spcAft>
                          <a:spcPts val="200"/>
                        </a:spcAft>
                      </a:pPr>
                      <a:r>
                        <a:rPr lang="pt-BR" sz="2000" dirty="0">
                          <a:effectLst/>
                        </a:rPr>
                        <a:t>Consenso com RH e Gerente.</a:t>
                      </a:r>
                      <a:endParaRPr lang="pt-BR" sz="2800" dirty="0">
                        <a:effectLst/>
                      </a:endParaRPr>
                    </a:p>
                    <a:p>
                      <a:pPr indent="0" algn="l">
                        <a:lnSpc>
                          <a:spcPct val="100000"/>
                        </a:lnSpc>
                        <a:spcBef>
                          <a:spcPts val="200"/>
                        </a:spcBef>
                        <a:spcAft>
                          <a:spcPts val="200"/>
                        </a:spcAft>
                      </a:pPr>
                      <a:r>
                        <a:rPr lang="pt-BR" sz="2000" dirty="0">
                          <a:effectLst/>
                        </a:rPr>
                        <a:t>Utilizado consistentemente como todos os candidatos para garantir que todos tenham uma oportunidade justa para discutir sobre os assuntos chaves.</a:t>
                      </a:r>
                      <a:endParaRPr lang="pt-BR" sz="2800" dirty="0">
                        <a:effectLst/>
                        <a:latin typeface="Cambria"/>
                        <a:ea typeface="Times New Roman"/>
                        <a:cs typeface="Times New Roman"/>
                      </a:endParaRPr>
                    </a:p>
                  </a:txBody>
                  <a:tcPr marL="68580" marR="68580" marT="0" marB="0" anchor="ctr"/>
                </a:tc>
                <a:extLst>
                  <a:ext uri="{0D108BD9-81ED-4DB2-BD59-A6C34878D82A}">
                    <a16:rowId xmlns:a16="http://schemas.microsoft.com/office/drawing/2014/main" val="10001"/>
                  </a:ext>
                </a:extLst>
              </a:tr>
              <a:tr h="1199368">
                <a:tc>
                  <a:txBody>
                    <a:bodyPr/>
                    <a:lstStyle/>
                    <a:p>
                      <a:pPr indent="0" algn="l">
                        <a:lnSpc>
                          <a:spcPct val="100000"/>
                        </a:lnSpc>
                        <a:spcBef>
                          <a:spcPts val="200"/>
                        </a:spcBef>
                        <a:spcAft>
                          <a:spcPts val="200"/>
                        </a:spcAft>
                      </a:pPr>
                      <a:r>
                        <a:rPr lang="pt-BR" sz="2000" dirty="0">
                          <a:effectLst/>
                        </a:rPr>
                        <a:t>Questões especificas </a:t>
                      </a:r>
                      <a:endParaRPr lang="pt-BR" sz="2800" dirty="0">
                        <a:effectLst/>
                        <a:latin typeface="Cambria"/>
                        <a:ea typeface="Times New Roman"/>
                        <a:cs typeface="Times New Roman"/>
                      </a:endParaRPr>
                    </a:p>
                  </a:txBody>
                  <a:tcPr marL="68580" marR="68580" marT="0" marB="0" anchor="ctr"/>
                </a:tc>
                <a:tc>
                  <a:txBody>
                    <a:bodyPr/>
                    <a:lstStyle/>
                    <a:p>
                      <a:pPr indent="0" algn="l">
                        <a:lnSpc>
                          <a:spcPct val="100000"/>
                        </a:lnSpc>
                        <a:spcBef>
                          <a:spcPts val="200"/>
                        </a:spcBef>
                        <a:spcAft>
                          <a:spcPts val="200"/>
                        </a:spcAft>
                      </a:pPr>
                      <a:r>
                        <a:rPr lang="pt-BR" sz="2000" dirty="0">
                          <a:effectLst/>
                        </a:rPr>
                        <a:t>Clarificar áreas cinzas no currículo ou ficha de inscrição.</a:t>
                      </a:r>
                      <a:endParaRPr lang="pt-BR" sz="2800" dirty="0">
                        <a:effectLst/>
                        <a:latin typeface="Cambria"/>
                        <a:ea typeface="Times New Roman"/>
                        <a:cs typeface="Times New Roman"/>
                      </a:endParaRPr>
                    </a:p>
                  </a:txBody>
                  <a:tcPr marL="68580" marR="68580" marT="0" marB="0" anchor="ctr"/>
                </a:tc>
                <a:tc>
                  <a:txBody>
                    <a:bodyPr/>
                    <a:lstStyle/>
                    <a:p>
                      <a:pPr indent="0" algn="l">
                        <a:lnSpc>
                          <a:spcPct val="100000"/>
                        </a:lnSpc>
                        <a:spcBef>
                          <a:spcPts val="200"/>
                        </a:spcBef>
                        <a:spcAft>
                          <a:spcPts val="200"/>
                        </a:spcAft>
                      </a:pPr>
                      <a:r>
                        <a:rPr lang="pt-BR" sz="2000" dirty="0">
                          <a:effectLst/>
                        </a:rPr>
                        <a:t>Consenso prévio com RH</a:t>
                      </a:r>
                      <a:endParaRPr lang="pt-BR" sz="2800" dirty="0">
                        <a:effectLst/>
                      </a:endParaRPr>
                    </a:p>
                    <a:p>
                      <a:pPr indent="0" algn="l">
                        <a:lnSpc>
                          <a:spcPct val="100000"/>
                        </a:lnSpc>
                        <a:spcBef>
                          <a:spcPts val="200"/>
                        </a:spcBef>
                        <a:spcAft>
                          <a:spcPts val="200"/>
                        </a:spcAft>
                      </a:pPr>
                      <a:r>
                        <a:rPr lang="pt-BR" sz="2000" dirty="0">
                          <a:effectLst/>
                        </a:rPr>
                        <a:t>Endereçado ao candidato durante a entrevista</a:t>
                      </a:r>
                      <a:endParaRPr lang="pt-BR" sz="2800" dirty="0">
                        <a:effectLst/>
                        <a:latin typeface="Cambria"/>
                        <a:ea typeface="Times New Roman"/>
                        <a:cs typeface="Times New Roman"/>
                      </a:endParaRPr>
                    </a:p>
                  </a:txBody>
                  <a:tcPr marL="68580" marR="68580" marT="0" marB="0" anchor="ctr"/>
                </a:tc>
                <a:extLst>
                  <a:ext uri="{0D108BD9-81ED-4DB2-BD59-A6C34878D82A}">
                    <a16:rowId xmlns:a16="http://schemas.microsoft.com/office/drawing/2014/main" val="10002"/>
                  </a:ext>
                </a:extLst>
              </a:tr>
              <a:tr h="1036961">
                <a:tc>
                  <a:txBody>
                    <a:bodyPr/>
                    <a:lstStyle/>
                    <a:p>
                      <a:pPr indent="0" algn="l">
                        <a:lnSpc>
                          <a:spcPct val="100000"/>
                        </a:lnSpc>
                        <a:spcBef>
                          <a:spcPts val="200"/>
                        </a:spcBef>
                        <a:spcAft>
                          <a:spcPts val="200"/>
                        </a:spcAft>
                      </a:pPr>
                      <a:r>
                        <a:rPr lang="pt-BR" sz="2000" dirty="0">
                          <a:effectLst/>
                        </a:rPr>
                        <a:t>Questões de busca de informações</a:t>
                      </a:r>
                      <a:endParaRPr lang="pt-BR" sz="2800" dirty="0">
                        <a:effectLst/>
                        <a:latin typeface="Cambria"/>
                        <a:ea typeface="Times New Roman"/>
                        <a:cs typeface="Times New Roman"/>
                      </a:endParaRPr>
                    </a:p>
                  </a:txBody>
                  <a:tcPr marL="68580" marR="68580" marT="0" marB="0" anchor="ctr"/>
                </a:tc>
                <a:tc>
                  <a:txBody>
                    <a:bodyPr/>
                    <a:lstStyle/>
                    <a:p>
                      <a:pPr indent="0" algn="l">
                        <a:lnSpc>
                          <a:spcPct val="100000"/>
                        </a:lnSpc>
                        <a:spcBef>
                          <a:spcPts val="200"/>
                        </a:spcBef>
                        <a:spcAft>
                          <a:spcPts val="200"/>
                        </a:spcAft>
                      </a:pPr>
                      <a:r>
                        <a:rPr lang="pt-BR" sz="2000" dirty="0">
                          <a:effectLst/>
                        </a:rPr>
                        <a:t>Buscar informações para esclarecimento pelo candidato de qualquer das suas respostas</a:t>
                      </a:r>
                      <a:endParaRPr lang="pt-BR" sz="2800" dirty="0">
                        <a:effectLst/>
                        <a:latin typeface="Cambria"/>
                        <a:ea typeface="Times New Roman"/>
                        <a:cs typeface="Times New Roman"/>
                      </a:endParaRPr>
                    </a:p>
                  </a:txBody>
                  <a:tcPr marL="68580" marR="68580" marT="0" marB="0" anchor="ctr"/>
                </a:tc>
                <a:tc>
                  <a:txBody>
                    <a:bodyPr/>
                    <a:lstStyle/>
                    <a:p>
                      <a:pPr indent="0" algn="l">
                        <a:lnSpc>
                          <a:spcPct val="100000"/>
                        </a:lnSpc>
                        <a:spcBef>
                          <a:spcPts val="200"/>
                        </a:spcBef>
                        <a:spcAft>
                          <a:spcPts val="200"/>
                        </a:spcAft>
                      </a:pPr>
                      <a:r>
                        <a:rPr lang="pt-BR" sz="2000" dirty="0">
                          <a:effectLst/>
                        </a:rPr>
                        <a:t>Varia em resposta as declarações do candidato</a:t>
                      </a:r>
                      <a:endParaRPr lang="pt-BR" sz="2800" dirty="0">
                        <a:effectLst/>
                        <a:latin typeface="Cambria"/>
                        <a:ea typeface="Times New Roman"/>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4557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bra-cabeça branco com uma peça vermelha">
            <a:extLst>
              <a:ext uri="{FF2B5EF4-FFF2-40B4-BE49-F238E27FC236}">
                <a16:creationId xmlns:a16="http://schemas.microsoft.com/office/drawing/2014/main" id="{F1F3D630-0B1D-FCD5-6CBA-96C575FB6196}"/>
              </a:ext>
            </a:extLst>
          </p:cNvPr>
          <p:cNvPicPr>
            <a:picLocks noChangeAspect="1"/>
          </p:cNvPicPr>
          <p:nvPr/>
        </p:nvPicPr>
        <p:blipFill rotWithShape="1">
          <a:blip r:embed="rId2"/>
          <a:srcRect l="32074" r="30470"/>
          <a:stretch/>
        </p:blipFill>
        <p:spPr>
          <a:xfrm>
            <a:off x="4577270" y="10"/>
            <a:ext cx="4566728"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7268"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79CE65-4E99-D758-8B20-FEA661F9251F}"/>
              </a:ext>
            </a:extLst>
          </p:cNvPr>
          <p:cNvSpPr>
            <a:spLocks noGrp="1"/>
          </p:cNvSpPr>
          <p:nvPr>
            <p:ph type="title"/>
          </p:nvPr>
        </p:nvSpPr>
        <p:spPr>
          <a:xfrm>
            <a:off x="571350" y="328512"/>
            <a:ext cx="3583791" cy="1628970"/>
          </a:xfrm>
        </p:spPr>
        <p:txBody>
          <a:bodyPr anchor="ctr">
            <a:normAutofit/>
          </a:bodyPr>
          <a:lstStyle/>
          <a:p>
            <a:r>
              <a:rPr lang="pt-BR" sz="3500" noProof="0">
                <a:latin typeface="+mn-lt"/>
              </a:rPr>
              <a:t>Recrutamento</a:t>
            </a:r>
          </a:p>
        </p:txBody>
      </p:sp>
      <p:sp>
        <p:nvSpPr>
          <p:cNvPr id="3" name="Espaço Reservado para Conteúdo 2">
            <a:extLst>
              <a:ext uri="{FF2B5EF4-FFF2-40B4-BE49-F238E27FC236}">
                <a16:creationId xmlns:a16="http://schemas.microsoft.com/office/drawing/2014/main" id="{5AF2FDF9-528F-EA15-4AE0-5EAEA3EA5756}"/>
              </a:ext>
            </a:extLst>
          </p:cNvPr>
          <p:cNvSpPr>
            <a:spLocks noGrp="1"/>
          </p:cNvSpPr>
          <p:nvPr>
            <p:ph idx="1"/>
          </p:nvPr>
        </p:nvSpPr>
        <p:spPr>
          <a:xfrm>
            <a:off x="571350" y="2884929"/>
            <a:ext cx="3494817" cy="3374137"/>
          </a:xfrm>
        </p:spPr>
        <p:txBody>
          <a:bodyPr anchor="ctr">
            <a:normAutofit/>
          </a:bodyPr>
          <a:lstStyle/>
          <a:p>
            <a:r>
              <a:rPr lang="pt-BR" sz="1700" noProof="0">
                <a:latin typeface="+mn-lt"/>
              </a:rPr>
              <a:t>Toda e qualquer atividade da organização para encontrar e estabelecer uma relação de trabalho com pessoas capazes de atender suas necessidades presentes e futuras.</a:t>
            </a:r>
          </a:p>
        </p:txBody>
      </p:sp>
    </p:spTree>
    <p:extLst>
      <p:ext uri="{BB962C8B-B14F-4D97-AF65-F5344CB8AC3E}">
        <p14:creationId xmlns:p14="http://schemas.microsoft.com/office/powerpoint/2010/main" val="3150370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p:cNvSpPr>
            <a:spLocks noGrp="1"/>
          </p:cNvSpPr>
          <p:nvPr>
            <p:ph type="title"/>
          </p:nvPr>
        </p:nvSpPr>
        <p:spPr>
          <a:xfrm>
            <a:off x="842517" y="897298"/>
            <a:ext cx="7488461" cy="605408"/>
          </a:xfrm>
        </p:spPr>
        <p:txBody>
          <a:bodyPr>
            <a:normAutofit fontScale="90000"/>
          </a:bodyPr>
          <a:lstStyle/>
          <a:p>
            <a:r>
              <a:rPr lang="pt-BR" sz="5200" b="1" noProof="0" dirty="0">
                <a:latin typeface="+mn-lt"/>
              </a:rPr>
              <a:t>A entrevista</a:t>
            </a:r>
            <a:endParaRPr lang="pt-BR" sz="5200" noProof="0" dirty="0">
              <a:latin typeface="+mn-lt"/>
            </a:endParaRPr>
          </a:p>
        </p:txBody>
      </p:sp>
      <p:pic>
        <p:nvPicPr>
          <p:cNvPr id="8" name="Graphic 7" descr="Cronômetro">
            <a:extLst>
              <a:ext uri="{FF2B5EF4-FFF2-40B4-BE49-F238E27FC236}">
                <a16:creationId xmlns:a16="http://schemas.microsoft.com/office/drawing/2014/main" id="{ECCAA4D9-AFA0-360B-AB3E-B300AB5AA2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517" y="3057181"/>
            <a:ext cx="2650489" cy="2650489"/>
          </a:xfrm>
          <a:prstGeom prst="rect">
            <a:avLst/>
          </a:prstGeom>
        </p:spPr>
      </p:pic>
      <p:sp>
        <p:nvSpPr>
          <p:cNvPr id="4" name="Espaço Reservado para Conteúdo 3"/>
          <p:cNvSpPr>
            <a:spLocks noGrp="1"/>
          </p:cNvSpPr>
          <p:nvPr>
            <p:ph idx="1"/>
          </p:nvPr>
        </p:nvSpPr>
        <p:spPr>
          <a:xfrm>
            <a:off x="3131840" y="1412776"/>
            <a:ext cx="4896544" cy="4313700"/>
          </a:xfrm>
        </p:spPr>
        <p:txBody>
          <a:bodyPr anchor="t">
            <a:normAutofit fontScale="70000" lnSpcReduction="20000"/>
          </a:bodyPr>
          <a:lstStyle/>
          <a:p>
            <a:pPr lvl="0">
              <a:lnSpc>
                <a:spcPct val="120000"/>
              </a:lnSpc>
            </a:pPr>
            <a:r>
              <a:rPr lang="pt-BR" sz="1800" noProof="0" dirty="0">
                <a:latin typeface="+mn-lt"/>
              </a:rPr>
              <a:t>Arrume um local adequado e faça o possível para que a entrevista ocorra sem interrupções.</a:t>
            </a:r>
          </a:p>
          <a:p>
            <a:pPr lvl="0">
              <a:lnSpc>
                <a:spcPct val="120000"/>
              </a:lnSpc>
            </a:pPr>
            <a:r>
              <a:rPr lang="pt-BR" sz="1800" noProof="0" dirty="0">
                <a:latin typeface="+mn-lt"/>
              </a:rPr>
              <a:t>Comece a entrevista, colocando o candidato a vontade. </a:t>
            </a:r>
          </a:p>
          <a:p>
            <a:pPr lvl="0">
              <a:lnSpc>
                <a:spcPct val="120000"/>
              </a:lnSpc>
            </a:pPr>
            <a:r>
              <a:rPr lang="pt-BR" sz="1800" noProof="0" dirty="0">
                <a:latin typeface="+mn-lt"/>
              </a:rPr>
              <a:t>Dê boas vindas  e explique a estrutura da entrevista, explique a organização e de uma descrição geral do cargo.</a:t>
            </a:r>
          </a:p>
          <a:p>
            <a:pPr lvl="0">
              <a:lnSpc>
                <a:spcPct val="120000"/>
              </a:lnSpc>
            </a:pPr>
            <a:r>
              <a:rPr lang="pt-BR" sz="1800" noProof="0" dirty="0">
                <a:latin typeface="+mn-lt"/>
              </a:rPr>
              <a:t>Discuta os parâmetros do cargo. Nesse ponto, o candidato deve ter informações suficientes para ter claro se está interessado no cargo.</a:t>
            </a:r>
          </a:p>
          <a:p>
            <a:pPr lvl="0">
              <a:lnSpc>
                <a:spcPct val="120000"/>
              </a:lnSpc>
            </a:pPr>
            <a:r>
              <a:rPr lang="pt-BR" sz="1800" noProof="0" dirty="0">
                <a:latin typeface="+mn-lt"/>
              </a:rPr>
              <a:t>Explique ao candidato que você vai fazer algumas anotações para registrar as informações mais importantes.</a:t>
            </a:r>
          </a:p>
          <a:p>
            <a:pPr lvl="0">
              <a:lnSpc>
                <a:spcPct val="120000"/>
              </a:lnSpc>
            </a:pPr>
            <a:r>
              <a:rPr lang="pt-BR" sz="1800" noProof="0" dirty="0">
                <a:latin typeface="+mn-lt"/>
              </a:rPr>
              <a:t>Comece a fazer as perguntas. Quando o questionamento estiver completo, tenha certeza que você tem as informações necessários</a:t>
            </a:r>
          </a:p>
          <a:p>
            <a:pPr lvl="0">
              <a:lnSpc>
                <a:spcPct val="120000"/>
              </a:lnSpc>
            </a:pPr>
            <a:r>
              <a:rPr lang="pt-BR" sz="1800" noProof="0" dirty="0">
                <a:latin typeface="+mn-lt"/>
              </a:rPr>
              <a:t>Permita que o candidato faça perguntas.</a:t>
            </a:r>
          </a:p>
          <a:p>
            <a:pPr lvl="0">
              <a:lnSpc>
                <a:spcPct val="120000"/>
              </a:lnSpc>
            </a:pPr>
            <a:r>
              <a:rPr lang="pt-BR" sz="1800" noProof="0" dirty="0">
                <a:latin typeface="+mn-lt"/>
              </a:rPr>
              <a:t>Explique ao candidato como e quando a decisão será comunicada</a:t>
            </a:r>
          </a:p>
          <a:p>
            <a:pPr lvl="0">
              <a:lnSpc>
                <a:spcPct val="120000"/>
              </a:lnSpc>
            </a:pPr>
            <a:r>
              <a:rPr lang="pt-BR" sz="1800" noProof="0" dirty="0">
                <a:latin typeface="+mn-lt"/>
              </a:rPr>
              <a:t>Termine a entrevista com uma observação positiva. Você quer que todos os candidatos saiam com uma impressão positiva da empresa, independente do resultado da entrevista. </a:t>
            </a:r>
          </a:p>
          <a:p>
            <a:endParaRPr lang="pt-BR" sz="800" noProof="0" dirty="0">
              <a:latin typeface="+mn-lt"/>
            </a:endParaRPr>
          </a:p>
        </p:txBody>
      </p:sp>
    </p:spTree>
    <p:extLst>
      <p:ext uri="{BB962C8B-B14F-4D97-AF65-F5344CB8AC3E}">
        <p14:creationId xmlns:p14="http://schemas.microsoft.com/office/powerpoint/2010/main" val="301818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p:cNvSpPr>
            <a:spLocks noGrp="1"/>
          </p:cNvSpPr>
          <p:nvPr>
            <p:ph type="title"/>
          </p:nvPr>
        </p:nvSpPr>
        <p:spPr>
          <a:xfrm>
            <a:off x="806825" y="1188637"/>
            <a:ext cx="2241175" cy="4480726"/>
          </a:xfrm>
        </p:spPr>
        <p:txBody>
          <a:bodyPr>
            <a:normAutofit/>
          </a:bodyPr>
          <a:lstStyle/>
          <a:p>
            <a:pPr algn="r"/>
            <a:r>
              <a:rPr lang="pt-BR" sz="3600" b="1" noProof="0">
                <a:latin typeface="+mn-lt"/>
              </a:rPr>
              <a:t>Depois da entrevista</a:t>
            </a:r>
            <a:endParaRPr lang="pt-BR" sz="3600" noProof="0">
              <a:latin typeface="+mn-lt"/>
            </a:endParaRP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Conteúdo 3"/>
          <p:cNvSpPr>
            <a:spLocks noGrp="1"/>
          </p:cNvSpPr>
          <p:nvPr>
            <p:ph idx="1"/>
          </p:nvPr>
        </p:nvSpPr>
        <p:spPr>
          <a:xfrm>
            <a:off x="3941445" y="836712"/>
            <a:ext cx="3527136" cy="5292884"/>
          </a:xfrm>
        </p:spPr>
        <p:txBody>
          <a:bodyPr anchor="ctr">
            <a:normAutofit fontScale="92500" lnSpcReduction="20000"/>
          </a:bodyPr>
          <a:lstStyle/>
          <a:p>
            <a:pPr lvl="0">
              <a:lnSpc>
                <a:spcPct val="110000"/>
              </a:lnSpc>
            </a:pPr>
            <a:r>
              <a:rPr lang="pt-BR" sz="1800" noProof="0" dirty="0">
                <a:latin typeface="+mn-lt"/>
              </a:rPr>
              <a:t>Coloque os detalhes nas suas anotações enquanto a informação está fresca. </a:t>
            </a:r>
          </a:p>
          <a:p>
            <a:pPr lvl="0">
              <a:lnSpc>
                <a:spcPct val="110000"/>
              </a:lnSpc>
            </a:pPr>
            <a:r>
              <a:rPr lang="pt-BR" sz="1800" noProof="0" dirty="0">
                <a:latin typeface="+mn-lt"/>
              </a:rPr>
              <a:t>Compare suas informações como o perfil ideal do candidato</a:t>
            </a:r>
          </a:p>
          <a:p>
            <a:pPr lvl="0">
              <a:lnSpc>
                <a:spcPct val="110000"/>
              </a:lnSpc>
            </a:pPr>
            <a:r>
              <a:rPr lang="pt-BR" sz="1800" noProof="0" dirty="0">
                <a:latin typeface="+mn-lt"/>
              </a:rPr>
              <a:t>Sempre verifique as referências.</a:t>
            </a:r>
          </a:p>
          <a:p>
            <a:pPr lvl="0">
              <a:lnSpc>
                <a:spcPct val="110000"/>
              </a:lnSpc>
            </a:pPr>
            <a:r>
              <a:rPr lang="pt-BR" sz="1800" noProof="0" dirty="0">
                <a:latin typeface="+mn-lt"/>
              </a:rPr>
              <a:t>A maioria das referências são verificadas por telefone, apesar de que pode ser pedida por escrito.</a:t>
            </a:r>
          </a:p>
          <a:p>
            <a:pPr lvl="0">
              <a:lnSpc>
                <a:spcPct val="110000"/>
              </a:lnSpc>
            </a:pPr>
            <a:r>
              <a:rPr lang="pt-BR" sz="1800" noProof="0" dirty="0">
                <a:latin typeface="+mn-lt"/>
              </a:rPr>
              <a:t>Fontes de referência podem ser o supervisor imediato, empregadores, colegas, clientes (tenha certeza que você tem o consentimento expresso do candidato para contatar as referências)</a:t>
            </a:r>
          </a:p>
          <a:p>
            <a:pPr lvl="0">
              <a:lnSpc>
                <a:spcPct val="110000"/>
              </a:lnSpc>
            </a:pPr>
            <a:r>
              <a:rPr lang="pt-BR" sz="1800" noProof="0" dirty="0">
                <a:latin typeface="+mn-lt"/>
              </a:rPr>
              <a:t>Desenvolva questões para verificar as referências, da mesma forma como você desenvolveu para a entrevista.</a:t>
            </a:r>
          </a:p>
          <a:p>
            <a:endParaRPr lang="pt-BR" sz="1300" noProof="0" dirty="0">
              <a:latin typeface="+mn-lt"/>
            </a:endParaRPr>
          </a:p>
        </p:txBody>
      </p:sp>
    </p:spTree>
    <p:extLst>
      <p:ext uri="{BB962C8B-B14F-4D97-AF65-F5344CB8AC3E}">
        <p14:creationId xmlns:p14="http://schemas.microsoft.com/office/powerpoint/2010/main" val="2724096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p:cNvSpPr>
            <a:spLocks noGrp="1"/>
          </p:cNvSpPr>
          <p:nvPr>
            <p:ph type="title"/>
          </p:nvPr>
        </p:nvSpPr>
        <p:spPr>
          <a:xfrm>
            <a:off x="806825" y="1188637"/>
            <a:ext cx="2241175" cy="4480726"/>
          </a:xfrm>
        </p:spPr>
        <p:txBody>
          <a:bodyPr>
            <a:normAutofit/>
          </a:bodyPr>
          <a:lstStyle/>
          <a:p>
            <a:pPr algn="r"/>
            <a:r>
              <a:rPr lang="pt-BR" sz="3600" b="1" noProof="0" dirty="0">
                <a:latin typeface="+mn-lt"/>
              </a:rPr>
              <a:t>Dicas para um entrevista bem sucedida</a:t>
            </a:r>
            <a:endParaRPr lang="pt-BR" sz="3600" noProof="0" dirty="0">
              <a:latin typeface="+mn-lt"/>
            </a:endParaRP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ço Reservado para Conteúdo 3"/>
          <p:cNvSpPr>
            <a:spLocks noGrp="1"/>
          </p:cNvSpPr>
          <p:nvPr>
            <p:ph idx="1"/>
          </p:nvPr>
        </p:nvSpPr>
        <p:spPr>
          <a:xfrm>
            <a:off x="3529330" y="836712"/>
            <a:ext cx="3939251" cy="5292884"/>
          </a:xfrm>
        </p:spPr>
        <p:txBody>
          <a:bodyPr anchor="ctr">
            <a:normAutofit lnSpcReduction="10000"/>
          </a:bodyPr>
          <a:lstStyle/>
          <a:p>
            <a:pPr lvl="0">
              <a:lnSpc>
                <a:spcPct val="100000"/>
              </a:lnSpc>
            </a:pPr>
            <a:r>
              <a:rPr lang="pt-BR" sz="1600" noProof="0" dirty="0">
                <a:latin typeface="+mn-lt"/>
              </a:rPr>
              <a:t>Revise os currículos/fichas de inscrição, antes da entrevista para ter familiaridade com o candidato e identificar faltas de informações ou áreas que irão precisar de sua atenção.</a:t>
            </a:r>
          </a:p>
          <a:p>
            <a:pPr lvl="0">
              <a:lnSpc>
                <a:spcPct val="100000"/>
              </a:lnSpc>
            </a:pPr>
            <a:r>
              <a:rPr lang="pt-BR" sz="1600" noProof="0" dirty="0">
                <a:latin typeface="+mn-lt"/>
              </a:rPr>
              <a:t>Tente agendar as entrevistas para um intervalo de um a três dias. Se as entrevistas ficam muito distantes, pode criar dificuldades de fazer comparações. Da mesma forma, se muitas entrevistas forem marcadas em um intervalo muito curto, você pode se desgastar demais na realização das entrevistas e perder informações. </a:t>
            </a:r>
          </a:p>
          <a:p>
            <a:pPr lvl="0">
              <a:lnSpc>
                <a:spcPct val="100000"/>
              </a:lnSpc>
            </a:pPr>
            <a:r>
              <a:rPr lang="pt-BR" sz="1600" noProof="0" dirty="0">
                <a:latin typeface="+mn-lt"/>
              </a:rPr>
              <a:t>Quando contatar os candidatos, sugira duas ou três datas/horários para facilitar o agendamento, enquanto proporciona alguma flexibilidade para o candidato.</a:t>
            </a:r>
          </a:p>
          <a:p>
            <a:pPr lvl="0">
              <a:lnSpc>
                <a:spcPct val="100000"/>
              </a:lnSpc>
            </a:pPr>
            <a:r>
              <a:rPr lang="pt-BR" sz="1600" noProof="0" dirty="0">
                <a:latin typeface="+mn-lt"/>
              </a:rPr>
              <a:t>Utilize suas perguntas para fazer o candidato falar sobre o que você precisa saber para comparar com o perfil ideal. Pergunte por exemplos quando necessário.</a:t>
            </a:r>
          </a:p>
        </p:txBody>
      </p:sp>
    </p:spTree>
    <p:extLst>
      <p:ext uri="{BB962C8B-B14F-4D97-AF65-F5344CB8AC3E}">
        <p14:creationId xmlns:p14="http://schemas.microsoft.com/office/powerpoint/2010/main" val="3011094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06825" y="1188637"/>
            <a:ext cx="2241175" cy="4480726"/>
          </a:xfrm>
        </p:spPr>
        <p:txBody>
          <a:bodyPr>
            <a:noAutofit/>
          </a:bodyPr>
          <a:lstStyle/>
          <a:p>
            <a:pPr algn="r"/>
            <a:r>
              <a:rPr lang="pt-BR" sz="3600" b="1" noProof="0" dirty="0">
                <a:latin typeface="+mn-lt"/>
              </a:rPr>
              <a:t>Dicas para um entrevista bem sucedida</a:t>
            </a:r>
            <a:endParaRPr lang="pt-BR" sz="3600" noProof="0" dirty="0">
              <a:latin typeface="+mn-lt"/>
            </a:endParaRP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933445" y="852782"/>
            <a:ext cx="3798899" cy="5148868"/>
          </a:xfrm>
        </p:spPr>
        <p:txBody>
          <a:bodyPr anchor="ctr">
            <a:normAutofit fontScale="92500" lnSpcReduction="10000"/>
          </a:bodyPr>
          <a:lstStyle/>
          <a:p>
            <a:pPr>
              <a:lnSpc>
                <a:spcPct val="100000"/>
              </a:lnSpc>
            </a:pPr>
            <a:r>
              <a:rPr lang="pt-BR" sz="1700" noProof="0" dirty="0">
                <a:latin typeface="+mn-lt"/>
              </a:rPr>
              <a:t>Converse com o entrevistado no seu nível de linguagem. Varie os tipos de perguntas feitas. Pergunte questões abertas assim como questões informacionais especificas. Faça perguntas situacionais.</a:t>
            </a:r>
          </a:p>
          <a:p>
            <a:pPr lvl="0">
              <a:lnSpc>
                <a:spcPct val="100000"/>
              </a:lnSpc>
            </a:pPr>
            <a:r>
              <a:rPr lang="pt-BR" sz="1700" noProof="0" dirty="0">
                <a:latin typeface="+mn-lt"/>
              </a:rPr>
              <a:t>Não fale o tempo todo!!!</a:t>
            </a:r>
          </a:p>
          <a:p>
            <a:pPr lvl="0">
              <a:lnSpc>
                <a:spcPct val="100000"/>
              </a:lnSpc>
            </a:pPr>
            <a:r>
              <a:rPr lang="pt-BR" sz="1700" noProof="0" dirty="0">
                <a:latin typeface="+mn-lt"/>
              </a:rPr>
              <a:t>Seja paciente, dando tempo para o candidato pensar.</a:t>
            </a:r>
          </a:p>
          <a:p>
            <a:pPr lvl="0">
              <a:lnSpc>
                <a:spcPct val="100000"/>
              </a:lnSpc>
            </a:pPr>
            <a:r>
              <a:rPr lang="pt-BR" sz="1700" noProof="0" dirty="0">
                <a:latin typeface="+mn-lt"/>
              </a:rPr>
              <a:t>Incentive o candidato a fazer perguntas, mas não permita que o candidato mude o rumo da entrevista.</a:t>
            </a:r>
          </a:p>
          <a:p>
            <a:pPr lvl="0">
              <a:lnSpc>
                <a:spcPct val="100000"/>
              </a:lnSpc>
            </a:pPr>
            <a:r>
              <a:rPr lang="pt-BR" sz="1700" noProof="0" dirty="0">
                <a:latin typeface="+mn-lt"/>
              </a:rPr>
              <a:t>Procure não permitir que sua conclusão seja baseada nas primeiras impressões. Observe </a:t>
            </a:r>
            <a:r>
              <a:rPr lang="pt-BR" sz="1700" u="sng" noProof="0" dirty="0">
                <a:latin typeface="+mn-lt"/>
              </a:rPr>
              <a:t>o que</a:t>
            </a:r>
            <a:r>
              <a:rPr lang="pt-BR" sz="1700" noProof="0" dirty="0">
                <a:latin typeface="+mn-lt"/>
              </a:rPr>
              <a:t> o candidato fala, e </a:t>
            </a:r>
            <a:r>
              <a:rPr lang="pt-BR" sz="1700" u="sng" noProof="0" dirty="0">
                <a:latin typeface="+mn-lt"/>
              </a:rPr>
              <a:t>como</a:t>
            </a:r>
            <a:r>
              <a:rPr lang="pt-BR" sz="1700" noProof="0" dirty="0">
                <a:latin typeface="+mn-lt"/>
              </a:rPr>
              <a:t> ele fala.</a:t>
            </a:r>
          </a:p>
          <a:p>
            <a:pPr lvl="0">
              <a:lnSpc>
                <a:spcPct val="100000"/>
              </a:lnSpc>
            </a:pPr>
            <a:r>
              <a:rPr lang="pt-BR" sz="1700" noProof="0" dirty="0">
                <a:latin typeface="+mn-lt"/>
              </a:rPr>
              <a:t>Evite o efeito halo. Isto é uma tendência de permitir que a sua impressão de um atributo do candidato seja generalizada para os outros atributos.</a:t>
            </a:r>
          </a:p>
        </p:txBody>
      </p:sp>
    </p:spTree>
    <p:extLst>
      <p:ext uri="{BB962C8B-B14F-4D97-AF65-F5344CB8AC3E}">
        <p14:creationId xmlns:p14="http://schemas.microsoft.com/office/powerpoint/2010/main" val="3154663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noProof="0" dirty="0">
                <a:latin typeface="+mn-lt"/>
              </a:rPr>
              <a:t>Tipos de pergunta</a:t>
            </a:r>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3954563329"/>
              </p:ext>
            </p:extLst>
          </p:nvPr>
        </p:nvGraphicFramePr>
        <p:xfrm>
          <a:off x="457200" y="1412777"/>
          <a:ext cx="8229600" cy="3145249"/>
        </p:xfrm>
        <a:graphic>
          <a:graphicData uri="http://schemas.openxmlformats.org/drawingml/2006/table">
            <a:tbl>
              <a:tblPr firstRow="1" firstCol="1" bandRow="1">
                <a:tableStyleId>{5C22544A-7EE6-4342-B048-85BDC9FD1C3A}</a:tableStyleId>
              </a:tblPr>
              <a:tblGrid>
                <a:gridCol w="8229600">
                  <a:extLst>
                    <a:ext uri="{9D8B030D-6E8A-4147-A177-3AD203B41FA5}">
                      <a16:colId xmlns:a16="http://schemas.microsoft.com/office/drawing/2014/main" val="20000"/>
                    </a:ext>
                  </a:extLst>
                </a:gridCol>
              </a:tblGrid>
              <a:tr h="718284">
                <a:tc>
                  <a:txBody>
                    <a:bodyPr/>
                    <a:lstStyle/>
                    <a:p>
                      <a:pPr indent="450215" algn="l">
                        <a:lnSpc>
                          <a:spcPts val="1300"/>
                        </a:lnSpc>
                        <a:spcBef>
                          <a:spcPts val="300"/>
                        </a:spcBef>
                        <a:spcAft>
                          <a:spcPts val="300"/>
                        </a:spcAft>
                      </a:pPr>
                      <a:r>
                        <a:rPr lang="pt-BR" sz="2800" noProof="0" dirty="0">
                          <a:effectLst/>
                        </a:rPr>
                        <a:t>Aberta </a:t>
                      </a:r>
                      <a:endParaRPr lang="pt-BR" sz="1600" noProof="0" dirty="0">
                        <a:effectLst/>
                        <a:latin typeface="Cambria"/>
                        <a:ea typeface="Times New Roman"/>
                        <a:cs typeface="Times New Roman"/>
                      </a:endParaRPr>
                    </a:p>
                  </a:txBody>
                  <a:tcPr marL="261027" marR="261027" marT="0" marB="0" anchor="ctr"/>
                </a:tc>
                <a:extLst>
                  <a:ext uri="{0D108BD9-81ED-4DB2-BD59-A6C34878D82A}">
                    <a16:rowId xmlns:a16="http://schemas.microsoft.com/office/drawing/2014/main" val="10000"/>
                  </a:ext>
                </a:extLst>
              </a:tr>
              <a:tr h="793884">
                <a:tc>
                  <a:txBody>
                    <a:bodyPr/>
                    <a:lstStyle/>
                    <a:p>
                      <a:pPr indent="450215" algn="l">
                        <a:lnSpc>
                          <a:spcPts val="1300"/>
                        </a:lnSpc>
                        <a:spcBef>
                          <a:spcPts val="300"/>
                        </a:spcBef>
                        <a:spcAft>
                          <a:spcPts val="300"/>
                        </a:spcAft>
                      </a:pPr>
                      <a:r>
                        <a:rPr lang="pt-BR" sz="2800" noProof="0" dirty="0">
                          <a:effectLst/>
                        </a:rPr>
                        <a:t>Boas praticas</a:t>
                      </a:r>
                      <a:endParaRPr lang="pt-BR" sz="1600" noProof="0" dirty="0">
                        <a:effectLst/>
                        <a:latin typeface="Cambria"/>
                        <a:ea typeface="Times New Roman"/>
                        <a:cs typeface="Times New Roman"/>
                      </a:endParaRPr>
                    </a:p>
                  </a:txBody>
                  <a:tcPr marL="261027" marR="261027" marT="0" marB="0" anchor="ctr"/>
                </a:tc>
                <a:extLst>
                  <a:ext uri="{0D108BD9-81ED-4DB2-BD59-A6C34878D82A}">
                    <a16:rowId xmlns:a16="http://schemas.microsoft.com/office/drawing/2014/main" val="10001"/>
                  </a:ext>
                </a:extLst>
              </a:tr>
              <a:tr h="768985">
                <a:tc>
                  <a:txBody>
                    <a:bodyPr/>
                    <a:lstStyle/>
                    <a:p>
                      <a:pPr indent="450215" algn="l">
                        <a:lnSpc>
                          <a:spcPts val="1300"/>
                        </a:lnSpc>
                        <a:spcBef>
                          <a:spcPts val="300"/>
                        </a:spcBef>
                        <a:spcAft>
                          <a:spcPts val="300"/>
                        </a:spcAft>
                      </a:pPr>
                      <a:r>
                        <a:rPr lang="pt-BR" sz="2800" noProof="0" dirty="0">
                          <a:effectLst/>
                        </a:rPr>
                        <a:t>Situacional/ Cenário</a:t>
                      </a:r>
                      <a:endParaRPr lang="pt-BR" sz="1600" noProof="0" dirty="0">
                        <a:effectLst/>
                        <a:latin typeface="Cambria"/>
                        <a:ea typeface="Times New Roman"/>
                        <a:cs typeface="Times New Roman"/>
                      </a:endParaRPr>
                    </a:p>
                  </a:txBody>
                  <a:tcPr marL="261027" marR="261027" marT="0" marB="0" anchor="ctr"/>
                </a:tc>
                <a:extLst>
                  <a:ext uri="{0D108BD9-81ED-4DB2-BD59-A6C34878D82A}">
                    <a16:rowId xmlns:a16="http://schemas.microsoft.com/office/drawing/2014/main" val="10002"/>
                  </a:ext>
                </a:extLst>
              </a:tr>
              <a:tr h="864096">
                <a:tc>
                  <a:txBody>
                    <a:bodyPr/>
                    <a:lstStyle/>
                    <a:p>
                      <a:pPr indent="450215" algn="l">
                        <a:lnSpc>
                          <a:spcPts val="1300"/>
                        </a:lnSpc>
                        <a:spcBef>
                          <a:spcPts val="300"/>
                        </a:spcBef>
                        <a:spcAft>
                          <a:spcPts val="300"/>
                        </a:spcAft>
                      </a:pPr>
                      <a:r>
                        <a:rPr lang="pt-BR" sz="2800" noProof="0" dirty="0">
                          <a:effectLst/>
                        </a:rPr>
                        <a:t>Comportamental</a:t>
                      </a:r>
                      <a:endParaRPr lang="pt-BR" sz="1600" noProof="0" dirty="0">
                        <a:effectLst/>
                        <a:latin typeface="Cambria"/>
                        <a:ea typeface="Times New Roman"/>
                        <a:cs typeface="Times New Roman"/>
                      </a:endParaRPr>
                    </a:p>
                  </a:txBody>
                  <a:tcPr marL="261027" marR="261027"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8726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DAEFBF3-C130-1D63-045E-15BB2A067570}"/>
              </a:ext>
            </a:extLst>
          </p:cNvPr>
          <p:cNvSpPr>
            <a:spLocks noGrp="1"/>
          </p:cNvSpPr>
          <p:nvPr>
            <p:ph type="title"/>
          </p:nvPr>
        </p:nvSpPr>
        <p:spPr>
          <a:xfrm>
            <a:off x="755175" y="1188637"/>
            <a:ext cx="2292825" cy="4480726"/>
          </a:xfrm>
        </p:spPr>
        <p:txBody>
          <a:bodyPr>
            <a:normAutofit/>
          </a:bodyPr>
          <a:lstStyle/>
          <a:p>
            <a:pPr algn="r"/>
            <a:r>
              <a:rPr lang="pt-BR" sz="1900"/>
              <a:t>PERGUNTAS DE ENTREVISTA BASEADAS EM COMPORTAMENTO</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Espaço Reservado para Conteúdo 2">
            <a:extLst>
              <a:ext uri="{FF2B5EF4-FFF2-40B4-BE49-F238E27FC236}">
                <a16:creationId xmlns:a16="http://schemas.microsoft.com/office/drawing/2014/main" id="{ADCCC9B5-585D-D117-96E0-6B4A67549CDB}"/>
              </a:ext>
            </a:extLst>
          </p:cNvPr>
          <p:cNvGraphicFramePr>
            <a:graphicFrameLocks noGrp="1"/>
          </p:cNvGraphicFramePr>
          <p:nvPr>
            <p:ph idx="1"/>
            <p:extLst>
              <p:ext uri="{D42A27DB-BD31-4B8C-83A1-F6EECF244321}">
                <p14:modId xmlns:p14="http://schemas.microsoft.com/office/powerpoint/2010/main" val="3406673798"/>
              </p:ext>
            </p:extLst>
          </p:nvPr>
        </p:nvGraphicFramePr>
        <p:xfrm>
          <a:off x="3878083" y="1188637"/>
          <a:ext cx="3585312"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6867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E27DFF2-942B-C64F-1A5D-D9A82F911323}"/>
              </a:ext>
            </a:extLst>
          </p:cNvPr>
          <p:cNvSpPr>
            <a:spLocks noGrp="1"/>
          </p:cNvSpPr>
          <p:nvPr>
            <p:ph type="title"/>
          </p:nvPr>
        </p:nvSpPr>
        <p:spPr>
          <a:xfrm>
            <a:off x="755175" y="1188637"/>
            <a:ext cx="2292825" cy="4480726"/>
          </a:xfrm>
        </p:spPr>
        <p:txBody>
          <a:bodyPr>
            <a:normAutofit/>
          </a:bodyPr>
          <a:lstStyle/>
          <a:p>
            <a:pPr algn="r"/>
            <a:r>
              <a:rPr lang="pt-BR" sz="1900"/>
              <a:t>4 MANEIRAS DE INICIAR UMA PERGUNTA DE ENTREVISTA COMPORTAMENTAL</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Espaço Reservado para Conteúdo 2">
            <a:extLst>
              <a:ext uri="{FF2B5EF4-FFF2-40B4-BE49-F238E27FC236}">
                <a16:creationId xmlns:a16="http://schemas.microsoft.com/office/drawing/2014/main" id="{CA9D68D1-9DA7-64F8-6BDC-809C01F4738A}"/>
              </a:ext>
            </a:extLst>
          </p:cNvPr>
          <p:cNvGraphicFramePr>
            <a:graphicFrameLocks noGrp="1"/>
          </p:cNvGraphicFramePr>
          <p:nvPr>
            <p:ph idx="1"/>
            <p:extLst>
              <p:ext uri="{D42A27DB-BD31-4B8C-83A1-F6EECF244321}">
                <p14:modId xmlns:p14="http://schemas.microsoft.com/office/powerpoint/2010/main" val="4074699304"/>
              </p:ext>
            </p:extLst>
          </p:nvPr>
        </p:nvGraphicFramePr>
        <p:xfrm>
          <a:off x="3878083" y="1188637"/>
          <a:ext cx="3585312"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0036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E7E98-6095-243D-FC8E-A5BE70BF936C}"/>
              </a:ext>
            </a:extLst>
          </p:cNvPr>
          <p:cNvSpPr>
            <a:spLocks noGrp="1"/>
          </p:cNvSpPr>
          <p:nvPr>
            <p:ph type="title"/>
          </p:nvPr>
        </p:nvSpPr>
        <p:spPr>
          <a:xfrm>
            <a:off x="963930" y="3931919"/>
            <a:ext cx="6056111" cy="1618489"/>
          </a:xfrm>
        </p:spPr>
        <p:txBody>
          <a:bodyPr anchor="b">
            <a:normAutofit/>
          </a:bodyPr>
          <a:lstStyle/>
          <a:p>
            <a:pPr eaLnBrk="1" hangingPunct="1">
              <a:defRPr/>
            </a:pPr>
            <a:r>
              <a:rPr lang="pt-BR" sz="3600" noProof="0" dirty="0">
                <a:latin typeface="+mn-lt"/>
              </a:rPr>
              <a:t>COMPORTAMENTOS INADEQUADOS DO ENTREVISTADOR</a:t>
            </a:r>
          </a:p>
        </p:txBody>
      </p:sp>
      <p:sp>
        <p:nvSpPr>
          <p:cNvPr id="3" name="Content Placeholder 2">
            <a:extLst>
              <a:ext uri="{FF2B5EF4-FFF2-40B4-BE49-F238E27FC236}">
                <a16:creationId xmlns:a16="http://schemas.microsoft.com/office/drawing/2014/main" id="{04883582-C93A-5F16-D790-F8D07EF66746}"/>
              </a:ext>
            </a:extLst>
          </p:cNvPr>
          <p:cNvSpPr>
            <a:spLocks noGrp="1"/>
          </p:cNvSpPr>
          <p:nvPr>
            <p:ph idx="1"/>
          </p:nvPr>
        </p:nvSpPr>
        <p:spPr>
          <a:xfrm>
            <a:off x="963930" y="623276"/>
            <a:ext cx="6920438" cy="3308644"/>
          </a:xfrm>
        </p:spPr>
        <p:txBody>
          <a:bodyPr anchor="ctr">
            <a:normAutofit/>
          </a:bodyPr>
          <a:lstStyle/>
          <a:p>
            <a:pPr eaLnBrk="1" hangingPunct="1">
              <a:lnSpc>
                <a:spcPct val="100000"/>
              </a:lnSpc>
              <a:spcBef>
                <a:spcPct val="50000"/>
              </a:spcBef>
            </a:pPr>
            <a:r>
              <a:rPr lang="pt-BR" altLang="pt-BR" sz="1600" noProof="0" dirty="0">
                <a:latin typeface="+mn-lt"/>
              </a:rPr>
              <a:t> Enfatizar excessivamente as informações negativas;</a:t>
            </a:r>
          </a:p>
          <a:p>
            <a:pPr eaLnBrk="1" hangingPunct="1">
              <a:lnSpc>
                <a:spcPct val="100000"/>
              </a:lnSpc>
              <a:spcBef>
                <a:spcPct val="50000"/>
              </a:spcBef>
            </a:pPr>
            <a:r>
              <a:rPr lang="pt-BR" altLang="pt-BR" sz="1600" noProof="0" dirty="0">
                <a:latin typeface="+mn-lt"/>
              </a:rPr>
              <a:t> Tendências à confirmação;</a:t>
            </a:r>
          </a:p>
          <a:p>
            <a:pPr eaLnBrk="1" hangingPunct="1">
              <a:lnSpc>
                <a:spcPct val="100000"/>
              </a:lnSpc>
              <a:spcBef>
                <a:spcPct val="50000"/>
              </a:spcBef>
            </a:pPr>
            <a:r>
              <a:rPr lang="pt-BR" altLang="pt-BR" sz="1600" noProof="0" dirty="0">
                <a:latin typeface="+mn-lt"/>
              </a:rPr>
              <a:t> Estereótipos do entrevistador;</a:t>
            </a:r>
          </a:p>
          <a:p>
            <a:pPr eaLnBrk="1" hangingPunct="1">
              <a:lnSpc>
                <a:spcPct val="100000"/>
              </a:lnSpc>
              <a:spcBef>
                <a:spcPct val="50000"/>
              </a:spcBef>
            </a:pPr>
            <a:r>
              <a:rPr lang="pt-BR" altLang="pt-BR" sz="1600" noProof="0" dirty="0">
                <a:latin typeface="+mn-lt"/>
              </a:rPr>
              <a:t> Falha na consideração das informações sobre o trabalho;</a:t>
            </a:r>
          </a:p>
          <a:p>
            <a:pPr eaLnBrk="1" hangingPunct="1">
              <a:lnSpc>
                <a:spcPct val="100000"/>
              </a:lnSpc>
              <a:spcBef>
                <a:spcPct val="50000"/>
              </a:spcBef>
            </a:pPr>
            <a:r>
              <a:rPr lang="pt-BR" altLang="pt-BR" sz="1600" noProof="0" dirty="0">
                <a:latin typeface="+mn-lt"/>
              </a:rPr>
              <a:t> Uso de medidas diferentes. Não utilizar o roteiro de entrevista</a:t>
            </a:r>
          </a:p>
          <a:p>
            <a:pPr eaLnBrk="1" hangingPunct="1">
              <a:lnSpc>
                <a:spcPct val="100000"/>
              </a:lnSpc>
              <a:spcBef>
                <a:spcPct val="50000"/>
              </a:spcBef>
            </a:pPr>
            <a:r>
              <a:rPr lang="pt-BR" altLang="pt-BR" sz="1600" noProof="0" dirty="0">
                <a:latin typeface="+mn-lt"/>
              </a:rPr>
              <a:t> Mau uso de impressões não verbais;</a:t>
            </a:r>
          </a:p>
          <a:p>
            <a:pPr eaLnBrk="1" hangingPunct="1">
              <a:lnSpc>
                <a:spcPct val="100000"/>
              </a:lnSpc>
              <a:spcBef>
                <a:spcPct val="50000"/>
              </a:spcBef>
            </a:pPr>
            <a:r>
              <a:rPr lang="pt-BR" altLang="pt-BR" sz="1600" noProof="0" dirty="0">
                <a:latin typeface="+mn-lt"/>
              </a:rPr>
              <a:t> Efeito de contraste;</a:t>
            </a:r>
          </a:p>
          <a:p>
            <a:pPr eaLnBrk="1" hangingPunct="1">
              <a:lnSpc>
                <a:spcPct val="100000"/>
              </a:lnSpc>
              <a:spcBef>
                <a:spcPct val="50000"/>
              </a:spcBef>
            </a:pPr>
            <a:r>
              <a:rPr lang="pt-BR" altLang="pt-BR" sz="1600" noProof="0" dirty="0">
                <a:latin typeface="+mn-lt"/>
              </a:rPr>
              <a:t> Perda de tempo com discussões de temas não relacionados com o trabalho;</a:t>
            </a:r>
          </a:p>
          <a:p>
            <a:pPr eaLnBrk="1" hangingPunct="1">
              <a:lnSpc>
                <a:spcPct val="100000"/>
              </a:lnSpc>
              <a:spcBef>
                <a:spcPct val="50000"/>
              </a:spcBef>
            </a:pPr>
            <a:r>
              <a:rPr lang="pt-BR" altLang="pt-BR" sz="1600" noProof="0" dirty="0">
                <a:latin typeface="+mn-lt"/>
              </a:rPr>
              <a:t> Fazer julgamentos precipitados logo no início da entrevista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crofone e piano">
            <a:extLst>
              <a:ext uri="{FF2B5EF4-FFF2-40B4-BE49-F238E27FC236}">
                <a16:creationId xmlns:a16="http://schemas.microsoft.com/office/drawing/2014/main" id="{8BFEB9D0-1B92-BA6A-8552-9E7F1F415590}"/>
              </a:ext>
            </a:extLst>
          </p:cNvPr>
          <p:cNvPicPr>
            <a:picLocks noChangeAspect="1"/>
          </p:cNvPicPr>
          <p:nvPr/>
        </p:nvPicPr>
        <p:blipFill rotWithShape="1">
          <a:blip r:embed="rId2"/>
          <a:srcRect l="3536" r="33659" b="-1"/>
          <a:stretch/>
        </p:blipFill>
        <p:spPr>
          <a:xfrm>
            <a:off x="2642616" y="10"/>
            <a:ext cx="6501384"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ítulo 3">
            <a:extLst>
              <a:ext uri="{FF2B5EF4-FFF2-40B4-BE49-F238E27FC236}">
                <a16:creationId xmlns:a16="http://schemas.microsoft.com/office/drawing/2014/main" id="{D4ABE7DB-9AE0-02F9-E4D8-6A24FE952180}"/>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defTabSz="914400"/>
            <a:r>
              <a:rPr lang="en-US" sz="4200">
                <a:solidFill>
                  <a:schemeClr val="bg1"/>
                </a:solidFill>
              </a:rPr>
              <a:t>Dicas para o entrevistado</a:t>
            </a:r>
          </a:p>
        </p:txBody>
      </p:sp>
      <p:sp>
        <p:nvSpPr>
          <p:cNvPr id="5" name="Espaço Reservado para Texto 4">
            <a:extLst>
              <a:ext uri="{FF2B5EF4-FFF2-40B4-BE49-F238E27FC236}">
                <a16:creationId xmlns:a16="http://schemas.microsoft.com/office/drawing/2014/main" id="{81BA0578-A081-6E03-F379-1B24DE91667F}"/>
              </a:ext>
            </a:extLst>
          </p:cNvPr>
          <p:cNvSpPr>
            <a:spLocks noGrp="1"/>
          </p:cNvSpPr>
          <p:nvPr>
            <p:ph type="body" idx="1"/>
          </p:nvPr>
        </p:nvSpPr>
        <p:spPr>
          <a:xfrm>
            <a:off x="358485" y="4872922"/>
            <a:ext cx="3017519" cy="1208141"/>
          </a:xfrm>
        </p:spPr>
        <p:txBody>
          <a:bodyPr vert="horz" lIns="91440" tIns="45720" rIns="91440" bIns="45720" rtlCol="0">
            <a:normAutofit/>
          </a:bodyPr>
          <a:lstStyle/>
          <a:p>
            <a:pPr defTabSz="914400">
              <a:spcBef>
                <a:spcPts val="1000"/>
              </a:spcBef>
            </a:pPr>
            <a:endParaRPr lang="en-US" sz="1700">
              <a:solidFill>
                <a:schemeClr val="bg1"/>
              </a:solidFill>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69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176D4DC-56F1-D7D0-22ED-9CAE01C68BA2}"/>
              </a:ext>
            </a:extLst>
          </p:cNvPr>
          <p:cNvSpPr>
            <a:spLocks noGrp="1"/>
          </p:cNvSpPr>
          <p:nvPr>
            <p:ph type="title"/>
          </p:nvPr>
        </p:nvSpPr>
        <p:spPr>
          <a:xfrm>
            <a:off x="963930" y="663446"/>
            <a:ext cx="6056111" cy="1618489"/>
          </a:xfrm>
        </p:spPr>
        <p:txBody>
          <a:bodyPr anchor="ctr">
            <a:normAutofit/>
          </a:bodyPr>
          <a:lstStyle/>
          <a:p>
            <a:r>
              <a:rPr lang="pt-BR" sz="3900" dirty="0"/>
              <a:t>ENTREVISTA DE EMPREGO - </a:t>
            </a:r>
            <a:br>
              <a:rPr lang="pt-BR" sz="3900" dirty="0"/>
            </a:br>
            <a:r>
              <a:rPr lang="pt-BR" sz="3900" dirty="0"/>
              <a:t>PREPARAÇÃO</a:t>
            </a:r>
          </a:p>
        </p:txBody>
      </p:sp>
      <p:sp>
        <p:nvSpPr>
          <p:cNvPr id="3" name="Espaço Reservado para Conteúdo 2">
            <a:extLst>
              <a:ext uri="{FF2B5EF4-FFF2-40B4-BE49-F238E27FC236}">
                <a16:creationId xmlns:a16="http://schemas.microsoft.com/office/drawing/2014/main" id="{5C6F5001-F413-E395-B79D-AFA3F7732405}"/>
              </a:ext>
            </a:extLst>
          </p:cNvPr>
          <p:cNvSpPr>
            <a:spLocks noGrp="1"/>
          </p:cNvSpPr>
          <p:nvPr>
            <p:ph idx="1"/>
          </p:nvPr>
        </p:nvSpPr>
        <p:spPr>
          <a:xfrm>
            <a:off x="963930" y="2060848"/>
            <a:ext cx="6488390" cy="3709017"/>
          </a:xfrm>
        </p:spPr>
        <p:txBody>
          <a:bodyPr anchor="t">
            <a:normAutofit/>
          </a:bodyPr>
          <a:lstStyle/>
          <a:p>
            <a:pPr marL="0" indent="0">
              <a:lnSpc>
                <a:spcPct val="100000"/>
              </a:lnSpc>
              <a:buNone/>
            </a:pPr>
            <a:r>
              <a:rPr lang="pt-BR" sz="1400" dirty="0"/>
              <a:t>Uma entrevista de emprego é a tarefa mais importante no processo de procura de emprego. É a chave para ser contratado e a forma como você aborda a entrevista pode determinar seu resultado.</a:t>
            </a:r>
          </a:p>
          <a:p>
            <a:pPr marL="0" indent="0">
              <a:lnSpc>
                <a:spcPct val="100000"/>
              </a:lnSpc>
              <a:buNone/>
            </a:pPr>
            <a:r>
              <a:rPr lang="pt-BR" sz="1400" b="1" dirty="0"/>
              <a:t>META</a:t>
            </a:r>
          </a:p>
          <a:p>
            <a:pPr marL="0" indent="0">
              <a:lnSpc>
                <a:spcPct val="100000"/>
              </a:lnSpc>
              <a:buNone/>
            </a:pPr>
            <a:r>
              <a:rPr lang="pt-BR" sz="1400" dirty="0"/>
              <a:t>O objetivo da entrevista é aumentar a expectativa do entrevistador em relação a você para que você seja convidado a continuar no processo seletivo e, posteriormente, receba uma oferta de emprego.</a:t>
            </a:r>
          </a:p>
          <a:p>
            <a:pPr marL="0" indent="0">
              <a:lnSpc>
                <a:spcPct val="100000"/>
              </a:lnSpc>
              <a:buNone/>
            </a:pPr>
            <a:r>
              <a:rPr lang="pt-BR" sz="1400" b="1" dirty="0"/>
              <a:t>PREPARAÇÃO É CHAVE</a:t>
            </a:r>
          </a:p>
          <a:p>
            <a:pPr marL="0" indent="0">
              <a:lnSpc>
                <a:spcPct val="100000"/>
              </a:lnSpc>
              <a:buNone/>
            </a:pPr>
            <a:r>
              <a:rPr lang="pt-BR" sz="1400" dirty="0"/>
              <a:t>Para se vender com eficácia, você precisa combinar os requisitos do cargo com suas habilidades, realizações e qualidades pessoais.</a:t>
            </a:r>
          </a:p>
          <a:p>
            <a:pPr marL="0" indent="0">
              <a:lnSpc>
                <a:spcPct val="100000"/>
              </a:lnSpc>
              <a:buNone/>
            </a:pPr>
            <a:r>
              <a:rPr lang="pt-BR" sz="1400" dirty="0"/>
              <a:t>Mas lembre-se, é uma rua de mão dupla.</a:t>
            </a:r>
          </a:p>
          <a:p>
            <a:pPr marL="342900" lvl="1" indent="0">
              <a:lnSpc>
                <a:spcPct val="100000"/>
              </a:lnSpc>
              <a:buNone/>
            </a:pPr>
            <a:r>
              <a:rPr lang="pt-BR" sz="1400" dirty="0"/>
              <a:t>• A organização está determinando se você é adequado.</a:t>
            </a:r>
          </a:p>
          <a:p>
            <a:pPr marL="342900" lvl="1" indent="0">
              <a:lnSpc>
                <a:spcPct val="100000"/>
              </a:lnSpc>
              <a:buNone/>
            </a:pPr>
            <a:r>
              <a:rPr lang="pt-BR" sz="1400" dirty="0"/>
              <a:t>• Você está determinando se o trabalho corresponde às suas habilidades e interesses.</a:t>
            </a:r>
          </a:p>
        </p:txBody>
      </p:sp>
    </p:spTree>
    <p:extLst>
      <p:ext uri="{BB962C8B-B14F-4D97-AF65-F5344CB8AC3E}">
        <p14:creationId xmlns:p14="http://schemas.microsoft.com/office/powerpoint/2010/main" val="212665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0316D06-449A-33CF-F0A6-06361BCCCD57}"/>
              </a:ext>
            </a:extLst>
          </p:cNvPr>
          <p:cNvSpPr>
            <a:spLocks noGrp="1"/>
          </p:cNvSpPr>
          <p:nvPr>
            <p:ph type="title"/>
          </p:nvPr>
        </p:nvSpPr>
        <p:spPr>
          <a:xfrm>
            <a:off x="755175" y="1188637"/>
            <a:ext cx="2356072" cy="4480726"/>
          </a:xfrm>
        </p:spPr>
        <p:txBody>
          <a:bodyPr>
            <a:normAutofit/>
          </a:bodyPr>
          <a:lstStyle/>
          <a:p>
            <a:pPr algn="r"/>
            <a:r>
              <a:rPr lang="pt-BR" sz="3100" noProof="0">
                <a:latin typeface="+mn-lt"/>
              </a:rPr>
              <a:t>Necessidades presentes e futuras</a:t>
            </a:r>
          </a:p>
        </p:txBody>
      </p:sp>
      <p:cxnSp>
        <p:nvCxnSpPr>
          <p:cNvPr id="25"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D381BB15-B2ED-0145-9EDD-1E7F4087C56F}"/>
              </a:ext>
            </a:extLst>
          </p:cNvPr>
          <p:cNvSpPr>
            <a:spLocks noGrp="1"/>
          </p:cNvSpPr>
          <p:nvPr>
            <p:ph idx="1"/>
          </p:nvPr>
        </p:nvSpPr>
        <p:spPr>
          <a:xfrm>
            <a:off x="3854195" y="836712"/>
            <a:ext cx="4102175" cy="4682559"/>
          </a:xfrm>
        </p:spPr>
        <p:txBody>
          <a:bodyPr anchor="ctr">
            <a:normAutofit/>
          </a:bodyPr>
          <a:lstStyle/>
          <a:p>
            <a:pPr>
              <a:lnSpc>
                <a:spcPct val="100000"/>
              </a:lnSpc>
            </a:pPr>
            <a:r>
              <a:rPr lang="pt-BR" sz="1300" b="1" noProof="0" dirty="0">
                <a:latin typeface="+mn-lt"/>
              </a:rPr>
              <a:t>Perfil profissional </a:t>
            </a:r>
            <a:r>
              <a:rPr lang="pt-BR" sz="1300" noProof="0" dirty="0">
                <a:latin typeface="+mn-lt"/>
              </a:rPr>
              <a:t>– estabelecendo qual será o espaço de trabalho da pessoa a ser captada e quais as necessidades de conhecimentos, habilidades e experiência requeridas da pessoa.</a:t>
            </a:r>
          </a:p>
          <a:p>
            <a:pPr>
              <a:lnSpc>
                <a:spcPct val="100000"/>
              </a:lnSpc>
            </a:pPr>
            <a:r>
              <a:rPr lang="pt-BR" sz="1300" b="1" noProof="0" dirty="0">
                <a:latin typeface="+mn-lt"/>
              </a:rPr>
              <a:t>Perfil comportamental </a:t>
            </a:r>
            <a:r>
              <a:rPr lang="pt-BR" sz="1300" noProof="0" dirty="0">
                <a:latin typeface="+mn-lt"/>
              </a:rPr>
              <a:t>– desenhado a partir do contexto político, social e cultural no qual a pessoa irá atuar.</a:t>
            </a:r>
          </a:p>
          <a:p>
            <a:pPr>
              <a:lnSpc>
                <a:spcPct val="100000"/>
              </a:lnSpc>
            </a:pPr>
            <a:r>
              <a:rPr lang="pt-BR" sz="1300" b="1" noProof="0" dirty="0">
                <a:latin typeface="+mn-lt"/>
              </a:rPr>
              <a:t>Entregas desejadas </a:t>
            </a:r>
            <a:r>
              <a:rPr lang="pt-BR" sz="1300" noProof="0" dirty="0">
                <a:latin typeface="+mn-lt"/>
              </a:rPr>
              <a:t>– quais são as entregas esperadas da pessoa no presente e no futuro, de modo que ela possa ser analisada quanto a sua condição de entregar o que é esperado.</a:t>
            </a:r>
          </a:p>
          <a:p>
            <a:pPr>
              <a:lnSpc>
                <a:spcPct val="100000"/>
              </a:lnSpc>
            </a:pPr>
            <a:r>
              <a:rPr lang="pt-BR" sz="1300" b="1" noProof="0" dirty="0">
                <a:latin typeface="+mn-lt"/>
              </a:rPr>
              <a:t>Condições de trabalho </a:t>
            </a:r>
            <a:r>
              <a:rPr lang="pt-BR" sz="1300" noProof="0" dirty="0">
                <a:latin typeface="+mn-lt"/>
              </a:rPr>
              <a:t>– em que ambiente a pessoa irá atuar e quais são os recursos a sua disposição para realizar o trabalho.</a:t>
            </a:r>
          </a:p>
          <a:p>
            <a:pPr>
              <a:lnSpc>
                <a:spcPct val="100000"/>
              </a:lnSpc>
            </a:pPr>
            <a:r>
              <a:rPr lang="pt-BR" sz="1300" b="1" noProof="0" dirty="0">
                <a:latin typeface="+mn-lt"/>
              </a:rPr>
              <a:t>Condições de desenvolvimento </a:t>
            </a:r>
            <a:r>
              <a:rPr lang="pt-BR" sz="1300" noProof="0" dirty="0">
                <a:latin typeface="+mn-lt"/>
              </a:rPr>
              <a:t>– quais são os investimentos previstos para a capacitação da pessoa a ser captada.</a:t>
            </a:r>
          </a:p>
          <a:p>
            <a:pPr>
              <a:lnSpc>
                <a:spcPct val="100000"/>
              </a:lnSpc>
            </a:pPr>
            <a:r>
              <a:rPr lang="pt-BR" sz="1300" noProof="0" dirty="0">
                <a:latin typeface="+mn-lt"/>
              </a:rPr>
              <a:t>Condições contratuais – quais são os vínculos contratuais possíveis para que a pessoa possa realizar seu trabalho.</a:t>
            </a:r>
          </a:p>
        </p:txBody>
      </p:sp>
    </p:spTree>
    <p:extLst>
      <p:ext uri="{BB962C8B-B14F-4D97-AF65-F5344CB8AC3E}">
        <p14:creationId xmlns:p14="http://schemas.microsoft.com/office/powerpoint/2010/main" val="1992129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AAF86EC6-72E2-41E9-599A-FA95EF45B305}"/>
              </a:ext>
            </a:extLst>
          </p:cNvPr>
          <p:cNvSpPr>
            <a:spLocks noGrp="1"/>
          </p:cNvSpPr>
          <p:nvPr>
            <p:ph type="title"/>
          </p:nvPr>
        </p:nvSpPr>
        <p:spPr>
          <a:xfrm>
            <a:off x="963930" y="1050595"/>
            <a:ext cx="6056111" cy="1618489"/>
          </a:xfrm>
        </p:spPr>
        <p:txBody>
          <a:bodyPr anchor="ctr">
            <a:normAutofit/>
          </a:bodyPr>
          <a:lstStyle/>
          <a:p>
            <a:r>
              <a:rPr lang="pt-BR" sz="4900"/>
              <a:t>LISTA DE VERIFICAÇÃO PRÉ-ENTREVISTA</a:t>
            </a:r>
          </a:p>
        </p:txBody>
      </p:sp>
      <p:sp>
        <p:nvSpPr>
          <p:cNvPr id="5" name="Espaço Reservado para Conteúdo 4">
            <a:extLst>
              <a:ext uri="{FF2B5EF4-FFF2-40B4-BE49-F238E27FC236}">
                <a16:creationId xmlns:a16="http://schemas.microsoft.com/office/drawing/2014/main" id="{D39EF68E-7CB3-48D8-A4D8-EC80A2E249D1}"/>
              </a:ext>
            </a:extLst>
          </p:cNvPr>
          <p:cNvSpPr>
            <a:spLocks noGrp="1"/>
          </p:cNvSpPr>
          <p:nvPr>
            <p:ph idx="1"/>
          </p:nvPr>
        </p:nvSpPr>
        <p:spPr>
          <a:xfrm>
            <a:off x="963930" y="2969469"/>
            <a:ext cx="6056111" cy="2800395"/>
          </a:xfrm>
        </p:spPr>
        <p:txBody>
          <a:bodyPr anchor="t">
            <a:normAutofit/>
          </a:bodyPr>
          <a:lstStyle/>
          <a:p>
            <a:pPr marL="0" indent="0">
              <a:buNone/>
            </a:pPr>
            <a:r>
              <a:rPr lang="pt-BR" sz="1500"/>
              <a:t>• Estar informado sobre a organização, seus serviços e/ou produtos.</a:t>
            </a:r>
          </a:p>
          <a:p>
            <a:pPr marL="0" indent="0">
              <a:buNone/>
            </a:pPr>
            <a:r>
              <a:rPr lang="pt-BR" sz="1500"/>
              <a:t>• Saiba algo sobre os entrevistadores, se possível.</a:t>
            </a:r>
          </a:p>
          <a:p>
            <a:pPr marL="0" indent="0">
              <a:buNone/>
            </a:pPr>
            <a:r>
              <a:rPr lang="pt-BR" sz="1500"/>
              <a:t>• Pratique perguntas comuns em entrevistas.</a:t>
            </a:r>
          </a:p>
          <a:p>
            <a:pPr marL="0" indent="0">
              <a:buNone/>
            </a:pPr>
            <a:r>
              <a:rPr lang="pt-BR" sz="1500"/>
              <a:t>• Esteja preparado para fazer perguntas.</a:t>
            </a:r>
          </a:p>
          <a:p>
            <a:pPr marL="0" indent="0">
              <a:buNone/>
            </a:pPr>
            <a:r>
              <a:rPr lang="pt-BR" sz="1500"/>
              <a:t>• Traga cópias extras do seu currículo e lista de referências.</a:t>
            </a:r>
          </a:p>
          <a:p>
            <a:pPr marL="0" indent="0">
              <a:buNone/>
            </a:pPr>
            <a:r>
              <a:rPr lang="pt-BR" sz="1500"/>
              <a:t>• Tenha uma boa noite de sono!</a:t>
            </a:r>
          </a:p>
          <a:p>
            <a:pPr marL="0" indent="0">
              <a:buNone/>
            </a:pPr>
            <a:r>
              <a:rPr lang="pt-BR" sz="1500"/>
              <a:t>• Vista-se apropriadamente.</a:t>
            </a:r>
          </a:p>
          <a:p>
            <a:pPr marL="0" indent="0">
              <a:buNone/>
            </a:pPr>
            <a:r>
              <a:rPr lang="pt-BR" sz="1500"/>
              <a:t>• Chegue um pouco mais cedo.</a:t>
            </a:r>
          </a:p>
          <a:p>
            <a:pPr marL="0" indent="0">
              <a:buNone/>
            </a:pPr>
            <a:r>
              <a:rPr lang="pt-BR" sz="1500"/>
              <a:t>• Seja educado e profissional assim que entrar pela porta.</a:t>
            </a:r>
          </a:p>
        </p:txBody>
      </p:sp>
    </p:spTree>
    <p:extLst>
      <p:ext uri="{BB962C8B-B14F-4D97-AF65-F5344CB8AC3E}">
        <p14:creationId xmlns:p14="http://schemas.microsoft.com/office/powerpoint/2010/main" val="2635205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69F5ED40-E721-D588-DC85-BCE27367ACC8}"/>
              </a:ext>
            </a:extLst>
          </p:cNvPr>
          <p:cNvSpPr>
            <a:spLocks noGrp="1"/>
          </p:cNvSpPr>
          <p:nvPr>
            <p:ph type="title"/>
          </p:nvPr>
        </p:nvSpPr>
        <p:spPr>
          <a:xfrm>
            <a:off x="963930" y="1050595"/>
            <a:ext cx="6056111" cy="1618489"/>
          </a:xfrm>
        </p:spPr>
        <p:txBody>
          <a:bodyPr anchor="ctr">
            <a:normAutofit/>
          </a:bodyPr>
          <a:lstStyle/>
          <a:p>
            <a:r>
              <a:rPr lang="pt-BR" sz="4400"/>
              <a:t>COISAS PARA LEMBRAR DURANTE A ENTREVISTA</a:t>
            </a:r>
          </a:p>
        </p:txBody>
      </p:sp>
      <p:sp>
        <p:nvSpPr>
          <p:cNvPr id="5" name="Espaço Reservado para Conteúdo 4">
            <a:extLst>
              <a:ext uri="{FF2B5EF4-FFF2-40B4-BE49-F238E27FC236}">
                <a16:creationId xmlns:a16="http://schemas.microsoft.com/office/drawing/2014/main" id="{D1D71119-66C2-95F0-B1A4-5A29FA58C7EE}"/>
              </a:ext>
            </a:extLst>
          </p:cNvPr>
          <p:cNvSpPr>
            <a:spLocks noGrp="1"/>
          </p:cNvSpPr>
          <p:nvPr>
            <p:ph idx="1"/>
          </p:nvPr>
        </p:nvSpPr>
        <p:spPr>
          <a:xfrm>
            <a:off x="963930" y="2969469"/>
            <a:ext cx="6056111" cy="2800395"/>
          </a:xfrm>
        </p:spPr>
        <p:txBody>
          <a:bodyPr anchor="t">
            <a:normAutofit/>
          </a:bodyPr>
          <a:lstStyle/>
          <a:p>
            <a:pPr marL="0" indent="0">
              <a:buNone/>
            </a:pPr>
            <a:r>
              <a:rPr lang="pt-BR" sz="1200"/>
              <a:t>• Pratique contato visual direto</a:t>
            </a:r>
          </a:p>
          <a:p>
            <a:pPr marL="0" indent="0">
              <a:buNone/>
            </a:pPr>
            <a:r>
              <a:rPr lang="pt-BR" sz="1200"/>
              <a:t>• Ouvir</a:t>
            </a:r>
          </a:p>
          <a:p>
            <a:pPr marL="0" indent="0">
              <a:buNone/>
            </a:pPr>
            <a:r>
              <a:rPr lang="pt-BR" sz="1200"/>
              <a:t>• Dê boas respostas ( reduziu custos, inovou, aumentou produtividade, motivou outros)</a:t>
            </a:r>
          </a:p>
          <a:p>
            <a:pPr marL="0" indent="0">
              <a:buNone/>
            </a:pPr>
            <a:r>
              <a:rPr lang="pt-BR" sz="1200"/>
              <a:t>• Seja você mesmo</a:t>
            </a:r>
          </a:p>
          <a:p>
            <a:pPr marL="0" indent="0">
              <a:buNone/>
            </a:pPr>
            <a:r>
              <a:rPr lang="pt-BR" sz="1200"/>
              <a:t>• Seja verdadeiro</a:t>
            </a:r>
          </a:p>
          <a:p>
            <a:pPr marL="0" indent="0">
              <a:buNone/>
            </a:pPr>
            <a:r>
              <a:rPr lang="pt-BR" sz="1200"/>
              <a:t>• Se mantenha positivo</a:t>
            </a:r>
          </a:p>
          <a:p>
            <a:pPr marL="0" indent="0">
              <a:buNone/>
            </a:pPr>
            <a:r>
              <a:rPr lang="pt-BR" sz="1200"/>
              <a:t>• Demonstrar integridade</a:t>
            </a:r>
          </a:p>
          <a:p>
            <a:pPr marL="0" indent="0">
              <a:buNone/>
            </a:pPr>
            <a:r>
              <a:rPr lang="pt-BR" sz="1200"/>
              <a:t>• Sorria com facilidade e cordialidade</a:t>
            </a:r>
          </a:p>
          <a:p>
            <a:pPr marL="0" indent="0">
              <a:buNone/>
            </a:pPr>
            <a:r>
              <a:rPr lang="pt-BR" sz="1200"/>
              <a:t>• Pergunte</a:t>
            </a:r>
          </a:p>
          <a:p>
            <a:pPr marL="0" indent="0">
              <a:buNone/>
            </a:pPr>
            <a:r>
              <a:rPr lang="pt-BR" sz="1200"/>
              <a:t>• Mostre entusiasmo</a:t>
            </a:r>
          </a:p>
        </p:txBody>
      </p:sp>
    </p:spTree>
    <p:extLst>
      <p:ext uri="{BB962C8B-B14F-4D97-AF65-F5344CB8AC3E}">
        <p14:creationId xmlns:p14="http://schemas.microsoft.com/office/powerpoint/2010/main" val="2520615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47A1C26-0121-612A-959A-CA81EAE89AE3}"/>
              </a:ext>
            </a:extLst>
          </p:cNvPr>
          <p:cNvSpPr>
            <a:spLocks noGrp="1"/>
          </p:cNvSpPr>
          <p:nvPr>
            <p:ph type="title"/>
          </p:nvPr>
        </p:nvSpPr>
        <p:spPr>
          <a:xfrm>
            <a:off x="963929" y="657217"/>
            <a:ext cx="6776422" cy="991646"/>
          </a:xfrm>
        </p:spPr>
        <p:txBody>
          <a:bodyPr anchor="ctr">
            <a:normAutofit/>
          </a:bodyPr>
          <a:lstStyle/>
          <a:p>
            <a:r>
              <a:rPr lang="pt-BR" sz="4400" dirty="0"/>
              <a:t>Como responder perguntas</a:t>
            </a:r>
          </a:p>
        </p:txBody>
      </p:sp>
      <p:sp>
        <p:nvSpPr>
          <p:cNvPr id="3" name="Espaço Reservado para Conteúdo 2">
            <a:extLst>
              <a:ext uri="{FF2B5EF4-FFF2-40B4-BE49-F238E27FC236}">
                <a16:creationId xmlns:a16="http://schemas.microsoft.com/office/drawing/2014/main" id="{C1214C56-B4C4-46EC-5F4C-E791200AB100}"/>
              </a:ext>
            </a:extLst>
          </p:cNvPr>
          <p:cNvSpPr>
            <a:spLocks noGrp="1"/>
          </p:cNvSpPr>
          <p:nvPr>
            <p:ph idx="1"/>
          </p:nvPr>
        </p:nvSpPr>
        <p:spPr>
          <a:xfrm>
            <a:off x="890558" y="1777198"/>
            <a:ext cx="6776422" cy="4285080"/>
          </a:xfrm>
        </p:spPr>
        <p:txBody>
          <a:bodyPr anchor="t">
            <a:normAutofit fontScale="92500" lnSpcReduction="20000"/>
          </a:bodyPr>
          <a:lstStyle/>
          <a:p>
            <a:pPr>
              <a:lnSpc>
                <a:spcPct val="120000"/>
              </a:lnSpc>
            </a:pPr>
            <a:r>
              <a:rPr lang="pt-BR" sz="1600" b="1" dirty="0"/>
              <a:t>Fale sobre você </a:t>
            </a:r>
            <a:r>
              <a:rPr lang="pt-BR" sz="1600" dirty="0"/>
              <a:t>– peça para o entrevistador ser mais especifico sobre o que ele quer saber para que você possa responder o que ele quer saber. Caso o entrevistador não queira refazer a pergunta. Enfoque sua resposta na sua progressão de carreira sendo breve. Provavelmente o entrevistador vai interromper e fazer perguntas especificas.</a:t>
            </a:r>
          </a:p>
          <a:p>
            <a:pPr>
              <a:lnSpc>
                <a:spcPct val="120000"/>
              </a:lnSpc>
            </a:pPr>
            <a:r>
              <a:rPr lang="pt-BR" sz="1600" b="1" dirty="0"/>
              <a:t>Pergunta do tipo comportamental </a:t>
            </a:r>
            <a:r>
              <a:rPr lang="pt-BR" sz="1600" dirty="0"/>
              <a:t>– Descreva como você lidou com uma situação vivenciada por você no passado que será importante para a posição atual. Utilize a seguinte estrutura:</a:t>
            </a:r>
          </a:p>
          <a:p>
            <a:pPr lvl="1">
              <a:lnSpc>
                <a:spcPct val="120000"/>
              </a:lnSpc>
            </a:pPr>
            <a:r>
              <a:rPr lang="pt-BR" sz="1600" dirty="0"/>
              <a:t>Situação – Qual era a situação em que você se encontrava ou que cargo ocupava? Isso enquadra sua resposta ou prepara o terreno para sua resposta.</a:t>
            </a:r>
          </a:p>
          <a:p>
            <a:pPr lvl="1">
              <a:lnSpc>
                <a:spcPct val="120000"/>
              </a:lnSpc>
            </a:pPr>
            <a:r>
              <a:rPr lang="pt-BR" sz="1600" dirty="0"/>
              <a:t>Tarefas – Qual era a tarefa ou quais eram as tarefas que precisavam ser realizadas?</a:t>
            </a:r>
          </a:p>
          <a:p>
            <a:pPr lvl="1">
              <a:lnSpc>
                <a:spcPct val="120000"/>
              </a:lnSpc>
            </a:pPr>
            <a:r>
              <a:rPr lang="pt-BR" sz="1600" dirty="0"/>
              <a:t>Ação – O que você fez e como fez (que lhe permitiu realizar ou realizar as tarefas)?</a:t>
            </a:r>
          </a:p>
          <a:p>
            <a:pPr lvl="1">
              <a:lnSpc>
                <a:spcPct val="120000"/>
              </a:lnSpc>
            </a:pPr>
            <a:r>
              <a:rPr lang="pt-BR" sz="1600" dirty="0"/>
              <a:t>Resultados – Quais foram os resultados, conquistas, soluções, etc., que se seguiram diretamente ao seu envolvimento? Isso completa a história.</a:t>
            </a:r>
          </a:p>
        </p:txBody>
      </p:sp>
    </p:spTree>
    <p:extLst>
      <p:ext uri="{BB962C8B-B14F-4D97-AF65-F5344CB8AC3E}">
        <p14:creationId xmlns:p14="http://schemas.microsoft.com/office/powerpoint/2010/main" val="2152536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upa em tela de fundo clara">
            <a:extLst>
              <a:ext uri="{FF2B5EF4-FFF2-40B4-BE49-F238E27FC236}">
                <a16:creationId xmlns:a16="http://schemas.microsoft.com/office/drawing/2014/main" id="{4C5896E0-E65F-69C9-B40B-A7D3FDAE1FB8}"/>
              </a:ext>
            </a:extLst>
          </p:cNvPr>
          <p:cNvPicPr>
            <a:picLocks noChangeAspect="1"/>
          </p:cNvPicPr>
          <p:nvPr/>
        </p:nvPicPr>
        <p:blipFill rotWithShape="1">
          <a:blip r:embed="rId2"/>
          <a:srcRect l="22044" r="14676" b="-1"/>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6B64979-4CB1-39F8-DB67-0623EFE2595C}"/>
              </a:ext>
            </a:extLst>
          </p:cNvPr>
          <p:cNvSpPr>
            <a:spLocks noGrp="1"/>
          </p:cNvSpPr>
          <p:nvPr>
            <p:ph type="title"/>
          </p:nvPr>
        </p:nvSpPr>
        <p:spPr>
          <a:xfrm>
            <a:off x="278320" y="1161288"/>
            <a:ext cx="2578608" cy="1124712"/>
          </a:xfrm>
        </p:spPr>
        <p:txBody>
          <a:bodyPr anchor="b">
            <a:normAutofit/>
          </a:bodyPr>
          <a:lstStyle/>
          <a:p>
            <a:r>
              <a:rPr lang="pt-BR" sz="2400"/>
              <a:t>FAZENDO PERGUNTAS</a:t>
            </a:r>
            <a:br>
              <a:rPr lang="pt-BR" sz="2400"/>
            </a:br>
            <a:endParaRPr lang="pt-BR" sz="24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Conteúdo 2">
            <a:extLst>
              <a:ext uri="{FF2B5EF4-FFF2-40B4-BE49-F238E27FC236}">
                <a16:creationId xmlns:a16="http://schemas.microsoft.com/office/drawing/2014/main" id="{A78D813E-D468-C8D3-AC68-9D6EFE22220C}"/>
              </a:ext>
            </a:extLst>
          </p:cNvPr>
          <p:cNvSpPr>
            <a:spLocks noGrp="1"/>
          </p:cNvSpPr>
          <p:nvPr>
            <p:ph idx="1"/>
          </p:nvPr>
        </p:nvSpPr>
        <p:spPr>
          <a:xfrm>
            <a:off x="278320" y="2718054"/>
            <a:ext cx="2579180" cy="3207258"/>
          </a:xfrm>
        </p:spPr>
        <p:txBody>
          <a:bodyPr anchor="t">
            <a:normAutofit/>
          </a:bodyPr>
          <a:lstStyle/>
          <a:p>
            <a:pPr marL="0" indent="0">
              <a:buNone/>
            </a:pPr>
            <a:r>
              <a:rPr lang="pt-BR" sz="1500"/>
              <a:t>Fazer perguntas em sua entrevista é essencial. POR QUE? </a:t>
            </a:r>
          </a:p>
          <a:p>
            <a:pPr marL="0" indent="0">
              <a:buNone/>
            </a:pPr>
            <a:r>
              <a:rPr lang="pt-BR" sz="1500"/>
              <a:t>Você quer:</a:t>
            </a:r>
          </a:p>
          <a:p>
            <a:pPr marL="342900" lvl="1" indent="0">
              <a:buNone/>
            </a:pPr>
            <a:r>
              <a:rPr lang="pt-BR" sz="1500"/>
              <a:t>• demonstrar seu interesse no cargo e na empresa</a:t>
            </a:r>
          </a:p>
          <a:p>
            <a:pPr marL="342900" lvl="1" indent="0">
              <a:buNone/>
            </a:pPr>
            <a:r>
              <a:rPr lang="pt-BR" sz="1500"/>
              <a:t>• descobrir as necessidades do entrevistador</a:t>
            </a:r>
          </a:p>
          <a:p>
            <a:pPr marL="342900" lvl="1" indent="0">
              <a:buNone/>
            </a:pPr>
            <a:r>
              <a:rPr lang="pt-BR" sz="1500"/>
              <a:t>• obter informações suficientes para tomar uma decisão</a:t>
            </a:r>
          </a:p>
        </p:txBody>
      </p:sp>
    </p:spTree>
    <p:extLst>
      <p:ext uri="{BB962C8B-B14F-4D97-AF65-F5344CB8AC3E}">
        <p14:creationId xmlns:p14="http://schemas.microsoft.com/office/powerpoint/2010/main" val="2824130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B64979-4CB1-39F8-DB67-0623EFE2595C}"/>
              </a:ext>
            </a:extLst>
          </p:cNvPr>
          <p:cNvSpPr>
            <a:spLocks noGrp="1"/>
          </p:cNvSpPr>
          <p:nvPr>
            <p:ph type="title"/>
          </p:nvPr>
        </p:nvSpPr>
        <p:spPr>
          <a:xfrm>
            <a:off x="755175" y="1188637"/>
            <a:ext cx="2292825" cy="4480726"/>
          </a:xfrm>
        </p:spPr>
        <p:txBody>
          <a:bodyPr>
            <a:normAutofit/>
          </a:bodyPr>
          <a:lstStyle/>
          <a:p>
            <a:pPr algn="r"/>
            <a:r>
              <a:rPr lang="pt-BR" sz="3100"/>
              <a:t>EXEMPLOS DE PERGUNTAS PARA VOCÊ FAZER</a:t>
            </a:r>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Espaço Reservado para Conteúdo 2">
            <a:extLst>
              <a:ext uri="{FF2B5EF4-FFF2-40B4-BE49-F238E27FC236}">
                <a16:creationId xmlns:a16="http://schemas.microsoft.com/office/drawing/2014/main" id="{DB9D3E1C-DCA2-10EE-B7D3-38C46AC58A04}"/>
              </a:ext>
            </a:extLst>
          </p:cNvPr>
          <p:cNvGraphicFramePr>
            <a:graphicFrameLocks noGrp="1"/>
          </p:cNvGraphicFramePr>
          <p:nvPr>
            <p:ph idx="1"/>
            <p:extLst>
              <p:ext uri="{D42A27DB-BD31-4B8C-83A1-F6EECF244321}">
                <p14:modId xmlns:p14="http://schemas.microsoft.com/office/powerpoint/2010/main" val="3055890792"/>
              </p:ext>
            </p:extLst>
          </p:nvPr>
        </p:nvGraphicFramePr>
        <p:xfrm>
          <a:off x="3562887" y="770810"/>
          <a:ext cx="5041547" cy="540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957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onto de interrogação em tela de fundo verde pastel">
            <a:extLst>
              <a:ext uri="{FF2B5EF4-FFF2-40B4-BE49-F238E27FC236}">
                <a16:creationId xmlns:a16="http://schemas.microsoft.com/office/drawing/2014/main" id="{B9C5BFCF-6F2A-8539-64C9-A1AD9DCE3D53}"/>
              </a:ext>
            </a:extLst>
          </p:cNvPr>
          <p:cNvPicPr>
            <a:picLocks noChangeAspect="1"/>
          </p:cNvPicPr>
          <p:nvPr/>
        </p:nvPicPr>
        <p:blipFill rotWithShape="1">
          <a:blip r:embed="rId2">
            <a:alphaModFix amt="40000"/>
          </a:blip>
          <a:srcRect/>
          <a:stretch/>
        </p:blipFill>
        <p:spPr>
          <a:xfrm>
            <a:off x="20" y="10"/>
            <a:ext cx="9143979" cy="6857990"/>
          </a:xfrm>
          <a:prstGeom prst="rect">
            <a:avLst/>
          </a:prstGeom>
        </p:spPr>
      </p:pic>
      <p:sp>
        <p:nvSpPr>
          <p:cNvPr id="2" name="Título 1">
            <a:extLst>
              <a:ext uri="{FF2B5EF4-FFF2-40B4-BE49-F238E27FC236}">
                <a16:creationId xmlns:a16="http://schemas.microsoft.com/office/drawing/2014/main" id="{9CA4DA63-202C-3A22-CA17-5108C1074221}"/>
              </a:ext>
            </a:extLst>
          </p:cNvPr>
          <p:cNvSpPr>
            <a:spLocks noGrp="1"/>
          </p:cNvSpPr>
          <p:nvPr>
            <p:ph type="title"/>
          </p:nvPr>
        </p:nvSpPr>
        <p:spPr>
          <a:xfrm>
            <a:off x="630936" y="941832"/>
            <a:ext cx="7879842" cy="2057400"/>
          </a:xfrm>
        </p:spPr>
        <p:txBody>
          <a:bodyPr anchor="b">
            <a:normAutofit/>
          </a:bodyPr>
          <a:lstStyle/>
          <a:p>
            <a:r>
              <a:rPr lang="pt-BR" sz="4400">
                <a:solidFill>
                  <a:schemeClr val="bg1"/>
                </a:solidFill>
              </a:rPr>
              <a:t>A QUESTÃO FINAL</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18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3241202"/>
            <a:ext cx="7879842"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ço Reservado para Conteúdo 2">
            <a:extLst>
              <a:ext uri="{FF2B5EF4-FFF2-40B4-BE49-F238E27FC236}">
                <a16:creationId xmlns:a16="http://schemas.microsoft.com/office/drawing/2014/main" id="{0538095B-8A7C-6A02-562D-9BCB673F4A05}"/>
              </a:ext>
            </a:extLst>
          </p:cNvPr>
          <p:cNvSpPr>
            <a:spLocks noGrp="1"/>
          </p:cNvSpPr>
          <p:nvPr>
            <p:ph idx="1"/>
          </p:nvPr>
        </p:nvSpPr>
        <p:spPr>
          <a:xfrm>
            <a:off x="630936" y="3502152"/>
            <a:ext cx="7879842" cy="2670048"/>
          </a:xfrm>
        </p:spPr>
        <p:txBody>
          <a:bodyPr>
            <a:normAutofit/>
          </a:bodyPr>
          <a:lstStyle/>
          <a:p>
            <a:pPr marL="0" indent="0">
              <a:lnSpc>
                <a:spcPct val="100000"/>
              </a:lnSpc>
              <a:buNone/>
            </a:pPr>
            <a:r>
              <a:rPr lang="pt-BR" sz="2000" dirty="0">
                <a:solidFill>
                  <a:schemeClr val="bg1"/>
                </a:solidFill>
              </a:rPr>
              <a:t>Há alguma outra pergunta que eu possa responder para que você saiba que sou o candidato qualificado para o cargo?</a:t>
            </a:r>
          </a:p>
          <a:p>
            <a:endParaRPr lang="pt-BR" sz="1700" dirty="0">
              <a:solidFill>
                <a:schemeClr val="bg1"/>
              </a:solidFill>
            </a:endParaRPr>
          </a:p>
        </p:txBody>
      </p:sp>
    </p:spTree>
    <p:extLst>
      <p:ext uri="{BB962C8B-B14F-4D97-AF65-F5344CB8AC3E}">
        <p14:creationId xmlns:p14="http://schemas.microsoft.com/office/powerpoint/2010/main" val="3035240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E0B733-EABD-DBD3-F7FE-16FC20E63F7C}"/>
              </a:ext>
            </a:extLst>
          </p:cNvPr>
          <p:cNvSpPr>
            <a:spLocks noGrp="1"/>
          </p:cNvSpPr>
          <p:nvPr>
            <p:ph type="title"/>
          </p:nvPr>
        </p:nvSpPr>
        <p:spPr>
          <a:xfrm>
            <a:off x="628650" y="365125"/>
            <a:ext cx="3938487" cy="1807305"/>
          </a:xfrm>
        </p:spPr>
        <p:txBody>
          <a:bodyPr>
            <a:normAutofit/>
          </a:bodyPr>
          <a:lstStyle/>
          <a:p>
            <a:r>
              <a:rPr lang="pt-BR" dirty="0"/>
              <a:t>PERGUNTAS PARA NÃO FAZER</a:t>
            </a:r>
          </a:p>
        </p:txBody>
      </p:sp>
      <p:sp>
        <p:nvSpPr>
          <p:cNvPr id="3" name="Espaço Reservado para Conteúdo 2">
            <a:extLst>
              <a:ext uri="{FF2B5EF4-FFF2-40B4-BE49-F238E27FC236}">
                <a16:creationId xmlns:a16="http://schemas.microsoft.com/office/drawing/2014/main" id="{A4845CDD-6293-C52B-CE03-E8EB45CA7F55}"/>
              </a:ext>
            </a:extLst>
          </p:cNvPr>
          <p:cNvSpPr>
            <a:spLocks noGrp="1"/>
          </p:cNvSpPr>
          <p:nvPr>
            <p:ph idx="1"/>
          </p:nvPr>
        </p:nvSpPr>
        <p:spPr>
          <a:xfrm>
            <a:off x="628650" y="2333297"/>
            <a:ext cx="3464715" cy="3843666"/>
          </a:xfrm>
        </p:spPr>
        <p:txBody>
          <a:bodyPr>
            <a:normAutofit/>
          </a:bodyPr>
          <a:lstStyle/>
          <a:p>
            <a:pPr marL="0" indent="0">
              <a:buNone/>
            </a:pPr>
            <a:r>
              <a:rPr lang="pt-BR" sz="1700"/>
              <a:t>• Qual é o salário?</a:t>
            </a:r>
          </a:p>
          <a:p>
            <a:pPr marL="0" indent="0">
              <a:buNone/>
            </a:pPr>
            <a:r>
              <a:rPr lang="pt-BR" sz="1700"/>
              <a:t>• Quando poderei tirar minhas primeiras férias?</a:t>
            </a:r>
          </a:p>
          <a:p>
            <a:pPr marL="0" indent="0">
              <a:buNone/>
            </a:pPr>
            <a:r>
              <a:rPr lang="pt-BR" sz="1700"/>
              <a:t>• Quando são revistos os salários?</a:t>
            </a:r>
          </a:p>
          <a:p>
            <a:pPr marL="0" indent="0">
              <a:buNone/>
            </a:pPr>
            <a:r>
              <a:rPr lang="pt-BR" sz="1700"/>
              <a:t>• Conte-me sobre todos os benefícios.</a:t>
            </a:r>
          </a:p>
        </p:txBody>
      </p:sp>
      <p:pic>
        <p:nvPicPr>
          <p:cNvPr id="5" name="Picture 4" descr="Teclas de caixa registradora antiga">
            <a:extLst>
              <a:ext uri="{FF2B5EF4-FFF2-40B4-BE49-F238E27FC236}">
                <a16:creationId xmlns:a16="http://schemas.microsoft.com/office/drawing/2014/main" id="{6FE41541-0158-A52B-9430-7790F56B369E}"/>
              </a:ext>
            </a:extLst>
          </p:cNvPr>
          <p:cNvPicPr>
            <a:picLocks noChangeAspect="1"/>
          </p:cNvPicPr>
          <p:nvPr/>
        </p:nvPicPr>
        <p:blipFill rotWithShape="1">
          <a:blip r:embed="rId2"/>
          <a:srcRect l="26637" r="29999"/>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4136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5B1704-6BFA-F358-BC04-9D6AD822189B}"/>
              </a:ext>
            </a:extLst>
          </p:cNvPr>
          <p:cNvSpPr>
            <a:spLocks noGrp="1"/>
          </p:cNvSpPr>
          <p:nvPr>
            <p:ph type="title"/>
          </p:nvPr>
        </p:nvSpPr>
        <p:spPr>
          <a:xfrm>
            <a:off x="755175" y="1188637"/>
            <a:ext cx="2356072" cy="4480726"/>
          </a:xfrm>
        </p:spPr>
        <p:txBody>
          <a:bodyPr>
            <a:normAutofit/>
          </a:bodyPr>
          <a:lstStyle/>
          <a:p>
            <a:pPr algn="r"/>
            <a:r>
              <a:rPr lang="pt-BR" sz="5300" noProof="0">
                <a:latin typeface="+mn-lt"/>
              </a:rPr>
              <a:t>Formas de atração</a:t>
            </a:r>
          </a:p>
        </p:txBody>
      </p:sp>
      <p:cxnSp>
        <p:nvCxnSpPr>
          <p:cNvPr id="25" name="Straight Connector 2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8F637C4B-B79D-4620-D328-94DF2AF008CB}"/>
              </a:ext>
            </a:extLst>
          </p:cNvPr>
          <p:cNvSpPr>
            <a:spLocks noGrp="1"/>
          </p:cNvSpPr>
          <p:nvPr>
            <p:ph idx="1"/>
          </p:nvPr>
        </p:nvSpPr>
        <p:spPr>
          <a:xfrm>
            <a:off x="3854196" y="1338729"/>
            <a:ext cx="3596688" cy="4180542"/>
          </a:xfrm>
        </p:spPr>
        <p:txBody>
          <a:bodyPr anchor="ctr">
            <a:normAutofit/>
          </a:bodyPr>
          <a:lstStyle/>
          <a:p>
            <a:r>
              <a:rPr lang="pt-BR" noProof="0" dirty="0">
                <a:latin typeface="+mn-lt"/>
              </a:rPr>
              <a:t>Indicações</a:t>
            </a:r>
          </a:p>
          <a:p>
            <a:r>
              <a:rPr lang="pt-BR" noProof="0" dirty="0">
                <a:latin typeface="+mn-lt"/>
              </a:rPr>
              <a:t>Internet</a:t>
            </a:r>
          </a:p>
          <a:p>
            <a:r>
              <a:rPr lang="pt-BR" noProof="0" dirty="0">
                <a:latin typeface="+mn-lt"/>
              </a:rPr>
              <a:t>Anúncios</a:t>
            </a:r>
          </a:p>
          <a:p>
            <a:r>
              <a:rPr lang="pt-BR" noProof="0" dirty="0">
                <a:latin typeface="+mn-lt"/>
              </a:rPr>
              <a:t>Agentes especializados em recrutamento</a:t>
            </a:r>
          </a:p>
          <a:p>
            <a:r>
              <a:rPr lang="pt-BR" noProof="0" dirty="0">
                <a:latin typeface="+mn-lt"/>
              </a:rPr>
              <a:t>Banco de dados</a:t>
            </a:r>
          </a:p>
          <a:p>
            <a:r>
              <a:rPr lang="pt-BR" noProof="0" dirty="0">
                <a:latin typeface="+mn-lt"/>
              </a:rPr>
              <a:t>Eventos em universidades</a:t>
            </a:r>
          </a:p>
        </p:txBody>
      </p:sp>
    </p:spTree>
    <p:extLst>
      <p:ext uri="{BB962C8B-B14F-4D97-AF65-F5344CB8AC3E}">
        <p14:creationId xmlns:p14="http://schemas.microsoft.com/office/powerpoint/2010/main" val="298695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159ACD35-CAED-1625-90ED-62F7B4CDF602}"/>
              </a:ext>
            </a:extLst>
          </p:cNvPr>
          <p:cNvSpPr txBox="1">
            <a:spLocks noChangeArrowheads="1"/>
          </p:cNvSpPr>
          <p:nvPr/>
        </p:nvSpPr>
        <p:spPr bwMode="auto">
          <a:xfrm>
            <a:off x="179387" y="368300"/>
            <a:ext cx="8785225"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pt-BR" sz="3600" dirty="0">
                <a:ea typeface="ＭＳ Ｐゴシック" charset="0"/>
              </a:rPr>
              <a:t>Recrutamento </a:t>
            </a:r>
          </a:p>
          <a:p>
            <a:pPr algn="ctr">
              <a:spcBef>
                <a:spcPct val="50000"/>
              </a:spcBef>
              <a:defRPr/>
            </a:pPr>
            <a:r>
              <a:rPr lang="pt-BR" sz="3600" dirty="0">
                <a:ea typeface="ＭＳ Ｐゴシック" charset="0"/>
              </a:rPr>
              <a:t>Interno x Externo</a:t>
            </a:r>
          </a:p>
        </p:txBody>
      </p:sp>
      <p:graphicFrame>
        <p:nvGraphicFramePr>
          <p:cNvPr id="7272" name="Group 104">
            <a:extLst>
              <a:ext uri="{FF2B5EF4-FFF2-40B4-BE49-F238E27FC236}">
                <a16:creationId xmlns:a16="http://schemas.microsoft.com/office/drawing/2014/main" id="{5A31D73A-D52A-962A-7A15-C3421E77E2B5}"/>
              </a:ext>
            </a:extLst>
          </p:cNvPr>
          <p:cNvGraphicFramePr>
            <a:graphicFrameLocks noGrp="1"/>
          </p:cNvGraphicFramePr>
          <p:nvPr>
            <p:extLst>
              <p:ext uri="{D42A27DB-BD31-4B8C-83A1-F6EECF244321}">
                <p14:modId xmlns:p14="http://schemas.microsoft.com/office/powerpoint/2010/main" val="379029308"/>
              </p:ext>
            </p:extLst>
          </p:nvPr>
        </p:nvGraphicFramePr>
        <p:xfrm>
          <a:off x="971550" y="2349500"/>
          <a:ext cx="7921625" cy="4140200"/>
        </p:xfrm>
        <a:graphic>
          <a:graphicData uri="http://schemas.openxmlformats.org/drawingml/2006/table">
            <a:tbl>
              <a:tblPr/>
              <a:tblGrid>
                <a:gridCol w="3960813">
                  <a:extLst>
                    <a:ext uri="{9D8B030D-6E8A-4147-A177-3AD203B41FA5}">
                      <a16:colId xmlns:a16="http://schemas.microsoft.com/office/drawing/2014/main" val="1150565794"/>
                    </a:ext>
                  </a:extLst>
                </a:gridCol>
                <a:gridCol w="3960812">
                  <a:extLst>
                    <a:ext uri="{9D8B030D-6E8A-4147-A177-3AD203B41FA5}">
                      <a16:colId xmlns:a16="http://schemas.microsoft.com/office/drawing/2014/main" val="768518265"/>
                    </a:ext>
                  </a:extLst>
                </a:gridCol>
              </a:tblGrid>
              <a:tr h="309563">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t-BR" sz="2800" b="0" i="0" u="none" strike="noStrike" cap="none" normalizeH="0" baseline="0" dirty="0">
                          <a:ln>
                            <a:noFill/>
                          </a:ln>
                          <a:solidFill>
                            <a:schemeClr val="tx1"/>
                          </a:solidFill>
                          <a:effectLst/>
                          <a:latin typeface="+mn-lt"/>
                          <a:ea typeface="ＭＳ Ｐゴシック" panose="020B0600070205080204" pitchFamily="34" charset="-128"/>
                        </a:rPr>
                        <a:t>Vantagens</a:t>
                      </a:r>
                      <a:endParaRPr kumimoji="0" lang="pt-BR" altLang="pt-BR" sz="28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pt-BR" sz="2800" b="0" i="0" u="none" strike="noStrike" cap="none" normalizeH="0" baseline="0" dirty="0">
                          <a:ln>
                            <a:noFill/>
                          </a:ln>
                          <a:solidFill>
                            <a:schemeClr val="tx1"/>
                          </a:solidFill>
                          <a:effectLst/>
                          <a:latin typeface="+mn-lt"/>
                          <a:ea typeface="ＭＳ Ｐゴシック" panose="020B0600070205080204" pitchFamily="34" charset="-128"/>
                        </a:rPr>
                        <a:t>Desvantagens</a:t>
                      </a:r>
                      <a:endParaRPr kumimoji="0" lang="pt-BR" altLang="pt-BR" sz="28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9707103"/>
                  </a:ext>
                </a:extLst>
              </a:tr>
              <a:tr h="4730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noProof="0" dirty="0">
                          <a:ln>
                            <a:noFill/>
                          </a:ln>
                          <a:solidFill>
                            <a:schemeClr val="tx1"/>
                          </a:solidFill>
                          <a:effectLst/>
                          <a:latin typeface="+mn-lt"/>
                          <a:ea typeface="ＭＳ Ｐゴシック" panose="020B0600070205080204" pitchFamily="34" charset="-128"/>
                        </a:rPr>
                        <a:t>- Mais rápido e mais econômico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noProof="0" dirty="0">
                          <a:ln>
                            <a:noFill/>
                          </a:ln>
                          <a:solidFill>
                            <a:schemeClr val="tx1"/>
                          </a:solidFill>
                          <a:effectLst/>
                          <a:latin typeface="+mn-lt"/>
                          <a:ea typeface="ＭＳ Ｐゴシック" panose="020B0600070205080204" pitchFamily="34" charset="-128"/>
                        </a:rPr>
                        <a:t>- Não traz novidades para a empresa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3787401058"/>
                  </a:ext>
                </a:extLst>
              </a:tr>
              <a:tr h="60642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noProof="0" dirty="0">
                          <a:ln>
                            <a:noFill/>
                          </a:ln>
                          <a:solidFill>
                            <a:schemeClr val="tx1"/>
                          </a:solidFill>
                          <a:effectLst/>
                          <a:latin typeface="+mn-lt"/>
                          <a:ea typeface="ＭＳ Ｐゴシック" panose="020B0600070205080204" pitchFamily="34" charset="-128"/>
                        </a:rPr>
                        <a:t>- Conhecimento mais detalhado do candidato e maior segurança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noProof="0" dirty="0">
                          <a:ln>
                            <a:noFill/>
                          </a:ln>
                          <a:solidFill>
                            <a:schemeClr val="tx1"/>
                          </a:solidFill>
                          <a:effectLst/>
                          <a:latin typeface="+mn-lt"/>
                          <a:ea typeface="ＭＳ Ｐゴシック" panose="020B0600070205080204" pitchFamily="34" charset="-128"/>
                        </a:rPr>
                        <a:t>- Pode gerar conflito de interesses na empresa, clima desagradável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4025425758"/>
                  </a:ext>
                </a:extLst>
              </a:tr>
              <a:tr h="673100">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pt-BR" altLang="pt-BR" sz="1800" b="0" i="0" u="none" strike="noStrike" cap="none" normalizeH="0" baseline="0" noProof="0" dirty="0">
                          <a:ln>
                            <a:noFill/>
                          </a:ln>
                          <a:solidFill>
                            <a:schemeClr val="tx1"/>
                          </a:solidFill>
                          <a:effectLst/>
                          <a:latin typeface="+mn-lt"/>
                          <a:ea typeface="ＭＳ Ｐゴシック" panose="020B0600070205080204" pitchFamily="34" charset="-128"/>
                        </a:rPr>
                        <a:t> Valorização do plano de carreira do funcionários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noProof="0" dirty="0">
                          <a:ln>
                            <a:noFill/>
                          </a:ln>
                          <a:solidFill>
                            <a:schemeClr val="tx1"/>
                          </a:solidFill>
                          <a:effectLst/>
                          <a:latin typeface="+mn-lt"/>
                          <a:ea typeface="ＭＳ Ｐゴシック" panose="020B0600070205080204" pitchFamily="34" charset="-128"/>
                        </a:rPr>
                        <a:t>- A visão fica limitada dentro da organização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extLst>
                  <a:ext uri="{0D108BD9-81ED-4DB2-BD59-A6C34878D82A}">
                    <a16:rowId xmlns:a16="http://schemas.microsoft.com/office/drawing/2014/main" val="786955765"/>
                  </a:ext>
                </a:extLst>
              </a:tr>
              <a:tr h="55562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noProof="0" dirty="0">
                          <a:ln>
                            <a:noFill/>
                          </a:ln>
                          <a:solidFill>
                            <a:schemeClr val="tx1"/>
                          </a:solidFill>
                          <a:effectLst/>
                          <a:latin typeface="+mn-lt"/>
                          <a:ea typeface="ＭＳ Ｐゴシック" panose="020B0600070205080204" pitchFamily="34" charset="-128"/>
                        </a:rPr>
                        <a:t>- Traz um valor diferente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noProof="0" dirty="0">
                          <a:ln>
                            <a:noFill/>
                          </a:ln>
                          <a:solidFill>
                            <a:schemeClr val="tx1"/>
                          </a:solidFill>
                          <a:effectLst/>
                          <a:latin typeface="+mn-lt"/>
                          <a:ea typeface="ＭＳ Ｐゴシック" panose="020B0600070205080204" pitchFamily="34" charset="-128"/>
                        </a:rPr>
                        <a:t>- Alto custo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3242246587"/>
                  </a:ext>
                </a:extLst>
              </a:tr>
              <a:tr h="574675">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noProof="0" dirty="0">
                          <a:ln>
                            <a:noFill/>
                          </a:ln>
                          <a:solidFill>
                            <a:schemeClr val="tx1"/>
                          </a:solidFill>
                          <a:effectLst/>
                          <a:latin typeface="+mn-lt"/>
                          <a:ea typeface="ＭＳ Ｐゴシック" panose="020B0600070205080204" pitchFamily="34" charset="-128"/>
                        </a:rPr>
                        <a:t>- Novos talentos e novas experiências para a empresa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noProof="0" dirty="0">
                          <a:ln>
                            <a:noFill/>
                          </a:ln>
                          <a:solidFill>
                            <a:schemeClr val="tx1"/>
                          </a:solidFill>
                          <a:effectLst/>
                          <a:latin typeface="+mn-lt"/>
                          <a:ea typeface="ＭＳ Ｐゴシック" panose="020B0600070205080204" pitchFamily="34" charset="-128"/>
                        </a:rPr>
                        <a:t>- Demanda mais tempo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54216432"/>
                  </a:ext>
                </a:extLst>
              </a:tr>
              <a:tr h="590550">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noProof="0" dirty="0">
                          <a:ln>
                            <a:noFill/>
                          </a:ln>
                          <a:solidFill>
                            <a:schemeClr val="tx1"/>
                          </a:solidFill>
                          <a:effectLst/>
                          <a:latin typeface="+mn-lt"/>
                          <a:ea typeface="ＭＳ Ｐゴシック" panose="020B0600070205080204" pitchFamily="34" charset="-128"/>
                        </a:rPr>
                        <a:t>- Candidatos já capacitados por outras empresas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eaLnBrk="0" hangingPunct="0">
                        <a:spcBef>
                          <a:spcPct val="20000"/>
                        </a:spcBef>
                        <a:defRPr sz="28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defRPr sz="20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altLang="pt-BR" sz="1800" b="0" i="0" u="none" strike="noStrike" cap="none" normalizeH="0" baseline="0" noProof="0" dirty="0">
                          <a:ln>
                            <a:noFill/>
                          </a:ln>
                          <a:solidFill>
                            <a:schemeClr val="tx1"/>
                          </a:solidFill>
                          <a:effectLst/>
                          <a:latin typeface="+mn-lt"/>
                          <a:ea typeface="ＭＳ Ｐゴシック" panose="020B0600070205080204" pitchFamily="34" charset="-128"/>
                        </a:rPr>
                        <a:t>- Pode causar desconforto nos funcionários que esperam promoção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663325359"/>
                  </a:ext>
                </a:extLst>
              </a:tr>
            </a:tbl>
          </a:graphicData>
        </a:graphic>
      </p:graphicFrame>
      <p:sp>
        <p:nvSpPr>
          <p:cNvPr id="7224" name="Text Box 56">
            <a:extLst>
              <a:ext uri="{FF2B5EF4-FFF2-40B4-BE49-F238E27FC236}">
                <a16:creationId xmlns:a16="http://schemas.microsoft.com/office/drawing/2014/main" id="{C93CAAE9-796C-20F7-CD16-B081352F05F2}"/>
              </a:ext>
            </a:extLst>
          </p:cNvPr>
          <p:cNvSpPr txBox="1">
            <a:spLocks noChangeArrowheads="1"/>
          </p:cNvSpPr>
          <p:nvPr/>
        </p:nvSpPr>
        <p:spPr bwMode="auto">
          <a:xfrm rot="16200000">
            <a:off x="-232568" y="3478043"/>
            <a:ext cx="1800225" cy="523220"/>
          </a:xfrm>
          <a:prstGeom prst="rect">
            <a:avLst/>
          </a:prstGeom>
          <a:solidFill>
            <a:srgbClr val="CCFF99"/>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800" dirty="0">
                <a:ea typeface="ＭＳ Ｐゴシック" charset="0"/>
              </a:rPr>
              <a:t>Interno</a:t>
            </a:r>
            <a:endParaRPr lang="pt-BR" sz="2800" dirty="0">
              <a:ea typeface="ＭＳ Ｐゴシック" charset="0"/>
            </a:endParaRPr>
          </a:p>
        </p:txBody>
      </p:sp>
      <p:sp>
        <p:nvSpPr>
          <p:cNvPr id="7225" name="Text Box 57">
            <a:extLst>
              <a:ext uri="{FF2B5EF4-FFF2-40B4-BE49-F238E27FC236}">
                <a16:creationId xmlns:a16="http://schemas.microsoft.com/office/drawing/2014/main" id="{DAF3E223-4F9D-BCA6-A33C-CB20D4CD417C}"/>
              </a:ext>
            </a:extLst>
          </p:cNvPr>
          <p:cNvSpPr txBox="1">
            <a:spLocks noChangeArrowheads="1"/>
          </p:cNvSpPr>
          <p:nvPr/>
        </p:nvSpPr>
        <p:spPr bwMode="auto">
          <a:xfrm rot="16200000">
            <a:off x="-231775" y="5328771"/>
            <a:ext cx="1798638" cy="523220"/>
          </a:xfrm>
          <a:prstGeom prst="rect">
            <a:avLst/>
          </a:prstGeom>
          <a:solidFill>
            <a:srgbClr val="CCCCFF"/>
          </a:solidFill>
          <a:ln w="254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800" dirty="0">
                <a:ea typeface="ＭＳ Ｐゴシック" charset="0"/>
              </a:rPr>
              <a:t>Externo</a:t>
            </a:r>
            <a:endParaRPr lang="pt-BR" sz="2800" dirty="0">
              <a:ea typeface="ＭＳ Ｐゴシック" charset="0"/>
            </a:endParaRPr>
          </a:p>
        </p:txBody>
      </p:sp>
      <p:sp>
        <p:nvSpPr>
          <p:cNvPr id="7273" name="Line 105">
            <a:extLst>
              <a:ext uri="{FF2B5EF4-FFF2-40B4-BE49-F238E27FC236}">
                <a16:creationId xmlns:a16="http://schemas.microsoft.com/office/drawing/2014/main" id="{5BF7AD18-6AAE-4D4E-229A-52CFC7D97B4E}"/>
              </a:ext>
            </a:extLst>
          </p:cNvPr>
          <p:cNvSpPr>
            <a:spLocks noChangeShapeType="1"/>
          </p:cNvSpPr>
          <p:nvPr/>
        </p:nvSpPr>
        <p:spPr bwMode="auto">
          <a:xfrm>
            <a:off x="971550" y="4652963"/>
            <a:ext cx="7921625" cy="0"/>
          </a:xfrm>
          <a:prstGeom prst="line">
            <a:avLst/>
          </a:prstGeom>
          <a:noFill/>
          <a:ln w="317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a:extLst>
              <a:ext uri="{FF2B5EF4-FFF2-40B4-BE49-F238E27FC236}">
                <a16:creationId xmlns:a16="http://schemas.microsoft.com/office/drawing/2014/main" id="{D7818F9A-C16E-F1D2-AA8F-88D7AAB82683}"/>
              </a:ext>
            </a:extLst>
          </p:cNvPr>
          <p:cNvSpPr txBox="1">
            <a:spLocks noChangeArrowheads="1"/>
          </p:cNvSpPr>
          <p:nvPr/>
        </p:nvSpPr>
        <p:spPr bwMode="auto">
          <a:xfrm>
            <a:off x="179388" y="115888"/>
            <a:ext cx="3024187" cy="14843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pt-BR" altLang="pt-BR" sz="1400" dirty="0"/>
              <a:t>Planejamento do recrutamento</a:t>
            </a:r>
          </a:p>
          <a:p>
            <a:pPr algn="just" eaLnBrk="1" hangingPunct="1">
              <a:spcBef>
                <a:spcPct val="50000"/>
              </a:spcBef>
              <a:buFontTx/>
              <a:buChar char="•"/>
            </a:pPr>
            <a:r>
              <a:rPr lang="pt-BR" altLang="pt-BR" sz="1400" dirty="0"/>
              <a:t> Estimativa do número de contatos necessários</a:t>
            </a:r>
          </a:p>
          <a:p>
            <a:pPr algn="just" eaLnBrk="1" hangingPunct="1">
              <a:spcBef>
                <a:spcPct val="50000"/>
              </a:spcBef>
              <a:buFontTx/>
              <a:buChar char="•"/>
            </a:pPr>
            <a:r>
              <a:rPr lang="pt-BR" altLang="pt-BR" sz="1400" dirty="0"/>
              <a:t> Especificação das funções</a:t>
            </a:r>
          </a:p>
          <a:p>
            <a:pPr algn="just" eaLnBrk="1" hangingPunct="1">
              <a:spcBef>
                <a:spcPct val="50000"/>
              </a:spcBef>
              <a:buFontTx/>
              <a:buChar char="•"/>
            </a:pPr>
            <a:r>
              <a:rPr lang="pt-BR" altLang="pt-BR" sz="1400" dirty="0"/>
              <a:t> Metas da ação afirmativa</a:t>
            </a:r>
          </a:p>
        </p:txBody>
      </p:sp>
      <p:sp>
        <p:nvSpPr>
          <p:cNvPr id="3078" name="Text Box 6">
            <a:extLst>
              <a:ext uri="{FF2B5EF4-FFF2-40B4-BE49-F238E27FC236}">
                <a16:creationId xmlns:a16="http://schemas.microsoft.com/office/drawing/2014/main" id="{89EA63B1-8ECE-3C82-48D2-BA3C746FA25B}"/>
              </a:ext>
            </a:extLst>
          </p:cNvPr>
          <p:cNvSpPr txBox="1">
            <a:spLocks noChangeArrowheads="1"/>
          </p:cNvSpPr>
          <p:nvPr/>
        </p:nvSpPr>
        <p:spPr bwMode="auto">
          <a:xfrm>
            <a:off x="5364163" y="188913"/>
            <a:ext cx="3527425" cy="20161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pt-BR" altLang="pt-BR" sz="1400" dirty="0"/>
              <a:t>Filosofia do recrutamento</a:t>
            </a:r>
          </a:p>
          <a:p>
            <a:pPr algn="just" eaLnBrk="1" hangingPunct="1">
              <a:spcBef>
                <a:spcPct val="50000"/>
              </a:spcBef>
              <a:buFontTx/>
              <a:buChar char="•"/>
            </a:pPr>
            <a:r>
              <a:rPr lang="pt-BR" altLang="pt-BR" sz="1400" dirty="0"/>
              <a:t> Preenchimento das vagas: interno </a:t>
            </a:r>
            <a:r>
              <a:rPr lang="pt-BR" altLang="pt-BR" sz="1400" i="1" dirty="0"/>
              <a:t>versus</a:t>
            </a:r>
            <a:r>
              <a:rPr lang="pt-BR" altLang="pt-BR" sz="1400" dirty="0"/>
              <a:t> externo</a:t>
            </a:r>
          </a:p>
          <a:p>
            <a:pPr algn="just" eaLnBrk="1" hangingPunct="1">
              <a:spcBef>
                <a:spcPct val="50000"/>
              </a:spcBef>
              <a:buFontTx/>
              <a:buChar char="•"/>
            </a:pPr>
            <a:r>
              <a:rPr lang="pt-BR" altLang="pt-BR" sz="1400" dirty="0"/>
              <a:t> Orientação para carreira </a:t>
            </a:r>
            <a:r>
              <a:rPr lang="pt-BR" altLang="pt-BR" sz="1400" i="1" dirty="0"/>
              <a:t>versus</a:t>
            </a:r>
            <a:r>
              <a:rPr lang="pt-BR" altLang="pt-BR" sz="1400" dirty="0"/>
              <a:t> orientação para função</a:t>
            </a:r>
          </a:p>
          <a:p>
            <a:pPr algn="just" eaLnBrk="1" hangingPunct="1">
              <a:spcBef>
                <a:spcPct val="50000"/>
              </a:spcBef>
              <a:buFontTx/>
              <a:buChar char="•"/>
            </a:pPr>
            <a:r>
              <a:rPr lang="pt-BR" altLang="pt-BR" sz="1400" dirty="0"/>
              <a:t> Orientação de curto </a:t>
            </a:r>
            <a:r>
              <a:rPr lang="pt-BR" altLang="pt-BR" sz="1400" i="1" dirty="0"/>
              <a:t>versus</a:t>
            </a:r>
            <a:r>
              <a:rPr lang="pt-BR" altLang="pt-BR" sz="1400" dirty="0"/>
              <a:t> longo prazo</a:t>
            </a:r>
          </a:p>
          <a:p>
            <a:pPr algn="just" eaLnBrk="1" hangingPunct="1">
              <a:spcBef>
                <a:spcPct val="50000"/>
              </a:spcBef>
              <a:buFontTx/>
              <a:buChar char="•"/>
            </a:pPr>
            <a:r>
              <a:rPr lang="pt-BR" altLang="pt-BR" sz="1400" dirty="0"/>
              <a:t> Considerações especiais</a:t>
            </a:r>
          </a:p>
        </p:txBody>
      </p:sp>
      <p:sp>
        <p:nvSpPr>
          <p:cNvPr id="3079" name="Text Box 7">
            <a:extLst>
              <a:ext uri="{FF2B5EF4-FFF2-40B4-BE49-F238E27FC236}">
                <a16:creationId xmlns:a16="http://schemas.microsoft.com/office/drawing/2014/main" id="{839D0C45-72DA-A072-2990-6AC76D60E7DC}"/>
              </a:ext>
            </a:extLst>
          </p:cNvPr>
          <p:cNvSpPr txBox="1">
            <a:spLocks noChangeArrowheads="1"/>
          </p:cNvSpPr>
          <p:nvPr/>
        </p:nvSpPr>
        <p:spPr bwMode="auto">
          <a:xfrm>
            <a:off x="179388" y="1916113"/>
            <a:ext cx="4392612" cy="149271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pt-BR" altLang="pt-BR" sz="1400" dirty="0"/>
              <a:t>Desenvolvimento da estratégia do recrutamento</a:t>
            </a:r>
          </a:p>
          <a:p>
            <a:pPr algn="just" eaLnBrk="1" hangingPunct="1">
              <a:spcBef>
                <a:spcPct val="50000"/>
              </a:spcBef>
              <a:buFontTx/>
              <a:buChar char="•"/>
            </a:pPr>
            <a:r>
              <a:rPr lang="pt-BR" altLang="pt-BR" sz="1400" dirty="0"/>
              <a:t> Escolha das qualificações exigidas dos candidatos</a:t>
            </a:r>
          </a:p>
          <a:p>
            <a:pPr algn="just" eaLnBrk="1" hangingPunct="1">
              <a:spcBef>
                <a:spcPct val="50000"/>
              </a:spcBef>
              <a:buFontTx/>
              <a:buChar char="•"/>
            </a:pPr>
            <a:r>
              <a:rPr lang="pt-BR" altLang="pt-BR" sz="1400" dirty="0"/>
              <a:t> Escolha das fontes para recrutamento e canais de comunicação</a:t>
            </a:r>
          </a:p>
          <a:p>
            <a:pPr algn="just" eaLnBrk="1" hangingPunct="1">
              <a:spcBef>
                <a:spcPct val="50000"/>
              </a:spcBef>
              <a:buFontTx/>
              <a:buChar char="•"/>
            </a:pPr>
            <a:r>
              <a:rPr lang="pt-BR" altLang="pt-BR" sz="1400" dirty="0"/>
              <a:t> Escolha da mensagem: realismo versus fantasia</a:t>
            </a:r>
          </a:p>
        </p:txBody>
      </p:sp>
      <p:sp>
        <p:nvSpPr>
          <p:cNvPr id="3080" name="Text Box 8">
            <a:extLst>
              <a:ext uri="{FF2B5EF4-FFF2-40B4-BE49-F238E27FC236}">
                <a16:creationId xmlns:a16="http://schemas.microsoft.com/office/drawing/2014/main" id="{F28615B1-DEB8-ABF7-D5EB-9955F15E79E9}"/>
              </a:ext>
            </a:extLst>
          </p:cNvPr>
          <p:cNvSpPr txBox="1">
            <a:spLocks noChangeArrowheads="1"/>
          </p:cNvSpPr>
          <p:nvPr/>
        </p:nvSpPr>
        <p:spPr bwMode="auto">
          <a:xfrm>
            <a:off x="192358" y="3644900"/>
            <a:ext cx="3527425" cy="278537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pt-BR" altLang="pt-BR" sz="1400" dirty="0"/>
              <a:t>Atividades do recrutamento</a:t>
            </a:r>
          </a:p>
          <a:p>
            <a:pPr algn="just" eaLnBrk="1" hangingPunct="1">
              <a:spcBef>
                <a:spcPct val="50000"/>
              </a:spcBef>
              <a:buFontTx/>
              <a:buChar char="•"/>
            </a:pPr>
            <a:r>
              <a:rPr lang="pt-BR" altLang="pt-BR" sz="1400" dirty="0"/>
              <a:t> Abertura da vaga</a:t>
            </a:r>
          </a:p>
          <a:p>
            <a:pPr algn="just" eaLnBrk="1" hangingPunct="1">
              <a:spcBef>
                <a:spcPct val="50000"/>
              </a:spcBef>
              <a:buFontTx/>
              <a:buChar char="•"/>
            </a:pPr>
            <a:r>
              <a:rPr lang="pt-BR" altLang="pt-BR" sz="1400" dirty="0"/>
              <a:t> Anúncio da vaga</a:t>
            </a:r>
          </a:p>
          <a:p>
            <a:pPr algn="just" eaLnBrk="1" hangingPunct="1">
              <a:spcBef>
                <a:spcPct val="50000"/>
              </a:spcBef>
              <a:buFontTx/>
              <a:buChar char="•"/>
            </a:pPr>
            <a:r>
              <a:rPr lang="pt-BR" altLang="pt-BR" sz="1400" dirty="0"/>
              <a:t>Internet</a:t>
            </a:r>
          </a:p>
          <a:p>
            <a:pPr algn="just" eaLnBrk="1" hangingPunct="1">
              <a:spcBef>
                <a:spcPct val="50000"/>
              </a:spcBef>
              <a:buFontTx/>
              <a:buChar char="•"/>
            </a:pPr>
            <a:r>
              <a:rPr lang="pt-BR" altLang="pt-BR" sz="1400" dirty="0"/>
              <a:t> Visitas às universidades</a:t>
            </a:r>
          </a:p>
          <a:p>
            <a:pPr algn="just" eaLnBrk="1" hangingPunct="1">
              <a:spcBef>
                <a:spcPct val="50000"/>
              </a:spcBef>
              <a:buFontTx/>
              <a:buChar char="•"/>
            </a:pPr>
            <a:r>
              <a:rPr lang="pt-BR" altLang="pt-BR" sz="1400" dirty="0"/>
              <a:t> Outros métodos de recrutamento</a:t>
            </a:r>
          </a:p>
          <a:p>
            <a:pPr algn="just" eaLnBrk="1" hangingPunct="1">
              <a:spcBef>
                <a:spcPct val="50000"/>
              </a:spcBef>
              <a:buFontTx/>
              <a:buChar char="•"/>
            </a:pPr>
            <a:r>
              <a:rPr lang="pt-BR" altLang="pt-BR" sz="1400" dirty="0"/>
              <a:t> Atividades de acompanhamento (e-mail, telefonemas etc.)</a:t>
            </a:r>
          </a:p>
          <a:p>
            <a:pPr algn="just" eaLnBrk="1" hangingPunct="1">
              <a:spcBef>
                <a:spcPct val="50000"/>
              </a:spcBef>
              <a:buFontTx/>
              <a:buChar char="•"/>
            </a:pPr>
            <a:r>
              <a:rPr lang="pt-BR" altLang="pt-BR" sz="1400" dirty="0"/>
              <a:t> Manutenção de registro</a:t>
            </a:r>
          </a:p>
        </p:txBody>
      </p:sp>
      <p:sp>
        <p:nvSpPr>
          <p:cNvPr id="3081" name="Text Box 9">
            <a:extLst>
              <a:ext uri="{FF2B5EF4-FFF2-40B4-BE49-F238E27FC236}">
                <a16:creationId xmlns:a16="http://schemas.microsoft.com/office/drawing/2014/main" id="{28652959-DCB7-497B-6C0B-795242DAFC30}"/>
              </a:ext>
            </a:extLst>
          </p:cNvPr>
          <p:cNvSpPr txBox="1">
            <a:spLocks noChangeArrowheads="1"/>
          </p:cNvSpPr>
          <p:nvPr/>
        </p:nvSpPr>
        <p:spPr bwMode="auto">
          <a:xfrm>
            <a:off x="5437187" y="3182534"/>
            <a:ext cx="3527425" cy="31432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pt-BR" sz="1400" dirty="0">
                <a:latin typeface="Arial" charset="0"/>
                <a:ea typeface="ＭＳ Ｐゴシック" charset="0"/>
              </a:rPr>
              <a:t>Avaliando/selecionando empregados</a:t>
            </a:r>
          </a:p>
        </p:txBody>
      </p:sp>
      <p:sp>
        <p:nvSpPr>
          <p:cNvPr id="3082" name="Line 10">
            <a:extLst>
              <a:ext uri="{FF2B5EF4-FFF2-40B4-BE49-F238E27FC236}">
                <a16:creationId xmlns:a16="http://schemas.microsoft.com/office/drawing/2014/main" id="{077BD516-FE9E-B139-F436-2DB1DEDD920A}"/>
              </a:ext>
            </a:extLst>
          </p:cNvPr>
          <p:cNvSpPr>
            <a:spLocks noChangeShapeType="1"/>
          </p:cNvSpPr>
          <p:nvPr/>
        </p:nvSpPr>
        <p:spPr bwMode="auto">
          <a:xfrm>
            <a:off x="1763713" y="1628775"/>
            <a:ext cx="0" cy="28733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pt-BR" dirty="0">
              <a:latin typeface="Arial" charset="0"/>
              <a:ea typeface="ＭＳ Ｐゴシック" charset="0"/>
            </a:endParaRPr>
          </a:p>
        </p:txBody>
      </p:sp>
      <p:sp>
        <p:nvSpPr>
          <p:cNvPr id="3083" name="Line 11">
            <a:extLst>
              <a:ext uri="{FF2B5EF4-FFF2-40B4-BE49-F238E27FC236}">
                <a16:creationId xmlns:a16="http://schemas.microsoft.com/office/drawing/2014/main" id="{D6FC2D31-445C-8DA2-C692-2C4F4A10F097}"/>
              </a:ext>
            </a:extLst>
          </p:cNvPr>
          <p:cNvSpPr>
            <a:spLocks noChangeShapeType="1"/>
          </p:cNvSpPr>
          <p:nvPr/>
        </p:nvSpPr>
        <p:spPr bwMode="auto">
          <a:xfrm>
            <a:off x="1777648" y="3429000"/>
            <a:ext cx="0" cy="2159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pt-BR" dirty="0">
              <a:latin typeface="Arial" charset="0"/>
              <a:ea typeface="ＭＳ Ｐゴシック" charset="0"/>
            </a:endParaRPr>
          </a:p>
        </p:txBody>
      </p:sp>
      <p:sp>
        <p:nvSpPr>
          <p:cNvPr id="3084" name="Line 12">
            <a:extLst>
              <a:ext uri="{FF2B5EF4-FFF2-40B4-BE49-F238E27FC236}">
                <a16:creationId xmlns:a16="http://schemas.microsoft.com/office/drawing/2014/main" id="{0B603C75-380A-1BC8-C28B-6DCC1E86F1A2}"/>
              </a:ext>
            </a:extLst>
          </p:cNvPr>
          <p:cNvSpPr>
            <a:spLocks noChangeShapeType="1"/>
          </p:cNvSpPr>
          <p:nvPr/>
        </p:nvSpPr>
        <p:spPr bwMode="auto">
          <a:xfrm flipH="1">
            <a:off x="3203575" y="981075"/>
            <a:ext cx="2160588" cy="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pt-BR" dirty="0">
              <a:latin typeface="Arial" charset="0"/>
              <a:ea typeface="ＭＳ Ｐゴシック" charset="0"/>
            </a:endParaRPr>
          </a:p>
        </p:txBody>
      </p:sp>
      <p:sp>
        <p:nvSpPr>
          <p:cNvPr id="3086" name="Line 14">
            <a:extLst>
              <a:ext uri="{FF2B5EF4-FFF2-40B4-BE49-F238E27FC236}">
                <a16:creationId xmlns:a16="http://schemas.microsoft.com/office/drawing/2014/main" id="{3CD4D99A-A822-0D15-6DBE-3FF3916B08E0}"/>
              </a:ext>
            </a:extLst>
          </p:cNvPr>
          <p:cNvSpPr>
            <a:spLocks noChangeShapeType="1"/>
          </p:cNvSpPr>
          <p:nvPr/>
        </p:nvSpPr>
        <p:spPr bwMode="auto">
          <a:xfrm flipH="1">
            <a:off x="3708400" y="3356993"/>
            <a:ext cx="1727199" cy="1367407"/>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pt-BR" dirty="0">
              <a:latin typeface="Arial" charset="0"/>
              <a:ea typeface="ＭＳ Ｐゴシック" charset="0"/>
            </a:endParaRPr>
          </a:p>
        </p:txBody>
      </p:sp>
      <p:sp>
        <p:nvSpPr>
          <p:cNvPr id="3087" name="Line 15">
            <a:extLst>
              <a:ext uri="{FF2B5EF4-FFF2-40B4-BE49-F238E27FC236}">
                <a16:creationId xmlns:a16="http://schemas.microsoft.com/office/drawing/2014/main" id="{3E64452C-8021-DE43-E8F2-CCD9666BA64D}"/>
              </a:ext>
            </a:extLst>
          </p:cNvPr>
          <p:cNvSpPr>
            <a:spLocks noChangeShapeType="1"/>
          </p:cNvSpPr>
          <p:nvPr/>
        </p:nvSpPr>
        <p:spPr bwMode="auto">
          <a:xfrm>
            <a:off x="3708400" y="5145384"/>
            <a:ext cx="863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pt-BR" dirty="0">
              <a:latin typeface="Arial" charset="0"/>
              <a:ea typeface="ＭＳ Ｐゴシック" charset="0"/>
            </a:endParaRPr>
          </a:p>
        </p:txBody>
      </p:sp>
      <p:sp>
        <p:nvSpPr>
          <p:cNvPr id="3088" name="Text Box 16">
            <a:extLst>
              <a:ext uri="{FF2B5EF4-FFF2-40B4-BE49-F238E27FC236}">
                <a16:creationId xmlns:a16="http://schemas.microsoft.com/office/drawing/2014/main" id="{BBA7493C-C38A-1AC9-0CBF-6E6D8682AEF9}"/>
              </a:ext>
            </a:extLst>
          </p:cNvPr>
          <p:cNvSpPr txBox="1">
            <a:spLocks noChangeArrowheads="1"/>
          </p:cNvSpPr>
          <p:nvPr/>
        </p:nvSpPr>
        <p:spPr bwMode="auto">
          <a:xfrm>
            <a:off x="4571999" y="4183582"/>
            <a:ext cx="4392613" cy="192360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pt-BR" altLang="pt-BR" sz="1400" dirty="0"/>
              <a:t>Avaliação do recrutamento</a:t>
            </a:r>
          </a:p>
          <a:p>
            <a:pPr algn="just" eaLnBrk="1" hangingPunct="1">
              <a:spcBef>
                <a:spcPct val="50000"/>
              </a:spcBef>
              <a:buFontTx/>
              <a:buChar char="•"/>
            </a:pPr>
            <a:r>
              <a:rPr lang="pt-BR" altLang="pt-BR" sz="1400" dirty="0"/>
              <a:t> Qual foi o número de funções preenchidas?</a:t>
            </a:r>
          </a:p>
          <a:p>
            <a:pPr algn="just" eaLnBrk="1" hangingPunct="1">
              <a:spcBef>
                <a:spcPct val="50000"/>
              </a:spcBef>
              <a:buFontTx/>
              <a:buChar char="•"/>
            </a:pPr>
            <a:r>
              <a:rPr lang="pt-BR" altLang="pt-BR" sz="1400" dirty="0"/>
              <a:t> Candidatos por vaga</a:t>
            </a:r>
          </a:p>
          <a:p>
            <a:pPr algn="just" eaLnBrk="1" hangingPunct="1">
              <a:spcBef>
                <a:spcPct val="50000"/>
              </a:spcBef>
              <a:buFontTx/>
              <a:buChar char="•"/>
            </a:pPr>
            <a:r>
              <a:rPr lang="pt-BR" altLang="pt-BR" sz="1400" dirty="0"/>
              <a:t> O preenchimento das funções foi em tempo hábil?</a:t>
            </a:r>
          </a:p>
          <a:p>
            <a:pPr algn="just" eaLnBrk="1" hangingPunct="1">
              <a:spcBef>
                <a:spcPct val="50000"/>
              </a:spcBef>
              <a:buFontTx/>
              <a:buChar char="•"/>
            </a:pPr>
            <a:r>
              <a:rPr lang="pt-BR" altLang="pt-BR" sz="1400" dirty="0"/>
              <a:t> Qual foi o custo por função preenchida?</a:t>
            </a:r>
          </a:p>
          <a:p>
            <a:pPr algn="just" eaLnBrk="1" hangingPunct="1">
              <a:spcBef>
                <a:spcPct val="50000"/>
              </a:spcBef>
              <a:buFontTx/>
              <a:buChar char="•"/>
            </a:pPr>
            <a:r>
              <a:rPr lang="pt-BR" altLang="pt-BR" sz="1400" dirty="0"/>
              <a:t> As metas de ação afirmativa foram alcançadas?</a:t>
            </a:r>
          </a:p>
        </p:txBody>
      </p:sp>
      <p:sp>
        <p:nvSpPr>
          <p:cNvPr id="3089" name="Text Box 17">
            <a:extLst>
              <a:ext uri="{FF2B5EF4-FFF2-40B4-BE49-F238E27FC236}">
                <a16:creationId xmlns:a16="http://schemas.microsoft.com/office/drawing/2014/main" id="{2148AD35-9160-ED02-D6A5-E91A9A1F6E61}"/>
              </a:ext>
            </a:extLst>
          </p:cNvPr>
          <p:cNvSpPr txBox="1">
            <a:spLocks noChangeArrowheads="1"/>
          </p:cNvSpPr>
          <p:nvPr/>
        </p:nvSpPr>
        <p:spPr bwMode="auto">
          <a:xfrm>
            <a:off x="4085701" y="6143808"/>
            <a:ext cx="486615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pt-BR" sz="2800" b="1" i="1" dirty="0">
                <a:latin typeface="Arial" charset="0"/>
                <a:ea typeface="ＭＳ Ｐゴシック" charset="0"/>
              </a:rPr>
              <a:t>Processo de recrutamento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5" name="Rectangle 1127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8" name="Text Box 4">
            <a:extLst>
              <a:ext uri="{FF2B5EF4-FFF2-40B4-BE49-F238E27FC236}">
                <a16:creationId xmlns:a16="http://schemas.microsoft.com/office/drawing/2014/main" id="{BF8B0D9A-D397-DBC0-E51C-9E37E114F52C}"/>
              </a:ext>
            </a:extLst>
          </p:cNvPr>
          <p:cNvSpPr txBox="1">
            <a:spLocks noChangeArrowheads="1"/>
          </p:cNvSpPr>
          <p:nvPr/>
        </p:nvSpPr>
        <p:spPr bwMode="auto">
          <a:xfrm>
            <a:off x="4885341" y="365125"/>
            <a:ext cx="3630007" cy="1807305"/>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chor="ct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0"/>
              </a:spcBef>
              <a:spcAft>
                <a:spcPts val="600"/>
              </a:spcAft>
            </a:pPr>
            <a:r>
              <a:rPr lang="en-US" altLang="pt-BR" sz="4400">
                <a:latin typeface="+mj-lt"/>
                <a:ea typeface="+mj-ea"/>
                <a:cs typeface="+mj-cs"/>
              </a:rPr>
              <a:t>SELEÇÃO</a:t>
            </a:r>
          </a:p>
        </p:txBody>
      </p:sp>
      <p:pic>
        <p:nvPicPr>
          <p:cNvPr id="11271" name="Picture 11270" descr="Empilhadeira levantando um contêiner no jardim">
            <a:extLst>
              <a:ext uri="{FF2B5EF4-FFF2-40B4-BE49-F238E27FC236}">
                <a16:creationId xmlns:a16="http://schemas.microsoft.com/office/drawing/2014/main" id="{DA94F378-7833-8AE2-F531-AF6EE7D41257}"/>
              </a:ext>
            </a:extLst>
          </p:cNvPr>
          <p:cNvPicPr>
            <a:picLocks noChangeAspect="1"/>
          </p:cNvPicPr>
          <p:nvPr/>
        </p:nvPicPr>
        <p:blipFill rotWithShape="1">
          <a:blip r:embed="rId2"/>
          <a:srcRect l="18528" r="36821"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1269" name="Text Box 5">
            <a:extLst>
              <a:ext uri="{FF2B5EF4-FFF2-40B4-BE49-F238E27FC236}">
                <a16:creationId xmlns:a16="http://schemas.microsoft.com/office/drawing/2014/main" id="{6DBA8E5F-B38A-9DBB-9DE1-B8C5383EC12A}"/>
              </a:ext>
            </a:extLst>
          </p:cNvPr>
          <p:cNvSpPr txBox="1">
            <a:spLocks noChangeArrowheads="1"/>
          </p:cNvSpPr>
          <p:nvPr/>
        </p:nvSpPr>
        <p:spPr bwMode="auto">
          <a:xfrm>
            <a:off x="4885341" y="2333297"/>
            <a:ext cx="3630007" cy="3843666"/>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lIns="91440" tIns="45720" rIns="91440" bIns="45720" rtlCol="0">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pt-BR" altLang="pt-BR" sz="2000" dirty="0">
                <a:latin typeface="+mn-lt"/>
                <a:ea typeface="+mn-ea"/>
              </a:rPr>
              <a:t> A seleção visa solucionar dois problemas básicos:</a:t>
            </a:r>
          </a:p>
          <a:p>
            <a:pPr marL="285750" indent="-285750" eaLnBrk="1" hangingPunct="1">
              <a:spcBef>
                <a:spcPct val="50000"/>
              </a:spcBef>
              <a:buFont typeface="Arial" panose="020B0604020202020204" pitchFamily="34" charset="0"/>
              <a:buChar char="•"/>
            </a:pPr>
            <a:r>
              <a:rPr lang="pt-BR" altLang="pt-BR" sz="2000" dirty="0">
                <a:latin typeface="+mn-lt"/>
                <a:ea typeface="+mn-ea"/>
              </a:rPr>
              <a:t>Adequação da pessoa ao cargo;</a:t>
            </a:r>
          </a:p>
          <a:p>
            <a:pPr marL="285750" indent="-285750" eaLnBrk="1" hangingPunct="1">
              <a:spcBef>
                <a:spcPct val="50000"/>
              </a:spcBef>
              <a:buFont typeface="Arial" panose="020B0604020202020204" pitchFamily="34" charset="0"/>
              <a:buChar char="•"/>
            </a:pPr>
            <a:r>
              <a:rPr lang="pt-BR" altLang="pt-BR" sz="2000" dirty="0">
                <a:latin typeface="+mn-lt"/>
                <a:ea typeface="+mn-ea"/>
              </a:rPr>
              <a:t>Eficiência da pessoa no cargo.</a:t>
            </a:r>
          </a:p>
          <a:p>
            <a:pPr eaLnBrk="1" hangingPunct="1">
              <a:spcBef>
                <a:spcPct val="50000"/>
              </a:spcBef>
            </a:pPr>
            <a:r>
              <a:rPr lang="pt-BR" altLang="pt-BR" sz="2000" dirty="0">
                <a:latin typeface="+mn-lt"/>
                <a:ea typeface="+mn-ea"/>
              </a:rPr>
              <a:t> Todo critério de seleção fundamenta-se em dados e informações a respeito do cargo a ser preenchido.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DE0E75-D7AB-70F6-B9AB-57CA9E5ABA27}"/>
              </a:ext>
            </a:extLst>
          </p:cNvPr>
          <p:cNvSpPr>
            <a:spLocks noGrp="1"/>
          </p:cNvSpPr>
          <p:nvPr>
            <p:ph type="title"/>
          </p:nvPr>
        </p:nvSpPr>
        <p:spPr>
          <a:xfrm>
            <a:off x="806825" y="1188637"/>
            <a:ext cx="2241175" cy="4480726"/>
          </a:xfrm>
        </p:spPr>
        <p:txBody>
          <a:bodyPr>
            <a:normAutofit/>
          </a:bodyPr>
          <a:lstStyle/>
          <a:p>
            <a:pPr algn="r"/>
            <a:r>
              <a:rPr lang="pt-BR" sz="4800" noProof="0">
                <a:latin typeface="+mn-lt"/>
              </a:rPr>
              <a:t>Triagem</a:t>
            </a:r>
          </a:p>
        </p:txBody>
      </p:sp>
      <p:cxnSp>
        <p:nvCxnSpPr>
          <p:cNvPr id="23"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290E00B1-E700-103A-9819-6381CBAF6E54}"/>
              </a:ext>
            </a:extLst>
          </p:cNvPr>
          <p:cNvSpPr>
            <a:spLocks noGrp="1"/>
          </p:cNvSpPr>
          <p:nvPr>
            <p:ph idx="1"/>
          </p:nvPr>
        </p:nvSpPr>
        <p:spPr>
          <a:xfrm>
            <a:off x="3941445" y="1648870"/>
            <a:ext cx="3527136" cy="3560260"/>
          </a:xfrm>
        </p:spPr>
        <p:txBody>
          <a:bodyPr anchor="ctr">
            <a:normAutofit/>
          </a:bodyPr>
          <a:lstStyle/>
          <a:p>
            <a:r>
              <a:rPr lang="pt-BR" sz="1800" b="1" noProof="0">
                <a:latin typeface="+mn-lt"/>
              </a:rPr>
              <a:t>Atividades iniciais </a:t>
            </a:r>
            <a:r>
              <a:rPr lang="pt-BR" sz="1800" noProof="0">
                <a:latin typeface="+mn-lt"/>
              </a:rPr>
              <a:t>– menor custo, volume de candidatos muito grande. Testes de conhecimento, análise de currículo.</a:t>
            </a:r>
          </a:p>
          <a:p>
            <a:r>
              <a:rPr lang="pt-BR" sz="1800" b="1" noProof="0">
                <a:latin typeface="+mn-lt"/>
              </a:rPr>
              <a:t>Atividades intermediarias </a:t>
            </a:r>
            <a:r>
              <a:rPr lang="pt-BR" sz="1800" noProof="0">
                <a:latin typeface="+mn-lt"/>
              </a:rPr>
              <a:t>- resta 10 a 30 candidatos por vaga</a:t>
            </a:r>
          </a:p>
          <a:p>
            <a:r>
              <a:rPr lang="pt-BR" sz="1800" b="1" noProof="0">
                <a:latin typeface="+mn-lt"/>
              </a:rPr>
              <a:t>Atividades finais </a:t>
            </a:r>
            <a:r>
              <a:rPr lang="pt-BR" sz="1800" noProof="0">
                <a:latin typeface="+mn-lt"/>
              </a:rPr>
              <a:t>– testes e entrevista</a:t>
            </a:r>
          </a:p>
          <a:p>
            <a:endParaRPr lang="pt-BR" sz="1800" noProof="0">
              <a:latin typeface="+mn-lt"/>
            </a:endParaRPr>
          </a:p>
          <a:p>
            <a:r>
              <a:rPr lang="pt-BR" sz="1800" noProof="0">
                <a:latin typeface="+mn-lt"/>
              </a:rPr>
              <a:t>Atenção a processos discriminatórios</a:t>
            </a:r>
          </a:p>
        </p:txBody>
      </p:sp>
    </p:spTree>
    <p:extLst>
      <p:ext uri="{BB962C8B-B14F-4D97-AF65-F5344CB8AC3E}">
        <p14:creationId xmlns:p14="http://schemas.microsoft.com/office/powerpoint/2010/main" val="23059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37">
            <a:extLst>
              <a:ext uri="{FF2B5EF4-FFF2-40B4-BE49-F238E27FC236}">
                <a16:creationId xmlns:a16="http://schemas.microsoft.com/office/drawing/2014/main" id="{7F93F404-4D52-915B-1CA2-EAAF00439D7F}"/>
              </a:ext>
            </a:extLst>
          </p:cNvPr>
          <p:cNvGrpSpPr>
            <a:grpSpLocks/>
          </p:cNvGrpSpPr>
          <p:nvPr/>
        </p:nvGrpSpPr>
        <p:grpSpPr bwMode="auto">
          <a:xfrm>
            <a:off x="2484438" y="260349"/>
            <a:ext cx="5976937" cy="6624637"/>
            <a:chOff x="1020" y="210"/>
            <a:chExt cx="3765" cy="4173"/>
          </a:xfrm>
        </p:grpSpPr>
        <p:sp>
          <p:nvSpPr>
            <p:cNvPr id="4101" name="Text Box 5">
              <a:extLst>
                <a:ext uri="{FF2B5EF4-FFF2-40B4-BE49-F238E27FC236}">
                  <a16:creationId xmlns:a16="http://schemas.microsoft.com/office/drawing/2014/main" id="{1B4AE1ED-7F61-2EC5-1550-94F42C95B6F0}"/>
                </a:ext>
              </a:extLst>
            </p:cNvPr>
            <p:cNvSpPr txBox="1">
              <a:spLocks noChangeArrowheads="1"/>
            </p:cNvSpPr>
            <p:nvPr/>
          </p:nvSpPr>
          <p:spPr bwMode="auto">
            <a:xfrm>
              <a:off x="1020" y="246"/>
              <a:ext cx="3765" cy="41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en-US" dirty="0">
                <a:latin typeface="Arial" charset="0"/>
                <a:ea typeface="ＭＳ Ｐゴシック" charset="0"/>
              </a:endParaRPr>
            </a:p>
            <a:p>
              <a:pPr>
                <a:spcBef>
                  <a:spcPct val="50000"/>
                </a:spcBef>
                <a:defRPr/>
              </a:pPr>
              <a:endParaRPr lang="pt-BR" dirty="0">
                <a:latin typeface="Arial" charset="0"/>
                <a:ea typeface="ＭＳ Ｐゴシック" charset="0"/>
              </a:endParaRPr>
            </a:p>
          </p:txBody>
        </p:sp>
        <p:sp>
          <p:nvSpPr>
            <p:cNvPr id="4102" name="Text Box 6">
              <a:extLst>
                <a:ext uri="{FF2B5EF4-FFF2-40B4-BE49-F238E27FC236}">
                  <a16:creationId xmlns:a16="http://schemas.microsoft.com/office/drawing/2014/main" id="{AE62C3EC-54E7-9478-292D-202CED346F03}"/>
                </a:ext>
              </a:extLst>
            </p:cNvPr>
            <p:cNvSpPr txBox="1">
              <a:spLocks noChangeArrowheads="1"/>
            </p:cNvSpPr>
            <p:nvPr/>
          </p:nvSpPr>
          <p:spPr bwMode="auto">
            <a:xfrm>
              <a:off x="3288" y="935"/>
              <a:ext cx="1134" cy="237"/>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dirty="0">
                  <a:latin typeface="Arial" charset="0"/>
                  <a:ea typeface="ＭＳ Ｐゴシック" charset="0"/>
                </a:rPr>
                <a:t>Recrutamento</a:t>
              </a:r>
              <a:endParaRPr lang="pt-BR" dirty="0">
                <a:latin typeface="Arial" charset="0"/>
                <a:ea typeface="ＭＳ Ｐゴシック" charset="0"/>
              </a:endParaRPr>
            </a:p>
          </p:txBody>
        </p:sp>
        <p:sp>
          <p:nvSpPr>
            <p:cNvPr id="4103" name="Oval 7">
              <a:extLst>
                <a:ext uri="{FF2B5EF4-FFF2-40B4-BE49-F238E27FC236}">
                  <a16:creationId xmlns:a16="http://schemas.microsoft.com/office/drawing/2014/main" id="{0F0D7BCC-8367-B066-D2C7-B23DE3C4D92F}"/>
                </a:ext>
              </a:extLst>
            </p:cNvPr>
            <p:cNvSpPr>
              <a:spLocks noChangeArrowheads="1"/>
            </p:cNvSpPr>
            <p:nvPr/>
          </p:nvSpPr>
          <p:spPr bwMode="auto">
            <a:xfrm>
              <a:off x="3560" y="210"/>
              <a:ext cx="590" cy="544"/>
            </a:xfrm>
            <a:prstGeom prst="ellipse">
              <a:avLst/>
            </a:prstGeom>
            <a:solidFill>
              <a:srgbClr val="33CC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4104" name="Text Box 8">
              <a:extLst>
                <a:ext uri="{FF2B5EF4-FFF2-40B4-BE49-F238E27FC236}">
                  <a16:creationId xmlns:a16="http://schemas.microsoft.com/office/drawing/2014/main" id="{FD8642C6-5F9A-1D5F-2630-4CA7F2F5BDED}"/>
                </a:ext>
              </a:extLst>
            </p:cNvPr>
            <p:cNvSpPr txBox="1">
              <a:spLocks noChangeArrowheads="1"/>
            </p:cNvSpPr>
            <p:nvPr/>
          </p:nvSpPr>
          <p:spPr bwMode="auto">
            <a:xfrm>
              <a:off x="1247" y="346"/>
              <a:ext cx="2178"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2000" dirty="0">
                  <a:latin typeface="Arial Narrow" panose="020B0604020202020204" pitchFamily="34" charset="0"/>
                </a:rPr>
                <a:t>População no mercado de trabalho</a:t>
              </a:r>
              <a:endParaRPr lang="pt-BR" altLang="pt-BR" sz="2000" dirty="0">
                <a:latin typeface="Arial Narrow" panose="020B0604020202020204" pitchFamily="34" charset="0"/>
              </a:endParaRPr>
            </a:p>
          </p:txBody>
        </p:sp>
        <p:sp>
          <p:nvSpPr>
            <p:cNvPr id="4109" name="Text Box 13">
              <a:extLst>
                <a:ext uri="{FF2B5EF4-FFF2-40B4-BE49-F238E27FC236}">
                  <a16:creationId xmlns:a16="http://schemas.microsoft.com/office/drawing/2014/main" id="{2F2F9ECF-A0ED-BD71-DE86-FB2242950B28}"/>
                </a:ext>
              </a:extLst>
            </p:cNvPr>
            <p:cNvSpPr txBox="1">
              <a:spLocks noChangeArrowheads="1"/>
            </p:cNvSpPr>
            <p:nvPr/>
          </p:nvSpPr>
          <p:spPr bwMode="auto">
            <a:xfrm>
              <a:off x="3334" y="3193"/>
              <a:ext cx="1134" cy="237"/>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800" dirty="0"/>
                <a:t>Retenção</a:t>
              </a:r>
              <a:endParaRPr lang="pt-BR" altLang="pt-BR" sz="1800" dirty="0"/>
            </a:p>
          </p:txBody>
        </p:sp>
        <p:sp>
          <p:nvSpPr>
            <p:cNvPr id="4110" name="Text Box 14">
              <a:extLst>
                <a:ext uri="{FF2B5EF4-FFF2-40B4-BE49-F238E27FC236}">
                  <a16:creationId xmlns:a16="http://schemas.microsoft.com/office/drawing/2014/main" id="{D466547A-C84F-E7F5-BC7D-B10AE9F8AFFB}"/>
                </a:ext>
              </a:extLst>
            </p:cNvPr>
            <p:cNvSpPr txBox="1">
              <a:spLocks noChangeArrowheads="1"/>
            </p:cNvSpPr>
            <p:nvPr/>
          </p:nvSpPr>
          <p:spPr bwMode="auto">
            <a:xfrm>
              <a:off x="3334" y="2069"/>
              <a:ext cx="1134" cy="237"/>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pt-BR" sz="1800" dirty="0"/>
                <a:t>Seleção</a:t>
              </a:r>
              <a:endParaRPr lang="pt-BR" altLang="pt-BR" sz="1800" dirty="0"/>
            </a:p>
          </p:txBody>
        </p:sp>
        <p:sp>
          <p:nvSpPr>
            <p:cNvPr id="4112" name="Text Box 16">
              <a:extLst>
                <a:ext uri="{FF2B5EF4-FFF2-40B4-BE49-F238E27FC236}">
                  <a16:creationId xmlns:a16="http://schemas.microsoft.com/office/drawing/2014/main" id="{FC1E9071-531B-732C-3303-474C87BE1E5D}"/>
                </a:ext>
              </a:extLst>
            </p:cNvPr>
            <p:cNvSpPr txBox="1">
              <a:spLocks noChangeArrowheads="1"/>
            </p:cNvSpPr>
            <p:nvPr/>
          </p:nvSpPr>
          <p:spPr bwMode="auto">
            <a:xfrm>
              <a:off x="3651" y="391"/>
              <a:ext cx="40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dirty="0">
                  <a:latin typeface="Arial" charset="0"/>
                  <a:ea typeface="ＭＳ Ｐゴシック" charset="0"/>
                </a:rPr>
                <a:t>100%</a:t>
              </a:r>
              <a:endParaRPr lang="pt-BR" sz="1400" dirty="0">
                <a:latin typeface="Arial" charset="0"/>
                <a:ea typeface="ＭＳ Ｐゴシック" charset="0"/>
              </a:endParaRPr>
            </a:p>
          </p:txBody>
        </p:sp>
        <p:sp>
          <p:nvSpPr>
            <p:cNvPr id="4113" name="Oval 17">
              <a:extLst>
                <a:ext uri="{FF2B5EF4-FFF2-40B4-BE49-F238E27FC236}">
                  <a16:creationId xmlns:a16="http://schemas.microsoft.com/office/drawing/2014/main" id="{C5D625A0-CE51-F8E8-4480-E5163A13DDCB}"/>
                </a:ext>
              </a:extLst>
            </p:cNvPr>
            <p:cNvSpPr>
              <a:spLocks noChangeArrowheads="1"/>
            </p:cNvSpPr>
            <p:nvPr/>
          </p:nvSpPr>
          <p:spPr bwMode="auto">
            <a:xfrm>
              <a:off x="3605" y="1389"/>
              <a:ext cx="590" cy="544"/>
            </a:xfrm>
            <a:prstGeom prst="ellipse">
              <a:avLst/>
            </a:prstGeom>
            <a:solidFill>
              <a:srgbClr val="33CC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4114" name="Line 18">
              <a:extLst>
                <a:ext uri="{FF2B5EF4-FFF2-40B4-BE49-F238E27FC236}">
                  <a16:creationId xmlns:a16="http://schemas.microsoft.com/office/drawing/2014/main" id="{9FABA702-D82D-8DBC-05D4-5782F3292EB5}"/>
                </a:ext>
              </a:extLst>
            </p:cNvPr>
            <p:cNvSpPr>
              <a:spLocks noChangeShapeType="1"/>
            </p:cNvSpPr>
            <p:nvPr/>
          </p:nvSpPr>
          <p:spPr bwMode="auto">
            <a:xfrm>
              <a:off x="3606" y="1661"/>
              <a:ext cx="58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4115" name="Text Box 19">
              <a:extLst>
                <a:ext uri="{FF2B5EF4-FFF2-40B4-BE49-F238E27FC236}">
                  <a16:creationId xmlns:a16="http://schemas.microsoft.com/office/drawing/2014/main" id="{051894DB-CE75-8CCA-5C8D-FAAC517AF622}"/>
                </a:ext>
              </a:extLst>
            </p:cNvPr>
            <p:cNvSpPr txBox="1">
              <a:spLocks noChangeArrowheads="1"/>
            </p:cNvSpPr>
            <p:nvPr/>
          </p:nvSpPr>
          <p:spPr bwMode="auto">
            <a:xfrm>
              <a:off x="3696" y="1434"/>
              <a:ext cx="40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dirty="0">
                  <a:latin typeface="Arial" charset="0"/>
                  <a:ea typeface="ＭＳ Ｐゴシック" charset="0"/>
                </a:rPr>
                <a:t>50%</a:t>
              </a:r>
              <a:endParaRPr lang="pt-BR" sz="1400" dirty="0">
                <a:latin typeface="Arial" charset="0"/>
                <a:ea typeface="ＭＳ Ｐゴシック" charset="0"/>
              </a:endParaRPr>
            </a:p>
          </p:txBody>
        </p:sp>
        <p:sp>
          <p:nvSpPr>
            <p:cNvPr id="4116" name="Oval 20">
              <a:extLst>
                <a:ext uri="{FF2B5EF4-FFF2-40B4-BE49-F238E27FC236}">
                  <a16:creationId xmlns:a16="http://schemas.microsoft.com/office/drawing/2014/main" id="{20C48326-EE5F-1510-56F6-B8985C5F75C9}"/>
                </a:ext>
              </a:extLst>
            </p:cNvPr>
            <p:cNvSpPr>
              <a:spLocks noChangeArrowheads="1"/>
            </p:cNvSpPr>
            <p:nvPr/>
          </p:nvSpPr>
          <p:spPr bwMode="auto">
            <a:xfrm>
              <a:off x="3606" y="2523"/>
              <a:ext cx="590" cy="544"/>
            </a:xfrm>
            <a:prstGeom prst="ellipse">
              <a:avLst/>
            </a:prstGeom>
            <a:solidFill>
              <a:srgbClr val="33CC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4117" name="Line 21">
              <a:extLst>
                <a:ext uri="{FF2B5EF4-FFF2-40B4-BE49-F238E27FC236}">
                  <a16:creationId xmlns:a16="http://schemas.microsoft.com/office/drawing/2014/main" id="{E82AB0F9-10F5-51B3-FCA8-EC6B55E18397}"/>
                </a:ext>
              </a:extLst>
            </p:cNvPr>
            <p:cNvSpPr>
              <a:spLocks noChangeShapeType="1"/>
            </p:cNvSpPr>
            <p:nvPr/>
          </p:nvSpPr>
          <p:spPr bwMode="auto">
            <a:xfrm flipV="1">
              <a:off x="3923" y="2795"/>
              <a:ext cx="2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4118" name="Line 22">
              <a:extLst>
                <a:ext uri="{FF2B5EF4-FFF2-40B4-BE49-F238E27FC236}">
                  <a16:creationId xmlns:a16="http://schemas.microsoft.com/office/drawing/2014/main" id="{00AF1F4C-EF53-CA45-A7D6-3C00E22EC701}"/>
                </a:ext>
              </a:extLst>
            </p:cNvPr>
            <p:cNvSpPr>
              <a:spLocks noChangeShapeType="1"/>
            </p:cNvSpPr>
            <p:nvPr/>
          </p:nvSpPr>
          <p:spPr bwMode="auto">
            <a:xfrm flipH="1" flipV="1">
              <a:off x="3696" y="2614"/>
              <a:ext cx="227" cy="18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4119" name="Text Box 23">
              <a:extLst>
                <a:ext uri="{FF2B5EF4-FFF2-40B4-BE49-F238E27FC236}">
                  <a16:creationId xmlns:a16="http://schemas.microsoft.com/office/drawing/2014/main" id="{19EF061B-9953-9466-52DE-3F2CDB7AD392}"/>
                </a:ext>
              </a:extLst>
            </p:cNvPr>
            <p:cNvSpPr txBox="1">
              <a:spLocks noChangeArrowheads="1"/>
            </p:cNvSpPr>
            <p:nvPr/>
          </p:nvSpPr>
          <p:spPr bwMode="auto">
            <a:xfrm>
              <a:off x="3742" y="2558"/>
              <a:ext cx="499"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dirty="0">
                  <a:latin typeface="Arial" charset="0"/>
                  <a:ea typeface="ＭＳ Ｐゴシック" charset="0"/>
                </a:rPr>
                <a:t>37,5%</a:t>
              </a:r>
              <a:endParaRPr lang="pt-BR" sz="1400" dirty="0">
                <a:latin typeface="Arial" charset="0"/>
                <a:ea typeface="ＭＳ Ｐゴシック" charset="0"/>
              </a:endParaRPr>
            </a:p>
          </p:txBody>
        </p:sp>
        <p:sp>
          <p:nvSpPr>
            <p:cNvPr id="4120" name="Oval 24">
              <a:extLst>
                <a:ext uri="{FF2B5EF4-FFF2-40B4-BE49-F238E27FC236}">
                  <a16:creationId xmlns:a16="http://schemas.microsoft.com/office/drawing/2014/main" id="{9342D9C6-0E84-331E-D372-D7000CE90CBA}"/>
                </a:ext>
              </a:extLst>
            </p:cNvPr>
            <p:cNvSpPr>
              <a:spLocks noChangeArrowheads="1"/>
            </p:cNvSpPr>
            <p:nvPr/>
          </p:nvSpPr>
          <p:spPr bwMode="auto">
            <a:xfrm>
              <a:off x="3606" y="3612"/>
              <a:ext cx="590" cy="544"/>
            </a:xfrm>
            <a:prstGeom prst="ellipse">
              <a:avLst/>
            </a:prstGeom>
            <a:solidFill>
              <a:srgbClr val="33CCC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4121" name="Line 25">
              <a:extLst>
                <a:ext uri="{FF2B5EF4-FFF2-40B4-BE49-F238E27FC236}">
                  <a16:creationId xmlns:a16="http://schemas.microsoft.com/office/drawing/2014/main" id="{234EA9FE-3E94-591C-5279-4D4FB5086899}"/>
                </a:ext>
              </a:extLst>
            </p:cNvPr>
            <p:cNvSpPr>
              <a:spLocks noChangeShapeType="1"/>
            </p:cNvSpPr>
            <p:nvPr/>
          </p:nvSpPr>
          <p:spPr bwMode="auto">
            <a:xfrm>
              <a:off x="3923" y="3612"/>
              <a:ext cx="0" cy="22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4122" name="Line 26">
              <a:extLst>
                <a:ext uri="{FF2B5EF4-FFF2-40B4-BE49-F238E27FC236}">
                  <a16:creationId xmlns:a16="http://schemas.microsoft.com/office/drawing/2014/main" id="{33861BA4-E21C-8F2B-D740-54CE03ED0955}"/>
                </a:ext>
              </a:extLst>
            </p:cNvPr>
            <p:cNvSpPr>
              <a:spLocks noChangeShapeType="1"/>
            </p:cNvSpPr>
            <p:nvPr/>
          </p:nvSpPr>
          <p:spPr bwMode="auto">
            <a:xfrm flipV="1">
              <a:off x="3923" y="3838"/>
              <a:ext cx="27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4123" name="Text Box 27">
              <a:extLst>
                <a:ext uri="{FF2B5EF4-FFF2-40B4-BE49-F238E27FC236}">
                  <a16:creationId xmlns:a16="http://schemas.microsoft.com/office/drawing/2014/main" id="{EB1A0D7C-B45E-08C7-EAA0-1F0B2CBC517A}"/>
                </a:ext>
              </a:extLst>
            </p:cNvPr>
            <p:cNvSpPr txBox="1">
              <a:spLocks noChangeArrowheads="1"/>
            </p:cNvSpPr>
            <p:nvPr/>
          </p:nvSpPr>
          <p:spPr bwMode="auto">
            <a:xfrm>
              <a:off x="3923" y="3646"/>
              <a:ext cx="499"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dirty="0">
                  <a:latin typeface="Arial" charset="0"/>
                  <a:ea typeface="ＭＳ Ｐゴシック" charset="0"/>
                </a:rPr>
                <a:t>25%</a:t>
              </a:r>
              <a:endParaRPr lang="pt-BR" sz="1400" dirty="0">
                <a:latin typeface="Arial" charset="0"/>
                <a:ea typeface="ＭＳ Ｐゴシック" charset="0"/>
              </a:endParaRPr>
            </a:p>
          </p:txBody>
        </p:sp>
        <p:sp>
          <p:nvSpPr>
            <p:cNvPr id="4124" name="Text Box 28">
              <a:extLst>
                <a:ext uri="{FF2B5EF4-FFF2-40B4-BE49-F238E27FC236}">
                  <a16:creationId xmlns:a16="http://schemas.microsoft.com/office/drawing/2014/main" id="{D697493B-804D-E3F1-149E-B51FD32F7861}"/>
                </a:ext>
              </a:extLst>
            </p:cNvPr>
            <p:cNvSpPr txBox="1">
              <a:spLocks noChangeArrowheads="1"/>
            </p:cNvSpPr>
            <p:nvPr/>
          </p:nvSpPr>
          <p:spPr bwMode="auto">
            <a:xfrm>
              <a:off x="2290" y="1480"/>
              <a:ext cx="998"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dirty="0">
                  <a:latin typeface="Arial Narrow" charset="0"/>
                  <a:ea typeface="ＭＳ Ｐゴシック" charset="0"/>
                </a:rPr>
                <a:t>Candidatos</a:t>
              </a:r>
              <a:endParaRPr lang="pt-BR" sz="2000" dirty="0">
                <a:latin typeface="Arial Narrow" charset="0"/>
                <a:ea typeface="ＭＳ Ｐゴシック" charset="0"/>
              </a:endParaRPr>
            </a:p>
          </p:txBody>
        </p:sp>
        <p:sp>
          <p:nvSpPr>
            <p:cNvPr id="4125" name="Text Box 29">
              <a:extLst>
                <a:ext uri="{FF2B5EF4-FFF2-40B4-BE49-F238E27FC236}">
                  <a16:creationId xmlns:a16="http://schemas.microsoft.com/office/drawing/2014/main" id="{E68CF0E6-E451-17C7-EFEE-16F42EE69681}"/>
                </a:ext>
              </a:extLst>
            </p:cNvPr>
            <p:cNvSpPr txBox="1">
              <a:spLocks noChangeArrowheads="1"/>
            </p:cNvSpPr>
            <p:nvPr/>
          </p:nvSpPr>
          <p:spPr bwMode="auto">
            <a:xfrm>
              <a:off x="1701" y="2659"/>
              <a:ext cx="1588"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dirty="0">
                  <a:latin typeface="Arial Narrow" charset="0"/>
                  <a:ea typeface="ＭＳ Ｐゴシック" charset="0"/>
                </a:rPr>
                <a:t>Empregados contratados</a:t>
              </a:r>
              <a:endParaRPr lang="pt-BR" sz="2000" dirty="0">
                <a:latin typeface="Arial Narrow" charset="0"/>
                <a:ea typeface="ＭＳ Ｐゴシック" charset="0"/>
              </a:endParaRPr>
            </a:p>
          </p:txBody>
        </p:sp>
        <p:sp>
          <p:nvSpPr>
            <p:cNvPr id="4126" name="Text Box 30">
              <a:extLst>
                <a:ext uri="{FF2B5EF4-FFF2-40B4-BE49-F238E27FC236}">
                  <a16:creationId xmlns:a16="http://schemas.microsoft.com/office/drawing/2014/main" id="{A2349991-FBD2-5F11-D165-2FAEA9BB0294}"/>
                </a:ext>
              </a:extLst>
            </p:cNvPr>
            <p:cNvSpPr txBox="1">
              <a:spLocks noChangeArrowheads="1"/>
            </p:cNvSpPr>
            <p:nvPr/>
          </p:nvSpPr>
          <p:spPr bwMode="auto">
            <a:xfrm>
              <a:off x="1474" y="3793"/>
              <a:ext cx="1815"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dirty="0">
                  <a:latin typeface="Arial Narrow" charset="0"/>
                  <a:ea typeface="ＭＳ Ｐゴシック" charset="0"/>
                </a:rPr>
                <a:t>Empregados de longo prazo</a:t>
              </a:r>
              <a:endParaRPr lang="pt-BR" sz="2000" dirty="0">
                <a:latin typeface="Arial Narrow" charset="0"/>
                <a:ea typeface="ＭＳ Ｐゴシック" charset="0"/>
              </a:endParaRPr>
            </a:p>
          </p:txBody>
        </p:sp>
        <p:sp>
          <p:nvSpPr>
            <p:cNvPr id="4127" name="Line 31">
              <a:extLst>
                <a:ext uri="{FF2B5EF4-FFF2-40B4-BE49-F238E27FC236}">
                  <a16:creationId xmlns:a16="http://schemas.microsoft.com/office/drawing/2014/main" id="{60090FE4-574D-7C7E-A66D-DE9AB16AC1F6}"/>
                </a:ext>
              </a:extLst>
            </p:cNvPr>
            <p:cNvSpPr>
              <a:spLocks noChangeShapeType="1"/>
            </p:cNvSpPr>
            <p:nvPr/>
          </p:nvSpPr>
          <p:spPr bwMode="auto">
            <a:xfrm>
              <a:off x="3833" y="754"/>
              <a:ext cx="0" cy="18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4128" name="Line 32">
              <a:extLst>
                <a:ext uri="{FF2B5EF4-FFF2-40B4-BE49-F238E27FC236}">
                  <a16:creationId xmlns:a16="http://schemas.microsoft.com/office/drawing/2014/main" id="{317584EA-9D05-8D89-6596-D2BCD5C14A73}"/>
                </a:ext>
              </a:extLst>
            </p:cNvPr>
            <p:cNvSpPr>
              <a:spLocks noChangeShapeType="1"/>
            </p:cNvSpPr>
            <p:nvPr/>
          </p:nvSpPr>
          <p:spPr bwMode="auto">
            <a:xfrm>
              <a:off x="3878" y="1933"/>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4129" name="Line 33">
              <a:extLst>
                <a:ext uri="{FF2B5EF4-FFF2-40B4-BE49-F238E27FC236}">
                  <a16:creationId xmlns:a16="http://schemas.microsoft.com/office/drawing/2014/main" id="{AC14FD01-77D9-8E9F-8A87-71E0E68D76FB}"/>
                </a:ext>
              </a:extLst>
            </p:cNvPr>
            <p:cNvSpPr>
              <a:spLocks noChangeShapeType="1"/>
            </p:cNvSpPr>
            <p:nvPr/>
          </p:nvSpPr>
          <p:spPr bwMode="auto">
            <a:xfrm>
              <a:off x="3878" y="3067"/>
              <a:ext cx="0" cy="13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4130" name="Line 34">
              <a:extLst>
                <a:ext uri="{FF2B5EF4-FFF2-40B4-BE49-F238E27FC236}">
                  <a16:creationId xmlns:a16="http://schemas.microsoft.com/office/drawing/2014/main" id="{0DDEE56C-F09D-99D7-1305-35A98E693DB9}"/>
                </a:ext>
              </a:extLst>
            </p:cNvPr>
            <p:cNvSpPr>
              <a:spLocks noChangeShapeType="1"/>
            </p:cNvSpPr>
            <p:nvPr/>
          </p:nvSpPr>
          <p:spPr bwMode="auto">
            <a:xfrm>
              <a:off x="3833" y="1162"/>
              <a:ext cx="0"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4131" name="Line 35">
              <a:extLst>
                <a:ext uri="{FF2B5EF4-FFF2-40B4-BE49-F238E27FC236}">
                  <a16:creationId xmlns:a16="http://schemas.microsoft.com/office/drawing/2014/main" id="{BBF36DC1-D028-187B-6266-D8FE355ECA00}"/>
                </a:ext>
              </a:extLst>
            </p:cNvPr>
            <p:cNvSpPr>
              <a:spLocks noChangeShapeType="1"/>
            </p:cNvSpPr>
            <p:nvPr/>
          </p:nvSpPr>
          <p:spPr bwMode="auto">
            <a:xfrm>
              <a:off x="3878" y="2296"/>
              <a:ext cx="0"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4132" name="Line 36">
              <a:extLst>
                <a:ext uri="{FF2B5EF4-FFF2-40B4-BE49-F238E27FC236}">
                  <a16:creationId xmlns:a16="http://schemas.microsoft.com/office/drawing/2014/main" id="{0C380F76-5D30-812E-71F4-7658C79F0AAD}"/>
                </a:ext>
              </a:extLst>
            </p:cNvPr>
            <p:cNvSpPr>
              <a:spLocks noChangeShapeType="1"/>
            </p:cNvSpPr>
            <p:nvPr/>
          </p:nvSpPr>
          <p:spPr bwMode="auto">
            <a:xfrm>
              <a:off x="3833" y="3430"/>
              <a:ext cx="0" cy="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grpSp>
      <p:sp>
        <p:nvSpPr>
          <p:cNvPr id="4134" name="Text Box 38">
            <a:extLst>
              <a:ext uri="{FF2B5EF4-FFF2-40B4-BE49-F238E27FC236}">
                <a16:creationId xmlns:a16="http://schemas.microsoft.com/office/drawing/2014/main" id="{144FB500-042A-F20C-AD27-E8CDAD3F0988}"/>
              </a:ext>
            </a:extLst>
          </p:cNvPr>
          <p:cNvSpPr txBox="1">
            <a:spLocks noChangeArrowheads="1"/>
          </p:cNvSpPr>
          <p:nvPr/>
        </p:nvSpPr>
        <p:spPr bwMode="auto">
          <a:xfrm>
            <a:off x="1187450" y="1341438"/>
            <a:ext cx="431800" cy="3970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pt-BR" sz="3600" dirty="0"/>
              <a:t>SELEÇÃO</a:t>
            </a:r>
            <a:endParaRPr lang="pt-BR" altLang="pt-BR" sz="3600" dirty="0"/>
          </a:p>
        </p:txBody>
      </p:sp>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TotalTime>
  <Words>2604</Words>
  <Application>Microsoft Macintosh PowerPoint</Application>
  <PresentationFormat>Apresentação na tela (4:3)</PresentationFormat>
  <Paragraphs>290</Paragraphs>
  <Slides>36</Slides>
  <Notes>5</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36</vt:i4>
      </vt:variant>
    </vt:vector>
  </HeadingPairs>
  <TitlesOfParts>
    <vt:vector size="42" baseType="lpstr">
      <vt:lpstr>Arial</vt:lpstr>
      <vt:lpstr>ＭＳ Ｐゴシック</vt:lpstr>
      <vt:lpstr>Calibri</vt:lpstr>
      <vt:lpstr>Wingdings</vt:lpstr>
      <vt:lpstr>Arial Narrow</vt:lpstr>
      <vt:lpstr>Tema do Office</vt:lpstr>
      <vt:lpstr>RECRUTAMENTO E SELEÇÃO</vt:lpstr>
      <vt:lpstr>Recrutamento</vt:lpstr>
      <vt:lpstr>Necessidades presentes e futuras</vt:lpstr>
      <vt:lpstr>Formas de atração</vt:lpstr>
      <vt:lpstr>Apresentação do PowerPoint</vt:lpstr>
      <vt:lpstr>Apresentação do PowerPoint</vt:lpstr>
      <vt:lpstr>Apresentação do PowerPoint</vt:lpstr>
      <vt:lpstr>Triagem</vt:lpstr>
      <vt:lpstr>Apresentação do PowerPoint</vt:lpstr>
      <vt:lpstr>Apresentação do PowerPoint</vt:lpstr>
      <vt:lpstr>ANTES DA ENTREVISTA:</vt:lpstr>
      <vt:lpstr>ANTES DA ENTREVISTA:</vt:lpstr>
      <vt:lpstr>ANTES DA ENTREVISTA:</vt:lpstr>
      <vt:lpstr>DURANTE A ENTREVISTA</vt:lpstr>
      <vt:lpstr>DEPOIS DA ENTREVISTA</vt:lpstr>
      <vt:lpstr>Entrevista</vt:lpstr>
      <vt:lpstr>Definir o cargo e o perfil ideal do candidato.</vt:lpstr>
      <vt:lpstr>Desenvolver o roteiro da entrevista</vt:lpstr>
      <vt:lpstr>Tipos de perguntas</vt:lpstr>
      <vt:lpstr>A entrevista</vt:lpstr>
      <vt:lpstr>Depois da entrevista</vt:lpstr>
      <vt:lpstr>Dicas para um entrevista bem sucedida</vt:lpstr>
      <vt:lpstr>Dicas para um entrevista bem sucedida</vt:lpstr>
      <vt:lpstr>Tipos de pergunta</vt:lpstr>
      <vt:lpstr>PERGUNTAS DE ENTREVISTA BASEADAS EM COMPORTAMENTO</vt:lpstr>
      <vt:lpstr>4 MANEIRAS DE INICIAR UMA PERGUNTA DE ENTREVISTA COMPORTAMENTAL</vt:lpstr>
      <vt:lpstr>COMPORTAMENTOS INADEQUADOS DO ENTREVISTADOR</vt:lpstr>
      <vt:lpstr>Dicas para o entrevistado</vt:lpstr>
      <vt:lpstr>ENTREVISTA DE EMPREGO -  PREPARAÇÃO</vt:lpstr>
      <vt:lpstr>LISTA DE VERIFICAÇÃO PRÉ-ENTREVISTA</vt:lpstr>
      <vt:lpstr>COISAS PARA LEMBRAR DURANTE A ENTREVISTA</vt:lpstr>
      <vt:lpstr>Como responder perguntas</vt:lpstr>
      <vt:lpstr>FAZENDO PERGUNTAS </vt:lpstr>
      <vt:lpstr>EXEMPLOS DE PERGUNTAS PARA VOCÊ FAZER</vt:lpstr>
      <vt:lpstr>A QUESTÃO FINAL</vt:lpstr>
      <vt:lpstr>PERGUNTAS PARA NÃO FAZER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Marcela</dc:creator>
  <cp:lastModifiedBy>Gilberto Tadeu Shinyashiki</cp:lastModifiedBy>
  <cp:revision>31</cp:revision>
  <dcterms:created xsi:type="dcterms:W3CDTF">2008-04-23T18:06:14Z</dcterms:created>
  <dcterms:modified xsi:type="dcterms:W3CDTF">2023-08-30T20:03:02Z</dcterms:modified>
</cp:coreProperties>
</file>