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61" r:id="rId2"/>
  </p:sldMasterIdLst>
  <p:notesMasterIdLst>
    <p:notesMasterId r:id="rId28"/>
  </p:notesMasterIdLst>
  <p:sldIdLst>
    <p:sldId id="257" r:id="rId3"/>
    <p:sldId id="596" r:id="rId4"/>
    <p:sldId id="597" r:id="rId5"/>
    <p:sldId id="598" r:id="rId6"/>
    <p:sldId id="599" r:id="rId7"/>
    <p:sldId id="600" r:id="rId8"/>
    <p:sldId id="601" r:id="rId9"/>
    <p:sldId id="562" r:id="rId10"/>
    <p:sldId id="275" r:id="rId11"/>
    <p:sldId id="280" r:id="rId12"/>
    <p:sldId id="281" r:id="rId13"/>
    <p:sldId id="258" r:id="rId14"/>
    <p:sldId id="259" r:id="rId15"/>
    <p:sldId id="260" r:id="rId16"/>
    <p:sldId id="261" r:id="rId17"/>
    <p:sldId id="603" r:id="rId18"/>
    <p:sldId id="605" r:id="rId19"/>
    <p:sldId id="604" r:id="rId20"/>
    <p:sldId id="268" r:id="rId21"/>
    <p:sldId id="273" r:id="rId22"/>
    <p:sldId id="264" r:id="rId23"/>
    <p:sldId id="267" r:id="rId24"/>
    <p:sldId id="263" r:id="rId25"/>
    <p:sldId id="278" r:id="rId26"/>
    <p:sldId id="60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éssica Santiago" initials="JS" lastIdx="38" clrIdx="0">
    <p:extLst>
      <p:ext uri="{19B8F6BF-5375-455C-9EA6-DF929625EA0E}">
        <p15:presenceInfo xmlns:p15="http://schemas.microsoft.com/office/powerpoint/2012/main" userId="cbe38c6cfcc3b5a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1050"/>
  </p:normalViewPr>
  <p:slideViewPr>
    <p:cSldViewPr snapToGrid="0">
      <p:cViewPr varScale="1">
        <p:scale>
          <a:sx n="90" d="100"/>
          <a:sy n="90" d="100"/>
        </p:scale>
        <p:origin x="1184"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86CA2-62D2-48D5-8673-6CC0B38E7AAF}" type="datetimeFigureOut">
              <a:rPr lang="en-US" smtClean="0"/>
              <a:pPr/>
              <a:t>9/20/22</a:t>
            </a:fld>
            <a:endParaRPr lang="en-US"/>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1D5C02-B9B5-41E1-A653-5A1F55ABE306}" type="slidenum">
              <a:rPr lang="en-US" smtClean="0"/>
              <a:pPr/>
              <a:t>‹nº›</a:t>
            </a:fld>
            <a:endParaRPr lang="en-US"/>
          </a:p>
        </p:txBody>
      </p:sp>
    </p:spTree>
    <p:extLst>
      <p:ext uri="{BB962C8B-B14F-4D97-AF65-F5344CB8AC3E}">
        <p14:creationId xmlns:p14="http://schemas.microsoft.com/office/powerpoint/2010/main" val="1161797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8B27EF0-8882-EA45-BE75-5C26C529C05A}"/>
              </a:ext>
            </a:extLst>
          </p:cNvPr>
          <p:cNvSpPr>
            <a:spLocks noGrp="1" noChangeArrowheads="1"/>
          </p:cNvSpPr>
          <p:nvPr>
            <p:ph type="sldNum" sz="quarter" idx="5"/>
          </p:nvPr>
        </p:nvSpPr>
        <p:spPr>
          <a:ln/>
        </p:spPr>
        <p:txBody>
          <a:bodyPr/>
          <a:lstStyle/>
          <a:p>
            <a:fld id="{DF1E572A-494E-5F45-BA80-4C295379BEA1}" type="slidenum">
              <a:rPr lang="en-US" altLang="pt-BR"/>
              <a:pPr/>
              <a:t>10</a:t>
            </a:fld>
            <a:endParaRPr lang="en-US" altLang="pt-BR"/>
          </a:p>
        </p:txBody>
      </p:sp>
      <p:sp>
        <p:nvSpPr>
          <p:cNvPr id="48130" name="Rectangle 2">
            <a:extLst>
              <a:ext uri="{FF2B5EF4-FFF2-40B4-BE49-F238E27FC236}">
                <a16:creationId xmlns:a16="http://schemas.microsoft.com/office/drawing/2014/main" id="{09A6DA54-4C8B-E249-939B-CD756C7D01E2}"/>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0484A90A-43C7-2340-847D-495A8525FA6F}"/>
              </a:ext>
            </a:extLst>
          </p:cNvPr>
          <p:cNvSpPr>
            <a:spLocks noGrp="1" noChangeArrowheads="1"/>
          </p:cNvSpPr>
          <p:nvPr>
            <p:ph type="body" idx="1"/>
          </p:nvPr>
        </p:nvSpPr>
        <p:spPr/>
        <p:txBody>
          <a:bodyPr/>
          <a:lstStyle/>
          <a:p>
            <a:endParaRPr lang="pt-BR" altLang="pt-BR" dirty="0"/>
          </a:p>
        </p:txBody>
      </p:sp>
    </p:spTree>
    <p:extLst>
      <p:ext uri="{BB962C8B-B14F-4D97-AF65-F5344CB8AC3E}">
        <p14:creationId xmlns:p14="http://schemas.microsoft.com/office/powerpoint/2010/main" val="3564879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C984FE-813F-3245-8D9C-6A7714BE52CD}"/>
              </a:ext>
            </a:extLst>
          </p:cNvPr>
          <p:cNvSpPr>
            <a:spLocks noGrp="1" noChangeArrowheads="1"/>
          </p:cNvSpPr>
          <p:nvPr>
            <p:ph type="sldNum" sz="quarter" idx="5"/>
          </p:nvPr>
        </p:nvSpPr>
        <p:spPr>
          <a:ln/>
        </p:spPr>
        <p:txBody>
          <a:bodyPr/>
          <a:lstStyle/>
          <a:p>
            <a:fld id="{539964B6-EAEF-334C-BF9F-CB13D0E4A008}" type="slidenum">
              <a:rPr lang="en-US" altLang="pt-BR"/>
              <a:pPr/>
              <a:t>22</a:t>
            </a:fld>
            <a:endParaRPr lang="en-US" altLang="pt-BR"/>
          </a:p>
        </p:txBody>
      </p:sp>
      <p:sp>
        <p:nvSpPr>
          <p:cNvPr id="21506" name="Rectangle 2">
            <a:extLst>
              <a:ext uri="{FF2B5EF4-FFF2-40B4-BE49-F238E27FC236}">
                <a16:creationId xmlns:a16="http://schemas.microsoft.com/office/drawing/2014/main" id="{510F989F-A7AC-D249-8DF9-F0CC44F10A0B}"/>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1D135C75-AE28-DA41-9713-4BABCBE777E6}"/>
              </a:ext>
            </a:extLst>
          </p:cNvPr>
          <p:cNvSpPr>
            <a:spLocks noGrp="1" noChangeArrowheads="1"/>
          </p:cNvSpPr>
          <p:nvPr>
            <p:ph type="body" idx="1"/>
          </p:nvPr>
        </p:nvSpPr>
        <p:spPr/>
        <p:txBody>
          <a:bodyPr/>
          <a:lstStyle/>
          <a:p>
            <a:endParaRPr kumimoji="0" lang="pt-BR" altLang="pt-BR" dirty="0"/>
          </a:p>
        </p:txBody>
      </p:sp>
    </p:spTree>
    <p:extLst>
      <p:ext uri="{BB962C8B-B14F-4D97-AF65-F5344CB8AC3E}">
        <p14:creationId xmlns:p14="http://schemas.microsoft.com/office/powerpoint/2010/main" val="336193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1F40F1F-DCAD-F546-AEFC-4A5615647440}"/>
              </a:ext>
            </a:extLst>
          </p:cNvPr>
          <p:cNvSpPr>
            <a:spLocks noGrp="1" noChangeArrowheads="1"/>
          </p:cNvSpPr>
          <p:nvPr>
            <p:ph type="sldNum" sz="quarter" idx="5"/>
          </p:nvPr>
        </p:nvSpPr>
        <p:spPr>
          <a:ln/>
        </p:spPr>
        <p:txBody>
          <a:bodyPr/>
          <a:lstStyle/>
          <a:p>
            <a:fld id="{169C0CFD-6EF3-134D-837B-BE54E5155183}" type="slidenum">
              <a:rPr lang="en-US" altLang="pt-BR"/>
              <a:pPr/>
              <a:t>23</a:t>
            </a:fld>
            <a:endParaRPr lang="en-US" altLang="pt-BR"/>
          </a:p>
        </p:txBody>
      </p:sp>
      <p:sp>
        <p:nvSpPr>
          <p:cNvPr id="39938" name="Rectangle 2">
            <a:extLst>
              <a:ext uri="{FF2B5EF4-FFF2-40B4-BE49-F238E27FC236}">
                <a16:creationId xmlns:a16="http://schemas.microsoft.com/office/drawing/2014/main" id="{0D96D180-7EBA-274C-BEAE-34A32E8090AB}"/>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682694DF-9FA4-8F4E-92B5-3543C517E8B8}"/>
              </a:ext>
            </a:extLst>
          </p:cNvPr>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3415181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72A87FF-541B-A040-ADC0-6C86D4A76DDB}"/>
              </a:ext>
            </a:extLst>
          </p:cNvPr>
          <p:cNvSpPr>
            <a:spLocks noGrp="1" noChangeArrowheads="1"/>
          </p:cNvSpPr>
          <p:nvPr>
            <p:ph type="sldNum" sz="quarter" idx="5"/>
          </p:nvPr>
        </p:nvSpPr>
        <p:spPr>
          <a:ln/>
        </p:spPr>
        <p:txBody>
          <a:bodyPr/>
          <a:lstStyle/>
          <a:p>
            <a:fld id="{753D61C2-CB9C-9347-91A3-F46A314C0998}" type="slidenum">
              <a:rPr lang="en-US" altLang="pt-BR"/>
              <a:pPr/>
              <a:t>24</a:t>
            </a:fld>
            <a:endParaRPr lang="en-US" altLang="pt-BR"/>
          </a:p>
        </p:txBody>
      </p:sp>
      <p:sp>
        <p:nvSpPr>
          <p:cNvPr id="38914" name="Rectangle 2">
            <a:extLst>
              <a:ext uri="{FF2B5EF4-FFF2-40B4-BE49-F238E27FC236}">
                <a16:creationId xmlns:a16="http://schemas.microsoft.com/office/drawing/2014/main" id="{E169D9C1-E0B4-C149-B4C5-0018943AEE58}"/>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946D608C-323C-1F45-8FA2-D61FAECB0131}"/>
              </a:ext>
            </a:extLst>
          </p:cNvPr>
          <p:cNvSpPr>
            <a:spLocks noGrp="1" noChangeArrowheads="1"/>
          </p:cNvSpPr>
          <p:nvPr>
            <p:ph type="body" idx="1"/>
          </p:nvPr>
        </p:nvSpPr>
        <p:spPr/>
        <p:txBody>
          <a:bodyPr/>
          <a:lstStyle/>
          <a:p>
            <a:endParaRPr lang="pt-BR" altLang="pt-BR" dirty="0"/>
          </a:p>
        </p:txBody>
      </p:sp>
    </p:spTree>
    <p:extLst>
      <p:ext uri="{BB962C8B-B14F-4D97-AF65-F5344CB8AC3E}">
        <p14:creationId xmlns:p14="http://schemas.microsoft.com/office/powerpoint/2010/main" val="241291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5188035-AF70-C24F-9E31-B63CB8E71773}"/>
              </a:ext>
            </a:extLst>
          </p:cNvPr>
          <p:cNvSpPr>
            <a:spLocks noGrp="1" noChangeArrowheads="1"/>
          </p:cNvSpPr>
          <p:nvPr>
            <p:ph type="sldNum" sz="quarter" idx="5"/>
          </p:nvPr>
        </p:nvSpPr>
        <p:spPr>
          <a:ln/>
        </p:spPr>
        <p:txBody>
          <a:bodyPr/>
          <a:lstStyle/>
          <a:p>
            <a:fld id="{53D6A019-83A4-004B-B664-934959DCF625}" type="slidenum">
              <a:rPr lang="en-US" altLang="pt-BR"/>
              <a:pPr/>
              <a:t>11</a:t>
            </a:fld>
            <a:endParaRPr lang="en-US" altLang="pt-BR"/>
          </a:p>
        </p:txBody>
      </p:sp>
      <p:sp>
        <p:nvSpPr>
          <p:cNvPr id="53250" name="Rectangle 2">
            <a:extLst>
              <a:ext uri="{FF2B5EF4-FFF2-40B4-BE49-F238E27FC236}">
                <a16:creationId xmlns:a16="http://schemas.microsoft.com/office/drawing/2014/main" id="{B4AFFC94-5029-EF4D-AAC1-0DAD7E035D4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6D666687-4D1E-EA49-92BB-D646AAE7C716}"/>
              </a:ext>
            </a:extLst>
          </p:cNvPr>
          <p:cNvSpPr>
            <a:spLocks noGrp="1" noChangeArrowheads="1"/>
          </p:cNvSpPr>
          <p:nvPr>
            <p:ph type="body" idx="1"/>
          </p:nvPr>
        </p:nvSpPr>
        <p:spPr/>
        <p:txBody>
          <a:bodyPr/>
          <a:lstStyle/>
          <a:p>
            <a:r>
              <a:rPr lang="pt-BR" altLang="pt-BR"/>
              <a:t>Curva de respostas permite demonstrar quantitativamente o processo de aprendizagem</a:t>
            </a:r>
          </a:p>
        </p:txBody>
      </p:sp>
    </p:spTree>
    <p:extLst>
      <p:ext uri="{BB962C8B-B14F-4D97-AF65-F5344CB8AC3E}">
        <p14:creationId xmlns:p14="http://schemas.microsoft.com/office/powerpoint/2010/main" val="168331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B5CD9E-070F-2C4C-B885-B70F9DDEEF1D}"/>
              </a:ext>
            </a:extLst>
          </p:cNvPr>
          <p:cNvSpPr>
            <a:spLocks noGrp="1" noChangeArrowheads="1"/>
          </p:cNvSpPr>
          <p:nvPr>
            <p:ph type="sldNum" sz="quarter" idx="5"/>
          </p:nvPr>
        </p:nvSpPr>
        <p:spPr>
          <a:ln/>
        </p:spPr>
        <p:txBody>
          <a:bodyPr/>
          <a:lstStyle/>
          <a:p>
            <a:fld id="{241CE7D5-811F-6C45-8661-66F8076FC3DE}" type="slidenum">
              <a:rPr lang="en-US" altLang="pt-BR"/>
              <a:pPr/>
              <a:t>12</a:t>
            </a:fld>
            <a:endParaRPr lang="en-US" altLang="pt-BR"/>
          </a:p>
        </p:txBody>
      </p:sp>
      <p:sp>
        <p:nvSpPr>
          <p:cNvPr id="52226" name="Rectangle 2">
            <a:extLst>
              <a:ext uri="{FF2B5EF4-FFF2-40B4-BE49-F238E27FC236}">
                <a16:creationId xmlns:a16="http://schemas.microsoft.com/office/drawing/2014/main" id="{B9D9D14F-6B7F-E143-A8B1-B40D8B3F4052}"/>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1FC9A880-A886-204E-BBB0-3023AF71166A}"/>
              </a:ext>
            </a:extLst>
          </p:cNvPr>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2479409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EA611DB-DC25-AA43-8244-128D87F59C61}"/>
              </a:ext>
            </a:extLst>
          </p:cNvPr>
          <p:cNvSpPr>
            <a:spLocks noGrp="1" noChangeArrowheads="1"/>
          </p:cNvSpPr>
          <p:nvPr>
            <p:ph type="sldNum" sz="quarter" idx="5"/>
          </p:nvPr>
        </p:nvSpPr>
        <p:spPr>
          <a:ln/>
        </p:spPr>
        <p:txBody>
          <a:bodyPr/>
          <a:lstStyle/>
          <a:p>
            <a:fld id="{A73DA0EA-0CEA-2F4A-B87B-4C3F7BE47442}" type="slidenum">
              <a:rPr lang="en-US" altLang="pt-BR"/>
              <a:pPr/>
              <a:t>13</a:t>
            </a:fld>
            <a:endParaRPr lang="en-US" altLang="pt-BR"/>
          </a:p>
        </p:txBody>
      </p:sp>
      <p:sp>
        <p:nvSpPr>
          <p:cNvPr id="51202" name="Rectangle 2">
            <a:extLst>
              <a:ext uri="{FF2B5EF4-FFF2-40B4-BE49-F238E27FC236}">
                <a16:creationId xmlns:a16="http://schemas.microsoft.com/office/drawing/2014/main" id="{FFD2FE94-D77B-A34E-9DB2-B2726DD3FCB4}"/>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10F7E5AE-37AD-E34B-B1F7-9174E642E1F1}"/>
              </a:ext>
            </a:extLst>
          </p:cNvPr>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1059003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AC8165C-DCD3-2B42-A2F8-B9094432CF1A}"/>
              </a:ext>
            </a:extLst>
          </p:cNvPr>
          <p:cNvSpPr>
            <a:spLocks noGrp="1" noChangeArrowheads="1"/>
          </p:cNvSpPr>
          <p:nvPr>
            <p:ph type="sldNum" sz="quarter" idx="5"/>
          </p:nvPr>
        </p:nvSpPr>
        <p:spPr>
          <a:ln/>
        </p:spPr>
        <p:txBody>
          <a:bodyPr/>
          <a:lstStyle/>
          <a:p>
            <a:fld id="{F91FDCE6-D4F1-834D-AC7C-1234E0EF2976}" type="slidenum">
              <a:rPr lang="en-US" altLang="pt-BR"/>
              <a:pPr/>
              <a:t>14</a:t>
            </a:fld>
            <a:endParaRPr lang="en-US" altLang="pt-BR"/>
          </a:p>
        </p:txBody>
      </p:sp>
      <p:sp>
        <p:nvSpPr>
          <p:cNvPr id="13314" name="Rectangle 2">
            <a:extLst>
              <a:ext uri="{FF2B5EF4-FFF2-40B4-BE49-F238E27FC236}">
                <a16:creationId xmlns:a16="http://schemas.microsoft.com/office/drawing/2014/main" id="{E5C18E3E-2CDB-1347-902F-53EB53B45597}"/>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E506209B-DF32-2942-95B7-BC2A7DA35D59}"/>
              </a:ext>
            </a:extLst>
          </p:cNvPr>
          <p:cNvSpPr>
            <a:spLocks noGrp="1" noChangeArrowheads="1"/>
          </p:cNvSpPr>
          <p:nvPr>
            <p:ph type="body" idx="1"/>
          </p:nvPr>
        </p:nvSpPr>
        <p:spPr/>
        <p:txBody>
          <a:bodyPr/>
          <a:lstStyle/>
          <a:p>
            <a:endParaRPr lang="pt-BR" altLang="pt-BR" dirty="0"/>
          </a:p>
        </p:txBody>
      </p:sp>
    </p:spTree>
    <p:extLst>
      <p:ext uri="{BB962C8B-B14F-4D97-AF65-F5344CB8AC3E}">
        <p14:creationId xmlns:p14="http://schemas.microsoft.com/office/powerpoint/2010/main" val="4143960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F1615FA-D61A-7A47-B971-B33F4FF781E1}"/>
              </a:ext>
            </a:extLst>
          </p:cNvPr>
          <p:cNvSpPr>
            <a:spLocks noGrp="1" noChangeArrowheads="1"/>
          </p:cNvSpPr>
          <p:nvPr>
            <p:ph type="sldNum" sz="quarter" idx="5"/>
          </p:nvPr>
        </p:nvSpPr>
        <p:spPr>
          <a:ln/>
        </p:spPr>
        <p:txBody>
          <a:bodyPr/>
          <a:lstStyle/>
          <a:p>
            <a:fld id="{43E6CF03-E52B-D34C-B01A-18EE46E6F9AA}" type="slidenum">
              <a:rPr lang="en-US" altLang="pt-BR"/>
              <a:pPr/>
              <a:t>15</a:t>
            </a:fld>
            <a:endParaRPr lang="en-US" altLang="pt-BR"/>
          </a:p>
        </p:txBody>
      </p:sp>
      <p:sp>
        <p:nvSpPr>
          <p:cNvPr id="14338" name="Rectangle 2">
            <a:extLst>
              <a:ext uri="{FF2B5EF4-FFF2-40B4-BE49-F238E27FC236}">
                <a16:creationId xmlns:a16="http://schemas.microsoft.com/office/drawing/2014/main" id="{44C6F5BD-6542-B04F-989C-B58E3C5277E3}"/>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9E987CF5-9D30-3543-B4EB-8C2A9A7DC254}"/>
              </a:ext>
            </a:extLst>
          </p:cNvPr>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359967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31E7B16-74D8-524F-A2E7-301334FDDADE}"/>
              </a:ext>
            </a:extLst>
          </p:cNvPr>
          <p:cNvSpPr>
            <a:spLocks noGrp="1" noChangeArrowheads="1"/>
          </p:cNvSpPr>
          <p:nvPr>
            <p:ph type="sldNum" sz="quarter" idx="5"/>
          </p:nvPr>
        </p:nvSpPr>
        <p:spPr>
          <a:ln/>
        </p:spPr>
        <p:txBody>
          <a:bodyPr/>
          <a:lstStyle/>
          <a:p>
            <a:fld id="{5559DB3C-87C4-434C-B059-FF5EA67D0924}" type="slidenum">
              <a:rPr lang="en-US" altLang="pt-BR"/>
              <a:pPr/>
              <a:t>19</a:t>
            </a:fld>
            <a:endParaRPr lang="en-US" altLang="pt-BR"/>
          </a:p>
        </p:txBody>
      </p:sp>
      <p:sp>
        <p:nvSpPr>
          <p:cNvPr id="43010" name="Rectangle 2">
            <a:extLst>
              <a:ext uri="{FF2B5EF4-FFF2-40B4-BE49-F238E27FC236}">
                <a16:creationId xmlns:a16="http://schemas.microsoft.com/office/drawing/2014/main" id="{C79706EE-C726-9C43-8800-18AF46496CBD}"/>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AF93B0EA-D052-A64B-A609-D5CB57E21BA5}"/>
              </a:ext>
            </a:extLst>
          </p:cNvPr>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1489645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F034BE7-0CEE-E74B-BAC4-42843DFD69A8}"/>
              </a:ext>
            </a:extLst>
          </p:cNvPr>
          <p:cNvSpPr>
            <a:spLocks noGrp="1" noChangeArrowheads="1"/>
          </p:cNvSpPr>
          <p:nvPr>
            <p:ph type="sldNum" sz="quarter" idx="5"/>
          </p:nvPr>
        </p:nvSpPr>
        <p:spPr>
          <a:ln/>
        </p:spPr>
        <p:txBody>
          <a:bodyPr/>
          <a:lstStyle/>
          <a:p>
            <a:fld id="{A99644CE-ED69-C940-B9A9-E184A347A588}" type="slidenum">
              <a:rPr lang="en-US" altLang="pt-BR"/>
              <a:pPr/>
              <a:t>20</a:t>
            </a:fld>
            <a:endParaRPr lang="en-US" altLang="pt-BR"/>
          </a:p>
        </p:txBody>
      </p:sp>
      <p:sp>
        <p:nvSpPr>
          <p:cNvPr id="40962" name="Rectangle 2">
            <a:extLst>
              <a:ext uri="{FF2B5EF4-FFF2-40B4-BE49-F238E27FC236}">
                <a16:creationId xmlns:a16="http://schemas.microsoft.com/office/drawing/2014/main" id="{CA5E0FAD-E43D-6443-8646-458BDF38BA77}"/>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6AE59745-5CBC-0E44-8C17-BCAB106F91C8}"/>
              </a:ext>
            </a:extLst>
          </p:cNvPr>
          <p:cNvSpPr>
            <a:spLocks noGrp="1" noChangeArrowheads="1"/>
          </p:cNvSpPr>
          <p:nvPr>
            <p:ph type="body" idx="1"/>
          </p:nvPr>
        </p:nvSpPr>
        <p:spPr/>
        <p:txBody>
          <a:bodyPr/>
          <a:lstStyle/>
          <a:p>
            <a:endParaRPr lang="pt-BR" altLang="pt-BR" dirty="0"/>
          </a:p>
        </p:txBody>
      </p:sp>
    </p:spTree>
    <p:extLst>
      <p:ext uri="{BB962C8B-B14F-4D97-AF65-F5344CB8AC3E}">
        <p14:creationId xmlns:p14="http://schemas.microsoft.com/office/powerpoint/2010/main" val="1138025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19E4C86-BE06-B847-928A-40382F0628EB}"/>
              </a:ext>
            </a:extLst>
          </p:cNvPr>
          <p:cNvSpPr>
            <a:spLocks noGrp="1" noChangeArrowheads="1"/>
          </p:cNvSpPr>
          <p:nvPr>
            <p:ph type="sldNum" sz="quarter" idx="5"/>
          </p:nvPr>
        </p:nvSpPr>
        <p:spPr>
          <a:ln/>
        </p:spPr>
        <p:txBody>
          <a:bodyPr/>
          <a:lstStyle/>
          <a:p>
            <a:fld id="{3EEA1561-9B90-0A40-8B5A-2C12C26C7C28}" type="slidenum">
              <a:rPr lang="en-US" altLang="pt-BR"/>
              <a:pPr/>
              <a:t>21</a:t>
            </a:fld>
            <a:endParaRPr lang="en-US" altLang="pt-BR"/>
          </a:p>
        </p:txBody>
      </p:sp>
      <p:sp>
        <p:nvSpPr>
          <p:cNvPr id="31746" name="Rectangle 2">
            <a:extLst>
              <a:ext uri="{FF2B5EF4-FFF2-40B4-BE49-F238E27FC236}">
                <a16:creationId xmlns:a16="http://schemas.microsoft.com/office/drawing/2014/main" id="{4246CF24-1C15-7648-8D48-5E3FE24734A1}"/>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92D22D24-64AD-CD4D-8C32-F42C9861E64F}"/>
              </a:ext>
            </a:extLst>
          </p:cNvPr>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3478256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94BB78-268F-4C83-81F7-B465B9227806}"/>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a:p>
        </p:txBody>
      </p:sp>
      <p:sp>
        <p:nvSpPr>
          <p:cNvPr id="3" name="Subtítulo 2">
            <a:extLst>
              <a:ext uri="{FF2B5EF4-FFF2-40B4-BE49-F238E27FC236}">
                <a16:creationId xmlns:a16="http://schemas.microsoft.com/office/drawing/2014/main" id="{A81C7EFB-94E0-4399-960E-70D09EBD63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a:p>
        </p:txBody>
      </p:sp>
      <p:sp>
        <p:nvSpPr>
          <p:cNvPr id="4" name="Espaço Reservado para Data 3">
            <a:extLst>
              <a:ext uri="{FF2B5EF4-FFF2-40B4-BE49-F238E27FC236}">
                <a16:creationId xmlns:a16="http://schemas.microsoft.com/office/drawing/2014/main" id="{51258092-2FCF-48B0-9C16-3BB69D390AD4}"/>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5" name="Espaço Reservado para Rodapé 4">
            <a:extLst>
              <a:ext uri="{FF2B5EF4-FFF2-40B4-BE49-F238E27FC236}">
                <a16:creationId xmlns:a16="http://schemas.microsoft.com/office/drawing/2014/main" id="{CA1F4B6E-4024-4721-B08F-8BBB750E0637}"/>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341BA7CA-0686-4CB5-A18C-E719F0D08C5A}"/>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400320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F72E9D-D11F-4535-AA95-975928A962FF}"/>
              </a:ext>
            </a:extLst>
          </p:cNvPr>
          <p:cNvSpPr>
            <a:spLocks noGrp="1"/>
          </p:cNvSpPr>
          <p:nvPr>
            <p:ph type="title"/>
          </p:nvPr>
        </p:nvSpPr>
        <p:spPr/>
        <p:txBody>
          <a:bodyPr/>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458EC295-8E36-48C9-8034-1683D326F0E4}"/>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64A9CF99-E2AC-4759-9884-F9AFB642B63F}"/>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5" name="Espaço Reservado para Rodapé 4">
            <a:extLst>
              <a:ext uri="{FF2B5EF4-FFF2-40B4-BE49-F238E27FC236}">
                <a16:creationId xmlns:a16="http://schemas.microsoft.com/office/drawing/2014/main" id="{C3DB926B-569C-4F08-BE4D-B99459B054BF}"/>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78009BBF-C045-4D65-A37A-676E577713C2}"/>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118527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394DAF2-7890-4093-B8F2-3ED085E6FBBB}"/>
              </a:ext>
            </a:extLst>
          </p:cNvPr>
          <p:cNvSpPr>
            <a:spLocks noGrp="1"/>
          </p:cNvSpPr>
          <p:nvPr>
            <p:ph type="title" orient="vert"/>
          </p:nvPr>
        </p:nvSpPr>
        <p:spPr>
          <a:xfrm>
            <a:off x="8724901" y="365125"/>
            <a:ext cx="2628900" cy="5811838"/>
          </a:xfrm>
        </p:spPr>
        <p:txBody>
          <a:bodyPr vert="eaVert"/>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BEBEDE60-1576-4D24-BAE4-D443A8936F16}"/>
              </a:ext>
            </a:extLst>
          </p:cNvPr>
          <p:cNvSpPr>
            <a:spLocks noGrp="1"/>
          </p:cNvSpPr>
          <p:nvPr>
            <p:ph type="body" orient="vert" idx="1"/>
          </p:nvPr>
        </p:nvSpPr>
        <p:spPr>
          <a:xfrm>
            <a:off x="838201"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1F3ADE59-C4F8-4A4E-BEDD-8BEE40491037}"/>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5" name="Espaço Reservado para Rodapé 4">
            <a:extLst>
              <a:ext uri="{FF2B5EF4-FFF2-40B4-BE49-F238E27FC236}">
                <a16:creationId xmlns:a16="http://schemas.microsoft.com/office/drawing/2014/main" id="{792E5A50-904C-42E0-8DDE-0BE63B58EDF5}"/>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D763BE52-8EE6-49A3-A3C4-99E82C524050}"/>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859011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PT"/>
              <a:t>Clique para editar o estilo</a:t>
            </a:r>
            <a:endParaRPr lang="pt-B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Faça clique para editar o estilo</a:t>
            </a:r>
            <a:endParaRPr lang="pt-BR"/>
          </a:p>
        </p:txBody>
      </p:sp>
      <p:sp>
        <p:nvSpPr>
          <p:cNvPr id="4" name="Marcador de Posição da Data 3"/>
          <p:cNvSpPr>
            <a:spLocks noGrp="1"/>
          </p:cNvSpPr>
          <p:nvPr>
            <p:ph type="dt" sz="half" idx="10"/>
          </p:nvPr>
        </p:nvSpPr>
        <p:spPr/>
        <p:txBody>
          <a:bodyPr/>
          <a:lstStyle>
            <a:lvl1pPr>
              <a:defRPr/>
            </a:lvl1pPr>
          </a:lstStyle>
          <a:p>
            <a:pPr>
              <a:defRPr/>
            </a:pPr>
            <a:fld id="{A7479776-E7D2-411C-8BBD-6A576FAD7CA5}" type="datetimeFigureOut">
              <a:rPr lang="pt-BR"/>
              <a:pPr>
                <a:defRPr/>
              </a:pPr>
              <a:t>20/09/2022</a:t>
            </a:fld>
            <a:endParaRPr lang="pt-BR"/>
          </a:p>
        </p:txBody>
      </p:sp>
      <p:sp>
        <p:nvSpPr>
          <p:cNvPr id="5" name="Marcador de Posição do Rodapé 4"/>
          <p:cNvSpPr>
            <a:spLocks noGrp="1"/>
          </p:cNvSpPr>
          <p:nvPr>
            <p:ph type="ftr" sz="quarter" idx="11"/>
          </p:nvPr>
        </p:nvSpPr>
        <p:spPr/>
        <p:txBody>
          <a:bodyPr/>
          <a:lstStyle>
            <a:lvl1pPr>
              <a:defRPr/>
            </a:lvl1pPr>
          </a:lstStyle>
          <a:p>
            <a:pPr>
              <a:defRPr/>
            </a:pPr>
            <a:endParaRPr lang="pt-BR"/>
          </a:p>
        </p:txBody>
      </p:sp>
      <p:sp>
        <p:nvSpPr>
          <p:cNvPr id="6" name="Marcador de Posição do Número do Diapositivo 5"/>
          <p:cNvSpPr>
            <a:spLocks noGrp="1"/>
          </p:cNvSpPr>
          <p:nvPr>
            <p:ph type="sldNum" sz="quarter" idx="12"/>
          </p:nvPr>
        </p:nvSpPr>
        <p:spPr/>
        <p:txBody>
          <a:bodyPr/>
          <a:lstStyle>
            <a:lvl1pPr>
              <a:defRPr/>
            </a:lvl1pPr>
          </a:lstStyle>
          <a:p>
            <a:pPr>
              <a:defRPr/>
            </a:pPr>
            <a:fld id="{06FAB852-409A-4C88-A91A-DE6A511C34B6}" type="slidenum">
              <a:rPr lang="pt-BR"/>
              <a:pPr>
                <a:defRPr/>
              </a:pPr>
              <a:t>‹nº›</a:t>
            </a:fld>
            <a:endParaRPr lang="pt-BR"/>
          </a:p>
        </p:txBody>
      </p:sp>
    </p:spTree>
    <p:extLst>
      <p:ext uri="{BB962C8B-B14F-4D97-AF65-F5344CB8AC3E}">
        <p14:creationId xmlns:p14="http://schemas.microsoft.com/office/powerpoint/2010/main" val="25038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10"/>
          </p:nvPr>
        </p:nvSpPr>
        <p:spPr/>
        <p:txBody>
          <a:bodyPr/>
          <a:lstStyle>
            <a:lvl1pPr>
              <a:defRPr/>
            </a:lvl1pPr>
          </a:lstStyle>
          <a:p>
            <a:pPr>
              <a:defRPr/>
            </a:pPr>
            <a:fld id="{BDD9E1DD-82BE-445B-85B3-3924A826D182}" type="datetimeFigureOut">
              <a:rPr lang="pt-BR"/>
              <a:pPr>
                <a:defRPr/>
              </a:pPr>
              <a:t>20/09/2022</a:t>
            </a:fld>
            <a:endParaRPr lang="pt-BR"/>
          </a:p>
        </p:txBody>
      </p:sp>
      <p:sp>
        <p:nvSpPr>
          <p:cNvPr id="5" name="Marcador de Posição do Rodapé 4"/>
          <p:cNvSpPr>
            <a:spLocks noGrp="1"/>
          </p:cNvSpPr>
          <p:nvPr>
            <p:ph type="ftr" sz="quarter" idx="11"/>
          </p:nvPr>
        </p:nvSpPr>
        <p:spPr/>
        <p:txBody>
          <a:bodyPr/>
          <a:lstStyle>
            <a:lvl1pPr>
              <a:defRPr/>
            </a:lvl1pPr>
          </a:lstStyle>
          <a:p>
            <a:pPr>
              <a:defRPr/>
            </a:pPr>
            <a:endParaRPr lang="pt-BR"/>
          </a:p>
        </p:txBody>
      </p:sp>
      <p:sp>
        <p:nvSpPr>
          <p:cNvPr id="6" name="Marcador de Posição do Número do Diapositivo 5"/>
          <p:cNvSpPr>
            <a:spLocks noGrp="1"/>
          </p:cNvSpPr>
          <p:nvPr>
            <p:ph type="sldNum" sz="quarter" idx="12"/>
          </p:nvPr>
        </p:nvSpPr>
        <p:spPr/>
        <p:txBody>
          <a:bodyPr/>
          <a:lstStyle>
            <a:lvl1pPr>
              <a:defRPr/>
            </a:lvl1pPr>
          </a:lstStyle>
          <a:p>
            <a:pPr>
              <a:defRPr/>
            </a:pPr>
            <a:fld id="{A786E691-0B95-4808-AC5B-036BDD53DC98}" type="slidenum">
              <a:rPr lang="pt-BR"/>
              <a:pPr>
                <a:defRPr/>
              </a:pPr>
              <a:t>‹nº›</a:t>
            </a:fld>
            <a:endParaRPr lang="pt-BR"/>
          </a:p>
        </p:txBody>
      </p:sp>
    </p:spTree>
    <p:extLst>
      <p:ext uri="{BB962C8B-B14F-4D97-AF65-F5344CB8AC3E}">
        <p14:creationId xmlns:p14="http://schemas.microsoft.com/office/powerpoint/2010/main" val="2865769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PT"/>
              <a:t>Clique para editar o estilo</a:t>
            </a:r>
            <a:endParaRPr lang="pt-BR"/>
          </a:p>
        </p:txBody>
      </p:sp>
      <p:sp>
        <p:nvSpPr>
          <p:cNvPr id="3" name="Marcador de Posição do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D1050296-26D4-41C5-AD73-A2C38C0233D0}" type="datetimeFigureOut">
              <a:rPr lang="pt-BR"/>
              <a:pPr>
                <a:defRPr/>
              </a:pPr>
              <a:t>20/09/2022</a:t>
            </a:fld>
            <a:endParaRPr lang="pt-BR"/>
          </a:p>
        </p:txBody>
      </p:sp>
      <p:sp>
        <p:nvSpPr>
          <p:cNvPr id="5" name="Marcador de Posição do Rodapé 4"/>
          <p:cNvSpPr>
            <a:spLocks noGrp="1"/>
          </p:cNvSpPr>
          <p:nvPr>
            <p:ph type="ftr" sz="quarter" idx="11"/>
          </p:nvPr>
        </p:nvSpPr>
        <p:spPr/>
        <p:txBody>
          <a:bodyPr/>
          <a:lstStyle>
            <a:lvl1pPr>
              <a:defRPr/>
            </a:lvl1pPr>
          </a:lstStyle>
          <a:p>
            <a:pPr>
              <a:defRPr/>
            </a:pPr>
            <a:endParaRPr lang="pt-BR"/>
          </a:p>
        </p:txBody>
      </p:sp>
      <p:sp>
        <p:nvSpPr>
          <p:cNvPr id="6" name="Marcador de Posição do Número do Diapositivo 5"/>
          <p:cNvSpPr>
            <a:spLocks noGrp="1"/>
          </p:cNvSpPr>
          <p:nvPr>
            <p:ph type="sldNum" sz="quarter" idx="12"/>
          </p:nvPr>
        </p:nvSpPr>
        <p:spPr/>
        <p:txBody>
          <a:bodyPr/>
          <a:lstStyle>
            <a:lvl1pPr>
              <a:defRPr/>
            </a:lvl1pPr>
          </a:lstStyle>
          <a:p>
            <a:pPr>
              <a:defRPr/>
            </a:pPr>
            <a:fld id="{45094EA7-F12E-4435-8059-92B532F3487E}" type="slidenum">
              <a:rPr lang="pt-BR"/>
              <a:pPr>
                <a:defRPr/>
              </a:pPr>
              <a:t>‹nº›</a:t>
            </a:fld>
            <a:endParaRPr lang="pt-BR"/>
          </a:p>
        </p:txBody>
      </p:sp>
    </p:spTree>
    <p:extLst>
      <p:ext uri="{BB962C8B-B14F-4D97-AF65-F5344CB8AC3E}">
        <p14:creationId xmlns:p14="http://schemas.microsoft.com/office/powerpoint/2010/main" val="558160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e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e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a Data 3"/>
          <p:cNvSpPr>
            <a:spLocks noGrp="1"/>
          </p:cNvSpPr>
          <p:nvPr>
            <p:ph type="dt" sz="half" idx="10"/>
          </p:nvPr>
        </p:nvSpPr>
        <p:spPr/>
        <p:txBody>
          <a:bodyPr/>
          <a:lstStyle>
            <a:lvl1pPr>
              <a:defRPr/>
            </a:lvl1pPr>
          </a:lstStyle>
          <a:p>
            <a:pPr>
              <a:defRPr/>
            </a:pPr>
            <a:fld id="{7E771218-4AAE-49E3-BD1C-0349C75E9268}" type="datetimeFigureOut">
              <a:rPr lang="pt-BR"/>
              <a:pPr>
                <a:defRPr/>
              </a:pPr>
              <a:t>20/09/2022</a:t>
            </a:fld>
            <a:endParaRPr lang="pt-BR"/>
          </a:p>
        </p:txBody>
      </p:sp>
      <p:sp>
        <p:nvSpPr>
          <p:cNvPr id="6" name="Marcador de Posição do Rodapé 4"/>
          <p:cNvSpPr>
            <a:spLocks noGrp="1"/>
          </p:cNvSpPr>
          <p:nvPr>
            <p:ph type="ftr" sz="quarter" idx="11"/>
          </p:nvPr>
        </p:nvSpPr>
        <p:spPr/>
        <p:txBody>
          <a:bodyPr/>
          <a:lstStyle>
            <a:lvl1pPr>
              <a:defRPr/>
            </a:lvl1pPr>
          </a:lstStyle>
          <a:p>
            <a:pPr>
              <a:defRPr/>
            </a:pPr>
            <a:endParaRPr lang="pt-BR"/>
          </a:p>
        </p:txBody>
      </p:sp>
      <p:sp>
        <p:nvSpPr>
          <p:cNvPr id="7" name="Marcador de Posição do Número do Diapositivo 5"/>
          <p:cNvSpPr>
            <a:spLocks noGrp="1"/>
          </p:cNvSpPr>
          <p:nvPr>
            <p:ph type="sldNum" sz="quarter" idx="12"/>
          </p:nvPr>
        </p:nvSpPr>
        <p:spPr/>
        <p:txBody>
          <a:bodyPr/>
          <a:lstStyle>
            <a:lvl1pPr>
              <a:defRPr/>
            </a:lvl1pPr>
          </a:lstStyle>
          <a:p>
            <a:pPr>
              <a:defRPr/>
            </a:pPr>
            <a:fld id="{A02BE9F4-3E8D-4647-A2AA-B67157567AF9}" type="slidenum">
              <a:rPr lang="pt-BR"/>
              <a:pPr>
                <a:defRPr/>
              </a:pPr>
              <a:t>‹nº›</a:t>
            </a:fld>
            <a:endParaRPr lang="pt-BR"/>
          </a:p>
        </p:txBody>
      </p:sp>
    </p:spTree>
    <p:extLst>
      <p:ext uri="{BB962C8B-B14F-4D97-AF65-F5344CB8AC3E}">
        <p14:creationId xmlns:p14="http://schemas.microsoft.com/office/powerpoint/2010/main" val="3358608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a:t>Clique para editar o estilo</a:t>
            </a:r>
            <a:endParaRPr lang="pt-BR"/>
          </a:p>
        </p:txBody>
      </p:sp>
      <p:sp>
        <p:nvSpPr>
          <p:cNvPr id="3" name="Marcador de Posição do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7" name="Marcador de Posição da Data 3"/>
          <p:cNvSpPr>
            <a:spLocks noGrp="1"/>
          </p:cNvSpPr>
          <p:nvPr>
            <p:ph type="dt" sz="half" idx="10"/>
          </p:nvPr>
        </p:nvSpPr>
        <p:spPr/>
        <p:txBody>
          <a:bodyPr/>
          <a:lstStyle>
            <a:lvl1pPr>
              <a:defRPr/>
            </a:lvl1pPr>
          </a:lstStyle>
          <a:p>
            <a:pPr>
              <a:defRPr/>
            </a:pPr>
            <a:fld id="{44785C55-3EE1-4E60-B207-144ABE68DBDA}" type="datetimeFigureOut">
              <a:rPr lang="pt-BR"/>
              <a:pPr>
                <a:defRPr/>
              </a:pPr>
              <a:t>20/09/2022</a:t>
            </a:fld>
            <a:endParaRPr lang="pt-BR"/>
          </a:p>
        </p:txBody>
      </p:sp>
      <p:sp>
        <p:nvSpPr>
          <p:cNvPr id="8" name="Marcador de Posição do Rodapé 4"/>
          <p:cNvSpPr>
            <a:spLocks noGrp="1"/>
          </p:cNvSpPr>
          <p:nvPr>
            <p:ph type="ftr" sz="quarter" idx="11"/>
          </p:nvPr>
        </p:nvSpPr>
        <p:spPr/>
        <p:txBody>
          <a:bodyPr/>
          <a:lstStyle>
            <a:lvl1pPr>
              <a:defRPr/>
            </a:lvl1pPr>
          </a:lstStyle>
          <a:p>
            <a:pPr>
              <a:defRPr/>
            </a:pPr>
            <a:endParaRPr lang="pt-BR"/>
          </a:p>
        </p:txBody>
      </p:sp>
      <p:sp>
        <p:nvSpPr>
          <p:cNvPr id="9" name="Marcador de Posição do Número do Diapositivo 5"/>
          <p:cNvSpPr>
            <a:spLocks noGrp="1"/>
          </p:cNvSpPr>
          <p:nvPr>
            <p:ph type="sldNum" sz="quarter" idx="12"/>
          </p:nvPr>
        </p:nvSpPr>
        <p:spPr/>
        <p:txBody>
          <a:bodyPr/>
          <a:lstStyle>
            <a:lvl1pPr>
              <a:defRPr/>
            </a:lvl1pPr>
          </a:lstStyle>
          <a:p>
            <a:pPr>
              <a:defRPr/>
            </a:pPr>
            <a:fld id="{9D6957D3-9D33-4DEC-98B7-8AF9921A2350}" type="slidenum">
              <a:rPr lang="pt-BR"/>
              <a:pPr>
                <a:defRPr/>
              </a:pPr>
              <a:t>‹nº›</a:t>
            </a:fld>
            <a:endParaRPr lang="pt-BR"/>
          </a:p>
        </p:txBody>
      </p:sp>
    </p:spTree>
    <p:extLst>
      <p:ext uri="{BB962C8B-B14F-4D97-AF65-F5344CB8AC3E}">
        <p14:creationId xmlns:p14="http://schemas.microsoft.com/office/powerpoint/2010/main" val="1242914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a Data 3"/>
          <p:cNvSpPr>
            <a:spLocks noGrp="1"/>
          </p:cNvSpPr>
          <p:nvPr>
            <p:ph type="dt" sz="half" idx="10"/>
          </p:nvPr>
        </p:nvSpPr>
        <p:spPr/>
        <p:txBody>
          <a:bodyPr/>
          <a:lstStyle>
            <a:lvl1pPr>
              <a:defRPr/>
            </a:lvl1pPr>
          </a:lstStyle>
          <a:p>
            <a:pPr>
              <a:defRPr/>
            </a:pPr>
            <a:fld id="{83AC6681-1109-437A-A737-6E3002D9C585}" type="datetimeFigureOut">
              <a:rPr lang="pt-BR"/>
              <a:pPr>
                <a:defRPr/>
              </a:pPr>
              <a:t>20/09/2022</a:t>
            </a:fld>
            <a:endParaRPr lang="pt-BR"/>
          </a:p>
        </p:txBody>
      </p:sp>
      <p:sp>
        <p:nvSpPr>
          <p:cNvPr id="4" name="Marcador de Posição do Rodapé 4"/>
          <p:cNvSpPr>
            <a:spLocks noGrp="1"/>
          </p:cNvSpPr>
          <p:nvPr>
            <p:ph type="ftr" sz="quarter" idx="11"/>
          </p:nvPr>
        </p:nvSpPr>
        <p:spPr/>
        <p:txBody>
          <a:bodyPr/>
          <a:lstStyle>
            <a:lvl1pPr>
              <a:defRPr/>
            </a:lvl1pPr>
          </a:lstStyle>
          <a:p>
            <a:pPr>
              <a:defRPr/>
            </a:pPr>
            <a:endParaRPr lang="pt-BR"/>
          </a:p>
        </p:txBody>
      </p:sp>
      <p:sp>
        <p:nvSpPr>
          <p:cNvPr id="5" name="Marcador de Posição do Número do Diapositivo 5"/>
          <p:cNvSpPr>
            <a:spLocks noGrp="1"/>
          </p:cNvSpPr>
          <p:nvPr>
            <p:ph type="sldNum" sz="quarter" idx="12"/>
          </p:nvPr>
        </p:nvSpPr>
        <p:spPr/>
        <p:txBody>
          <a:bodyPr/>
          <a:lstStyle>
            <a:lvl1pPr>
              <a:defRPr/>
            </a:lvl1pPr>
          </a:lstStyle>
          <a:p>
            <a:pPr>
              <a:defRPr/>
            </a:pPr>
            <a:fld id="{47A9BB58-5816-4E34-AB9A-F1BA64500B92}" type="slidenum">
              <a:rPr lang="pt-BR"/>
              <a:pPr>
                <a:defRPr/>
              </a:pPr>
              <a:t>‹nº›</a:t>
            </a:fld>
            <a:endParaRPr lang="pt-BR"/>
          </a:p>
        </p:txBody>
      </p:sp>
    </p:spTree>
    <p:extLst>
      <p:ext uri="{BB962C8B-B14F-4D97-AF65-F5344CB8AC3E}">
        <p14:creationId xmlns:p14="http://schemas.microsoft.com/office/powerpoint/2010/main" val="1152859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C923038C-C747-4CC2-AD78-E3699A4BE8D7}" type="datetimeFigureOut">
              <a:rPr lang="pt-BR"/>
              <a:pPr>
                <a:defRPr/>
              </a:pPr>
              <a:t>20/09/2022</a:t>
            </a:fld>
            <a:endParaRPr lang="pt-BR"/>
          </a:p>
        </p:txBody>
      </p:sp>
      <p:sp>
        <p:nvSpPr>
          <p:cNvPr id="3" name="Marcador de Posição do Rodapé 4"/>
          <p:cNvSpPr>
            <a:spLocks noGrp="1"/>
          </p:cNvSpPr>
          <p:nvPr>
            <p:ph type="ftr" sz="quarter" idx="11"/>
          </p:nvPr>
        </p:nvSpPr>
        <p:spPr/>
        <p:txBody>
          <a:bodyPr/>
          <a:lstStyle>
            <a:lvl1pPr>
              <a:defRPr/>
            </a:lvl1pPr>
          </a:lstStyle>
          <a:p>
            <a:pPr>
              <a:defRPr/>
            </a:pPr>
            <a:endParaRPr lang="pt-BR"/>
          </a:p>
        </p:txBody>
      </p:sp>
      <p:sp>
        <p:nvSpPr>
          <p:cNvPr id="4" name="Marcador de Posição do Número do Diapositivo 5"/>
          <p:cNvSpPr>
            <a:spLocks noGrp="1"/>
          </p:cNvSpPr>
          <p:nvPr>
            <p:ph type="sldNum" sz="quarter" idx="12"/>
          </p:nvPr>
        </p:nvSpPr>
        <p:spPr/>
        <p:txBody>
          <a:bodyPr/>
          <a:lstStyle>
            <a:lvl1pPr>
              <a:defRPr/>
            </a:lvl1pPr>
          </a:lstStyle>
          <a:p>
            <a:pPr>
              <a:defRPr/>
            </a:pPr>
            <a:fld id="{F95567AA-2427-4ECD-92A3-F7178D753B9E}" type="slidenum">
              <a:rPr lang="pt-BR"/>
              <a:pPr>
                <a:defRPr/>
              </a:pPr>
              <a:t>‹nº›</a:t>
            </a:fld>
            <a:endParaRPr lang="pt-BR"/>
          </a:p>
        </p:txBody>
      </p:sp>
    </p:spTree>
    <p:extLst>
      <p:ext uri="{BB962C8B-B14F-4D97-AF65-F5344CB8AC3E}">
        <p14:creationId xmlns:p14="http://schemas.microsoft.com/office/powerpoint/2010/main" val="14006414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PT"/>
              <a:t>Clique para editar o estilo</a:t>
            </a:r>
            <a:endParaRPr lang="pt-BR"/>
          </a:p>
        </p:txBody>
      </p:sp>
      <p:sp>
        <p:nvSpPr>
          <p:cNvPr id="3" name="Marcador de Posição de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o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1139C7EF-421B-42B3-A87F-451F5F3F954D}" type="datetimeFigureOut">
              <a:rPr lang="pt-BR"/>
              <a:pPr>
                <a:defRPr/>
              </a:pPr>
              <a:t>20/09/2022</a:t>
            </a:fld>
            <a:endParaRPr lang="pt-BR"/>
          </a:p>
        </p:txBody>
      </p:sp>
      <p:sp>
        <p:nvSpPr>
          <p:cNvPr id="6" name="Marcador de Posição do Rodapé 4"/>
          <p:cNvSpPr>
            <a:spLocks noGrp="1"/>
          </p:cNvSpPr>
          <p:nvPr>
            <p:ph type="ftr" sz="quarter" idx="11"/>
          </p:nvPr>
        </p:nvSpPr>
        <p:spPr/>
        <p:txBody>
          <a:bodyPr/>
          <a:lstStyle>
            <a:lvl1pPr>
              <a:defRPr/>
            </a:lvl1pPr>
          </a:lstStyle>
          <a:p>
            <a:pPr>
              <a:defRPr/>
            </a:pPr>
            <a:endParaRPr lang="pt-BR"/>
          </a:p>
        </p:txBody>
      </p:sp>
      <p:sp>
        <p:nvSpPr>
          <p:cNvPr id="7" name="Marcador de Posição do Número do Diapositivo 5"/>
          <p:cNvSpPr>
            <a:spLocks noGrp="1"/>
          </p:cNvSpPr>
          <p:nvPr>
            <p:ph type="sldNum" sz="quarter" idx="12"/>
          </p:nvPr>
        </p:nvSpPr>
        <p:spPr/>
        <p:txBody>
          <a:bodyPr/>
          <a:lstStyle>
            <a:lvl1pPr>
              <a:defRPr/>
            </a:lvl1pPr>
          </a:lstStyle>
          <a:p>
            <a:pPr>
              <a:defRPr/>
            </a:pPr>
            <a:fld id="{C57E5A1A-C6EA-4D54-9A68-CBF3B37C1700}" type="slidenum">
              <a:rPr lang="pt-BR"/>
              <a:pPr>
                <a:defRPr/>
              </a:pPr>
              <a:t>‹nº›</a:t>
            </a:fld>
            <a:endParaRPr lang="pt-BR"/>
          </a:p>
        </p:txBody>
      </p:sp>
    </p:spTree>
    <p:extLst>
      <p:ext uri="{BB962C8B-B14F-4D97-AF65-F5344CB8AC3E}">
        <p14:creationId xmlns:p14="http://schemas.microsoft.com/office/powerpoint/2010/main" val="357620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1030CA-275A-4C7E-AA6E-44AB1E8576F2}"/>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1457ACFA-3475-46DE-B23F-F8B3122EED7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D0189FD8-31AB-4887-B206-C2A91D3B5839}"/>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5" name="Espaço Reservado para Rodapé 4">
            <a:extLst>
              <a:ext uri="{FF2B5EF4-FFF2-40B4-BE49-F238E27FC236}">
                <a16:creationId xmlns:a16="http://schemas.microsoft.com/office/drawing/2014/main" id="{D4E95675-F738-4356-97FA-BDF1E1221187}"/>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B4E93C17-EB8F-48F9-8654-A97FBE2C57F3}"/>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1048268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PT"/>
              <a:t>Clique para editar o estilo</a:t>
            </a:r>
            <a:endParaRPr lang="pt-BR"/>
          </a:p>
        </p:txBody>
      </p:sp>
      <p:sp>
        <p:nvSpPr>
          <p:cNvPr id="3" name="Marcador de Posição da Imagem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Marcador de Posição do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9C4833BC-E435-48BB-8D71-08DF370A24CF}" type="datetimeFigureOut">
              <a:rPr lang="pt-BR"/>
              <a:pPr>
                <a:defRPr/>
              </a:pPr>
              <a:t>20/09/2022</a:t>
            </a:fld>
            <a:endParaRPr lang="pt-BR"/>
          </a:p>
        </p:txBody>
      </p:sp>
      <p:sp>
        <p:nvSpPr>
          <p:cNvPr id="6" name="Marcador de Posição do Rodapé 4"/>
          <p:cNvSpPr>
            <a:spLocks noGrp="1"/>
          </p:cNvSpPr>
          <p:nvPr>
            <p:ph type="ftr" sz="quarter" idx="11"/>
          </p:nvPr>
        </p:nvSpPr>
        <p:spPr/>
        <p:txBody>
          <a:bodyPr/>
          <a:lstStyle>
            <a:lvl1pPr>
              <a:defRPr/>
            </a:lvl1pPr>
          </a:lstStyle>
          <a:p>
            <a:pPr>
              <a:defRPr/>
            </a:pPr>
            <a:endParaRPr lang="pt-BR"/>
          </a:p>
        </p:txBody>
      </p:sp>
      <p:sp>
        <p:nvSpPr>
          <p:cNvPr id="7" name="Marcador de Posição do Número do Diapositivo 5"/>
          <p:cNvSpPr>
            <a:spLocks noGrp="1"/>
          </p:cNvSpPr>
          <p:nvPr>
            <p:ph type="sldNum" sz="quarter" idx="12"/>
          </p:nvPr>
        </p:nvSpPr>
        <p:spPr/>
        <p:txBody>
          <a:bodyPr/>
          <a:lstStyle>
            <a:lvl1pPr>
              <a:defRPr/>
            </a:lvl1pPr>
          </a:lstStyle>
          <a:p>
            <a:pPr>
              <a:defRPr/>
            </a:pPr>
            <a:fld id="{9EFDD714-8DCA-43D6-92FE-27FC871C731D}" type="slidenum">
              <a:rPr lang="pt-BR"/>
              <a:pPr>
                <a:defRPr/>
              </a:pPr>
              <a:t>‹nº›</a:t>
            </a:fld>
            <a:endParaRPr lang="pt-BR"/>
          </a:p>
        </p:txBody>
      </p:sp>
    </p:spTree>
    <p:extLst>
      <p:ext uri="{BB962C8B-B14F-4D97-AF65-F5344CB8AC3E}">
        <p14:creationId xmlns:p14="http://schemas.microsoft.com/office/powerpoint/2010/main" val="179829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10"/>
          </p:nvPr>
        </p:nvSpPr>
        <p:spPr/>
        <p:txBody>
          <a:bodyPr/>
          <a:lstStyle>
            <a:lvl1pPr>
              <a:defRPr/>
            </a:lvl1pPr>
          </a:lstStyle>
          <a:p>
            <a:pPr>
              <a:defRPr/>
            </a:pPr>
            <a:fld id="{28A0E64C-B5EC-4218-B0FD-7242F7482020}" type="datetimeFigureOut">
              <a:rPr lang="pt-BR"/>
              <a:pPr>
                <a:defRPr/>
              </a:pPr>
              <a:t>20/09/2022</a:t>
            </a:fld>
            <a:endParaRPr lang="pt-BR"/>
          </a:p>
        </p:txBody>
      </p:sp>
      <p:sp>
        <p:nvSpPr>
          <p:cNvPr id="5" name="Marcador de Posição do Rodapé 4"/>
          <p:cNvSpPr>
            <a:spLocks noGrp="1"/>
          </p:cNvSpPr>
          <p:nvPr>
            <p:ph type="ftr" sz="quarter" idx="11"/>
          </p:nvPr>
        </p:nvSpPr>
        <p:spPr/>
        <p:txBody>
          <a:bodyPr/>
          <a:lstStyle>
            <a:lvl1pPr>
              <a:defRPr/>
            </a:lvl1pPr>
          </a:lstStyle>
          <a:p>
            <a:pPr>
              <a:defRPr/>
            </a:pPr>
            <a:endParaRPr lang="pt-BR"/>
          </a:p>
        </p:txBody>
      </p:sp>
      <p:sp>
        <p:nvSpPr>
          <p:cNvPr id="6" name="Marcador de Posição do Número do Diapositivo 5"/>
          <p:cNvSpPr>
            <a:spLocks noGrp="1"/>
          </p:cNvSpPr>
          <p:nvPr>
            <p:ph type="sldNum" sz="quarter" idx="12"/>
          </p:nvPr>
        </p:nvSpPr>
        <p:spPr/>
        <p:txBody>
          <a:bodyPr/>
          <a:lstStyle>
            <a:lvl1pPr>
              <a:defRPr/>
            </a:lvl1pPr>
          </a:lstStyle>
          <a:p>
            <a:pPr>
              <a:defRPr/>
            </a:pPr>
            <a:fld id="{9200C46D-5847-4AF5-BDB1-BAC7EF0D14E6}" type="slidenum">
              <a:rPr lang="pt-BR"/>
              <a:pPr>
                <a:defRPr/>
              </a:pPr>
              <a:t>‹nº›</a:t>
            </a:fld>
            <a:endParaRPr lang="pt-BR"/>
          </a:p>
        </p:txBody>
      </p:sp>
    </p:spTree>
    <p:extLst>
      <p:ext uri="{BB962C8B-B14F-4D97-AF65-F5344CB8AC3E}">
        <p14:creationId xmlns:p14="http://schemas.microsoft.com/office/powerpoint/2010/main" val="33651843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PT"/>
              <a:t>Clique para editar o estilo</a:t>
            </a:r>
            <a:endParaRPr lang="pt-BR"/>
          </a:p>
        </p:txBody>
      </p:sp>
      <p:sp>
        <p:nvSpPr>
          <p:cNvPr id="3" name="Marcador de Posição de Texto Vertical 2"/>
          <p:cNvSpPr>
            <a:spLocks noGrp="1"/>
          </p:cNvSpPr>
          <p:nvPr>
            <p:ph type="body" orient="vert" idx="1"/>
          </p:nvPr>
        </p:nvSpPr>
        <p:spPr>
          <a:xfrm>
            <a:off x="609600" y="274639"/>
            <a:ext cx="8026400" cy="585152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p:cNvSpPr>
            <a:spLocks noGrp="1"/>
          </p:cNvSpPr>
          <p:nvPr>
            <p:ph type="dt" sz="half" idx="10"/>
          </p:nvPr>
        </p:nvSpPr>
        <p:spPr/>
        <p:txBody>
          <a:bodyPr/>
          <a:lstStyle>
            <a:lvl1pPr>
              <a:defRPr/>
            </a:lvl1pPr>
          </a:lstStyle>
          <a:p>
            <a:pPr>
              <a:defRPr/>
            </a:pPr>
            <a:fld id="{E2121E0D-A41C-4A5E-BF35-42FEC532C886}" type="datetimeFigureOut">
              <a:rPr lang="pt-BR"/>
              <a:pPr>
                <a:defRPr/>
              </a:pPr>
              <a:t>20/09/2022</a:t>
            </a:fld>
            <a:endParaRPr lang="pt-BR"/>
          </a:p>
        </p:txBody>
      </p:sp>
      <p:sp>
        <p:nvSpPr>
          <p:cNvPr id="5" name="Marcador de Posição do Rodapé 4"/>
          <p:cNvSpPr>
            <a:spLocks noGrp="1"/>
          </p:cNvSpPr>
          <p:nvPr>
            <p:ph type="ftr" sz="quarter" idx="11"/>
          </p:nvPr>
        </p:nvSpPr>
        <p:spPr/>
        <p:txBody>
          <a:bodyPr/>
          <a:lstStyle>
            <a:lvl1pPr>
              <a:defRPr/>
            </a:lvl1pPr>
          </a:lstStyle>
          <a:p>
            <a:pPr>
              <a:defRPr/>
            </a:pPr>
            <a:endParaRPr lang="pt-BR"/>
          </a:p>
        </p:txBody>
      </p:sp>
      <p:sp>
        <p:nvSpPr>
          <p:cNvPr id="6" name="Marcador de Posição do Número do Diapositivo 5"/>
          <p:cNvSpPr>
            <a:spLocks noGrp="1"/>
          </p:cNvSpPr>
          <p:nvPr>
            <p:ph type="sldNum" sz="quarter" idx="12"/>
          </p:nvPr>
        </p:nvSpPr>
        <p:spPr/>
        <p:txBody>
          <a:bodyPr/>
          <a:lstStyle>
            <a:lvl1pPr>
              <a:defRPr/>
            </a:lvl1pPr>
          </a:lstStyle>
          <a:p>
            <a:pPr>
              <a:defRPr/>
            </a:pPr>
            <a:fld id="{D9D2B72D-C000-4ECB-9725-9061D7B4BCA0}" type="slidenum">
              <a:rPr lang="pt-BR"/>
              <a:pPr>
                <a:defRPr/>
              </a:pPr>
              <a:t>‹nº›</a:t>
            </a:fld>
            <a:endParaRPr lang="pt-BR"/>
          </a:p>
        </p:txBody>
      </p:sp>
    </p:spTree>
    <p:extLst>
      <p:ext uri="{BB962C8B-B14F-4D97-AF65-F5344CB8AC3E}">
        <p14:creationId xmlns:p14="http://schemas.microsoft.com/office/powerpoint/2010/main" val="14068562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cSld name="Título, clip-art e texto">
    <p:spTree>
      <p:nvGrpSpPr>
        <p:cNvPr id="1" name=""/>
        <p:cNvGrpSpPr/>
        <p:nvPr/>
      </p:nvGrpSpPr>
      <p:grpSpPr>
        <a:xfrm>
          <a:off x="0" y="0"/>
          <a:ext cx="0" cy="0"/>
          <a:chOff x="0" y="0"/>
          <a:chExt cx="0" cy="0"/>
        </a:xfrm>
      </p:grpSpPr>
      <p:sp>
        <p:nvSpPr>
          <p:cNvPr id="2" name="Título 1"/>
          <p:cNvSpPr>
            <a:spLocks noGrp="1"/>
          </p:cNvSpPr>
          <p:nvPr>
            <p:ph type="title"/>
          </p:nvPr>
        </p:nvSpPr>
        <p:spPr>
          <a:xfrm>
            <a:off x="914400" y="609600"/>
            <a:ext cx="10363200" cy="1143000"/>
          </a:xfrm>
        </p:spPr>
        <p:txBody>
          <a:bodyPr/>
          <a:lstStyle/>
          <a:p>
            <a:r>
              <a:rPr lang="pt-BR"/>
              <a:t>Clique para editar o estilo do título mestre</a:t>
            </a:r>
          </a:p>
        </p:txBody>
      </p:sp>
      <p:sp>
        <p:nvSpPr>
          <p:cNvPr id="3" name="Espaço Reservado para Clip-art 2"/>
          <p:cNvSpPr>
            <a:spLocks noGrp="1"/>
          </p:cNvSpPr>
          <p:nvPr>
            <p:ph type="clipArt" sz="half" idx="1"/>
          </p:nvPr>
        </p:nvSpPr>
        <p:spPr>
          <a:xfrm>
            <a:off x="914400" y="1981200"/>
            <a:ext cx="5080000" cy="4114800"/>
          </a:xfrm>
        </p:spPr>
        <p:txBody>
          <a:bodyPr>
            <a:normAutofit/>
          </a:bodyPr>
          <a:lstStyle/>
          <a:p>
            <a:pPr lvl="0"/>
            <a:endParaRPr lang="pt-BR" noProof="0"/>
          </a:p>
        </p:txBody>
      </p:sp>
      <p:sp>
        <p:nvSpPr>
          <p:cNvPr id="4" name="Espaço Reservado para Texto 3"/>
          <p:cNvSpPr>
            <a:spLocks noGrp="1"/>
          </p:cNvSpPr>
          <p:nvPr>
            <p:ph type="body" sz="half" idx="2"/>
          </p:nvPr>
        </p:nvSpPr>
        <p:spPr>
          <a:xfrm>
            <a:off x="6197600" y="1981200"/>
            <a:ext cx="5080000" cy="411480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914400" y="6248400"/>
            <a:ext cx="2540000" cy="457200"/>
          </a:xfrm>
          <a:prstGeom prst="rect">
            <a:avLst/>
          </a:prstGeom>
        </p:spPr>
        <p:txBody>
          <a:bodyPr/>
          <a:lstStyle>
            <a:lvl1pPr>
              <a:defRPr/>
            </a:lvl1pPr>
          </a:lstStyle>
          <a:p>
            <a:pPr>
              <a:defRPr/>
            </a:pPr>
            <a:endParaRPr lang="en-US">
              <a:solidFill>
                <a:prstClr val="black">
                  <a:tint val="75000"/>
                </a:prstClr>
              </a:solidFill>
            </a:endParaRPr>
          </a:p>
        </p:txBody>
      </p:sp>
      <p:sp>
        <p:nvSpPr>
          <p:cNvPr id="6" name="Espaço Reservado para Rodapé 5"/>
          <p:cNvSpPr>
            <a:spLocks noGrp="1"/>
          </p:cNvSpPr>
          <p:nvPr>
            <p:ph type="ftr" sz="quarter" idx="11"/>
          </p:nvPr>
        </p:nvSpPr>
        <p:spPr>
          <a:xfrm>
            <a:off x="4165600" y="6248400"/>
            <a:ext cx="3860800" cy="457200"/>
          </a:xfrm>
          <a:prstGeom prst="rect">
            <a:avLst/>
          </a:prstGeom>
        </p:spPr>
        <p:txBody>
          <a:bodyPr/>
          <a:lstStyle>
            <a:lvl1pPr>
              <a:defRPr/>
            </a:lvl1pPr>
          </a:lstStyle>
          <a:p>
            <a:pPr>
              <a:defRPr/>
            </a:pPr>
            <a:endParaRPr lang="en-US">
              <a:solidFill>
                <a:prstClr val="black">
                  <a:tint val="75000"/>
                </a:prstClr>
              </a:solidFill>
            </a:endParaRPr>
          </a:p>
        </p:txBody>
      </p:sp>
      <p:sp>
        <p:nvSpPr>
          <p:cNvPr id="7" name="Espaço Reservado para Número de Slide 6"/>
          <p:cNvSpPr>
            <a:spLocks noGrp="1"/>
          </p:cNvSpPr>
          <p:nvPr>
            <p:ph type="sldNum" sz="quarter" idx="12"/>
          </p:nvPr>
        </p:nvSpPr>
        <p:spPr>
          <a:xfrm>
            <a:off x="8737600" y="6248400"/>
            <a:ext cx="2540000" cy="457200"/>
          </a:xfrm>
          <a:prstGeom prst="rect">
            <a:avLst/>
          </a:prstGeom>
        </p:spPr>
        <p:txBody>
          <a:bodyPr/>
          <a:lstStyle>
            <a:lvl1pPr>
              <a:defRPr/>
            </a:lvl1pPr>
          </a:lstStyle>
          <a:p>
            <a:fld id="{1ED234FB-D36F-8E42-9719-4CB5C2CA70BE}" type="slidenum">
              <a:rPr lang="en-US">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82143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C0FA67-F6C9-45E1-8142-4999607949B1}"/>
              </a:ext>
            </a:extLst>
          </p:cNvPr>
          <p:cNvSpPr>
            <a:spLocks noGrp="1"/>
          </p:cNvSpPr>
          <p:nvPr>
            <p:ph type="title"/>
          </p:nvPr>
        </p:nvSpPr>
        <p:spPr>
          <a:xfrm>
            <a:off x="831851" y="1709740"/>
            <a:ext cx="10515600" cy="2852737"/>
          </a:xfrm>
        </p:spPr>
        <p:txBody>
          <a:bodyPr anchor="b"/>
          <a:lstStyle>
            <a:lvl1pPr>
              <a:defRPr sz="6000"/>
            </a:lvl1p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1544C68C-247C-4EC3-AD66-6228CD9AC458}"/>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7197D6CC-A977-4FA2-B3AE-2A26DF03B7DC}"/>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5" name="Espaço Reservado para Rodapé 4">
            <a:extLst>
              <a:ext uri="{FF2B5EF4-FFF2-40B4-BE49-F238E27FC236}">
                <a16:creationId xmlns:a16="http://schemas.microsoft.com/office/drawing/2014/main" id="{B7F2F4B7-7206-4463-9ED2-3859E208D132}"/>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6AFA4608-DF1E-4C39-B1F6-8F1D560DBC31}"/>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2783751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5A7042-405B-4B1B-AC7C-9D414E9CF7B3}"/>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DF8EE3A2-35E5-4552-B85C-FFF922677705}"/>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a:extLst>
              <a:ext uri="{FF2B5EF4-FFF2-40B4-BE49-F238E27FC236}">
                <a16:creationId xmlns:a16="http://schemas.microsoft.com/office/drawing/2014/main" id="{921A159C-3FB4-4458-9101-9E2D1B42EA0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a:extLst>
              <a:ext uri="{FF2B5EF4-FFF2-40B4-BE49-F238E27FC236}">
                <a16:creationId xmlns:a16="http://schemas.microsoft.com/office/drawing/2014/main" id="{51D287E1-7EE0-40A1-9595-847120F48B12}"/>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6" name="Espaço Reservado para Rodapé 5">
            <a:extLst>
              <a:ext uri="{FF2B5EF4-FFF2-40B4-BE49-F238E27FC236}">
                <a16:creationId xmlns:a16="http://schemas.microsoft.com/office/drawing/2014/main" id="{DC73A82C-759D-47B6-80A0-B5509A934A6E}"/>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4BC810FD-FCE3-414F-A1D2-36BEAAC28ED8}"/>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2456729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6F8B6-11E6-4BEC-B821-AF073765E350}"/>
              </a:ext>
            </a:extLst>
          </p:cNvPr>
          <p:cNvSpPr>
            <a:spLocks noGrp="1"/>
          </p:cNvSpPr>
          <p:nvPr>
            <p:ph type="title"/>
          </p:nvPr>
        </p:nvSpPr>
        <p:spPr>
          <a:xfrm>
            <a:off x="839788" y="365127"/>
            <a:ext cx="10515600" cy="1325563"/>
          </a:xfrm>
        </p:spPr>
        <p:txBody>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D0C41E9D-8C64-4F52-8305-DA31064BCD93}"/>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3D2DE540-1D68-4063-BD9D-BE068C0A4C00}"/>
              </a:ext>
            </a:extLst>
          </p:cNvPr>
          <p:cNvSpPr>
            <a:spLocks noGrp="1"/>
          </p:cNvSpPr>
          <p:nvPr>
            <p:ph sz="half" idx="2"/>
          </p:nvPr>
        </p:nvSpPr>
        <p:spPr>
          <a:xfrm>
            <a:off x="839789"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a:extLst>
              <a:ext uri="{FF2B5EF4-FFF2-40B4-BE49-F238E27FC236}">
                <a16:creationId xmlns:a16="http://schemas.microsoft.com/office/drawing/2014/main" id="{FE10E047-11E3-4A03-851A-732A7C9EC8BF}"/>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6D031483-5ADF-434A-942E-E6357F2EA3E9}"/>
              </a:ext>
            </a:extLst>
          </p:cNvPr>
          <p:cNvSpPr>
            <a:spLocks noGrp="1"/>
          </p:cNvSpPr>
          <p:nvPr>
            <p:ph sz="quarter" idx="4"/>
          </p:nvPr>
        </p:nvSpPr>
        <p:spPr>
          <a:xfrm>
            <a:off x="6172201"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a:extLst>
              <a:ext uri="{FF2B5EF4-FFF2-40B4-BE49-F238E27FC236}">
                <a16:creationId xmlns:a16="http://schemas.microsoft.com/office/drawing/2014/main" id="{8574D1D1-508A-4E3A-8680-64E92BF703DE}"/>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8" name="Espaço Reservado para Rodapé 7">
            <a:extLst>
              <a:ext uri="{FF2B5EF4-FFF2-40B4-BE49-F238E27FC236}">
                <a16:creationId xmlns:a16="http://schemas.microsoft.com/office/drawing/2014/main" id="{6C5B7754-1DED-4D97-A9AB-4C4152F95E16}"/>
              </a:ext>
            </a:extLst>
          </p:cNvPr>
          <p:cNvSpPr>
            <a:spLocks noGrp="1"/>
          </p:cNvSpPr>
          <p:nvPr>
            <p:ph type="ftr" sz="quarter" idx="11"/>
          </p:nvPr>
        </p:nvSpPr>
        <p:spPr/>
        <p:txBody>
          <a:bodyPr/>
          <a:lstStyle/>
          <a:p>
            <a:endParaRPr lang="en-US"/>
          </a:p>
        </p:txBody>
      </p:sp>
      <p:sp>
        <p:nvSpPr>
          <p:cNvPr id="9" name="Espaço Reservado para Número de Slide 8">
            <a:extLst>
              <a:ext uri="{FF2B5EF4-FFF2-40B4-BE49-F238E27FC236}">
                <a16:creationId xmlns:a16="http://schemas.microsoft.com/office/drawing/2014/main" id="{FA5420D8-D20A-4C67-8ECC-50AA32635FA8}"/>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14512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F19888-8DE1-4EB4-A1A0-FA0ECA0D9337}"/>
              </a:ext>
            </a:extLst>
          </p:cNvPr>
          <p:cNvSpPr>
            <a:spLocks noGrp="1"/>
          </p:cNvSpPr>
          <p:nvPr>
            <p:ph type="title"/>
          </p:nvPr>
        </p:nvSpPr>
        <p:spPr/>
        <p:txBody>
          <a:body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id="{7B0C4A87-E4A5-44D6-83D6-113F486995EC}"/>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4" name="Espaço Reservado para Rodapé 3">
            <a:extLst>
              <a:ext uri="{FF2B5EF4-FFF2-40B4-BE49-F238E27FC236}">
                <a16:creationId xmlns:a16="http://schemas.microsoft.com/office/drawing/2014/main" id="{44EEA447-DE8F-4F31-AA7C-23C2C3F119E7}"/>
              </a:ext>
            </a:extLst>
          </p:cNvPr>
          <p:cNvSpPr>
            <a:spLocks noGrp="1"/>
          </p:cNvSpPr>
          <p:nvPr>
            <p:ph type="ftr" sz="quarter" idx="11"/>
          </p:nvPr>
        </p:nvSpPr>
        <p:spPr/>
        <p:txBody>
          <a:bodyPr/>
          <a:lstStyle/>
          <a:p>
            <a:endParaRPr lang="en-US"/>
          </a:p>
        </p:txBody>
      </p:sp>
      <p:sp>
        <p:nvSpPr>
          <p:cNvPr id="5" name="Espaço Reservado para Número de Slide 4">
            <a:extLst>
              <a:ext uri="{FF2B5EF4-FFF2-40B4-BE49-F238E27FC236}">
                <a16:creationId xmlns:a16="http://schemas.microsoft.com/office/drawing/2014/main" id="{AD373829-51BE-49DB-A7D0-0A12E381B29B}"/>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4023640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C19664E9-C7A0-47D0-B20A-2FA792D27B01}"/>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3" name="Espaço Reservado para Rodapé 2">
            <a:extLst>
              <a:ext uri="{FF2B5EF4-FFF2-40B4-BE49-F238E27FC236}">
                <a16:creationId xmlns:a16="http://schemas.microsoft.com/office/drawing/2014/main" id="{9F14970B-28DF-4CBB-80CE-6BF6EADCB6CA}"/>
              </a:ext>
            </a:extLst>
          </p:cNvPr>
          <p:cNvSpPr>
            <a:spLocks noGrp="1"/>
          </p:cNvSpPr>
          <p:nvPr>
            <p:ph type="ftr" sz="quarter" idx="11"/>
          </p:nvPr>
        </p:nvSpPr>
        <p:spPr/>
        <p:txBody>
          <a:bodyPr/>
          <a:lstStyle/>
          <a:p>
            <a:endParaRPr lang="en-US"/>
          </a:p>
        </p:txBody>
      </p:sp>
      <p:sp>
        <p:nvSpPr>
          <p:cNvPr id="4" name="Espaço Reservado para Número de Slide 3">
            <a:extLst>
              <a:ext uri="{FF2B5EF4-FFF2-40B4-BE49-F238E27FC236}">
                <a16:creationId xmlns:a16="http://schemas.microsoft.com/office/drawing/2014/main" id="{79D3F735-72EE-4D57-BAAE-DB07984F47CE}"/>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151904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C02933-38CB-4CAD-8DA8-6105AB7DFF8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431CA4DB-2FE2-445C-8170-0E3B1CF8843C}"/>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a:extLst>
              <a:ext uri="{FF2B5EF4-FFF2-40B4-BE49-F238E27FC236}">
                <a16:creationId xmlns:a16="http://schemas.microsoft.com/office/drawing/2014/main" id="{8A3D0A8E-EA0E-491B-AD33-AEB3CFF57A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BD82936-B5F9-4238-9C40-36A853E129AC}"/>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6" name="Espaço Reservado para Rodapé 5">
            <a:extLst>
              <a:ext uri="{FF2B5EF4-FFF2-40B4-BE49-F238E27FC236}">
                <a16:creationId xmlns:a16="http://schemas.microsoft.com/office/drawing/2014/main" id="{62958B1C-EE1E-468D-865B-4DF571D0ACA1}"/>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BA680D49-6F27-484B-AEB1-154244AC586C}"/>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1483437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43F3E0-15C5-441D-ACB8-7278B1E47CD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Imagem 2">
            <a:extLst>
              <a:ext uri="{FF2B5EF4-FFF2-40B4-BE49-F238E27FC236}">
                <a16:creationId xmlns:a16="http://schemas.microsoft.com/office/drawing/2014/main" id="{A2EF3B52-DEF2-4198-A910-1C74248C7FC0}"/>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a:extLst>
              <a:ext uri="{FF2B5EF4-FFF2-40B4-BE49-F238E27FC236}">
                <a16:creationId xmlns:a16="http://schemas.microsoft.com/office/drawing/2014/main" id="{DB51454E-90D0-4584-BE2A-340BAF15C7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CDD145B-39C8-4427-9DB0-AC071E9AD679}"/>
              </a:ext>
            </a:extLst>
          </p:cNvPr>
          <p:cNvSpPr>
            <a:spLocks noGrp="1"/>
          </p:cNvSpPr>
          <p:nvPr>
            <p:ph type="dt" sz="half" idx="10"/>
          </p:nvPr>
        </p:nvSpPr>
        <p:spPr/>
        <p:txBody>
          <a:bodyPr/>
          <a:lstStyle/>
          <a:p>
            <a:fld id="{5FECB862-076C-45C5-BD27-233388F0046B}" type="datetimeFigureOut">
              <a:rPr lang="en-US" smtClean="0"/>
              <a:pPr/>
              <a:t>9/20/22</a:t>
            </a:fld>
            <a:endParaRPr lang="en-US"/>
          </a:p>
        </p:txBody>
      </p:sp>
      <p:sp>
        <p:nvSpPr>
          <p:cNvPr id="6" name="Espaço Reservado para Rodapé 5">
            <a:extLst>
              <a:ext uri="{FF2B5EF4-FFF2-40B4-BE49-F238E27FC236}">
                <a16:creationId xmlns:a16="http://schemas.microsoft.com/office/drawing/2014/main" id="{CE5834BB-A305-42D4-BEFA-251C7417DCE4}"/>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4D344100-6F41-4A72-A147-A2C871B79852}"/>
              </a:ext>
            </a:extLst>
          </p:cNvPr>
          <p:cNvSpPr>
            <a:spLocks noGrp="1"/>
          </p:cNvSpPr>
          <p:nvPr>
            <p:ph type="sldNum" sz="quarter" idx="12"/>
          </p:nvPr>
        </p:nvSpPr>
        <p:spPr/>
        <p:txBody>
          <a:bodyPr/>
          <a:lstStyle/>
          <a:p>
            <a:fld id="{843B846A-5EC9-4042-8226-7E9B20E17035}" type="slidenum">
              <a:rPr lang="en-US" smtClean="0"/>
              <a:pPr/>
              <a:t>‹nº›</a:t>
            </a:fld>
            <a:endParaRPr lang="en-US"/>
          </a:p>
        </p:txBody>
      </p:sp>
    </p:spTree>
    <p:extLst>
      <p:ext uri="{BB962C8B-B14F-4D97-AF65-F5344CB8AC3E}">
        <p14:creationId xmlns:p14="http://schemas.microsoft.com/office/powerpoint/2010/main" val="241378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6E8FD68B-D682-4694-AF51-E468A09326D8}"/>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D7D3FEBE-1B7E-43EA-A052-27A14C747B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BAB9F7D3-3B86-4272-878E-0E3BE56BF168}"/>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CB862-076C-45C5-BD27-233388F0046B}" type="datetimeFigureOut">
              <a:rPr lang="en-US" smtClean="0"/>
              <a:pPr/>
              <a:t>9/20/22</a:t>
            </a:fld>
            <a:endParaRPr lang="en-US"/>
          </a:p>
        </p:txBody>
      </p:sp>
      <p:sp>
        <p:nvSpPr>
          <p:cNvPr id="5" name="Espaço Reservado para Rodapé 4">
            <a:extLst>
              <a:ext uri="{FF2B5EF4-FFF2-40B4-BE49-F238E27FC236}">
                <a16:creationId xmlns:a16="http://schemas.microsoft.com/office/drawing/2014/main" id="{FF5FD507-349C-4176-A2B5-AF1834DE8AA8}"/>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a:extLst>
              <a:ext uri="{FF2B5EF4-FFF2-40B4-BE49-F238E27FC236}">
                <a16:creationId xmlns:a16="http://schemas.microsoft.com/office/drawing/2014/main" id="{1D67A296-11BB-48C4-9EE2-6C5FFEC8902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B846A-5EC9-4042-8226-7E9B20E17035}" type="slidenum">
              <a:rPr lang="en-US" smtClean="0"/>
              <a:pPr/>
              <a:t>‹nº›</a:t>
            </a:fld>
            <a:endParaRPr lang="en-US"/>
          </a:p>
        </p:txBody>
      </p:sp>
    </p:spTree>
    <p:extLst>
      <p:ext uri="{BB962C8B-B14F-4D97-AF65-F5344CB8AC3E}">
        <p14:creationId xmlns:p14="http://schemas.microsoft.com/office/powerpoint/2010/main" val="491947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Posição do Título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PT" altLang="pt-BR"/>
              <a:t>Clique para editar o estilo</a:t>
            </a:r>
            <a:endParaRPr lang="pt-BR" altLang="pt-BR"/>
          </a:p>
        </p:txBody>
      </p:sp>
      <p:sp>
        <p:nvSpPr>
          <p:cNvPr id="1027" name="Marcador de Posição do Texto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PT" altLang="pt-BR"/>
              <a:t>Clique para editar os estilos</a:t>
            </a:r>
          </a:p>
          <a:p>
            <a:pPr lvl="1"/>
            <a:r>
              <a:rPr lang="pt-PT" altLang="pt-BR"/>
              <a:t>Segundo nível</a:t>
            </a:r>
          </a:p>
          <a:p>
            <a:pPr lvl="2"/>
            <a:r>
              <a:rPr lang="pt-PT" altLang="pt-BR"/>
              <a:t>Terceiro nível</a:t>
            </a:r>
          </a:p>
          <a:p>
            <a:pPr lvl="3"/>
            <a:r>
              <a:rPr lang="pt-PT" altLang="pt-BR"/>
              <a:t>Quarto nível</a:t>
            </a:r>
          </a:p>
          <a:p>
            <a:pPr lvl="4"/>
            <a:r>
              <a:rPr lang="pt-PT" altLang="pt-BR"/>
              <a:t>Quinto nível</a:t>
            </a:r>
            <a:endParaRPr lang="pt-BR" altLang="pt-BR"/>
          </a:p>
        </p:txBody>
      </p:sp>
      <p:sp>
        <p:nvSpPr>
          <p:cNvPr id="4" name="Marcador de Posição da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092778C6-8856-4F4C-88D5-467FF8EAF6B9}" type="datetimeFigureOut">
              <a:rPr lang="pt-BR"/>
              <a:pPr>
                <a:defRPr/>
              </a:pPr>
              <a:t>20/09/2022</a:t>
            </a:fld>
            <a:endParaRPr lang="pt-BR"/>
          </a:p>
        </p:txBody>
      </p:sp>
      <p:sp>
        <p:nvSpPr>
          <p:cNvPr id="5" name="Marcador de Posição do Rodapé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pt-BR"/>
          </a:p>
        </p:txBody>
      </p:sp>
      <p:sp>
        <p:nvSpPr>
          <p:cNvPr id="6" name="Marcador de Posição do Número do Diapositivo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51125DD6-F836-4154-94C5-9060F9726EAF}" type="slidenum">
              <a:rPr lang="pt-BR"/>
              <a:pPr>
                <a:defRPr/>
              </a:pPr>
              <a:t>‹nº›</a:t>
            </a:fld>
            <a:endParaRPr lang="pt-BR"/>
          </a:p>
        </p:txBody>
      </p:sp>
      <p:sp>
        <p:nvSpPr>
          <p:cNvPr id="1031" name="AutoShape 9"/>
          <p:cNvSpPr>
            <a:spLocks noChangeArrowheads="1"/>
          </p:cNvSpPr>
          <p:nvPr userDrawn="1"/>
        </p:nvSpPr>
        <p:spPr bwMode="auto">
          <a:xfrm>
            <a:off x="624417" y="1341439"/>
            <a:ext cx="10363200"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pt-BR"/>
          </a:p>
        </p:txBody>
      </p:sp>
    </p:spTree>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 id="2147484002"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BB1CA96-DAFF-49AE-B9C0-025983DF013C}"/>
              </a:ext>
            </a:extLst>
          </p:cNvPr>
          <p:cNvSpPr/>
          <p:nvPr/>
        </p:nvSpPr>
        <p:spPr>
          <a:xfrm>
            <a:off x="815413" y="998740"/>
            <a:ext cx="10727230" cy="707886"/>
          </a:xfrm>
          <a:prstGeom prst="rect">
            <a:avLst/>
          </a:prstGeom>
        </p:spPr>
        <p:txBody>
          <a:bodyPr wrap="square" lIns="91440" tIns="45720" rIns="91440" bIns="45720" anchor="t">
            <a:spAutoFit/>
          </a:bodyPr>
          <a:lstStyle/>
          <a:p>
            <a:pPr algn="ctr"/>
            <a:r>
              <a:rPr lang="pt-BR" sz="4000" b="1" dirty="0">
                <a:latin typeface="Times New Roman" panose="02020603050405020304" pitchFamily="18" charset="0"/>
                <a:cs typeface="Times New Roman" panose="02020603050405020304" pitchFamily="18" charset="0"/>
              </a:rPr>
              <a:t>Comportamento Operante: Extinção</a:t>
            </a:r>
          </a:p>
        </p:txBody>
      </p:sp>
      <p:sp>
        <p:nvSpPr>
          <p:cNvPr id="3" name="Retângulo 2">
            <a:extLst>
              <a:ext uri="{FF2B5EF4-FFF2-40B4-BE49-F238E27FC236}">
                <a16:creationId xmlns:a16="http://schemas.microsoft.com/office/drawing/2014/main" id="{C639C884-80E9-EF44-8BF7-2083880CBA36}"/>
              </a:ext>
            </a:extLst>
          </p:cNvPr>
          <p:cNvSpPr/>
          <p:nvPr/>
        </p:nvSpPr>
        <p:spPr>
          <a:xfrm>
            <a:off x="979186" y="3429000"/>
            <a:ext cx="10727230" cy="1323439"/>
          </a:xfrm>
          <a:prstGeom prst="rect">
            <a:avLst/>
          </a:prstGeom>
        </p:spPr>
        <p:txBody>
          <a:bodyPr wrap="square" lIns="91440" tIns="45720" rIns="91440" bIns="45720" anchor="t">
            <a:spAutoFit/>
          </a:bodyPr>
          <a:lstStyle/>
          <a:p>
            <a:pPr algn="ctr"/>
            <a:r>
              <a:rPr lang="pt-BR" sz="4000" b="1" dirty="0">
                <a:latin typeface="Times New Roman" panose="02020603050405020304" pitchFamily="18" charset="0"/>
                <a:cs typeface="Times New Roman" panose="02020603050405020304" pitchFamily="18" charset="0"/>
              </a:rPr>
              <a:t>O que é Comportamento Operante?</a:t>
            </a:r>
          </a:p>
          <a:p>
            <a:endParaRPr lang="pt-BR" sz="40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99D9E6C-F63D-504F-B297-A5A4FE73FDCF}"/>
              </a:ext>
            </a:extLst>
          </p:cNvPr>
          <p:cNvSpPr>
            <a:spLocks noGrp="1" noChangeArrowheads="1"/>
          </p:cNvSpPr>
          <p:nvPr>
            <p:ph type="title"/>
          </p:nvPr>
        </p:nvSpPr>
        <p:spPr/>
        <p:txBody>
          <a:bodyPr/>
          <a:lstStyle/>
          <a:p>
            <a:pPr algn="just"/>
            <a:r>
              <a:rPr lang="pt-BR" altLang="pt-BR" sz="3600" b="1" dirty="0">
                <a:latin typeface="Times New Roman" panose="02020603050405020304" pitchFamily="18" charset="0"/>
                <a:cs typeface="Times New Roman" panose="02020603050405020304" pitchFamily="18" charset="0"/>
              </a:rPr>
              <a:t>Quatro efeitos sobre o fortalecimento da resposta</a:t>
            </a:r>
            <a:r>
              <a:rPr lang="pt-BR" altLang="pt-BR" dirty="0">
                <a:latin typeface="Times New Roman" panose="02020603050405020304" pitchFamily="18" charset="0"/>
                <a:cs typeface="Times New Roman" panose="02020603050405020304" pitchFamily="18" charset="0"/>
              </a:rPr>
              <a:t> </a:t>
            </a:r>
            <a:r>
              <a:rPr lang="pt-BR" altLang="pt-BR" sz="3600" b="1" dirty="0">
                <a:latin typeface="Times New Roman" panose="02020603050405020304" pitchFamily="18" charset="0"/>
                <a:cs typeface="Times New Roman" panose="02020603050405020304" pitchFamily="18" charset="0"/>
              </a:rPr>
              <a:t>(</a:t>
            </a:r>
            <a:r>
              <a:rPr lang="pt-BR" altLang="pt-BR" sz="3600" b="1" dirty="0" err="1">
                <a:latin typeface="Times New Roman" panose="02020603050405020304" pitchFamily="18" charset="0"/>
                <a:cs typeface="Times New Roman" panose="02020603050405020304" pitchFamily="18" charset="0"/>
              </a:rPr>
              <a:t>Millenson</a:t>
            </a:r>
            <a:r>
              <a:rPr lang="pt-BR" altLang="pt-BR" sz="3600" b="1" dirty="0">
                <a:latin typeface="Times New Roman" panose="02020603050405020304" pitchFamily="18" charset="0"/>
                <a:cs typeface="Times New Roman" panose="02020603050405020304" pitchFamily="18" charset="0"/>
              </a:rPr>
              <a:t>, 1967, p. 87)</a:t>
            </a:r>
            <a:endParaRPr lang="pt-BR" altLang="pt-BR" dirty="0">
              <a:latin typeface="Times New Roman" panose="02020603050405020304" pitchFamily="18" charset="0"/>
              <a:cs typeface="Times New Roman" panose="02020603050405020304" pitchFamily="18" charset="0"/>
            </a:endParaRPr>
          </a:p>
        </p:txBody>
      </p:sp>
      <p:sp>
        <p:nvSpPr>
          <p:cNvPr id="46083" name="Rectangle 3">
            <a:extLst>
              <a:ext uri="{FF2B5EF4-FFF2-40B4-BE49-F238E27FC236}">
                <a16:creationId xmlns:a16="http://schemas.microsoft.com/office/drawing/2014/main" id="{DA26FD43-CCE8-1040-9DA6-CD4F61EE5682}"/>
              </a:ext>
            </a:extLst>
          </p:cNvPr>
          <p:cNvSpPr>
            <a:spLocks noGrp="1" noChangeArrowheads="1"/>
          </p:cNvSpPr>
          <p:nvPr>
            <p:ph type="body" idx="1"/>
          </p:nvPr>
        </p:nvSpPr>
        <p:spPr>
          <a:xfrm>
            <a:off x="838200" y="1828800"/>
            <a:ext cx="10777539" cy="5029200"/>
          </a:xfrm>
        </p:spPr>
        <p:txBody>
          <a:bodyPr>
            <a:noAutofit/>
          </a:bodyPr>
          <a:lstStyle/>
          <a:p>
            <a:pPr algn="just">
              <a:lnSpc>
                <a:spcPct val="90000"/>
              </a:lnSpc>
            </a:pPr>
            <a:r>
              <a:rPr lang="pt-BR" altLang="pt-BR" sz="3200" dirty="0">
                <a:latin typeface="Times New Roman" panose="02020603050405020304" pitchFamily="18" charset="0"/>
                <a:cs typeface="Times New Roman" panose="02020603050405020304" pitchFamily="18" charset="0"/>
              </a:rPr>
              <a:t>Aumentar a frequência da resposta em relação ao nível operante (antes da consequência ser manipulada).</a:t>
            </a:r>
          </a:p>
          <a:p>
            <a:pPr algn="just">
              <a:lnSpc>
                <a:spcPct val="90000"/>
              </a:lnSpc>
            </a:pPr>
            <a:r>
              <a:rPr lang="pt-BR" altLang="pt-BR" sz="3200" dirty="0">
                <a:latin typeface="Times New Roman" panose="02020603050405020304" pitchFamily="18" charset="0"/>
                <a:cs typeface="Times New Roman" panose="02020603050405020304" pitchFamily="18" charset="0"/>
              </a:rPr>
              <a:t>Aumentar a frequência da resposta em relação a taxa de outras respostas que ocorriam simultaneamente.</a:t>
            </a:r>
          </a:p>
          <a:p>
            <a:pPr algn="just">
              <a:lnSpc>
                <a:spcPct val="90000"/>
              </a:lnSpc>
            </a:pPr>
            <a:r>
              <a:rPr lang="pt-BR" altLang="pt-BR" sz="3200" dirty="0">
                <a:latin typeface="Times New Roman" panose="02020603050405020304" pitchFamily="18" charset="0"/>
                <a:cs typeface="Times New Roman" panose="02020603050405020304" pitchFamily="18" charset="0"/>
              </a:rPr>
              <a:t>Sequência de respostas muda de forma alternada e padronizada.</a:t>
            </a:r>
          </a:p>
          <a:p>
            <a:pPr lvl="1" algn="just">
              <a:lnSpc>
                <a:spcPct val="90000"/>
              </a:lnSpc>
            </a:pPr>
            <a:r>
              <a:rPr lang="pt-BR" altLang="pt-BR" sz="3200" dirty="0" err="1">
                <a:latin typeface="Times New Roman" panose="02020603050405020304" pitchFamily="18" charset="0"/>
                <a:cs typeface="Times New Roman" panose="02020603050405020304" pitchFamily="18" charset="0"/>
              </a:rPr>
              <a:t>Rp</a:t>
            </a:r>
            <a:r>
              <a:rPr lang="pt-BR" altLang="pt-BR" sz="3200" dirty="0">
                <a:latin typeface="Times New Roman" panose="02020603050405020304" pitchFamily="18" charset="0"/>
                <a:cs typeface="Times New Roman" panose="02020603050405020304" pitchFamily="18" charset="0"/>
              </a:rPr>
              <a:t> - </a:t>
            </a:r>
            <a:r>
              <a:rPr lang="pt-BR" altLang="pt-BR" sz="3200" dirty="0" err="1">
                <a:latin typeface="Times New Roman" panose="02020603050405020304" pitchFamily="18" charset="0"/>
                <a:cs typeface="Times New Roman" panose="02020603050405020304" pitchFamily="18" charset="0"/>
              </a:rPr>
              <a:t>Rp</a:t>
            </a:r>
            <a:r>
              <a:rPr lang="pt-BR" altLang="pt-BR" sz="3200" dirty="0">
                <a:latin typeface="Times New Roman" panose="02020603050405020304" pitchFamily="18" charset="0"/>
                <a:cs typeface="Times New Roman" panose="02020603050405020304" pitchFamily="18" charset="0"/>
              </a:rPr>
              <a:t> - Ra - </a:t>
            </a:r>
            <a:r>
              <a:rPr lang="pt-BR" altLang="pt-BR" sz="3200" dirty="0" err="1">
                <a:latin typeface="Times New Roman" panose="02020603050405020304" pitchFamily="18" charset="0"/>
                <a:cs typeface="Times New Roman" panose="02020603050405020304" pitchFamily="18" charset="0"/>
              </a:rPr>
              <a:t>Rp</a:t>
            </a:r>
            <a:r>
              <a:rPr lang="pt-BR" altLang="pt-BR" sz="3200" dirty="0">
                <a:latin typeface="Times New Roman" panose="02020603050405020304" pitchFamily="18" charset="0"/>
                <a:cs typeface="Times New Roman" panose="02020603050405020304" pitchFamily="18" charset="0"/>
              </a:rPr>
              <a:t> - </a:t>
            </a:r>
            <a:r>
              <a:rPr lang="pt-BR" altLang="pt-BR" sz="3200" dirty="0" err="1">
                <a:latin typeface="Times New Roman" panose="02020603050405020304" pitchFamily="18" charset="0"/>
                <a:cs typeface="Times New Roman" panose="02020603050405020304" pitchFamily="18" charset="0"/>
              </a:rPr>
              <a:t>Rp</a:t>
            </a:r>
            <a:r>
              <a:rPr lang="pt-BR" altLang="pt-BR" sz="3200" dirty="0">
                <a:latin typeface="Times New Roman" panose="02020603050405020304" pitchFamily="18" charset="0"/>
                <a:cs typeface="Times New Roman" panose="02020603050405020304" pitchFamily="18" charset="0"/>
              </a:rPr>
              <a:t> - Ra - Ra - Ra</a:t>
            </a:r>
          </a:p>
          <a:p>
            <a:pPr lvl="1" algn="just">
              <a:lnSpc>
                <a:spcPct val="90000"/>
              </a:lnSpc>
            </a:pPr>
            <a:r>
              <a:rPr lang="pt-BR" altLang="pt-BR" sz="3200" dirty="0" err="1">
                <a:latin typeface="Times New Roman" panose="02020603050405020304" pitchFamily="18" charset="0"/>
                <a:cs typeface="Times New Roman" panose="02020603050405020304" pitchFamily="18" charset="0"/>
              </a:rPr>
              <a:t>Rp</a:t>
            </a:r>
            <a:r>
              <a:rPr lang="pt-BR" altLang="pt-BR" sz="3200" dirty="0">
                <a:latin typeface="Times New Roman" panose="02020603050405020304" pitchFamily="18" charset="0"/>
                <a:cs typeface="Times New Roman" panose="02020603050405020304" pitchFamily="18" charset="0"/>
              </a:rPr>
              <a:t> - Ra - </a:t>
            </a:r>
            <a:r>
              <a:rPr lang="pt-BR" altLang="pt-BR" sz="3200" dirty="0" err="1">
                <a:latin typeface="Times New Roman" panose="02020603050405020304" pitchFamily="18" charset="0"/>
                <a:cs typeface="Times New Roman" panose="02020603050405020304" pitchFamily="18" charset="0"/>
              </a:rPr>
              <a:t>Rp</a:t>
            </a:r>
            <a:r>
              <a:rPr lang="pt-BR" altLang="pt-BR" sz="3200" dirty="0">
                <a:latin typeface="Times New Roman" panose="02020603050405020304" pitchFamily="18" charset="0"/>
                <a:cs typeface="Times New Roman" panose="02020603050405020304" pitchFamily="18" charset="0"/>
              </a:rPr>
              <a:t> - Ra - </a:t>
            </a:r>
            <a:r>
              <a:rPr lang="pt-BR" altLang="pt-BR" sz="3200" dirty="0" err="1">
                <a:latin typeface="Times New Roman" panose="02020603050405020304" pitchFamily="18" charset="0"/>
                <a:cs typeface="Times New Roman" panose="02020603050405020304" pitchFamily="18" charset="0"/>
              </a:rPr>
              <a:t>Rp</a:t>
            </a:r>
            <a:r>
              <a:rPr lang="pt-BR" altLang="pt-BR" sz="3200" dirty="0">
                <a:latin typeface="Times New Roman" panose="02020603050405020304" pitchFamily="18" charset="0"/>
                <a:cs typeface="Times New Roman" panose="02020603050405020304" pitchFamily="18" charset="0"/>
              </a:rPr>
              <a:t> - Ra - </a:t>
            </a:r>
            <a:r>
              <a:rPr lang="pt-BR" altLang="pt-BR" sz="3200" dirty="0" err="1">
                <a:latin typeface="Times New Roman" panose="02020603050405020304" pitchFamily="18" charset="0"/>
                <a:cs typeface="Times New Roman" panose="02020603050405020304" pitchFamily="18" charset="0"/>
              </a:rPr>
              <a:t>Rp</a:t>
            </a:r>
            <a:r>
              <a:rPr lang="pt-BR" altLang="pt-BR" sz="3200" dirty="0">
                <a:latin typeface="Times New Roman" panose="02020603050405020304" pitchFamily="18" charset="0"/>
                <a:cs typeface="Times New Roman" panose="02020603050405020304" pitchFamily="18" charset="0"/>
              </a:rPr>
              <a:t> - Ra</a:t>
            </a:r>
          </a:p>
          <a:p>
            <a:pPr lvl="1" algn="just">
              <a:lnSpc>
                <a:spcPct val="90000"/>
              </a:lnSpc>
            </a:pPr>
            <a:r>
              <a:rPr lang="pt-BR" altLang="pt-BR" sz="3200" dirty="0" err="1">
                <a:latin typeface="Times New Roman" panose="02020603050405020304" pitchFamily="18" charset="0"/>
                <a:cs typeface="Times New Roman" panose="02020603050405020304" pitchFamily="18" charset="0"/>
              </a:rPr>
              <a:t>Rp</a:t>
            </a:r>
            <a:r>
              <a:rPr lang="pt-BR" altLang="pt-BR" sz="3200" dirty="0">
                <a:latin typeface="Times New Roman" panose="02020603050405020304" pitchFamily="18" charset="0"/>
                <a:cs typeface="Times New Roman" panose="02020603050405020304" pitchFamily="18" charset="0"/>
              </a:rPr>
              <a:t> (pressão à barra) e Ra (aproximar-se do bebedouro).</a:t>
            </a:r>
          </a:p>
          <a:p>
            <a:pPr algn="just">
              <a:lnSpc>
                <a:spcPct val="90000"/>
              </a:lnSpc>
            </a:pPr>
            <a:r>
              <a:rPr lang="pt-BR" altLang="pt-BR" sz="3200" dirty="0">
                <a:latin typeface="Times New Roman" panose="02020603050405020304" pitchFamily="18" charset="0"/>
                <a:cs typeface="Times New Roman" panose="02020603050405020304" pitchFamily="18" charset="0"/>
              </a:rPr>
              <a:t>Aumentar a estereotipia da resposta selecionada. </a:t>
            </a:r>
          </a:p>
        </p:txBody>
      </p:sp>
    </p:spTree>
    <p:extLst>
      <p:ext uri="{BB962C8B-B14F-4D97-AF65-F5344CB8AC3E}">
        <p14:creationId xmlns:p14="http://schemas.microsoft.com/office/powerpoint/2010/main" val="1979666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EE106407-DBFF-024F-B4E4-DFCF258F28A7}"/>
              </a:ext>
            </a:extLst>
          </p:cNvPr>
          <p:cNvSpPr>
            <a:spLocks noGrp="1" noChangeArrowheads="1"/>
          </p:cNvSpPr>
          <p:nvPr>
            <p:ph type="title"/>
          </p:nvPr>
        </p:nvSpPr>
        <p:spPr>
          <a:xfrm>
            <a:off x="200025" y="365127"/>
            <a:ext cx="11772900" cy="1325563"/>
          </a:xfrm>
        </p:spPr>
        <p:txBody>
          <a:bodyPr>
            <a:normAutofit/>
          </a:bodyPr>
          <a:lstStyle/>
          <a:p>
            <a:pPr algn="just"/>
            <a:r>
              <a:rPr lang="pt-BR" altLang="pt-BR" sz="4000" b="1" dirty="0">
                <a:latin typeface="Times New Roman" panose="02020603050405020304" pitchFamily="18" charset="0"/>
                <a:cs typeface="Times New Roman" panose="02020603050405020304" pitchFamily="18" charset="0"/>
              </a:rPr>
              <a:t>Curva hipotética em uma situação de </a:t>
            </a:r>
            <a:r>
              <a:rPr lang="pt-BR" altLang="pt-BR" sz="4000" b="1" dirty="0" err="1">
                <a:latin typeface="Times New Roman" panose="02020603050405020304" pitchFamily="18" charset="0"/>
                <a:cs typeface="Times New Roman" panose="02020603050405020304" pitchFamily="18" charset="0"/>
              </a:rPr>
              <a:t>reforçamento</a:t>
            </a:r>
            <a:endParaRPr lang="pt-BR" altLang="pt-BR" sz="4000" dirty="0">
              <a:latin typeface="Times New Roman" panose="02020603050405020304" pitchFamily="18" charset="0"/>
              <a:cs typeface="Times New Roman" panose="02020603050405020304" pitchFamily="18" charset="0"/>
            </a:endParaRPr>
          </a:p>
        </p:txBody>
      </p:sp>
      <p:graphicFrame>
        <p:nvGraphicFramePr>
          <p:cNvPr id="47107" name="Object 3">
            <a:extLst>
              <a:ext uri="{FF2B5EF4-FFF2-40B4-BE49-F238E27FC236}">
                <a16:creationId xmlns:a16="http://schemas.microsoft.com/office/drawing/2014/main" id="{EBC983E3-D34E-FA48-A16A-2C9A5BB5AB03}"/>
              </a:ext>
            </a:extLst>
          </p:cNvPr>
          <p:cNvGraphicFramePr>
            <a:graphicFrameLocks noGrp="1" noChangeAspect="1"/>
          </p:cNvGraphicFramePr>
          <p:nvPr>
            <p:ph type="body" idx="1"/>
          </p:nvPr>
        </p:nvGraphicFramePr>
        <p:xfrm>
          <a:off x="2590800" y="2046289"/>
          <a:ext cx="7620000" cy="4594225"/>
        </p:xfrm>
        <a:graphic>
          <a:graphicData uri="http://schemas.openxmlformats.org/presentationml/2006/ole">
            <mc:AlternateContent xmlns:mc="http://schemas.openxmlformats.org/markup-compatibility/2006">
              <mc:Choice xmlns:v="urn:schemas-microsoft-com:vml" Requires="v">
                <p:oleObj spid="_x0000_s5170" name="Planilha" r:id="rId4" imgW="10477500" imgH="6311900" progId="Excel.Sheet.8">
                  <p:embed/>
                </p:oleObj>
              </mc:Choice>
              <mc:Fallback>
                <p:oleObj name="Planilha" r:id="rId4" imgW="10477500" imgH="6311900" progId="Excel.Sheet.8">
                  <p:embed/>
                  <p:pic>
                    <p:nvPicPr>
                      <p:cNvPr id="47107" name="Object 3">
                        <a:extLst>
                          <a:ext uri="{FF2B5EF4-FFF2-40B4-BE49-F238E27FC236}">
                            <a16:creationId xmlns:a16="http://schemas.microsoft.com/office/drawing/2014/main" id="{EBC983E3-D34E-FA48-A16A-2C9A5BB5AB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046289"/>
                        <a:ext cx="7620000" cy="4594225"/>
                      </a:xfrm>
                      <a:prstGeom prst="rect">
                        <a:avLst/>
                      </a:prstGeom>
                    </p:spPr>
                  </p:pic>
                </p:oleObj>
              </mc:Fallback>
            </mc:AlternateContent>
          </a:graphicData>
        </a:graphic>
      </p:graphicFrame>
    </p:spTree>
    <p:extLst>
      <p:ext uri="{BB962C8B-B14F-4D97-AF65-F5344CB8AC3E}">
        <p14:creationId xmlns:p14="http://schemas.microsoft.com/office/powerpoint/2010/main" val="1599127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5CAC59E-C3ED-1043-8588-A851BE104810}"/>
              </a:ext>
            </a:extLst>
          </p:cNvPr>
          <p:cNvSpPr>
            <a:spLocks noGrp="1" noChangeArrowheads="1"/>
          </p:cNvSpPr>
          <p:nvPr>
            <p:ph type="body" idx="1"/>
          </p:nvPr>
        </p:nvSpPr>
        <p:spPr>
          <a:xfrm>
            <a:off x="838200" y="2457450"/>
            <a:ext cx="10515600" cy="1500188"/>
          </a:xfrm>
        </p:spPr>
        <p:txBody>
          <a:bodyPr>
            <a:noAutofit/>
          </a:bodyPr>
          <a:lstStyle/>
          <a:p>
            <a:pPr marL="0" indent="0" algn="just">
              <a:buNone/>
            </a:pPr>
            <a:r>
              <a:rPr kumimoji="0" lang="pt-BR" altLang="pt-BR" sz="4000" dirty="0">
                <a:latin typeface="Times New Roman" panose="02020603050405020304" pitchFamily="18" charset="0"/>
                <a:cs typeface="Times New Roman" panose="02020603050405020304" pitchFamily="18" charset="0"/>
              </a:rPr>
              <a:t>O que acontece quando respostas operantes deixam de produzir as consequências que as mantêm? </a:t>
            </a:r>
          </a:p>
        </p:txBody>
      </p:sp>
      <p:sp>
        <p:nvSpPr>
          <p:cNvPr id="3" name="Rectangle 3">
            <a:extLst>
              <a:ext uri="{FF2B5EF4-FFF2-40B4-BE49-F238E27FC236}">
                <a16:creationId xmlns:a16="http://schemas.microsoft.com/office/drawing/2014/main" id="{0D448723-CCF4-5F4B-85D7-88CC23B2BA61}"/>
              </a:ext>
            </a:extLst>
          </p:cNvPr>
          <p:cNvSpPr txBox="1">
            <a:spLocks noChangeArrowheads="1"/>
          </p:cNvSpPr>
          <p:nvPr/>
        </p:nvSpPr>
        <p:spPr>
          <a:xfrm>
            <a:off x="838200" y="4446588"/>
            <a:ext cx="10515600" cy="7651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t-BR" altLang="pt-BR" sz="4000" b="1" dirty="0">
                <a:latin typeface="Times New Roman" panose="02020603050405020304" pitchFamily="18" charset="0"/>
              </a:rPr>
              <a:t>Extinção.</a:t>
            </a:r>
            <a:endParaRPr lang="pt-BR" altLang="pt-BR" sz="4000" dirty="0"/>
          </a:p>
        </p:txBody>
      </p:sp>
      <p:sp>
        <p:nvSpPr>
          <p:cNvPr id="4" name="Rectangle 3">
            <a:extLst>
              <a:ext uri="{FF2B5EF4-FFF2-40B4-BE49-F238E27FC236}">
                <a16:creationId xmlns:a16="http://schemas.microsoft.com/office/drawing/2014/main" id="{E067F2CB-8722-674D-9EDF-52E114EA3E50}"/>
              </a:ext>
            </a:extLst>
          </p:cNvPr>
          <p:cNvSpPr txBox="1">
            <a:spLocks noChangeArrowheads="1"/>
          </p:cNvSpPr>
          <p:nvPr/>
        </p:nvSpPr>
        <p:spPr>
          <a:xfrm>
            <a:off x="838200" y="1203325"/>
            <a:ext cx="10515600" cy="9715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pt-BR" altLang="pt-BR" sz="4000" dirty="0">
                <a:latin typeface="Times New Roman" panose="02020603050405020304" pitchFamily="18" charset="0"/>
              </a:rPr>
              <a:t>E quando as respostas deixam de ocorrer?</a:t>
            </a:r>
          </a:p>
        </p:txBody>
      </p:sp>
    </p:spTree>
    <p:extLst>
      <p:ext uri="{BB962C8B-B14F-4D97-AF65-F5344CB8AC3E}">
        <p14:creationId xmlns:p14="http://schemas.microsoft.com/office/powerpoint/2010/main" val="229291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26FF736-0FFB-AA43-BDED-F09A3DA2F7F6}"/>
              </a:ext>
            </a:extLst>
          </p:cNvPr>
          <p:cNvSpPr>
            <a:spLocks noGrp="1" noChangeArrowheads="1"/>
          </p:cNvSpPr>
          <p:nvPr>
            <p:ph type="title"/>
          </p:nvPr>
        </p:nvSpPr>
        <p:spPr/>
        <p:txBody>
          <a:bodyPr>
            <a:normAutofit/>
          </a:bodyPr>
          <a:lstStyle/>
          <a:p>
            <a:r>
              <a:rPr lang="pt-BR" altLang="pt-BR" sz="4000" b="1" dirty="0">
                <a:latin typeface="Times New Roman" panose="02020603050405020304" pitchFamily="18" charset="0"/>
                <a:cs typeface="Times New Roman" panose="02020603050405020304" pitchFamily="18" charset="0"/>
              </a:rPr>
              <a:t>Keller e </a:t>
            </a:r>
            <a:r>
              <a:rPr lang="pt-BR" altLang="pt-BR" sz="4000" b="1" dirty="0" err="1">
                <a:latin typeface="Times New Roman" panose="02020603050405020304" pitchFamily="18" charset="0"/>
                <a:cs typeface="Times New Roman" panose="02020603050405020304" pitchFamily="18" charset="0"/>
              </a:rPr>
              <a:t>Schoenfeld</a:t>
            </a:r>
            <a:r>
              <a:rPr lang="pt-BR" altLang="pt-BR" sz="4000" b="1" dirty="0">
                <a:latin typeface="Times New Roman" panose="02020603050405020304" pitchFamily="18" charset="0"/>
                <a:cs typeface="Times New Roman" panose="02020603050405020304" pitchFamily="18" charset="0"/>
              </a:rPr>
              <a:t> (1950, pp. 70 - 71):</a:t>
            </a:r>
            <a:r>
              <a:rPr kumimoji="0" lang="pt-BR" altLang="pt-BR" sz="4000" dirty="0">
                <a:solidFill>
                  <a:schemeClr val="tx1"/>
                </a:solidFill>
                <a:latin typeface="Times New Roman" panose="02020603050405020304" pitchFamily="18" charset="0"/>
                <a:cs typeface="Times New Roman" panose="02020603050405020304" pitchFamily="18" charset="0"/>
              </a:rPr>
              <a:t> </a:t>
            </a:r>
          </a:p>
        </p:txBody>
      </p:sp>
      <p:sp>
        <p:nvSpPr>
          <p:cNvPr id="10243" name="Rectangle 3">
            <a:extLst>
              <a:ext uri="{FF2B5EF4-FFF2-40B4-BE49-F238E27FC236}">
                <a16:creationId xmlns:a16="http://schemas.microsoft.com/office/drawing/2014/main" id="{668C5EBA-F8BA-6F43-BDBE-D3FCDAC6A419}"/>
              </a:ext>
            </a:extLst>
          </p:cNvPr>
          <p:cNvSpPr>
            <a:spLocks noGrp="1" noChangeArrowheads="1"/>
          </p:cNvSpPr>
          <p:nvPr>
            <p:ph type="body" idx="1"/>
          </p:nvPr>
        </p:nvSpPr>
        <p:spPr/>
        <p:txBody>
          <a:bodyPr>
            <a:normAutofit/>
          </a:bodyPr>
          <a:lstStyle/>
          <a:p>
            <a:pPr marL="0" indent="0" algn="just">
              <a:buNone/>
            </a:pPr>
            <a:r>
              <a:rPr lang="pt-BR" altLang="pt-BR" sz="4000">
                <a:latin typeface="Times New Roman" panose="02020603050405020304" pitchFamily="18" charset="0"/>
              </a:rPr>
              <a:t>“Operantes condicionados são extintos rompendo-se a relação entre o ato e o efeito. À medida que respostas sucessivas deixam de produzir reforço, a recorrência da resposta torna-se menos provável. (...) A força de um operante condicionado pode ser reduzida pela não apresentação do reforço”.</a:t>
            </a:r>
            <a:endParaRPr lang="pt-BR" altLang="pt-BR" sz="4000"/>
          </a:p>
        </p:txBody>
      </p:sp>
    </p:spTree>
    <p:extLst>
      <p:ext uri="{BB962C8B-B14F-4D97-AF65-F5344CB8AC3E}">
        <p14:creationId xmlns:p14="http://schemas.microsoft.com/office/powerpoint/2010/main" val="2246973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57E2E75-3F79-2D49-BADA-B42817D2B193}"/>
              </a:ext>
            </a:extLst>
          </p:cNvPr>
          <p:cNvSpPr>
            <a:spLocks noGrp="1" noChangeArrowheads="1"/>
          </p:cNvSpPr>
          <p:nvPr>
            <p:ph type="title"/>
          </p:nvPr>
        </p:nvSpPr>
        <p:spPr/>
        <p:txBody>
          <a:bodyPr>
            <a:normAutofit/>
          </a:bodyPr>
          <a:lstStyle/>
          <a:p>
            <a:r>
              <a:rPr kumimoji="0" lang="pt-BR" altLang="pt-BR" b="1" dirty="0">
                <a:latin typeface="Times New Roman" panose="02020603050405020304" pitchFamily="18" charset="0"/>
                <a:cs typeface="Times New Roman" panose="02020603050405020304" pitchFamily="18" charset="0"/>
              </a:rPr>
              <a:t>Skinner (1953, p. 77):</a:t>
            </a:r>
            <a:r>
              <a:rPr kumimoji="0" lang="pt-BR" altLang="pt-BR" dirty="0">
                <a:solidFill>
                  <a:schemeClr val="tx1"/>
                </a:solidFill>
                <a:latin typeface="Times New Roman" panose="02020603050405020304" pitchFamily="18" charset="0"/>
                <a:cs typeface="Times New Roman" panose="02020603050405020304" pitchFamily="18" charset="0"/>
              </a:rPr>
              <a:t> </a:t>
            </a:r>
          </a:p>
        </p:txBody>
      </p:sp>
      <p:sp>
        <p:nvSpPr>
          <p:cNvPr id="11267" name="Rectangle 3">
            <a:extLst>
              <a:ext uri="{FF2B5EF4-FFF2-40B4-BE49-F238E27FC236}">
                <a16:creationId xmlns:a16="http://schemas.microsoft.com/office/drawing/2014/main" id="{1C01918B-7A81-5B42-82D7-7364F6A1DF88}"/>
              </a:ext>
            </a:extLst>
          </p:cNvPr>
          <p:cNvSpPr>
            <a:spLocks noGrp="1" noChangeArrowheads="1"/>
          </p:cNvSpPr>
          <p:nvPr>
            <p:ph type="body" idx="1"/>
          </p:nvPr>
        </p:nvSpPr>
        <p:spPr/>
        <p:txBody>
          <a:bodyPr>
            <a:normAutofit/>
          </a:bodyPr>
          <a:lstStyle/>
          <a:p>
            <a:pPr marL="0" indent="0" algn="just">
              <a:buNone/>
            </a:pPr>
            <a:r>
              <a:rPr lang="pt-BR" altLang="pt-BR" sz="4000" dirty="0">
                <a:latin typeface="Times New Roman" panose="02020603050405020304" pitchFamily="18" charset="0"/>
              </a:rPr>
              <a:t>“Quando o reforço já não estiver sendo dado, a resposta torna-se menos e menos frequente, o que se denomina ‘extinção operante’”.</a:t>
            </a:r>
          </a:p>
          <a:p>
            <a:pPr marL="0" indent="0" algn="just">
              <a:buNone/>
            </a:pPr>
            <a:endParaRPr kumimoji="0" lang="pt-BR" altLang="pt-BR" sz="4000" dirty="0">
              <a:latin typeface="Times New Roman" panose="02020603050405020304" pitchFamily="18" charset="0"/>
            </a:endParaRPr>
          </a:p>
          <a:p>
            <a:pPr marL="0" indent="0" algn="just">
              <a:buNone/>
            </a:pPr>
            <a:r>
              <a:rPr lang="pt-BR" altLang="pt-BR" sz="4000" dirty="0">
                <a:latin typeface="Times New Roman" panose="02020603050405020304" pitchFamily="18" charset="0"/>
              </a:rPr>
              <a:t>- Não é esquecimento (diminuição a medida que o tempo passa)</a:t>
            </a:r>
            <a:endParaRPr kumimoji="0" lang="pt-BR" altLang="pt-BR" sz="4000" dirty="0"/>
          </a:p>
        </p:txBody>
      </p:sp>
    </p:spTree>
    <p:extLst>
      <p:ext uri="{BB962C8B-B14F-4D97-AF65-F5344CB8AC3E}">
        <p14:creationId xmlns:p14="http://schemas.microsoft.com/office/powerpoint/2010/main" val="921921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A7CA88C-B271-9645-9D9D-B7E2104C3A2C}"/>
              </a:ext>
            </a:extLst>
          </p:cNvPr>
          <p:cNvSpPr>
            <a:spLocks noGrp="1" noChangeArrowheads="1"/>
          </p:cNvSpPr>
          <p:nvPr>
            <p:ph type="title"/>
          </p:nvPr>
        </p:nvSpPr>
        <p:spPr>
          <a:xfrm>
            <a:off x="586854" y="228600"/>
            <a:ext cx="9882709" cy="457200"/>
          </a:xfrm>
        </p:spPr>
        <p:txBody>
          <a:bodyPr>
            <a:normAutofit fontScale="90000"/>
          </a:bodyPr>
          <a:lstStyle/>
          <a:p>
            <a:r>
              <a:rPr kumimoji="0" lang="pt-BR" altLang="pt-BR" b="1" dirty="0" err="1">
                <a:latin typeface="Times New Roman" panose="02020603050405020304" pitchFamily="18" charset="0"/>
                <a:cs typeface="Times New Roman" panose="02020603050405020304" pitchFamily="18" charset="0"/>
              </a:rPr>
              <a:t>Millenson</a:t>
            </a:r>
            <a:r>
              <a:rPr kumimoji="0" lang="pt-BR" altLang="pt-BR" b="1" dirty="0">
                <a:latin typeface="Times New Roman" panose="02020603050405020304" pitchFamily="18" charset="0"/>
                <a:cs typeface="Times New Roman" panose="02020603050405020304" pitchFamily="18" charset="0"/>
              </a:rPr>
              <a:t> (1967, p. 112):</a:t>
            </a:r>
            <a:r>
              <a:rPr kumimoji="0" lang="pt-BR" altLang="pt-BR" dirty="0">
                <a:solidFill>
                  <a:schemeClr val="tx1"/>
                </a:solidFill>
                <a:latin typeface="Times New Roman" panose="02020603050405020304" pitchFamily="18" charset="0"/>
                <a:cs typeface="Times New Roman" panose="02020603050405020304" pitchFamily="18" charset="0"/>
              </a:rPr>
              <a:t> </a:t>
            </a:r>
          </a:p>
        </p:txBody>
      </p:sp>
      <p:sp>
        <p:nvSpPr>
          <p:cNvPr id="12291" name="Rectangle 3">
            <a:extLst>
              <a:ext uri="{FF2B5EF4-FFF2-40B4-BE49-F238E27FC236}">
                <a16:creationId xmlns:a16="http://schemas.microsoft.com/office/drawing/2014/main" id="{7B7F734E-18EB-4749-9AB4-ACAF76E2023E}"/>
              </a:ext>
            </a:extLst>
          </p:cNvPr>
          <p:cNvSpPr>
            <a:spLocks noGrp="1" noChangeArrowheads="1"/>
          </p:cNvSpPr>
          <p:nvPr>
            <p:ph type="body" idx="1"/>
          </p:nvPr>
        </p:nvSpPr>
        <p:spPr>
          <a:xfrm>
            <a:off x="128588" y="828675"/>
            <a:ext cx="11830050" cy="6029325"/>
          </a:xfrm>
        </p:spPr>
        <p:txBody>
          <a:bodyPr>
            <a:noAutofit/>
          </a:bodyPr>
          <a:lstStyle/>
          <a:p>
            <a:pPr algn="just">
              <a:lnSpc>
                <a:spcPct val="90000"/>
              </a:lnSpc>
            </a:pPr>
            <a:r>
              <a:rPr lang="pt-BR" altLang="pt-BR" sz="2400" dirty="0">
                <a:latin typeface="Times New Roman" panose="02020603050405020304" pitchFamily="18" charset="0"/>
              </a:rPr>
              <a:t>DADO: uma resposta operante previamente fortalecida.</a:t>
            </a:r>
          </a:p>
          <a:p>
            <a:pPr algn="just">
              <a:lnSpc>
                <a:spcPct val="90000"/>
              </a:lnSpc>
            </a:pPr>
            <a:r>
              <a:rPr lang="pt-BR" altLang="pt-BR" sz="2400" dirty="0">
                <a:latin typeface="Times New Roman" panose="02020603050405020304" pitchFamily="18" charset="0"/>
              </a:rPr>
              <a:t>PROCEDIMENTO: retirada do </a:t>
            </a:r>
            <a:r>
              <a:rPr lang="pt-BR" altLang="pt-BR" sz="2400" dirty="0" err="1">
                <a:latin typeface="Times New Roman" panose="02020603050405020304" pitchFamily="18" charset="0"/>
              </a:rPr>
              <a:t>reforçamento</a:t>
            </a:r>
            <a:r>
              <a:rPr lang="pt-BR" altLang="pt-BR" sz="2400" dirty="0">
                <a:latin typeface="Times New Roman" panose="02020603050405020304" pitchFamily="18" charset="0"/>
              </a:rPr>
              <a:t>.</a:t>
            </a:r>
          </a:p>
          <a:p>
            <a:pPr algn="just">
              <a:lnSpc>
                <a:spcPct val="90000"/>
              </a:lnSpc>
            </a:pPr>
            <a:r>
              <a:rPr lang="pt-BR" altLang="pt-BR" sz="2400" dirty="0">
                <a:latin typeface="Times New Roman" panose="02020603050405020304" pitchFamily="18" charset="0"/>
              </a:rPr>
              <a:t>PROCESSO: </a:t>
            </a:r>
          </a:p>
          <a:p>
            <a:pPr lvl="1" algn="just"/>
            <a:r>
              <a:rPr lang="pt-BR" altLang="pt-BR" dirty="0">
                <a:latin typeface="Times New Roman" panose="02020603050405020304" pitchFamily="18" charset="0"/>
              </a:rPr>
              <a:t>taxa de respostas é alta no início (assim que o </a:t>
            </a:r>
            <a:r>
              <a:rPr lang="pt-BR" altLang="pt-BR" dirty="0" err="1">
                <a:latin typeface="Times New Roman" panose="02020603050405020304" pitchFamily="18" charset="0"/>
              </a:rPr>
              <a:t>reforçamento</a:t>
            </a:r>
            <a:r>
              <a:rPr lang="pt-BR" altLang="pt-BR" dirty="0">
                <a:latin typeface="Times New Roman" panose="02020603050405020304" pitchFamily="18" charset="0"/>
              </a:rPr>
              <a:t> é suspenso) e passa a ter declínio irregular, marcado por aumentos progressivos na frequência de períodos relativamente longos de não respostas.</a:t>
            </a:r>
          </a:p>
          <a:p>
            <a:pPr lvl="1" algn="just"/>
            <a:r>
              <a:rPr lang="pt-BR" altLang="pt-BR" dirty="0">
                <a:latin typeface="Times New Roman" panose="02020603050405020304" pitchFamily="18" charset="0"/>
              </a:rPr>
              <a:t>um aumento na variabilidade da forma (topografia) e da magnitude da resposta: ex. pressão à barra com outra pata e com força diferença </a:t>
            </a:r>
          </a:p>
          <a:p>
            <a:pPr lvl="1" algn="just"/>
            <a:r>
              <a:rPr lang="pt-BR" altLang="pt-BR" dirty="0">
                <a:latin typeface="Times New Roman" panose="02020603050405020304" pitchFamily="18" charset="0"/>
              </a:rPr>
              <a:t>um rompimento gradual no elo ordenado do comportamento fortalecido: </a:t>
            </a:r>
            <a:r>
              <a:rPr lang="pt-BR" altLang="pt-BR" dirty="0" err="1">
                <a:latin typeface="Times New Roman" panose="02020603050405020304" pitchFamily="18" charset="0"/>
              </a:rPr>
              <a:t>Rp</a:t>
            </a:r>
            <a:r>
              <a:rPr lang="pt-BR" altLang="pt-BR" dirty="0">
                <a:latin typeface="Times New Roman" panose="02020603050405020304" pitchFamily="18" charset="0"/>
              </a:rPr>
              <a:t> - Rd - </a:t>
            </a:r>
            <a:r>
              <a:rPr lang="pt-BR" altLang="pt-BR" dirty="0" err="1">
                <a:latin typeface="Times New Roman" panose="02020603050405020304" pitchFamily="18" charset="0"/>
              </a:rPr>
              <a:t>Rl</a:t>
            </a:r>
            <a:r>
              <a:rPr lang="pt-BR" altLang="pt-BR" dirty="0">
                <a:latin typeface="Times New Roman" panose="02020603050405020304" pitchFamily="18" charset="0"/>
              </a:rPr>
              <a:t>  </a:t>
            </a:r>
            <a:r>
              <a:rPr lang="pt-BR" altLang="pt-BR" dirty="0" err="1">
                <a:latin typeface="Times New Roman" panose="02020603050405020304" pitchFamily="18" charset="0"/>
              </a:rPr>
              <a:t>X</a:t>
            </a:r>
            <a:r>
              <a:rPr lang="pt-BR" altLang="pt-BR" dirty="0">
                <a:latin typeface="Times New Roman" panose="02020603050405020304" pitchFamily="18" charset="0"/>
              </a:rPr>
              <a:t>  </a:t>
            </a:r>
            <a:r>
              <a:rPr lang="pt-BR" altLang="pt-BR" dirty="0" err="1">
                <a:latin typeface="Times New Roman" panose="02020603050405020304" pitchFamily="18" charset="0"/>
              </a:rPr>
              <a:t>Rp</a:t>
            </a:r>
            <a:r>
              <a:rPr lang="pt-BR" altLang="pt-BR" dirty="0">
                <a:latin typeface="Times New Roman" panose="02020603050405020304" pitchFamily="18" charset="0"/>
              </a:rPr>
              <a:t> - </a:t>
            </a:r>
            <a:r>
              <a:rPr lang="pt-BR" altLang="pt-BR" dirty="0" err="1">
                <a:latin typeface="Times New Roman" panose="02020603050405020304" pitchFamily="18" charset="0"/>
              </a:rPr>
              <a:t>Rp</a:t>
            </a:r>
            <a:r>
              <a:rPr lang="pt-BR" altLang="pt-BR" dirty="0">
                <a:latin typeface="Times New Roman" panose="02020603050405020304" pitchFamily="18" charset="0"/>
              </a:rPr>
              <a:t> - Rd - Rd - </a:t>
            </a:r>
            <a:r>
              <a:rPr lang="pt-BR" altLang="pt-BR" dirty="0" err="1">
                <a:latin typeface="Times New Roman" panose="02020603050405020304" pitchFamily="18" charset="0"/>
              </a:rPr>
              <a:t>Rl</a:t>
            </a:r>
            <a:endParaRPr lang="pt-BR" altLang="pt-BR" dirty="0">
              <a:latin typeface="Times New Roman" panose="02020603050405020304" pitchFamily="18" charset="0"/>
            </a:endParaRPr>
          </a:p>
          <a:p>
            <a:pPr lvl="1" algn="just"/>
            <a:r>
              <a:rPr lang="pt-BR" altLang="pt-BR" dirty="0">
                <a:latin typeface="Times New Roman" panose="02020603050405020304" pitchFamily="18" charset="0"/>
              </a:rPr>
              <a:t>diminuição ocorre de forma irregular (períodos de alta atividade, intercalados com períodos de baixa atividade).</a:t>
            </a:r>
          </a:p>
          <a:p>
            <a:pPr lvl="1" algn="just"/>
            <a:r>
              <a:rPr lang="pt-BR" altLang="pt-BR" dirty="0">
                <a:latin typeface="Times New Roman" panose="02020603050405020304" pitchFamily="18" charset="0"/>
              </a:rPr>
              <a:t>períodos de baixa atividade são mais proeminentes no final da extinção. </a:t>
            </a:r>
          </a:p>
          <a:p>
            <a:pPr lvl="1" algn="just"/>
            <a:r>
              <a:rPr lang="pt-BR" altLang="pt-BR" dirty="0">
                <a:latin typeface="Times New Roman" panose="02020603050405020304" pitchFamily="18" charset="0"/>
              </a:rPr>
              <a:t>Ressurgência: respostas que haviam desaparecido ressurgem </a:t>
            </a:r>
          </a:p>
          <a:p>
            <a:pPr algn="just">
              <a:lnSpc>
                <a:spcPct val="90000"/>
              </a:lnSpc>
            </a:pPr>
            <a:r>
              <a:rPr lang="pt-BR" altLang="pt-BR" sz="2400" dirty="0">
                <a:latin typeface="Times New Roman" panose="02020603050405020304" pitchFamily="18" charset="0"/>
              </a:rPr>
              <a:t>RESULTADO: comportamentos aproximam-se dos estados do nível operante.</a:t>
            </a:r>
          </a:p>
        </p:txBody>
      </p:sp>
    </p:spTree>
    <p:extLst>
      <p:ext uri="{BB962C8B-B14F-4D97-AF65-F5344CB8AC3E}">
        <p14:creationId xmlns:p14="http://schemas.microsoft.com/office/powerpoint/2010/main" val="62328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a:extLst>
              <a:ext uri="{FF2B5EF4-FFF2-40B4-BE49-F238E27FC236}">
                <a16:creationId xmlns:a16="http://schemas.microsoft.com/office/drawing/2014/main" id="{C4E723AE-B4D5-4E4C-B131-E8D8F83A69B9}"/>
              </a:ext>
            </a:extLst>
          </p:cNvPr>
          <p:cNvPicPr>
            <a:picLocks noGrp="1" noChangeAspect="1"/>
          </p:cNvPicPr>
          <p:nvPr>
            <p:ph idx="1"/>
          </p:nvPr>
        </p:nvPicPr>
        <p:blipFill>
          <a:blip r:embed="rId2"/>
          <a:stretch>
            <a:fillRect/>
          </a:stretch>
        </p:blipFill>
        <p:spPr>
          <a:xfrm>
            <a:off x="264105" y="1466850"/>
            <a:ext cx="12215163" cy="4629150"/>
          </a:xfrm>
          <a:prstGeom prst="rect">
            <a:avLst/>
          </a:prstGeom>
        </p:spPr>
      </p:pic>
    </p:spTree>
    <p:extLst>
      <p:ext uri="{BB962C8B-B14F-4D97-AF65-F5344CB8AC3E}">
        <p14:creationId xmlns:p14="http://schemas.microsoft.com/office/powerpoint/2010/main" val="682587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F3D1A4-2A5C-8949-890F-9DBED1F95EB4}"/>
              </a:ext>
            </a:extLst>
          </p:cNvPr>
          <p:cNvSpPr>
            <a:spLocks noGrp="1"/>
          </p:cNvSpPr>
          <p:nvPr>
            <p:ph type="title"/>
          </p:nvPr>
        </p:nvSpPr>
        <p:spPr/>
        <p:txBody>
          <a:bodyPr>
            <a:normAutofit/>
          </a:bodyPr>
          <a:lstStyle/>
          <a:p>
            <a:r>
              <a:rPr lang="en-US" sz="3600" b="1" dirty="0" err="1">
                <a:latin typeface="Times New Roman" panose="02020603050405020304" pitchFamily="18" charset="0"/>
                <a:cs typeface="Times New Roman" panose="02020603050405020304" pitchFamily="18" charset="0"/>
              </a:rPr>
              <a:t>Reforçamento</a:t>
            </a:r>
            <a:r>
              <a:rPr lang="en-US" sz="3600" b="1" dirty="0">
                <a:latin typeface="Times New Roman" panose="02020603050405020304" pitchFamily="18" charset="0"/>
                <a:cs typeface="Times New Roman" panose="02020603050405020304" pitchFamily="18" charset="0"/>
              </a:rPr>
              <a:t> e </a:t>
            </a:r>
            <a:r>
              <a:rPr lang="en-US" sz="3600" b="1" dirty="0" err="1">
                <a:latin typeface="Times New Roman" panose="02020603050405020304" pitchFamily="18" charset="0"/>
                <a:cs typeface="Times New Roman" panose="02020603050405020304" pitchFamily="18" charset="0"/>
              </a:rPr>
              <a:t>Extinção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diferenças</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nas</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curvas</a:t>
            </a:r>
            <a:endParaRPr lang="en-US" sz="3600" b="1" dirty="0">
              <a:latin typeface="Times New Roman" panose="02020603050405020304" pitchFamily="18" charset="0"/>
              <a:cs typeface="Times New Roman" panose="02020603050405020304" pitchFamily="18" charset="0"/>
            </a:endParaRPr>
          </a:p>
        </p:txBody>
      </p:sp>
      <p:pic>
        <p:nvPicPr>
          <p:cNvPr id="4" name="Espaço Reservado para Conteúdo 3">
            <a:extLst>
              <a:ext uri="{FF2B5EF4-FFF2-40B4-BE49-F238E27FC236}">
                <a16:creationId xmlns:a16="http://schemas.microsoft.com/office/drawing/2014/main" id="{C5EA3F03-564E-2844-8E60-BB9B9E63ACCE}"/>
              </a:ext>
            </a:extLst>
          </p:cNvPr>
          <p:cNvPicPr>
            <a:picLocks noGrp="1" noChangeAspect="1"/>
          </p:cNvPicPr>
          <p:nvPr>
            <p:ph idx="1"/>
          </p:nvPr>
        </p:nvPicPr>
        <p:blipFill>
          <a:blip r:embed="rId3"/>
          <a:stretch>
            <a:fillRect/>
          </a:stretch>
        </p:blipFill>
        <p:spPr>
          <a:xfrm>
            <a:off x="5125640" y="2345531"/>
            <a:ext cx="7066360" cy="2826544"/>
          </a:xfrm>
          <a:prstGeom prst="rect">
            <a:avLst/>
          </a:prstGeom>
        </p:spPr>
      </p:pic>
      <p:graphicFrame>
        <p:nvGraphicFramePr>
          <p:cNvPr id="5" name="Object 3">
            <a:extLst>
              <a:ext uri="{FF2B5EF4-FFF2-40B4-BE49-F238E27FC236}">
                <a16:creationId xmlns:a16="http://schemas.microsoft.com/office/drawing/2014/main" id="{93BB4B3C-F143-5744-B9D3-E5DD9E5C83FB}"/>
              </a:ext>
            </a:extLst>
          </p:cNvPr>
          <p:cNvGraphicFramePr>
            <a:graphicFrameLocks noChangeAspect="1"/>
          </p:cNvGraphicFramePr>
          <p:nvPr>
            <p:extLst>
              <p:ext uri="{D42A27DB-BD31-4B8C-83A1-F6EECF244321}">
                <p14:modId xmlns:p14="http://schemas.microsoft.com/office/powerpoint/2010/main" val="3632971624"/>
              </p:ext>
            </p:extLst>
          </p:nvPr>
        </p:nvGraphicFramePr>
        <p:xfrm>
          <a:off x="-9521" y="2227267"/>
          <a:ext cx="5081587" cy="3063774"/>
        </p:xfrm>
        <a:graphic>
          <a:graphicData uri="http://schemas.openxmlformats.org/presentationml/2006/ole">
            <mc:AlternateContent xmlns:mc="http://schemas.openxmlformats.org/markup-compatibility/2006">
              <mc:Choice xmlns:v="urn:schemas-microsoft-com:vml" Requires="v">
                <p:oleObj spid="_x0000_s38917" name="Planilha" r:id="rId4" imgW="10477500" imgH="6311900" progId="Excel.Sheet.8">
                  <p:embed/>
                </p:oleObj>
              </mc:Choice>
              <mc:Fallback>
                <p:oleObj name="Planilha" r:id="rId4" imgW="10477500" imgH="6311900" progId="Excel.Sheet.8">
                  <p:embed/>
                  <p:pic>
                    <p:nvPicPr>
                      <p:cNvPr id="47107" name="Object 3">
                        <a:extLst>
                          <a:ext uri="{FF2B5EF4-FFF2-40B4-BE49-F238E27FC236}">
                            <a16:creationId xmlns:a16="http://schemas.microsoft.com/office/drawing/2014/main" id="{EBC983E3-D34E-FA48-A16A-2C9A5BB5AB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1" y="2227267"/>
                        <a:ext cx="5081587" cy="3063774"/>
                      </a:xfrm>
                      <a:prstGeom prst="rect">
                        <a:avLst/>
                      </a:prstGeom>
                    </p:spPr>
                  </p:pic>
                </p:oleObj>
              </mc:Fallback>
            </mc:AlternateContent>
          </a:graphicData>
        </a:graphic>
      </p:graphicFrame>
    </p:spTree>
    <p:extLst>
      <p:ext uri="{BB962C8B-B14F-4D97-AF65-F5344CB8AC3E}">
        <p14:creationId xmlns:p14="http://schemas.microsoft.com/office/powerpoint/2010/main" val="4108311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a:extLst>
              <a:ext uri="{FF2B5EF4-FFF2-40B4-BE49-F238E27FC236}">
                <a16:creationId xmlns:a16="http://schemas.microsoft.com/office/drawing/2014/main" id="{C01A2480-A2E9-0945-879C-28353EF4BD0D}"/>
              </a:ext>
            </a:extLst>
          </p:cNvPr>
          <p:cNvPicPr>
            <a:picLocks noGrp="1" noChangeAspect="1"/>
          </p:cNvPicPr>
          <p:nvPr>
            <p:ph idx="1"/>
          </p:nvPr>
        </p:nvPicPr>
        <p:blipFill>
          <a:blip r:embed="rId2"/>
          <a:stretch>
            <a:fillRect/>
          </a:stretch>
        </p:blipFill>
        <p:spPr>
          <a:xfrm>
            <a:off x="361951" y="406833"/>
            <a:ext cx="11830050" cy="6118153"/>
          </a:xfrm>
          <a:prstGeom prst="rect">
            <a:avLst/>
          </a:prstGeom>
        </p:spPr>
      </p:pic>
    </p:spTree>
    <p:extLst>
      <p:ext uri="{BB962C8B-B14F-4D97-AF65-F5344CB8AC3E}">
        <p14:creationId xmlns:p14="http://schemas.microsoft.com/office/powerpoint/2010/main" val="3350309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C68CCE8-B198-9147-9DE8-6524BC5A2E72}"/>
              </a:ext>
            </a:extLst>
          </p:cNvPr>
          <p:cNvSpPr>
            <a:spLocks noGrp="1" noChangeArrowheads="1"/>
          </p:cNvSpPr>
          <p:nvPr>
            <p:ph type="title"/>
          </p:nvPr>
        </p:nvSpPr>
        <p:spPr>
          <a:xfrm>
            <a:off x="857255" y="365078"/>
            <a:ext cx="10972800" cy="449310"/>
          </a:xfrm>
        </p:spPr>
        <p:txBody>
          <a:bodyPr>
            <a:noAutofit/>
          </a:bodyPr>
          <a:lstStyle/>
          <a:p>
            <a:r>
              <a:rPr lang="pt-BR" altLang="pt-BR" sz="4000" b="1" dirty="0">
                <a:latin typeface="Times New Roman" panose="02020603050405020304" pitchFamily="18" charset="0"/>
                <a:cs typeface="Times New Roman" panose="02020603050405020304" pitchFamily="18" charset="0"/>
              </a:rPr>
              <a:t>“Reações emocionais”(Skinner,1953, p. 78):</a:t>
            </a:r>
            <a:endParaRPr lang="pt-BR" altLang="pt-BR" sz="4000" dirty="0">
              <a:latin typeface="Times New Roman" panose="02020603050405020304" pitchFamily="18" charset="0"/>
              <a:cs typeface="Times New Roman" panose="02020603050405020304" pitchFamily="18" charset="0"/>
            </a:endParaRPr>
          </a:p>
        </p:txBody>
      </p:sp>
      <p:sp>
        <p:nvSpPr>
          <p:cNvPr id="22531" name="Rectangle 3">
            <a:extLst>
              <a:ext uri="{FF2B5EF4-FFF2-40B4-BE49-F238E27FC236}">
                <a16:creationId xmlns:a16="http://schemas.microsoft.com/office/drawing/2014/main" id="{31217DF9-0FFB-7644-9854-78C6B02E6A67}"/>
              </a:ext>
            </a:extLst>
          </p:cNvPr>
          <p:cNvSpPr>
            <a:spLocks noGrp="1" noChangeArrowheads="1"/>
          </p:cNvSpPr>
          <p:nvPr>
            <p:ph type="body" idx="1"/>
          </p:nvPr>
        </p:nvSpPr>
        <p:spPr>
          <a:xfrm>
            <a:off x="471488" y="1300160"/>
            <a:ext cx="11258550" cy="5486400"/>
          </a:xfrm>
        </p:spPr>
        <p:txBody>
          <a:bodyPr>
            <a:normAutofit/>
          </a:bodyPr>
          <a:lstStyle/>
          <a:p>
            <a:pPr marL="0" indent="0" algn="just">
              <a:buNone/>
            </a:pPr>
            <a:r>
              <a:rPr lang="pt-BR" altLang="pt-BR" sz="3200" dirty="0">
                <a:latin typeface="Times New Roman" panose="02020603050405020304" pitchFamily="18" charset="0"/>
              </a:rPr>
              <a:t>“O não-reforço de uma resposta leva não apenas à extinção operante, mas também a uma reação comumente chamada de frustração ou cólera. Um pombo que não recebeu os reforços costumeiros dá voltas defronte ao disco, arrulhando, batendo as asas (...). Se o triciclo de uma criança não responde às pedaladas, ela não apenas </a:t>
            </a:r>
            <a:r>
              <a:rPr lang="pt-BR" altLang="pt-BR" sz="3200" dirty="0" err="1">
                <a:latin typeface="Times New Roman" panose="02020603050405020304" pitchFamily="18" charset="0"/>
              </a:rPr>
              <a:t>pára</a:t>
            </a:r>
            <a:r>
              <a:rPr lang="pt-BR" altLang="pt-BR" sz="3200" dirty="0">
                <a:latin typeface="Times New Roman" panose="02020603050405020304" pitchFamily="18" charset="0"/>
              </a:rPr>
              <a:t> de pedalar como também exibe, possivelmente, um violento comportamento emocional. (...) Assim como a criança finalmente volta ao triciclo (...), também o pombo retornará ao disco quando as respostas emocionais tiver se esvaído. (...). As curvas de extinção sob tais circunstâncias mostram uma oscilação cíclica, onde a resposta emocional surge, desaparece, e torna a voltar.”</a:t>
            </a:r>
          </a:p>
        </p:txBody>
      </p:sp>
    </p:spTree>
    <p:extLst>
      <p:ext uri="{BB962C8B-B14F-4D97-AF65-F5344CB8AC3E}">
        <p14:creationId xmlns:p14="http://schemas.microsoft.com/office/powerpoint/2010/main" val="255793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2" name="Picture 2" descr="Sonhar com passarinho no ninho – desvende o significado!"/>
          <p:cNvPicPr>
            <a:picLocks noChangeAspect="1" noChangeArrowheads="1"/>
          </p:cNvPicPr>
          <p:nvPr/>
        </p:nvPicPr>
        <p:blipFill>
          <a:blip r:embed="rId2" cstate="print"/>
          <a:srcRect/>
          <a:stretch>
            <a:fillRect/>
          </a:stretch>
        </p:blipFill>
        <p:spPr bwMode="auto">
          <a:xfrm>
            <a:off x="134677" y="311842"/>
            <a:ext cx="6834557" cy="4591462"/>
          </a:xfrm>
          <a:prstGeom prst="rect">
            <a:avLst/>
          </a:prstGeom>
          <a:noFill/>
        </p:spPr>
      </p:pic>
      <p:sp>
        <p:nvSpPr>
          <p:cNvPr id="138244" name="AutoShape 4" descr="O livro que mudou a ciência: &quot;A Origem das Espécies&quot; completa 158 an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38246" name="AutoShape 6" descr="O livro que mudou a ciência: &quot;A Origem das Espécies&quot; completa 158 an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38248" name="AutoShape 8" descr="O livro que mudou a ciência: &quot;A Origem das Espécies&quot; completa 158 an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CaixaDeTexto 10"/>
          <p:cNvSpPr txBox="1"/>
          <p:nvPr/>
        </p:nvSpPr>
        <p:spPr>
          <a:xfrm>
            <a:off x="7246460" y="311842"/>
            <a:ext cx="4389120" cy="1143070"/>
          </a:xfrm>
          <a:prstGeom prst="rect">
            <a:avLst/>
          </a:prstGeom>
          <a:noFill/>
        </p:spPr>
        <p:txBody>
          <a:bodyPr wrap="square" rtlCol="0">
            <a:spAutoFit/>
          </a:bodyPr>
          <a:lstStyle/>
          <a:p>
            <a:pPr>
              <a:lnSpc>
                <a:spcPct val="150000"/>
              </a:lnSpc>
            </a:pPr>
            <a:r>
              <a:rPr lang="pt-BR" sz="2400" i="1"/>
              <a:t>O que explica o comportamento desse passarinho</a:t>
            </a:r>
            <a:r>
              <a:rPr lang="pt-BR" sz="2400"/>
              <a:t>?</a:t>
            </a:r>
          </a:p>
        </p:txBody>
      </p:sp>
      <p:sp>
        <p:nvSpPr>
          <p:cNvPr id="2" name="Retângulo 1">
            <a:extLst>
              <a:ext uri="{FF2B5EF4-FFF2-40B4-BE49-F238E27FC236}">
                <a16:creationId xmlns:a16="http://schemas.microsoft.com/office/drawing/2014/main" id="{189CE21C-4BEE-443C-B2CF-DCD3954BAB6F}"/>
              </a:ext>
            </a:extLst>
          </p:cNvPr>
          <p:cNvSpPr/>
          <p:nvPr/>
        </p:nvSpPr>
        <p:spPr>
          <a:xfrm>
            <a:off x="5949966" y="3244334"/>
            <a:ext cx="292068" cy="369332"/>
          </a:xfrm>
          <a:prstGeom prst="rect">
            <a:avLst/>
          </a:prstGeom>
        </p:spPr>
        <p:txBody>
          <a:bodyPr wrap="none">
            <a:spAutoFit/>
          </a:bodyPr>
          <a:lstStyle/>
          <a:p>
            <a:r>
              <a:rPr lang="pt-BR"/>
              <a:t>?</a:t>
            </a:r>
          </a:p>
        </p:txBody>
      </p:sp>
    </p:spTree>
    <p:extLst>
      <p:ext uri="{BB962C8B-B14F-4D97-AF65-F5344CB8AC3E}">
        <p14:creationId xmlns:p14="http://schemas.microsoft.com/office/powerpoint/2010/main" val="485836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C25B8E9-A94D-2242-8CD8-D5923873E614}"/>
              </a:ext>
            </a:extLst>
          </p:cNvPr>
          <p:cNvSpPr>
            <a:spLocks noGrp="1" noChangeArrowheads="1"/>
          </p:cNvSpPr>
          <p:nvPr>
            <p:ph type="title"/>
          </p:nvPr>
        </p:nvSpPr>
        <p:spPr/>
        <p:txBody>
          <a:bodyPr/>
          <a:lstStyle/>
          <a:p>
            <a:r>
              <a:rPr lang="pt-BR" altLang="pt-BR" b="1" dirty="0" err="1">
                <a:latin typeface="Times New Roman" panose="02020603050405020304" pitchFamily="18" charset="0"/>
              </a:rPr>
              <a:t>Azrin</a:t>
            </a:r>
            <a:r>
              <a:rPr lang="pt-BR" altLang="pt-BR" b="1" dirty="0">
                <a:latin typeface="Times New Roman" panose="02020603050405020304" pitchFamily="18" charset="0"/>
              </a:rPr>
              <a:t>, </a:t>
            </a:r>
            <a:r>
              <a:rPr lang="pt-BR" altLang="pt-BR" b="1" dirty="0" err="1">
                <a:latin typeface="Times New Roman" panose="02020603050405020304" pitchFamily="18" charset="0"/>
              </a:rPr>
              <a:t>Hutchinson</a:t>
            </a:r>
            <a:r>
              <a:rPr lang="pt-BR" altLang="pt-BR" b="1" dirty="0">
                <a:latin typeface="Times New Roman" panose="02020603050405020304" pitchFamily="18" charset="0"/>
              </a:rPr>
              <a:t> e </a:t>
            </a:r>
            <a:r>
              <a:rPr lang="pt-BR" altLang="pt-BR" b="1" dirty="0" err="1">
                <a:latin typeface="Times New Roman" panose="02020603050405020304" pitchFamily="18" charset="0"/>
              </a:rPr>
              <a:t>Hake</a:t>
            </a:r>
            <a:r>
              <a:rPr lang="pt-BR" altLang="pt-BR" b="1" dirty="0">
                <a:latin typeface="Times New Roman" panose="02020603050405020304" pitchFamily="18" charset="0"/>
              </a:rPr>
              <a:t> (1966) </a:t>
            </a:r>
            <a:endParaRPr kumimoji="0" lang="pt-BR" altLang="pt-BR" b="1" dirty="0">
              <a:latin typeface="Times New Roman" panose="02020603050405020304" pitchFamily="18" charset="0"/>
              <a:cs typeface="Times New Roman" panose="02020603050405020304" pitchFamily="18" charset="0"/>
            </a:endParaRPr>
          </a:p>
        </p:txBody>
      </p:sp>
      <p:sp>
        <p:nvSpPr>
          <p:cNvPr id="27651" name="Rectangle 3">
            <a:extLst>
              <a:ext uri="{FF2B5EF4-FFF2-40B4-BE49-F238E27FC236}">
                <a16:creationId xmlns:a16="http://schemas.microsoft.com/office/drawing/2014/main" id="{52CA2BD4-BEE0-954F-9E1F-806AF8DBD10F}"/>
              </a:ext>
            </a:extLst>
          </p:cNvPr>
          <p:cNvSpPr>
            <a:spLocks noGrp="1" noChangeArrowheads="1"/>
          </p:cNvSpPr>
          <p:nvPr>
            <p:ph type="body" idx="1"/>
          </p:nvPr>
        </p:nvSpPr>
        <p:spPr>
          <a:xfrm>
            <a:off x="428626" y="1752599"/>
            <a:ext cx="11178794" cy="4576764"/>
          </a:xfrm>
        </p:spPr>
        <p:txBody>
          <a:bodyPr>
            <a:normAutofit/>
          </a:bodyPr>
          <a:lstStyle/>
          <a:p>
            <a:pPr marL="0" indent="0" algn="just">
              <a:buNone/>
            </a:pPr>
            <a:r>
              <a:rPr lang="pt-BR" altLang="pt-BR" sz="3600" dirty="0">
                <a:latin typeface="Times New Roman" panose="02020603050405020304" pitchFamily="18" charset="0"/>
              </a:rPr>
              <a:t>Mostram que pombos submetidos a uma situação na qual alimento era apresentado de tempos em tempos </a:t>
            </a:r>
            <a:r>
              <a:rPr lang="pt-BR" altLang="pt-BR" sz="3600" b="1" dirty="0">
                <a:latin typeface="Times New Roman" panose="02020603050405020304" pitchFamily="18" charset="0"/>
              </a:rPr>
              <a:t>independentemente</a:t>
            </a:r>
            <a:r>
              <a:rPr lang="pt-BR" altLang="pt-BR" sz="3600" dirty="0">
                <a:latin typeface="Times New Roman" panose="02020603050405020304" pitchFamily="18" charset="0"/>
              </a:rPr>
              <a:t> de qualquer resposta, atacavam outro pombo, quando o alimento deixava de ser assim apresentado.</a:t>
            </a:r>
          </a:p>
        </p:txBody>
      </p:sp>
    </p:spTree>
    <p:extLst>
      <p:ext uri="{BB962C8B-B14F-4D97-AF65-F5344CB8AC3E}">
        <p14:creationId xmlns:p14="http://schemas.microsoft.com/office/powerpoint/2010/main" val="1278329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C665BB6-68EC-2C49-BDE1-E9D869974D69}"/>
              </a:ext>
            </a:extLst>
          </p:cNvPr>
          <p:cNvSpPr>
            <a:spLocks noGrp="1" noChangeArrowheads="1"/>
          </p:cNvSpPr>
          <p:nvPr>
            <p:ph type="title"/>
          </p:nvPr>
        </p:nvSpPr>
        <p:spPr>
          <a:xfrm>
            <a:off x="188119" y="381000"/>
            <a:ext cx="11815762" cy="889664"/>
          </a:xfrm>
        </p:spPr>
        <p:txBody>
          <a:bodyPr>
            <a:normAutofit/>
          </a:bodyPr>
          <a:lstStyle/>
          <a:p>
            <a:r>
              <a:rPr kumimoji="0" lang="pt-BR" altLang="pt-BR" sz="4000" b="1" dirty="0">
                <a:latin typeface="Times New Roman" panose="02020603050405020304" pitchFamily="18" charset="0"/>
                <a:cs typeface="Times New Roman" panose="02020603050405020304" pitchFamily="18" charset="0"/>
              </a:rPr>
              <a:t>Vantagens da curva de extinção (Skinner, 1953, </a:t>
            </a:r>
            <a:r>
              <a:rPr lang="pt-BR" altLang="pt-BR" sz="4000" b="1" dirty="0">
                <a:latin typeface="Times New Roman" panose="02020603050405020304" pitchFamily="18" charset="0"/>
                <a:cs typeface="Times New Roman" panose="02020603050405020304" pitchFamily="18" charset="0"/>
              </a:rPr>
              <a:t>p. 77</a:t>
            </a:r>
            <a:r>
              <a:rPr kumimoji="0" lang="pt-BR" altLang="pt-BR" sz="4000" b="1" dirty="0">
                <a:latin typeface="Times New Roman" panose="02020603050405020304" pitchFamily="18" charset="0"/>
                <a:cs typeface="Times New Roman" panose="02020603050405020304" pitchFamily="18" charset="0"/>
              </a:rPr>
              <a:t>)</a:t>
            </a:r>
            <a:endParaRPr kumimoji="0" lang="pt-BR" altLang="pt-BR" sz="4000" dirty="0">
              <a:solidFill>
                <a:schemeClr val="tx1"/>
              </a:solidFill>
              <a:latin typeface="Times New Roman" panose="02020603050405020304" pitchFamily="18" charset="0"/>
              <a:cs typeface="Times New Roman" panose="02020603050405020304" pitchFamily="18" charset="0"/>
            </a:endParaRPr>
          </a:p>
        </p:txBody>
      </p:sp>
      <p:sp>
        <p:nvSpPr>
          <p:cNvPr id="17411" name="Rectangle 3">
            <a:extLst>
              <a:ext uri="{FF2B5EF4-FFF2-40B4-BE49-F238E27FC236}">
                <a16:creationId xmlns:a16="http://schemas.microsoft.com/office/drawing/2014/main" id="{16A96B0D-6B02-BA45-9257-199DBA73BC32}"/>
              </a:ext>
            </a:extLst>
          </p:cNvPr>
          <p:cNvSpPr>
            <a:spLocks noGrp="1" noChangeArrowheads="1"/>
          </p:cNvSpPr>
          <p:nvPr>
            <p:ph type="body" idx="1"/>
          </p:nvPr>
        </p:nvSpPr>
        <p:spPr>
          <a:xfrm>
            <a:off x="414338" y="1928812"/>
            <a:ext cx="11372850" cy="4548187"/>
          </a:xfrm>
        </p:spPr>
        <p:txBody>
          <a:bodyPr>
            <a:normAutofit/>
          </a:bodyPr>
          <a:lstStyle/>
          <a:p>
            <a:pPr marL="0" indent="0" algn="just">
              <a:buNone/>
            </a:pPr>
            <a:r>
              <a:rPr lang="pt-BR" altLang="pt-BR" sz="3600" dirty="0">
                <a:latin typeface="Times New Roman" panose="02020603050405020304" pitchFamily="18" charset="0"/>
              </a:rPr>
              <a:t>“Como a extinção operante tem lugar muito mais lentamente que o condicionamento operante, o processo pode ser acompanhado mais facilmente. Sob condições adequadas pode-se obter curvas regulares nas quais a frequência de resposta aparece com um declínio muito lento, talvez por um período de muitas horas. As curvas revelam propriedades que possivelmente não poderiam ser observadas por meio de inspeção casual.” </a:t>
            </a:r>
          </a:p>
          <a:p>
            <a:pPr marL="0" indent="0"/>
            <a:endParaRPr lang="pt-BR" altLang="pt-BR" sz="3600" dirty="0">
              <a:latin typeface="Times New Roman" panose="02020603050405020304" pitchFamily="18" charset="0"/>
            </a:endParaRPr>
          </a:p>
        </p:txBody>
      </p:sp>
    </p:spTree>
    <p:extLst>
      <p:ext uri="{BB962C8B-B14F-4D97-AF65-F5344CB8AC3E}">
        <p14:creationId xmlns:p14="http://schemas.microsoft.com/office/powerpoint/2010/main" val="853100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8F5157A-1677-0740-BF32-C5B0B57CE289}"/>
              </a:ext>
            </a:extLst>
          </p:cNvPr>
          <p:cNvSpPr>
            <a:spLocks noGrp="1" noChangeArrowheads="1"/>
          </p:cNvSpPr>
          <p:nvPr>
            <p:ph type="title"/>
          </p:nvPr>
        </p:nvSpPr>
        <p:spPr/>
        <p:txBody>
          <a:bodyPr>
            <a:normAutofit/>
          </a:bodyPr>
          <a:lstStyle/>
          <a:p>
            <a:r>
              <a:rPr kumimoji="0" lang="pt-BR" altLang="pt-BR" sz="4000" b="1" dirty="0">
                <a:latin typeface="Times New Roman" panose="02020603050405020304" pitchFamily="18" charset="0"/>
                <a:cs typeface="Times New Roman" panose="02020603050405020304" pitchFamily="18" charset="0"/>
              </a:rPr>
              <a:t>Keller e </a:t>
            </a:r>
            <a:r>
              <a:rPr kumimoji="0" lang="pt-BR" altLang="pt-BR" sz="4000" b="1" dirty="0" err="1">
                <a:latin typeface="Times New Roman" panose="02020603050405020304" pitchFamily="18" charset="0"/>
                <a:cs typeface="Times New Roman" panose="02020603050405020304" pitchFamily="18" charset="0"/>
              </a:rPr>
              <a:t>Schoenfeld</a:t>
            </a:r>
            <a:r>
              <a:rPr kumimoji="0" lang="pt-BR" altLang="pt-BR" sz="4000" b="1" dirty="0">
                <a:latin typeface="Times New Roman" panose="02020603050405020304" pitchFamily="18" charset="0"/>
                <a:cs typeface="Times New Roman" panose="02020603050405020304" pitchFamily="18" charset="0"/>
              </a:rPr>
              <a:t> (1950, p.76)</a:t>
            </a:r>
          </a:p>
        </p:txBody>
      </p:sp>
      <p:sp>
        <p:nvSpPr>
          <p:cNvPr id="20483" name="Rectangle 3">
            <a:extLst>
              <a:ext uri="{FF2B5EF4-FFF2-40B4-BE49-F238E27FC236}">
                <a16:creationId xmlns:a16="http://schemas.microsoft.com/office/drawing/2014/main" id="{A8675D9F-9BE9-3F4D-9D09-59B168FC2F32}"/>
              </a:ext>
            </a:extLst>
          </p:cNvPr>
          <p:cNvSpPr>
            <a:spLocks noGrp="1" noChangeArrowheads="1"/>
          </p:cNvSpPr>
          <p:nvPr>
            <p:ph type="body" idx="1"/>
          </p:nvPr>
        </p:nvSpPr>
        <p:spPr>
          <a:xfrm>
            <a:off x="628650" y="1828800"/>
            <a:ext cx="10992419" cy="4800600"/>
          </a:xfrm>
        </p:spPr>
        <p:txBody>
          <a:bodyPr>
            <a:noAutofit/>
          </a:bodyPr>
          <a:lstStyle/>
          <a:p>
            <a:pPr marL="0" indent="0" algn="just">
              <a:buNone/>
            </a:pPr>
            <a:r>
              <a:rPr lang="pt-BR" altLang="pt-BR" sz="3600" dirty="0">
                <a:latin typeface="Times New Roman" panose="02020603050405020304" pitchFamily="18" charset="0"/>
              </a:rPr>
              <a:t>“Um operante deve existir com alguma força antes de poder ser condicionado; deve ser emitido pelo menos de vez em quando para poder ser reforçado. Essa frequência não condicionada de emissão é chamada de nível operante daquela resposta, e aparece como parte da atividade geral do organismo. (...) A partir da noção de nível operante segue-se que uma resposta extinta não alcançará uma frequência zero, mas voltará àquela que existia antes do condicionamento.”</a:t>
            </a:r>
          </a:p>
        </p:txBody>
      </p:sp>
    </p:spTree>
    <p:extLst>
      <p:ext uri="{BB962C8B-B14F-4D97-AF65-F5344CB8AC3E}">
        <p14:creationId xmlns:p14="http://schemas.microsoft.com/office/powerpoint/2010/main" val="1219260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286741B-F818-714F-807C-9A969DB3F872}"/>
              </a:ext>
            </a:extLst>
          </p:cNvPr>
          <p:cNvSpPr>
            <a:spLocks noGrp="1" noChangeArrowheads="1"/>
          </p:cNvSpPr>
          <p:nvPr>
            <p:ph type="title"/>
          </p:nvPr>
        </p:nvSpPr>
        <p:spPr>
          <a:xfrm>
            <a:off x="257175" y="365127"/>
            <a:ext cx="11701463" cy="1325563"/>
          </a:xfrm>
        </p:spPr>
        <p:txBody>
          <a:bodyPr>
            <a:normAutofit/>
          </a:bodyPr>
          <a:lstStyle/>
          <a:p>
            <a:pPr algn="just"/>
            <a:r>
              <a:rPr lang="pt-BR" altLang="pt-BR" sz="4000" b="1" dirty="0">
                <a:latin typeface="Times New Roman" panose="02020603050405020304" pitchFamily="18" charset="0"/>
                <a:cs typeface="Times New Roman" panose="02020603050405020304" pitchFamily="18" charset="0"/>
              </a:rPr>
              <a:t>Complementaridade entre os conceitos de </a:t>
            </a:r>
            <a:r>
              <a:rPr lang="pt-BR" altLang="pt-BR" sz="4000" b="1" dirty="0" err="1">
                <a:latin typeface="Times New Roman" panose="02020603050405020304" pitchFamily="18" charset="0"/>
                <a:cs typeface="Times New Roman" panose="02020603050405020304" pitchFamily="18" charset="0"/>
              </a:rPr>
              <a:t>reforçamento</a:t>
            </a:r>
            <a:r>
              <a:rPr lang="pt-BR" altLang="pt-BR" sz="4000" b="1" dirty="0">
                <a:latin typeface="Times New Roman" panose="02020603050405020304" pitchFamily="18" charset="0"/>
                <a:cs typeface="Times New Roman" panose="02020603050405020304" pitchFamily="18" charset="0"/>
              </a:rPr>
              <a:t> e extinção</a:t>
            </a:r>
            <a:r>
              <a:rPr kumimoji="0" lang="pt-BR" altLang="pt-BR" sz="4000" dirty="0">
                <a:solidFill>
                  <a:schemeClr val="tx1"/>
                </a:solidFill>
                <a:latin typeface="Times New Roman" panose="02020603050405020304" pitchFamily="18" charset="0"/>
                <a:cs typeface="Times New Roman" panose="02020603050405020304" pitchFamily="18" charset="0"/>
              </a:rPr>
              <a:t> </a:t>
            </a:r>
          </a:p>
        </p:txBody>
      </p:sp>
      <p:sp>
        <p:nvSpPr>
          <p:cNvPr id="16387" name="Rectangle 3">
            <a:extLst>
              <a:ext uri="{FF2B5EF4-FFF2-40B4-BE49-F238E27FC236}">
                <a16:creationId xmlns:a16="http://schemas.microsoft.com/office/drawing/2014/main" id="{C8E1D855-82F3-4C44-83DC-DD325BB2F940}"/>
              </a:ext>
            </a:extLst>
          </p:cNvPr>
          <p:cNvSpPr>
            <a:spLocks noGrp="1" noChangeArrowheads="1"/>
          </p:cNvSpPr>
          <p:nvPr>
            <p:ph type="body" idx="1"/>
          </p:nvPr>
        </p:nvSpPr>
        <p:spPr>
          <a:xfrm>
            <a:off x="442913" y="1825625"/>
            <a:ext cx="10910887" cy="4351338"/>
          </a:xfrm>
        </p:spPr>
        <p:txBody>
          <a:bodyPr>
            <a:normAutofit/>
          </a:bodyPr>
          <a:lstStyle/>
          <a:p>
            <a:pPr marL="0" indent="0" algn="just">
              <a:buNone/>
            </a:pPr>
            <a:r>
              <a:rPr lang="pt-BR" altLang="pt-BR" sz="3600" dirty="0">
                <a:latin typeface="Times New Roman" panose="02020603050405020304" pitchFamily="18" charset="0"/>
              </a:rPr>
              <a:t>“O responder é mantido apenas enquanto o reforço continua e não depois que ele é suspenso. Assim, a redução no responder durante a extinção não é um processo especial que requeira um tratamento separado, é uma das propriedades do reforço” (Catania, 1999, p. </a:t>
            </a:r>
            <a:r>
              <a:rPr lang="pt-BR" altLang="pt-BR" sz="3600" dirty="0">
                <a:solidFill>
                  <a:schemeClr val="tx2"/>
                </a:solidFill>
                <a:latin typeface="Times New Roman" panose="02020603050405020304" pitchFamily="18" charset="0"/>
              </a:rPr>
              <a:t>92</a:t>
            </a:r>
            <a:r>
              <a:rPr lang="pt-BR" altLang="pt-BR" sz="3600" dirty="0">
                <a:latin typeface="Times New Roman" panose="02020603050405020304" pitchFamily="18" charset="0"/>
              </a:rPr>
              <a:t>)</a:t>
            </a:r>
          </a:p>
          <a:p>
            <a:pPr marL="0" indent="0" algn="just"/>
            <a:endParaRPr lang="pt-BR" altLang="pt-BR" sz="3600" dirty="0">
              <a:latin typeface="Times New Roman" panose="02020603050405020304" pitchFamily="18" charset="0"/>
            </a:endParaRPr>
          </a:p>
        </p:txBody>
      </p:sp>
    </p:spTree>
    <p:extLst>
      <p:ext uri="{BB962C8B-B14F-4D97-AF65-F5344CB8AC3E}">
        <p14:creationId xmlns:p14="http://schemas.microsoft.com/office/powerpoint/2010/main" val="2436616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68C8FDC-2A2E-B541-AE3D-FBB1229A5837}"/>
              </a:ext>
            </a:extLst>
          </p:cNvPr>
          <p:cNvSpPr>
            <a:spLocks noGrp="1" noChangeArrowheads="1"/>
          </p:cNvSpPr>
          <p:nvPr>
            <p:ph type="title"/>
          </p:nvPr>
        </p:nvSpPr>
        <p:spPr>
          <a:xfrm>
            <a:off x="328613" y="304800"/>
            <a:ext cx="11863387" cy="1143000"/>
          </a:xfrm>
        </p:spPr>
        <p:txBody>
          <a:bodyPr/>
          <a:lstStyle/>
          <a:p>
            <a:r>
              <a:rPr lang="pt-BR" altLang="pt-BR" sz="4000" b="1" dirty="0">
                <a:latin typeface="Times New Roman" panose="02020603050405020304" pitchFamily="18" charset="0"/>
                <a:cs typeface="Times New Roman" panose="02020603050405020304" pitchFamily="18" charset="0"/>
              </a:rPr>
              <a:t>Papel da história de </a:t>
            </a:r>
            <a:r>
              <a:rPr lang="pt-BR" altLang="pt-BR" sz="4000" b="1" dirty="0" err="1">
                <a:latin typeface="Times New Roman" panose="02020603050405020304" pitchFamily="18" charset="0"/>
                <a:cs typeface="Times New Roman" panose="02020603050405020304" pitchFamily="18" charset="0"/>
              </a:rPr>
              <a:t>reforçamento</a:t>
            </a:r>
            <a:r>
              <a:rPr lang="pt-BR" altLang="pt-BR" sz="4000" b="1" dirty="0">
                <a:latin typeface="Times New Roman" panose="02020603050405020304" pitchFamily="18" charset="0"/>
                <a:cs typeface="Times New Roman" panose="02020603050405020304" pitchFamily="18" charset="0"/>
              </a:rPr>
              <a:t> </a:t>
            </a:r>
            <a:r>
              <a:rPr lang="pt-BR" altLang="pt-BR" sz="3600" b="1" dirty="0">
                <a:latin typeface="Times New Roman" panose="02020603050405020304" pitchFamily="18" charset="0"/>
                <a:cs typeface="Times New Roman" panose="02020603050405020304" pitchFamily="18" charset="0"/>
              </a:rPr>
              <a:t>(Skinner, 1953, p. 78)</a:t>
            </a:r>
            <a:endParaRPr kumimoji="0" lang="pt-BR" altLang="pt-BR" dirty="0">
              <a:latin typeface="Times New Roman" panose="02020603050405020304" pitchFamily="18" charset="0"/>
              <a:cs typeface="Times New Roman" panose="02020603050405020304" pitchFamily="18" charset="0"/>
            </a:endParaRPr>
          </a:p>
        </p:txBody>
      </p:sp>
      <p:sp>
        <p:nvSpPr>
          <p:cNvPr id="34819" name="Rectangle 3">
            <a:extLst>
              <a:ext uri="{FF2B5EF4-FFF2-40B4-BE49-F238E27FC236}">
                <a16:creationId xmlns:a16="http://schemas.microsoft.com/office/drawing/2014/main" id="{411E439C-9C15-0041-B8B4-4D165D7FA2C6}"/>
              </a:ext>
            </a:extLst>
          </p:cNvPr>
          <p:cNvSpPr>
            <a:spLocks noGrp="1" noChangeArrowheads="1"/>
          </p:cNvSpPr>
          <p:nvPr>
            <p:ph type="body" idx="1"/>
          </p:nvPr>
        </p:nvSpPr>
        <p:spPr>
          <a:xfrm>
            <a:off x="328613" y="1828800"/>
            <a:ext cx="11601450" cy="4800600"/>
          </a:xfrm>
        </p:spPr>
        <p:txBody>
          <a:bodyPr>
            <a:normAutofit/>
          </a:bodyPr>
          <a:lstStyle/>
          <a:p>
            <a:pPr marL="0" indent="0" algn="just"/>
            <a:r>
              <a:rPr lang="pt-BR" altLang="pt-BR" sz="3600" dirty="0">
                <a:latin typeface="Times New Roman" panose="02020603050405020304" pitchFamily="18" charset="0"/>
              </a:rPr>
              <a:t> “O comportamento durante a extinção é o resultado do condicionamento que o precedeu, e neste sentido a curva de extinção fornece uma medida adicional do efeito do reforço. Se apenas algumas respostas foram reforçadas, a extinção ocorre rapidamente. A uma longa história de reforço, segue-se uma extinção procrastinada.” (resistência a extinção).</a:t>
            </a:r>
          </a:p>
          <a:p>
            <a:pPr marL="0" indent="0" algn="just"/>
            <a:r>
              <a:rPr lang="pt-BR" altLang="pt-BR" sz="3600" dirty="0">
                <a:latin typeface="Times New Roman" panose="02020603050405020304" pitchFamily="18" charset="0"/>
              </a:rPr>
              <a:t> “Não há uma relação simples entre o número de respostas reforçadas e o número que aparece na extinção.” </a:t>
            </a:r>
          </a:p>
        </p:txBody>
      </p:sp>
    </p:spTree>
    <p:extLst>
      <p:ext uri="{BB962C8B-B14F-4D97-AF65-F5344CB8AC3E}">
        <p14:creationId xmlns:p14="http://schemas.microsoft.com/office/powerpoint/2010/main" val="2914435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BCF247B-D2F4-0A45-B8F0-CC0A6FB2A169}"/>
              </a:ext>
            </a:extLst>
          </p:cNvPr>
          <p:cNvSpPr>
            <a:spLocks noGrp="1"/>
          </p:cNvSpPr>
          <p:nvPr>
            <p:ph idx="1"/>
          </p:nvPr>
        </p:nvSpPr>
        <p:spPr>
          <a:xfrm>
            <a:off x="838200" y="1100138"/>
            <a:ext cx="10515600" cy="5076825"/>
          </a:xfrm>
        </p:spPr>
        <p:txBody>
          <a:bodyPr>
            <a:normAutofit/>
          </a:bodyPr>
          <a:lstStyle/>
          <a:p>
            <a:pPr marL="0" indent="0">
              <a:buNone/>
            </a:pPr>
            <a:r>
              <a:rPr lang="pt-BR" altLang="pt-BR" sz="3600" dirty="0">
                <a:latin typeface="Times New Roman" panose="02020603050405020304" pitchFamily="18" charset="0"/>
                <a:cs typeface="Times New Roman" panose="02020603050405020304" pitchFamily="18" charset="0"/>
              </a:rPr>
              <a:t>“Posso fingir de outros, mas não posso fugir de mim” </a:t>
            </a:r>
          </a:p>
          <a:p>
            <a:pPr marL="0" indent="0" algn="r">
              <a:buNone/>
            </a:pPr>
            <a:r>
              <a:rPr lang="pt-BR" altLang="pt-BR" sz="3600" dirty="0">
                <a:latin typeface="Times New Roman" panose="02020603050405020304" pitchFamily="18" charset="0"/>
                <a:cs typeface="Times New Roman" panose="02020603050405020304" pitchFamily="18" charset="0"/>
              </a:rPr>
              <a:t>Manoel de Barros </a:t>
            </a:r>
            <a:endParaRPr lang="en-US" sz="3600" dirty="0">
              <a:latin typeface="Times New Roman" panose="02020603050405020304" pitchFamily="18" charset="0"/>
              <a:cs typeface="Times New Roman" panose="02020603050405020304" pitchFamily="18" charset="0"/>
            </a:endParaRPr>
          </a:p>
          <a:p>
            <a:pPr marL="0" indent="0">
              <a:buNone/>
            </a:pPr>
            <a:endParaRPr lang="pt-BR" altLang="pt-BR" sz="3600" dirty="0">
              <a:latin typeface="Times New Roman" panose="02020603050405020304" pitchFamily="18" charset="0"/>
              <a:cs typeface="Times New Roman" panose="02020603050405020304" pitchFamily="18" charset="0"/>
            </a:endParaRPr>
          </a:p>
          <a:p>
            <a:pPr marL="0" indent="0">
              <a:buNone/>
            </a:pPr>
            <a:endParaRPr lang="pt-BR" altLang="pt-BR" sz="3600" dirty="0">
              <a:latin typeface="Times New Roman" panose="02020603050405020304" pitchFamily="18" charset="0"/>
              <a:cs typeface="Times New Roman" panose="02020603050405020304" pitchFamily="18" charset="0"/>
            </a:endParaRPr>
          </a:p>
          <a:p>
            <a:pPr algn="just">
              <a:buFont typeface="Wingdings" pitchFamily="2" charset="2"/>
              <a:buChar char="Ø"/>
            </a:pPr>
            <a:r>
              <a:rPr lang="pt-BR" altLang="pt-BR" sz="3600" dirty="0">
                <a:latin typeface="Times New Roman" panose="02020603050405020304" pitchFamily="18" charset="0"/>
                <a:cs typeface="Times New Roman" panose="02020603050405020304" pitchFamily="18" charset="0"/>
              </a:rPr>
              <a:t> ao tratar do comportamento do poeta no momento da criação, defende que a infância é a raiz de toda a sua poesia (a história de todo o poeta determina seu comportamento)</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6049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1" y="706584"/>
            <a:ext cx="10938164" cy="5929745"/>
          </a:xfrm>
        </p:spPr>
        <p:txBody>
          <a:bodyPr>
            <a:normAutofit/>
          </a:bodyPr>
          <a:lstStyle/>
          <a:p>
            <a:pPr marL="0" indent="0">
              <a:buNone/>
            </a:pPr>
            <a:r>
              <a:rPr lang="pt-BR">
                <a:solidFill>
                  <a:srgbClr val="FF0000"/>
                </a:solidFill>
              </a:rPr>
              <a:t>“A criança faz birra para chamar </a:t>
            </a:r>
            <a:r>
              <a:rPr lang="pt-BR" u="sng">
                <a:solidFill>
                  <a:srgbClr val="FF0000"/>
                </a:solidFill>
              </a:rPr>
              <a:t>a atenção</a:t>
            </a:r>
            <a:r>
              <a:rPr lang="pt-BR">
                <a:solidFill>
                  <a:srgbClr val="FF0000"/>
                </a:solidFill>
              </a:rPr>
              <a:t>” </a:t>
            </a:r>
          </a:p>
          <a:p>
            <a:pPr marL="0" indent="0">
              <a:buNone/>
            </a:pPr>
            <a:endParaRPr lang="pt-BR" sz="2800">
              <a:solidFill>
                <a:srgbClr val="FF0000"/>
              </a:solidFill>
            </a:endParaRPr>
          </a:p>
          <a:p>
            <a:pPr marL="0" indent="0">
              <a:buNone/>
            </a:pPr>
            <a:r>
              <a:rPr lang="pt-BR">
                <a:solidFill>
                  <a:srgbClr val="FF0000"/>
                </a:solidFill>
              </a:rPr>
              <a:t>“João estuda com o objetivo de </a:t>
            </a:r>
            <a:r>
              <a:rPr lang="pt-BR" u="sng">
                <a:solidFill>
                  <a:srgbClr val="FF0000"/>
                </a:solidFill>
              </a:rPr>
              <a:t>ser um bom profissional</a:t>
            </a:r>
            <a:r>
              <a:rPr lang="pt-BR">
                <a:solidFill>
                  <a:srgbClr val="FF0000"/>
                </a:solidFill>
              </a:rPr>
              <a:t>”</a:t>
            </a:r>
          </a:p>
          <a:p>
            <a:pPr marL="0" indent="0">
              <a:buNone/>
            </a:pPr>
            <a:endParaRPr lang="pt-BR">
              <a:solidFill>
                <a:srgbClr val="FF0000"/>
              </a:solidFill>
            </a:endParaRPr>
          </a:p>
          <a:p>
            <a:pPr marL="0" indent="0">
              <a:buNone/>
            </a:pPr>
            <a:r>
              <a:rPr lang="pt-BR">
                <a:solidFill>
                  <a:srgbClr val="FF0000"/>
                </a:solidFill>
              </a:rPr>
              <a:t>“Rita vai ao cinema com o </a:t>
            </a:r>
            <a:r>
              <a:rPr lang="pt-BR" u="sng">
                <a:solidFill>
                  <a:srgbClr val="FF0000"/>
                </a:solidFill>
              </a:rPr>
              <a:t>propósito de descobrir bons filmes</a:t>
            </a:r>
            <a:r>
              <a:rPr lang="pt-BR">
                <a:solidFill>
                  <a:srgbClr val="FF0000"/>
                </a:solidFill>
              </a:rPr>
              <a:t>”</a:t>
            </a:r>
          </a:p>
          <a:p>
            <a:pPr marL="0" indent="0">
              <a:buNone/>
            </a:pPr>
            <a:endParaRPr lang="pt-BR">
              <a:solidFill>
                <a:srgbClr val="FF0000"/>
              </a:solidFill>
            </a:endParaRPr>
          </a:p>
          <a:p>
            <a:pPr marL="0" indent="0">
              <a:buNone/>
            </a:pPr>
            <a:r>
              <a:rPr lang="pt-BR">
                <a:solidFill>
                  <a:srgbClr val="FF0000"/>
                </a:solidFill>
              </a:rPr>
              <a:t>“Pedro lê livros porque tem </a:t>
            </a:r>
            <a:r>
              <a:rPr lang="pt-BR" u="sng">
                <a:solidFill>
                  <a:srgbClr val="FF0000"/>
                </a:solidFill>
              </a:rPr>
              <a:t>prazer com leitura</a:t>
            </a:r>
            <a:r>
              <a:rPr lang="pt-BR">
                <a:solidFill>
                  <a:srgbClr val="FF0000"/>
                </a:solidFill>
              </a:rPr>
              <a:t>”</a:t>
            </a:r>
          </a:p>
          <a:p>
            <a:pPr marL="0" indent="0">
              <a:buNone/>
            </a:pPr>
            <a:endParaRPr lang="pt-BR">
              <a:solidFill>
                <a:srgbClr val="FF0000"/>
              </a:solidFill>
            </a:endParaRPr>
          </a:p>
          <a:p>
            <a:pPr marL="0" indent="0">
              <a:buNone/>
            </a:pPr>
            <a:r>
              <a:rPr lang="pt-BR">
                <a:solidFill>
                  <a:srgbClr val="FF0000"/>
                </a:solidFill>
              </a:rPr>
              <a:t>“Liguei para meu amigo para combinarmos </a:t>
            </a:r>
            <a:r>
              <a:rPr lang="pt-BR" u="sng">
                <a:solidFill>
                  <a:srgbClr val="FF0000"/>
                </a:solidFill>
              </a:rPr>
              <a:t>algo legal no fim de semana”</a:t>
            </a:r>
          </a:p>
          <a:p>
            <a:pPr marL="0" indent="0">
              <a:buNone/>
            </a:pPr>
            <a:endParaRPr lang="pt-BR" u="sng">
              <a:solidFill>
                <a:srgbClr val="FF0000"/>
              </a:solidFill>
            </a:endParaRPr>
          </a:p>
        </p:txBody>
      </p:sp>
    </p:spTree>
    <p:extLst>
      <p:ext uri="{BB962C8B-B14F-4D97-AF65-F5344CB8AC3E}">
        <p14:creationId xmlns:p14="http://schemas.microsoft.com/office/powerpoint/2010/main" val="870250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1" y="706584"/>
            <a:ext cx="10938164" cy="5929745"/>
          </a:xfrm>
        </p:spPr>
        <p:txBody>
          <a:bodyPr>
            <a:normAutofit/>
          </a:bodyPr>
          <a:lstStyle/>
          <a:p>
            <a:pPr marL="0" indent="0">
              <a:buNone/>
            </a:pPr>
            <a:r>
              <a:rPr lang="pt-BR" dirty="0">
                <a:solidFill>
                  <a:srgbClr val="FF0000"/>
                </a:solidFill>
              </a:rPr>
              <a:t>“A criança faz birra para chamar </a:t>
            </a:r>
            <a:r>
              <a:rPr lang="pt-BR" u="sng" dirty="0">
                <a:solidFill>
                  <a:srgbClr val="FF0000"/>
                </a:solidFill>
              </a:rPr>
              <a:t>a atenção</a:t>
            </a:r>
            <a:r>
              <a:rPr lang="pt-BR" dirty="0">
                <a:solidFill>
                  <a:srgbClr val="FF0000"/>
                </a:solidFill>
              </a:rPr>
              <a:t>” </a:t>
            </a:r>
          </a:p>
          <a:p>
            <a:pPr marL="0" indent="0">
              <a:buNone/>
            </a:pPr>
            <a:endParaRPr lang="pt-BR" sz="2800" dirty="0">
              <a:solidFill>
                <a:srgbClr val="FF0000"/>
              </a:solidFill>
            </a:endParaRPr>
          </a:p>
          <a:p>
            <a:pPr marL="0" indent="0">
              <a:buNone/>
            </a:pPr>
            <a:r>
              <a:rPr lang="pt-BR" u="sng" dirty="0"/>
              <a:t>A criança faz birra porque essa resposta foi reforçada com atenção</a:t>
            </a:r>
          </a:p>
        </p:txBody>
      </p:sp>
    </p:spTree>
    <p:extLst>
      <p:ext uri="{BB962C8B-B14F-4D97-AF65-F5344CB8AC3E}">
        <p14:creationId xmlns:p14="http://schemas.microsoft.com/office/powerpoint/2010/main" val="294766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1" y="706584"/>
            <a:ext cx="10938164" cy="5929745"/>
          </a:xfrm>
        </p:spPr>
        <p:txBody>
          <a:bodyPr>
            <a:normAutofit/>
          </a:bodyPr>
          <a:lstStyle/>
          <a:p>
            <a:pPr marL="0" indent="0">
              <a:buNone/>
            </a:pPr>
            <a:endParaRPr lang="pt-BR" sz="2800" dirty="0">
              <a:solidFill>
                <a:srgbClr val="FF0000"/>
              </a:solidFill>
            </a:endParaRPr>
          </a:p>
          <a:p>
            <a:pPr marL="0" indent="0">
              <a:buNone/>
            </a:pPr>
            <a:endParaRPr lang="pt-BR" sz="2800" dirty="0">
              <a:solidFill>
                <a:srgbClr val="FF0000"/>
              </a:solidFill>
            </a:endParaRPr>
          </a:p>
          <a:p>
            <a:pPr marL="0" indent="0">
              <a:buNone/>
            </a:pPr>
            <a:r>
              <a:rPr lang="pt-BR" dirty="0">
                <a:solidFill>
                  <a:srgbClr val="FF0000"/>
                </a:solidFill>
              </a:rPr>
              <a:t>“João estuda com o objetivo de </a:t>
            </a:r>
            <a:r>
              <a:rPr lang="pt-BR" u="sng" dirty="0">
                <a:solidFill>
                  <a:srgbClr val="FF0000"/>
                </a:solidFill>
              </a:rPr>
              <a:t>ser um bom profissional</a:t>
            </a:r>
            <a:r>
              <a:rPr lang="pt-BR" dirty="0">
                <a:solidFill>
                  <a:srgbClr val="FF0000"/>
                </a:solidFill>
              </a:rPr>
              <a:t>”</a:t>
            </a:r>
          </a:p>
          <a:p>
            <a:pPr marL="0" indent="0">
              <a:buNone/>
            </a:pPr>
            <a:endParaRPr lang="pt-BR" dirty="0">
              <a:solidFill>
                <a:srgbClr val="FF0000"/>
              </a:solidFill>
            </a:endParaRPr>
          </a:p>
          <a:p>
            <a:pPr marL="0" indent="0">
              <a:buNone/>
            </a:pPr>
            <a:r>
              <a:rPr lang="pt-BR" u="sng" dirty="0"/>
              <a:t>João estuda porque essa resposta foi seguida por sucesso no caso das pessoas da sua comunidade</a:t>
            </a:r>
          </a:p>
        </p:txBody>
      </p:sp>
    </p:spTree>
    <p:extLst>
      <p:ext uri="{BB962C8B-B14F-4D97-AF65-F5344CB8AC3E}">
        <p14:creationId xmlns:p14="http://schemas.microsoft.com/office/powerpoint/2010/main" val="7019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1" y="706584"/>
            <a:ext cx="10938164" cy="5929745"/>
          </a:xfrm>
        </p:spPr>
        <p:txBody>
          <a:bodyPr>
            <a:normAutofit/>
          </a:bodyPr>
          <a:lstStyle/>
          <a:p>
            <a:pPr marL="0" indent="0">
              <a:buNone/>
            </a:pPr>
            <a:r>
              <a:rPr lang="pt-BR" dirty="0">
                <a:solidFill>
                  <a:schemeClr val="bg1"/>
                </a:solidFill>
              </a:rPr>
              <a:t>“A criança faz birra para chamar </a:t>
            </a:r>
            <a:r>
              <a:rPr lang="pt-BR" u="sng" dirty="0">
                <a:solidFill>
                  <a:schemeClr val="bg1"/>
                </a:solidFill>
              </a:rPr>
              <a:t>a atenção</a:t>
            </a:r>
            <a:r>
              <a:rPr lang="pt-BR" dirty="0">
                <a:solidFill>
                  <a:schemeClr val="bg1"/>
                </a:solidFill>
              </a:rPr>
              <a:t>” </a:t>
            </a:r>
          </a:p>
          <a:p>
            <a:pPr marL="0" indent="0">
              <a:buNone/>
            </a:pPr>
            <a:endParaRPr lang="pt-BR" sz="2800" dirty="0">
              <a:solidFill>
                <a:schemeClr val="bg1"/>
              </a:solidFill>
            </a:endParaRPr>
          </a:p>
          <a:p>
            <a:pPr marL="0" indent="0">
              <a:buNone/>
            </a:pPr>
            <a:r>
              <a:rPr lang="pt-BR" dirty="0">
                <a:solidFill>
                  <a:schemeClr val="bg1"/>
                </a:solidFill>
              </a:rPr>
              <a:t>“João estuda com o objetivo de </a:t>
            </a:r>
            <a:r>
              <a:rPr lang="pt-BR" u="sng" dirty="0">
                <a:solidFill>
                  <a:schemeClr val="bg1"/>
                </a:solidFill>
              </a:rPr>
              <a:t>ser um bom profissional</a:t>
            </a:r>
            <a:r>
              <a:rPr lang="pt-BR" dirty="0">
                <a:solidFill>
                  <a:schemeClr val="bg1"/>
                </a:solidFill>
              </a:rPr>
              <a:t>”</a:t>
            </a:r>
          </a:p>
          <a:p>
            <a:pPr marL="0" indent="0">
              <a:buNone/>
            </a:pPr>
            <a:endParaRPr lang="pt-BR" dirty="0">
              <a:solidFill>
                <a:srgbClr val="FF0000"/>
              </a:solidFill>
            </a:endParaRPr>
          </a:p>
          <a:p>
            <a:pPr marL="0" indent="0">
              <a:buNone/>
            </a:pPr>
            <a:r>
              <a:rPr lang="pt-BR" dirty="0">
                <a:solidFill>
                  <a:srgbClr val="FF0000"/>
                </a:solidFill>
              </a:rPr>
              <a:t>“Rita vai ao cinema com o </a:t>
            </a:r>
            <a:r>
              <a:rPr lang="pt-BR" u="sng" dirty="0">
                <a:solidFill>
                  <a:srgbClr val="FF0000"/>
                </a:solidFill>
              </a:rPr>
              <a:t>propósito de descobrir bons filmes</a:t>
            </a:r>
            <a:r>
              <a:rPr lang="pt-BR" dirty="0">
                <a:solidFill>
                  <a:srgbClr val="FF0000"/>
                </a:solidFill>
              </a:rPr>
              <a:t>”</a:t>
            </a:r>
          </a:p>
          <a:p>
            <a:pPr marL="0" indent="0">
              <a:buNone/>
            </a:pPr>
            <a:endParaRPr lang="pt-BR" dirty="0">
              <a:solidFill>
                <a:srgbClr val="FF0000"/>
              </a:solidFill>
            </a:endParaRPr>
          </a:p>
          <a:p>
            <a:pPr marL="0" indent="0">
              <a:buNone/>
            </a:pPr>
            <a:r>
              <a:rPr lang="pt-BR" u="sng" dirty="0"/>
              <a:t>Rita no passado foi ao cinema e descobriu coisas incríveis nos filmes</a:t>
            </a:r>
          </a:p>
        </p:txBody>
      </p:sp>
    </p:spTree>
    <p:extLst>
      <p:ext uri="{BB962C8B-B14F-4D97-AF65-F5344CB8AC3E}">
        <p14:creationId xmlns:p14="http://schemas.microsoft.com/office/powerpoint/2010/main" val="2623702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1" y="706584"/>
            <a:ext cx="10938164" cy="5929745"/>
          </a:xfrm>
        </p:spPr>
        <p:txBody>
          <a:bodyPr>
            <a:normAutofit/>
          </a:bodyPr>
          <a:lstStyle/>
          <a:p>
            <a:pPr marL="0" indent="0">
              <a:buNone/>
            </a:pPr>
            <a:r>
              <a:rPr lang="pt-BR" dirty="0">
                <a:solidFill>
                  <a:schemeClr val="bg1"/>
                </a:solidFill>
              </a:rPr>
              <a:t>“A criança faz birra para chamar </a:t>
            </a:r>
            <a:r>
              <a:rPr lang="pt-BR" u="sng" dirty="0">
                <a:solidFill>
                  <a:schemeClr val="bg1"/>
                </a:solidFill>
              </a:rPr>
              <a:t>a atenção</a:t>
            </a:r>
            <a:r>
              <a:rPr lang="pt-BR" dirty="0">
                <a:solidFill>
                  <a:schemeClr val="bg1"/>
                </a:solidFill>
              </a:rPr>
              <a:t>” </a:t>
            </a:r>
          </a:p>
          <a:p>
            <a:pPr marL="0" indent="0">
              <a:buNone/>
            </a:pPr>
            <a:endParaRPr lang="pt-BR" sz="2800" dirty="0">
              <a:solidFill>
                <a:schemeClr val="bg1"/>
              </a:solidFill>
            </a:endParaRPr>
          </a:p>
          <a:p>
            <a:pPr marL="0" indent="0">
              <a:buNone/>
            </a:pPr>
            <a:r>
              <a:rPr lang="pt-BR" dirty="0">
                <a:solidFill>
                  <a:schemeClr val="bg1"/>
                </a:solidFill>
              </a:rPr>
              <a:t>“João estuda com o objetivo de </a:t>
            </a:r>
            <a:r>
              <a:rPr lang="pt-BR" u="sng" dirty="0">
                <a:solidFill>
                  <a:schemeClr val="bg1"/>
                </a:solidFill>
              </a:rPr>
              <a:t>ser um bom profissional</a:t>
            </a:r>
            <a:r>
              <a:rPr lang="pt-BR" dirty="0">
                <a:solidFill>
                  <a:schemeClr val="bg1"/>
                </a:solidFill>
              </a:rPr>
              <a:t>”</a:t>
            </a:r>
          </a:p>
          <a:p>
            <a:pPr marL="0" indent="0">
              <a:buNone/>
            </a:pPr>
            <a:endParaRPr lang="pt-BR" dirty="0">
              <a:solidFill>
                <a:schemeClr val="bg1"/>
              </a:solidFill>
            </a:endParaRPr>
          </a:p>
          <a:p>
            <a:pPr marL="0" indent="0">
              <a:buNone/>
            </a:pPr>
            <a:r>
              <a:rPr lang="pt-BR" dirty="0">
                <a:solidFill>
                  <a:schemeClr val="bg1"/>
                </a:solidFill>
              </a:rPr>
              <a:t>“Rita vai ao cinema com o </a:t>
            </a:r>
            <a:r>
              <a:rPr lang="pt-BR" u="sng" dirty="0">
                <a:solidFill>
                  <a:schemeClr val="bg1"/>
                </a:solidFill>
              </a:rPr>
              <a:t>propósito de descobrir bons filmes</a:t>
            </a:r>
            <a:r>
              <a:rPr lang="pt-BR" dirty="0">
                <a:solidFill>
                  <a:schemeClr val="bg1"/>
                </a:solidFill>
              </a:rPr>
              <a:t>”</a:t>
            </a:r>
          </a:p>
          <a:p>
            <a:pPr marL="0" indent="0">
              <a:buNone/>
            </a:pPr>
            <a:endParaRPr lang="pt-BR" dirty="0">
              <a:solidFill>
                <a:srgbClr val="FF0000"/>
              </a:solidFill>
            </a:endParaRPr>
          </a:p>
          <a:p>
            <a:pPr marL="0" indent="0">
              <a:buNone/>
            </a:pPr>
            <a:r>
              <a:rPr lang="pt-BR" dirty="0">
                <a:solidFill>
                  <a:srgbClr val="FF0000"/>
                </a:solidFill>
              </a:rPr>
              <a:t>“Pedro lê livros porque tem </a:t>
            </a:r>
            <a:r>
              <a:rPr lang="pt-BR" u="sng" dirty="0">
                <a:solidFill>
                  <a:srgbClr val="FF0000"/>
                </a:solidFill>
              </a:rPr>
              <a:t>prazer com leitura</a:t>
            </a:r>
            <a:r>
              <a:rPr lang="pt-BR" dirty="0">
                <a:solidFill>
                  <a:srgbClr val="FF0000"/>
                </a:solidFill>
              </a:rPr>
              <a:t>”</a:t>
            </a:r>
          </a:p>
          <a:p>
            <a:pPr marL="0" indent="0">
              <a:buNone/>
            </a:pPr>
            <a:endParaRPr lang="pt-BR" dirty="0">
              <a:solidFill>
                <a:srgbClr val="FF0000"/>
              </a:solidFill>
            </a:endParaRPr>
          </a:p>
          <a:p>
            <a:pPr marL="0" indent="0">
              <a:buNone/>
            </a:pPr>
            <a:endParaRPr lang="pt-BR" u="sng" dirty="0">
              <a:solidFill>
                <a:srgbClr val="FF0000"/>
              </a:solidFill>
            </a:endParaRPr>
          </a:p>
          <a:p>
            <a:pPr marL="0" indent="0">
              <a:buNone/>
            </a:pPr>
            <a:r>
              <a:rPr lang="pt-BR" u="sng" dirty="0"/>
              <a:t>Pedro leu livros e descobriu coisas incríveis com essas leituras.</a:t>
            </a:r>
          </a:p>
        </p:txBody>
      </p:sp>
    </p:spTree>
    <p:extLst>
      <p:ext uri="{BB962C8B-B14F-4D97-AF65-F5344CB8AC3E}">
        <p14:creationId xmlns:p14="http://schemas.microsoft.com/office/powerpoint/2010/main" val="257832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300" y="706584"/>
            <a:ext cx="12077700" cy="5929745"/>
          </a:xfrm>
        </p:spPr>
        <p:txBody>
          <a:bodyPr>
            <a:noAutofit/>
          </a:bodyPr>
          <a:lstStyle/>
          <a:p>
            <a:pPr marL="0" indent="0">
              <a:buNone/>
            </a:pPr>
            <a:endParaRPr lang="pt-BR" sz="3100" u="sng" dirty="0">
              <a:solidFill>
                <a:srgbClr val="FF0000"/>
              </a:solidFill>
              <a:latin typeface="Times New Roman" panose="02020603050405020304" pitchFamily="18" charset="0"/>
              <a:cs typeface="Times New Roman" panose="02020603050405020304" pitchFamily="18" charset="0"/>
            </a:endParaRPr>
          </a:p>
          <a:p>
            <a:pPr marL="0" indent="0" algn="ctr">
              <a:buNone/>
            </a:pPr>
            <a:r>
              <a:rPr lang="pt-BR" sz="3100" dirty="0">
                <a:latin typeface="Times New Roman" panose="02020603050405020304" pitchFamily="18" charset="0"/>
                <a:cs typeface="Times New Roman" panose="02020603050405020304" pitchFamily="18" charset="0"/>
              </a:rPr>
              <a:t>Comportamento: interação entre organismo e ambiente</a:t>
            </a:r>
          </a:p>
          <a:p>
            <a:pPr marL="0" indent="0" algn="ctr">
              <a:buNone/>
            </a:pPr>
            <a:r>
              <a:rPr lang="pt-BR" sz="3100" dirty="0">
                <a:latin typeface="Times New Roman" panose="02020603050405020304" pitchFamily="18" charset="0"/>
                <a:cs typeface="Times New Roman" panose="02020603050405020304" pitchFamily="18" charset="0"/>
              </a:rPr>
              <a:t>Comportamento: respostas (</a:t>
            </a:r>
            <a:r>
              <a:rPr lang="pt-BR" sz="3100" dirty="0" err="1">
                <a:latin typeface="Times New Roman" panose="02020603050405020304" pitchFamily="18" charset="0"/>
                <a:cs typeface="Times New Roman" panose="02020603050405020304" pitchFamily="18" charset="0"/>
              </a:rPr>
              <a:t>R</a:t>
            </a:r>
            <a:r>
              <a:rPr lang="pt-BR" sz="3100" dirty="0">
                <a:latin typeface="Times New Roman" panose="02020603050405020304" pitchFamily="18" charset="0"/>
                <a:cs typeface="Times New Roman" panose="02020603050405020304" pitchFamily="18" charset="0"/>
              </a:rPr>
              <a:t>) sob controle de mudanças ambientais (</a:t>
            </a:r>
            <a:r>
              <a:rPr lang="pt-BR" sz="3100" dirty="0" err="1">
                <a:latin typeface="Times New Roman" panose="02020603050405020304" pitchFamily="18" charset="0"/>
                <a:cs typeface="Times New Roman" panose="02020603050405020304" pitchFamily="18" charset="0"/>
              </a:rPr>
              <a:t>Sr</a:t>
            </a:r>
            <a:r>
              <a:rPr lang="pt-BR" sz="3100" dirty="0">
                <a:latin typeface="Times New Roman" panose="02020603050405020304" pitchFamily="18" charset="0"/>
                <a:cs typeface="Times New Roman" panose="02020603050405020304" pitchFamily="18" charset="0"/>
              </a:rPr>
              <a:t>)</a:t>
            </a:r>
          </a:p>
          <a:p>
            <a:pPr marL="0" indent="0" algn="ctr">
              <a:buNone/>
            </a:pPr>
            <a:r>
              <a:rPr lang="pt-BR" sz="3100" dirty="0">
                <a:latin typeface="Times New Roman" panose="02020603050405020304" pitchFamily="18" charset="0"/>
                <a:cs typeface="Times New Roman" panose="02020603050405020304" pitchFamily="18" charset="0"/>
              </a:rPr>
              <a:t>Comportamento depende </a:t>
            </a:r>
            <a:r>
              <a:rPr lang="pt-BR" sz="3100" u="sng" dirty="0">
                <a:latin typeface="Times New Roman" panose="02020603050405020304" pitchFamily="18" charset="0"/>
                <a:cs typeface="Times New Roman" panose="02020603050405020304" pitchFamily="18" charset="0"/>
              </a:rPr>
              <a:t>de consequências</a:t>
            </a:r>
            <a:endParaRPr lang="pt-BR" sz="3100" dirty="0">
              <a:latin typeface="Times New Roman" panose="02020603050405020304" pitchFamily="18" charset="0"/>
              <a:cs typeface="Times New Roman" panose="02020603050405020304" pitchFamily="18" charset="0"/>
            </a:endParaRPr>
          </a:p>
          <a:p>
            <a:pPr marL="0" indent="0" algn="ctr">
              <a:buNone/>
            </a:pPr>
            <a:endParaRPr lang="pt-BR" sz="3100" dirty="0">
              <a:latin typeface="Times New Roman" panose="02020603050405020304" pitchFamily="18" charset="0"/>
              <a:cs typeface="Times New Roman" panose="02020603050405020304" pitchFamily="18" charset="0"/>
            </a:endParaRPr>
          </a:p>
          <a:p>
            <a:pPr marL="0" indent="0" algn="ctr">
              <a:buNone/>
            </a:pPr>
            <a:endParaRPr lang="pt-BR" sz="3100" dirty="0">
              <a:latin typeface="Times New Roman" panose="02020603050405020304" pitchFamily="18" charset="0"/>
              <a:cs typeface="Times New Roman" panose="02020603050405020304" pitchFamily="18" charset="0"/>
            </a:endParaRPr>
          </a:p>
          <a:p>
            <a:pPr marL="0" indent="0" algn="ctr">
              <a:buNone/>
            </a:pPr>
            <a:endParaRPr lang="pt-BR" sz="3100" dirty="0">
              <a:latin typeface="Times New Roman" panose="02020603050405020304" pitchFamily="18" charset="0"/>
              <a:cs typeface="Times New Roman" panose="02020603050405020304" pitchFamily="18" charset="0"/>
            </a:endParaRPr>
          </a:p>
          <a:p>
            <a:pPr marL="0" indent="0" algn="ctr">
              <a:buNone/>
            </a:pPr>
            <a:r>
              <a:rPr lang="pt-BR" sz="3100" dirty="0">
                <a:latin typeface="Times New Roman" panose="02020603050405020304" pitchFamily="18" charset="0"/>
                <a:cs typeface="Times New Roman" panose="02020603050405020304" pitchFamily="18" charset="0"/>
              </a:rPr>
              <a:t>Interpretação histórica (seleção pelas consequências) e não pelo propósito</a:t>
            </a:r>
          </a:p>
          <a:p>
            <a:pPr marL="0" indent="0" algn="ctr">
              <a:buNone/>
            </a:pPr>
            <a:endParaRPr lang="pt-BR" sz="3100" u="sng" dirty="0">
              <a:latin typeface="Times New Roman" panose="02020603050405020304" pitchFamily="18" charset="0"/>
              <a:cs typeface="Times New Roman" panose="02020603050405020304" pitchFamily="18" charset="0"/>
            </a:endParaRPr>
          </a:p>
          <a:p>
            <a:pPr marL="0" indent="0" algn="ctr">
              <a:buNone/>
            </a:pPr>
            <a:endParaRPr lang="pt-BR" sz="3100" u="sng" dirty="0">
              <a:latin typeface="Times New Roman" panose="02020603050405020304" pitchFamily="18" charset="0"/>
              <a:cs typeface="Times New Roman" panose="02020603050405020304" pitchFamily="18" charset="0"/>
            </a:endParaRPr>
          </a:p>
        </p:txBody>
      </p:sp>
      <p:sp>
        <p:nvSpPr>
          <p:cNvPr id="2" name="Seta para Baixo 1">
            <a:extLst>
              <a:ext uri="{FF2B5EF4-FFF2-40B4-BE49-F238E27FC236}">
                <a16:creationId xmlns:a16="http://schemas.microsoft.com/office/drawing/2014/main" id="{96DCDC65-F582-CE46-82A4-636DAFCC1257}"/>
              </a:ext>
            </a:extLst>
          </p:cNvPr>
          <p:cNvSpPr/>
          <p:nvPr/>
        </p:nvSpPr>
        <p:spPr>
          <a:xfrm>
            <a:off x="5704764" y="3132381"/>
            <a:ext cx="887105" cy="15012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4577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67E45B4-5506-AC40-A93E-06440A88671B}"/>
              </a:ext>
            </a:extLst>
          </p:cNvPr>
          <p:cNvSpPr>
            <a:spLocks noGrp="1" noChangeArrowheads="1"/>
          </p:cNvSpPr>
          <p:nvPr>
            <p:ph type="title"/>
          </p:nvPr>
        </p:nvSpPr>
        <p:spPr>
          <a:xfrm>
            <a:off x="696036" y="304800"/>
            <a:ext cx="9773527" cy="685800"/>
          </a:xfrm>
        </p:spPr>
        <p:txBody>
          <a:bodyPr>
            <a:normAutofit fontScale="90000"/>
          </a:bodyPr>
          <a:lstStyle/>
          <a:p>
            <a:r>
              <a:rPr lang="pt-BR" altLang="pt-BR" b="1" dirty="0" err="1">
                <a:latin typeface="Times New Roman" panose="02020603050405020304" pitchFamily="18" charset="0"/>
                <a:cs typeface="Times New Roman" panose="02020603050405020304" pitchFamily="18" charset="0"/>
              </a:rPr>
              <a:t>Reforçamento</a:t>
            </a:r>
            <a:r>
              <a:rPr lang="pt-BR" altLang="pt-BR" b="1" dirty="0">
                <a:latin typeface="Times New Roman" panose="02020603050405020304" pitchFamily="18" charset="0"/>
                <a:cs typeface="Times New Roman" panose="02020603050405020304" pitchFamily="18" charset="0"/>
              </a:rPr>
              <a:t>:</a:t>
            </a:r>
            <a:endParaRPr lang="pt-BR" altLang="pt-BR" dirty="0">
              <a:latin typeface="Times New Roman" panose="02020603050405020304" pitchFamily="18" charset="0"/>
              <a:cs typeface="Times New Roman" panose="02020603050405020304" pitchFamily="18" charset="0"/>
            </a:endParaRPr>
          </a:p>
        </p:txBody>
      </p:sp>
      <p:sp>
        <p:nvSpPr>
          <p:cNvPr id="29699" name="Rectangle 3">
            <a:extLst>
              <a:ext uri="{FF2B5EF4-FFF2-40B4-BE49-F238E27FC236}">
                <a16:creationId xmlns:a16="http://schemas.microsoft.com/office/drawing/2014/main" id="{CD9F4D6D-9B78-2746-AC4E-6D6910A5FCBA}"/>
              </a:ext>
            </a:extLst>
          </p:cNvPr>
          <p:cNvSpPr>
            <a:spLocks noGrp="1" noChangeArrowheads="1"/>
          </p:cNvSpPr>
          <p:nvPr>
            <p:ph type="body" idx="1"/>
          </p:nvPr>
        </p:nvSpPr>
        <p:spPr>
          <a:xfrm>
            <a:off x="696036" y="1066800"/>
            <a:ext cx="10976852" cy="5486400"/>
          </a:xfrm>
        </p:spPr>
        <p:txBody>
          <a:bodyPr>
            <a:normAutofit/>
          </a:bodyPr>
          <a:lstStyle/>
          <a:p>
            <a:pPr algn="just"/>
            <a:r>
              <a:rPr lang="pt-BR" altLang="pt-BR" sz="3200" dirty="0">
                <a:latin typeface="Times New Roman" panose="02020603050405020304" pitchFamily="18" charset="0"/>
              </a:rPr>
              <a:t>Probabilidade de ocorrência futura de uma classe de respostas é aumentada a partir da apresentação ou remoção de consequências (chamadas “consequências reforçadoras”).</a:t>
            </a:r>
          </a:p>
          <a:p>
            <a:pPr algn="just"/>
            <a:endParaRPr lang="pt-BR" altLang="pt-BR" sz="3200" dirty="0">
              <a:latin typeface="Times New Roman" panose="02020603050405020304" pitchFamily="18" charset="0"/>
            </a:endParaRPr>
          </a:p>
          <a:p>
            <a:pPr algn="just"/>
            <a:r>
              <a:rPr lang="pt-BR" altLang="pt-BR" sz="3200" dirty="0">
                <a:latin typeface="Times New Roman" panose="02020603050405020304" pitchFamily="18" charset="0"/>
              </a:rPr>
              <a:t>Reforço positivo: apresentação de consequências.</a:t>
            </a:r>
          </a:p>
          <a:p>
            <a:pPr algn="just"/>
            <a:r>
              <a:rPr lang="pt-BR" altLang="pt-BR" sz="3200" dirty="0">
                <a:latin typeface="Times New Roman" panose="02020603050405020304" pitchFamily="18" charset="0"/>
              </a:rPr>
              <a:t>Reforço negativo: remoção das consequências.</a:t>
            </a:r>
          </a:p>
          <a:p>
            <a:pPr algn="just"/>
            <a:endParaRPr lang="pt-BR" altLang="pt-BR" sz="3200" dirty="0">
              <a:latin typeface="Times New Roman" panose="02020603050405020304" pitchFamily="18" charset="0"/>
            </a:endParaRPr>
          </a:p>
          <a:p>
            <a:pPr algn="just"/>
            <a:r>
              <a:rPr lang="pt-BR" altLang="pt-BR" sz="3200" dirty="0">
                <a:latin typeface="Times New Roman" panose="02020603050405020304" pitchFamily="18" charset="0"/>
              </a:rPr>
              <a:t>Para avaliar se uma consequência é reforçadora é necessário verificar seus efeitos sobre o fortalecimento do comportamento</a:t>
            </a:r>
          </a:p>
        </p:txBody>
      </p:sp>
    </p:spTree>
    <p:extLst>
      <p:ext uri="{BB962C8B-B14F-4D97-AF65-F5344CB8AC3E}">
        <p14:creationId xmlns:p14="http://schemas.microsoft.com/office/powerpoint/2010/main" val="191868562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TotalTime>
  <Words>1318</Words>
  <Application>Microsoft Macintosh PowerPoint</Application>
  <PresentationFormat>Widescreen</PresentationFormat>
  <Paragraphs>114</Paragraphs>
  <Slides>25</Slides>
  <Notes>12</Notes>
  <HiddenSlides>0</HiddenSlides>
  <MMClips>0</MMClips>
  <ScaleCrop>false</ScaleCrop>
  <HeadingPairs>
    <vt:vector size="8" baseType="variant">
      <vt:variant>
        <vt:lpstr>Fontes usadas</vt:lpstr>
      </vt:variant>
      <vt:variant>
        <vt:i4>5</vt:i4>
      </vt:variant>
      <vt:variant>
        <vt:lpstr>Tema</vt:lpstr>
      </vt:variant>
      <vt:variant>
        <vt:i4>2</vt:i4>
      </vt:variant>
      <vt:variant>
        <vt:lpstr>Servidores OLE inseridos</vt:lpstr>
      </vt:variant>
      <vt:variant>
        <vt:i4>1</vt:i4>
      </vt:variant>
      <vt:variant>
        <vt:lpstr>Títulos de slides</vt:lpstr>
      </vt:variant>
      <vt:variant>
        <vt:i4>25</vt:i4>
      </vt:variant>
    </vt:vector>
  </HeadingPairs>
  <TitlesOfParts>
    <vt:vector size="33" baseType="lpstr">
      <vt:lpstr>Arial</vt:lpstr>
      <vt:lpstr>Calibri</vt:lpstr>
      <vt:lpstr>Calibri Light</vt:lpstr>
      <vt:lpstr>Times New Roman</vt:lpstr>
      <vt:lpstr>Wingdings</vt:lpstr>
      <vt:lpstr>Tema do Office</vt:lpstr>
      <vt:lpstr>Tema do Office</vt:lpstr>
      <vt:lpstr>Planilha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Reforçamento:</vt:lpstr>
      <vt:lpstr>Quatro efeitos sobre o fortalecimento da resposta (Millenson, 1967, p. 87)</vt:lpstr>
      <vt:lpstr>Curva hipotética em uma situação de reforçamento</vt:lpstr>
      <vt:lpstr>Apresentação do PowerPoint</vt:lpstr>
      <vt:lpstr>Keller e Schoenfeld (1950, pp. 70 - 71): </vt:lpstr>
      <vt:lpstr>Skinner (1953, p. 77): </vt:lpstr>
      <vt:lpstr>Millenson (1967, p. 112): </vt:lpstr>
      <vt:lpstr>Apresentação do PowerPoint</vt:lpstr>
      <vt:lpstr>Reforçamento e Extinção: diferenças nas curvas</vt:lpstr>
      <vt:lpstr>Apresentação do PowerPoint</vt:lpstr>
      <vt:lpstr>“Reações emocionais”(Skinner,1953, p. 78):</vt:lpstr>
      <vt:lpstr>Azrin, Hutchinson e Hake (1966) </vt:lpstr>
      <vt:lpstr>Vantagens da curva de extinção (Skinner, 1953, p. 77)</vt:lpstr>
      <vt:lpstr>Keller e Schoenfeld (1950, p.76)</vt:lpstr>
      <vt:lpstr>Complementaridade entre os conceitos de reforçamento e extinção </vt:lpstr>
      <vt:lpstr>Papel da história de reforçamento (Skinner, 1953, p. 78)</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5  Reforçamento e Punição</dc:title>
  <dc:creator>Jéssica Santiago</dc:creator>
  <cp:lastModifiedBy>Paula Debert</cp:lastModifiedBy>
  <cp:revision>47</cp:revision>
  <dcterms:created xsi:type="dcterms:W3CDTF">2021-04-15T13:36:57Z</dcterms:created>
  <dcterms:modified xsi:type="dcterms:W3CDTF">2022-09-20T21:55:50Z</dcterms:modified>
</cp:coreProperties>
</file>