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Libre Franklin"/>
      <p:regular r:id="rId14"/>
      <p:bold r:id="rId15"/>
      <p:italic r:id="rId16"/>
      <p:boldItalic r:id="rId17"/>
    </p:embeddedFont>
    <p:embeddedFont>
      <p:font typeface="Libre Baskerville"/>
      <p:regular r:id="rId18"/>
      <p:bold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Franklin-bold.fntdata"/><Relationship Id="rId14" Type="http://schemas.openxmlformats.org/officeDocument/2006/relationships/font" Target="fonts/LibreFranklin-regular.fntdata"/><Relationship Id="rId17" Type="http://schemas.openxmlformats.org/officeDocument/2006/relationships/font" Target="fonts/LibreFranklin-boldItalic.fntdata"/><Relationship Id="rId16" Type="http://schemas.openxmlformats.org/officeDocument/2006/relationships/font" Target="fonts/LibreFranklin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Baskerville-bold.fntdata"/><Relationship Id="rId6" Type="http://schemas.openxmlformats.org/officeDocument/2006/relationships/slide" Target="slides/slide1.xml"/><Relationship Id="rId18" Type="http://schemas.openxmlformats.org/officeDocument/2006/relationships/font" Target="fonts/LibreBaskervill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914400" y="5166530"/>
            <a:ext cx="7315200" cy="1144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802731" y="881857"/>
            <a:ext cx="3538537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752423" y="3322686"/>
            <a:ext cx="4484454" cy="14924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1233035" y="1448198"/>
            <a:ext cx="4484454" cy="5241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914400" y="5017572"/>
            <a:ext cx="7315200" cy="12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914400" y="3865097"/>
            <a:ext cx="7315200" cy="1098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14400" y="2743200"/>
            <a:ext cx="356616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81728" y="2743200"/>
            <a:ext cx="3566160" cy="359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116348" y="2743200"/>
            <a:ext cx="3364992" cy="621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885144" y="2743200"/>
            <a:ext cx="3362062" cy="621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914400" y="3383280"/>
            <a:ext cx="356616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81727" y="3383280"/>
            <a:ext cx="356616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914400" y="1825362"/>
            <a:ext cx="2950936" cy="21730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021752" y="1826709"/>
            <a:ext cx="4207848" cy="4476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914400" y="4061095"/>
            <a:ext cx="2950936" cy="2245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914400" y="1828800"/>
            <a:ext cx="2953512" cy="2176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4191000" y="2286000"/>
            <a:ext cx="4038600" cy="335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0" dir="5400000" dist="31750" endA="0" endPos="30000" fadeDir="5400000" kx="0" rotWithShape="0" algn="bl" stA="30000" stPos="0" sy="-10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914400" y="4059936"/>
            <a:ext cx="2953512" cy="224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42C32"/>
            </a:gs>
            <a:gs pos="65000">
              <a:srgbClr val="272F36"/>
            </a:gs>
            <a:gs pos="100000">
              <a:srgbClr val="5F6773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7315200" y="549275"/>
            <a:ext cx="9398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900113" y="1052513"/>
            <a:ext cx="7315200" cy="259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0"/>
              <a:t>Oficina: A produção de dioramas e a perspectiva da Alfabetização Científica</a:t>
            </a:r>
            <a:endParaRPr sz="4320"/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914400" y="4581525"/>
            <a:ext cx="7315200" cy="114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Metodologia do Ensino de Ciências Biológicas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Martha Marandino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FEUSP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722313" y="412750"/>
            <a:ext cx="7772400" cy="9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BF64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Definindo dioramas</a:t>
            </a:r>
            <a:endParaRPr sz="5400">
              <a:solidFill>
                <a:srgbClr val="BF64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00063" y="2781300"/>
            <a:ext cx="8001000" cy="135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Asensio &amp; Pol (1996): montagens em que se busca uma representação, ambientação e contextualização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real</a:t>
            </a:r>
            <a:r>
              <a:rPr b="0" i="0" lang="en-US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de peças originais recolhidas na exposição;</a:t>
            </a:r>
            <a:endParaRPr/>
          </a:p>
          <a:p>
            <a:pPr indent="0" lvl="0" marL="0" marR="0" rtl="0" algn="just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Verdana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28625" y="4076700"/>
            <a:ext cx="8001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Shon (1987): uma representação em perspectiva que produz uma perfeita impressão do espaço…….a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escala</a:t>
            </a:r>
            <a:r>
              <a:rPr b="0" i="0" lang="en-US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usada para figuras e corpos é variável, e tem que ser ajustada com perspectiva;</a:t>
            </a:r>
            <a:endParaRPr/>
          </a:p>
          <a:p>
            <a:pPr indent="-469900" lvl="0" marL="469900" marR="0" rtl="0" algn="just"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69900" lvl="0" marL="469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28625" y="1665288"/>
            <a:ext cx="80010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Breslof (2005): uma recriação de um ambiente natural e uma tradução de um momento específico no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tempo</a:t>
            </a:r>
            <a:r>
              <a:rPr b="0" i="0" lang="en-US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;</a:t>
            </a:r>
            <a:endParaRPr/>
          </a:p>
          <a:p>
            <a:pPr indent="-330200" lvl="0" marL="469900" marR="0" rtl="0" algn="just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Verdana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856" y="836712"/>
            <a:ext cx="9008144" cy="5066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ctrTitle"/>
          </p:nvPr>
        </p:nvSpPr>
        <p:spPr>
          <a:xfrm>
            <a:off x="914400" y="2516188"/>
            <a:ext cx="7315200" cy="259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Apresentando a Montagem de um modelo de Diorama</a:t>
            </a:r>
            <a:endParaRPr/>
          </a:p>
        </p:txBody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914400" y="5167313"/>
            <a:ext cx="7315200" cy="114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Curioso Caso da Sapo da Caatinga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INCTTOX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14375" y="4238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</a:rPr>
              <a:t>Etapas de elaboração do diorama: </a:t>
            </a:r>
            <a:r>
              <a:rPr lang="en-US" sz="3200">
                <a:solidFill>
                  <a:schemeClr val="accent2"/>
                </a:solidFill>
                <a:latin typeface="MS PGothic"/>
                <a:ea typeface="MS PGothic"/>
                <a:cs typeface="MS PGothic"/>
                <a:sym typeface="MS PGothic"/>
              </a:rPr>
              <a:t>“</a:t>
            </a:r>
            <a:r>
              <a:rPr lang="en-US" sz="3200">
                <a:solidFill>
                  <a:schemeClr val="accent2"/>
                </a:solidFill>
              </a:rPr>
              <a:t>O curioso caso do sapo da Caatinga</a:t>
            </a:r>
            <a:r>
              <a:rPr lang="en-US" sz="3200">
                <a:solidFill>
                  <a:schemeClr val="accent2"/>
                </a:solidFill>
                <a:latin typeface="MS PGothic"/>
                <a:ea typeface="MS PGothic"/>
                <a:cs typeface="MS PGothic"/>
                <a:sym typeface="MS PGothic"/>
              </a:rPr>
              <a:t>”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11560" y="1700808"/>
            <a:ext cx="777240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12700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Baskerville"/>
              <a:buChar char="-"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 Escolha do tema e da abordagem pedagógica</a:t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27000" lvl="0" marL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Libre Baskerville"/>
              <a:buChar char="-"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 Levantamento de informações e materiais sobre o tema junto aos pesquisadores e na literatura</a:t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27000" lvl="0" marL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Libre Baskerville"/>
              <a:buChar char="-"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 Elaboração de um texto de apoio:  características gerais da caatinga e a história natural do animal escolhido que serviu de base para a proposta dos conteúdos a serem representados.</a:t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27000" lvl="0" marL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Libre Baskerville"/>
              <a:buChar char="-"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 Desenvolvimento de um protótipo – levantamento dos aspectos científicos e cênicos a serem revistos, assim como dos mecanismos de funcionamento da parte interativa do diorama.</a:t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27000" lvl="0" marL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Libre Baskerville"/>
              <a:buChar char="-"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 Reunião equipe laboratório, pesquisadores que estudam esses animais e empresa cenográfica: fechamento do que é mais significativo para ser representado.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14375" y="4238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Definição de aspectos gráficos e artísticos: como os animais deveriam compor a montagem.</a:t>
            </a:r>
            <a:endParaRPr/>
          </a:p>
        </p:txBody>
      </p:sp>
      <p:pic>
        <p:nvPicPr>
          <p:cNvPr descr="DSCN0327.JPG"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3" y="3000375"/>
            <a:ext cx="4286250" cy="3214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0332.JPG"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8" y="3000375"/>
            <a:ext cx="4286250" cy="321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14375" y="4238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Integração dos objetos em três dimensões com a pintura de fundo em duas dimensões.</a:t>
            </a:r>
            <a:endParaRPr/>
          </a:p>
        </p:txBody>
      </p:sp>
      <p:pic>
        <p:nvPicPr>
          <p:cNvPr descr="DSCN0339.JPG"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8" y="3000375"/>
            <a:ext cx="4286250" cy="3214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0337.JPG"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13" y="3000375"/>
            <a:ext cx="4286250" cy="321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14375" y="4953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Locais onde os textos de apoio seriam inseridos e seus conteúdos e os mecanismos interativos que complementariam as informações do diorama.</a:t>
            </a:r>
            <a:endParaRPr/>
          </a:p>
        </p:txBody>
      </p:sp>
      <p:grpSp>
        <p:nvGrpSpPr>
          <p:cNvPr id="136" name="Google Shape;136;p20"/>
          <p:cNvGrpSpPr/>
          <p:nvPr/>
        </p:nvGrpSpPr>
        <p:grpSpPr>
          <a:xfrm>
            <a:off x="214313" y="3000375"/>
            <a:ext cx="8715375" cy="3214688"/>
            <a:chOff x="214313" y="3000375"/>
            <a:chExt cx="8715375" cy="3214688"/>
          </a:xfrm>
        </p:grpSpPr>
        <p:pic>
          <p:nvPicPr>
            <p:cNvPr descr="DSCN0344.JPG" id="137" name="Google Shape;137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4313" y="3000375"/>
              <a:ext cx="4286250" cy="3214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SCN0528.JPG" id="138" name="Google Shape;138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43438" y="3000375"/>
              <a:ext cx="4286250" cy="32146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pective">
  <a:themeElements>
    <a:clrScheme name="Perspective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