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5" r:id="rId1"/>
    <p:sldMasterId id="2147483864" r:id="rId2"/>
  </p:sldMasterIdLst>
  <p:notesMasterIdLst>
    <p:notesMasterId r:id="rId56"/>
  </p:notesMasterIdLst>
  <p:handoutMasterIdLst>
    <p:handoutMasterId r:id="rId57"/>
  </p:handoutMasterIdLst>
  <p:sldIdLst>
    <p:sldId id="751" r:id="rId3"/>
    <p:sldId id="547" r:id="rId4"/>
    <p:sldId id="724" r:id="rId5"/>
    <p:sldId id="728" r:id="rId6"/>
    <p:sldId id="731" r:id="rId7"/>
    <p:sldId id="732" r:id="rId8"/>
    <p:sldId id="745" r:id="rId9"/>
    <p:sldId id="618" r:id="rId10"/>
    <p:sldId id="619" r:id="rId11"/>
    <p:sldId id="620" r:id="rId12"/>
    <p:sldId id="621" r:id="rId13"/>
    <p:sldId id="622" r:id="rId14"/>
    <p:sldId id="623" r:id="rId15"/>
    <p:sldId id="556" r:id="rId16"/>
    <p:sldId id="557" r:id="rId17"/>
    <p:sldId id="559" r:id="rId18"/>
    <p:sldId id="624" r:id="rId19"/>
    <p:sldId id="625" r:id="rId20"/>
    <p:sldId id="711" r:id="rId21"/>
    <p:sldId id="564" r:id="rId22"/>
    <p:sldId id="566" r:id="rId23"/>
    <p:sldId id="567" r:id="rId24"/>
    <p:sldId id="568" r:id="rId25"/>
    <p:sldId id="569" r:id="rId26"/>
    <p:sldId id="570" r:id="rId27"/>
    <p:sldId id="571" r:id="rId28"/>
    <p:sldId id="572" r:id="rId29"/>
    <p:sldId id="573" r:id="rId30"/>
    <p:sldId id="579" r:id="rId31"/>
    <p:sldId id="662" r:id="rId32"/>
    <p:sldId id="663" r:id="rId33"/>
    <p:sldId id="664" r:id="rId34"/>
    <p:sldId id="665" r:id="rId35"/>
    <p:sldId id="581" r:id="rId36"/>
    <p:sldId id="582" r:id="rId37"/>
    <p:sldId id="583" r:id="rId38"/>
    <p:sldId id="584" r:id="rId39"/>
    <p:sldId id="585" r:id="rId40"/>
    <p:sldId id="588" r:id="rId41"/>
    <p:sldId id="590" r:id="rId42"/>
    <p:sldId id="627" r:id="rId43"/>
    <p:sldId id="592" r:id="rId44"/>
    <p:sldId id="593" r:id="rId45"/>
    <p:sldId id="594" r:id="rId46"/>
    <p:sldId id="595" r:id="rId47"/>
    <p:sldId id="596" r:id="rId48"/>
    <p:sldId id="597" r:id="rId49"/>
    <p:sldId id="598" r:id="rId50"/>
    <p:sldId id="605" r:id="rId51"/>
    <p:sldId id="610" r:id="rId52"/>
    <p:sldId id="752" r:id="rId53"/>
    <p:sldId id="754" r:id="rId54"/>
    <p:sldId id="753" r:id="rId55"/>
  </p:sldIdLst>
  <p:sldSz cx="9144000" cy="6858000" type="screen4x3"/>
  <p:notesSz cx="9798050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08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9E39"/>
    <a:srgbClr val="008000"/>
    <a:srgbClr val="000000"/>
    <a:srgbClr val="FFFFCC"/>
    <a:srgbClr val="CCCCFF"/>
    <a:srgbClr val="FFFFFF"/>
    <a:srgbClr val="0066FF"/>
    <a:srgbClr val="006600"/>
    <a:srgbClr val="0070C0"/>
    <a:srgbClr val="64A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 autoAdjust="0"/>
    <p:restoredTop sz="94756" autoAdjust="0"/>
  </p:normalViewPr>
  <p:slideViewPr>
    <p:cSldViewPr>
      <p:cViewPr varScale="1">
        <p:scale>
          <a:sx n="82" d="100"/>
          <a:sy n="82" d="100"/>
        </p:scale>
        <p:origin x="1164" y="96"/>
      </p:cViewPr>
      <p:guideLst>
        <p:guide orient="horz" pos="22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768" y="-90"/>
      </p:cViewPr>
      <p:guideLst>
        <p:guide orient="horz" pos="2142"/>
        <p:guide pos="308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46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9" rIns="90716" bIns="4535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51488" y="0"/>
            <a:ext cx="4246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9" rIns="90716" bIns="4535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4246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9" rIns="90716" bIns="4535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51488" y="6457950"/>
            <a:ext cx="4246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9" rIns="90716" bIns="4535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100">
                <a:latin typeface="Times New Roman" pitchFamily="18" charset="0"/>
              </a:defRPr>
            </a:lvl1pPr>
          </a:lstStyle>
          <a:p>
            <a:pPr>
              <a:defRPr/>
            </a:pPr>
            <a:fld id="{0D6FF1FB-B579-489F-93B1-6C63B5A4CE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684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465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9" rIns="90716" bIns="45359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100">
                <a:latin typeface="Tahoma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51488" y="0"/>
            <a:ext cx="4246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9" rIns="90716" bIns="45359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100">
                <a:latin typeface="Tahoma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17863" y="536575"/>
            <a:ext cx="3360737" cy="2520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4925" y="3217863"/>
            <a:ext cx="7188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9" rIns="90716" bIns="453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35725"/>
            <a:ext cx="424656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9" rIns="90716" bIns="4535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100">
                <a:latin typeface="Tahoma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51488" y="6435725"/>
            <a:ext cx="424656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9" rIns="90716" bIns="4535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100">
                <a:latin typeface="Tahoma" pitchFamily="34" charset="0"/>
              </a:defRPr>
            </a:lvl1pPr>
          </a:lstStyle>
          <a:p>
            <a:pPr>
              <a:defRPr/>
            </a:pPr>
            <a:fld id="{6DF2745A-CDB3-40C1-8497-038C45BB78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857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10547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7CA1D3-7825-4A78-8381-10515EC4B25C}" type="slidenum">
              <a:rPr lang="pt-BR" altLang="pt-BR"/>
              <a:pPr>
                <a:spcBef>
                  <a:spcPct val="0"/>
                </a:spcBef>
              </a:pPr>
              <a:t>51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713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3A977F-2504-E741-85B4-8F01994E1F25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38978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1108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5571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186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93585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67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21827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61281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21083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74046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7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4969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917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703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415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727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413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687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395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8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33375"/>
            <a:ext cx="8661400" cy="6084888"/>
          </a:xfrm>
          <a:prstGeom prst="rect">
            <a:avLst/>
          </a:prstGeom>
          <a:solidFill>
            <a:srgbClr val="66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0439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8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36588"/>
            <a:ext cx="8194675" cy="5581650"/>
          </a:xfrm>
          <a:prstGeom prst="rect">
            <a:avLst/>
          </a:prstGeom>
          <a:solidFill>
            <a:srgbClr val="66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1458237"/>
      </p:ext>
    </p:extLst>
  </p:cSld>
  <p:clrMapOvr>
    <a:masterClrMapping/>
  </p:clrMapOvr>
  <p:transition>
    <p:pull dir="l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8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36588"/>
            <a:ext cx="8194675" cy="5581650"/>
          </a:xfrm>
          <a:prstGeom prst="rect">
            <a:avLst/>
          </a:prstGeom>
          <a:solidFill>
            <a:srgbClr val="66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3009277"/>
      </p:ext>
    </p:extLst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256239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8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36588"/>
            <a:ext cx="8194675" cy="5581650"/>
          </a:xfrm>
          <a:prstGeom prst="rect">
            <a:avLst/>
          </a:prstGeom>
          <a:solidFill>
            <a:srgbClr val="66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2647744"/>
      </p:ext>
    </p:extLst>
  </p:cSld>
  <p:clrMapOvr>
    <a:masterClrMapping/>
  </p:clrMapOvr>
  <p:transition>
    <p:pull dir="l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97730" y="188640"/>
            <a:ext cx="8748000" cy="648072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n>
                <a:solidFill>
                  <a:srgbClr val="92D050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86" y="135980"/>
            <a:ext cx="2314227" cy="5140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ixaDeTexto 13"/>
          <p:cNvSpPr txBox="1">
            <a:spLocks noChangeArrowheads="1"/>
          </p:cNvSpPr>
          <p:nvPr userDrawn="1"/>
        </p:nvSpPr>
        <p:spPr bwMode="auto">
          <a:xfrm>
            <a:off x="439738" y="647700"/>
            <a:ext cx="584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2400" b="1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pt-BR" sz="2400" b="1" i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67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1649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5" y="539750"/>
            <a:ext cx="7520007" cy="46166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5661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17AB0-46D3-4EFC-8668-523823006B2F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FE741-4464-46DB-B064-0BFBD979B4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998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3DC3-8420-405C-A32C-4ACA056F8338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69A9E-DF7E-4E6B-93E9-BF658FDEF0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1457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A8AA-D62F-432A-8A20-C18E5AED3F75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1CF3F-1B82-41C8-AE75-884717A9AC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220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AAD05-756C-42A6-BE34-9B37925C9F1F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E296F-B17B-45DB-80FA-A233CA11F1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522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D80D4-2B29-4059-AE75-BB5B0E03DE99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CA0BC-EB45-43C5-898D-CC14A29177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70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A8A3E-1815-42F1-A66E-AFEEF2D83971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8598-B067-4728-A76A-27B614C209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29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1182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FA4B4-2BB2-44CE-9CF2-3F80CE3052CE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B8E7-47B6-4659-AB8D-85923E1CD8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469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A186-71F9-4423-9CFF-35BD5EEE4D27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5C05E-DC0A-4B00-9409-3129F6F304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6071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F8BB9-DB13-4B90-AA2F-282B8D6B79E1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8E75B-B9A4-400E-A62B-EEE601D5B3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170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C2A62-1324-4C04-A23D-3BB1F4CF475C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5F1BE-89D4-4291-8FA0-A1AEDDCDB1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6527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194E9-7597-40AE-A0E3-E8164E0C047A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3EDD9-9A96-4089-AB57-A63E049807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32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6530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4486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2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297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0161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8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39" r:id="rId14"/>
    <p:sldLayoutId id="2147484140" r:id="rId15"/>
    <p:sldLayoutId id="2147484141" r:id="rId16"/>
    <p:sldLayoutId id="2147484142" r:id="rId17"/>
    <p:sldLayoutId id="2147484143" r:id="rId18"/>
    <p:sldLayoutId id="2147484144" r:id="rId19"/>
    <p:sldLayoutId id="2147484145" r:id="rId20"/>
    <p:sldLayoutId id="2147484146" r:id="rId21"/>
    <p:sldLayoutId id="2147484147" r:id="rId22"/>
    <p:sldLayoutId id="2147484148" r:id="rId23"/>
    <p:sldLayoutId id="2147484149" r:id="rId24"/>
    <p:sldLayoutId id="2147484150" r:id="rId25"/>
    <p:sldLayoutId id="2147484151" r:id="rId26"/>
    <p:sldLayoutId id="2147484155" r:id="rId27"/>
    <p:sldLayoutId id="2147484156" r:id="rId28"/>
    <p:sldLayoutId id="2147484157" r:id="rId29"/>
    <p:sldLayoutId id="2147484158" r:id="rId30"/>
    <p:sldLayoutId id="2147484152" r:id="rId31"/>
    <p:sldLayoutId id="2147484153" r:id="rId32"/>
    <p:sldLayoutId id="2147484154" r:id="rId3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A29B3F2-A13F-4C5A-8E56-94E7F7B93B3C}" type="datetimeFigureOut">
              <a:rPr lang="pt-BR"/>
              <a:pPr>
                <a:defRPr/>
              </a:pPr>
              <a:t>12/06/2019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1423C30-82C3-4100-ADE2-737AB8820B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11" Type="http://schemas.openxmlformats.org/officeDocument/2006/relationships/image" Target="../media/image30.png"/><Relationship Id="rId5" Type="http://schemas.openxmlformats.org/officeDocument/2006/relationships/image" Target="../media/image33.jpeg"/><Relationship Id="rId15" Type="http://schemas.openxmlformats.org/officeDocument/2006/relationships/image" Target="../media/image41.jp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polui%C3%A7%C3%A3o+dos+rios&amp;source=images&amp;cd=&amp;cad=rja&amp;docid=xeLDKY1qgAcKpM&amp;tbnid=IgH53j3rg4FktM:&amp;ved=0CAUQjRw&amp;url=http%3A%2F%2Fanimalsenature.blogspot.com%2F2009%2F09%2Fpoluicao-dos-mares.html&amp;ei=M2VIUb_DKYfY9QSE6oCwCA&amp;bvm=bv.43828540,d.dmQ&amp;psig=AFQjCNHFo7ZyThgrSCyjRvI4UqoZZwtXiQ&amp;ust=1363785386225512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12" Type="http://schemas.openxmlformats.org/officeDocument/2006/relationships/hyperlink" Target="http://www.google.com.br/url?sa=i&amp;rct=j&amp;q=lixo+nas+ruas+da+cidade&amp;source=images&amp;cd=&amp;cad=rja&amp;docid=C0tHOoaw6pYhVM&amp;tbnid=XE4Wlt87VPbAFM:&amp;ved=0CAUQjRw&amp;url=http%3A%2F%2Fassociacaocamposeliseos.com.br%2Fwordpress%2F%3Fp%3D307&amp;ei=0WVIUa3SGIui8gTe-YGQAQ&amp;bvm=bv.43828540,d.dmQ&amp;psig=AFQjCNGIW5mtL7mfCk5RknD187iLUcpuTQ&amp;ust=1363785545264431" TargetMode="External"/><Relationship Id="rId2" Type="http://schemas.openxmlformats.org/officeDocument/2006/relationships/hyperlink" Target="http://www.google.com.br/url?sa=i&amp;rct=j&amp;q=esgoto+domestico&amp;source=images&amp;cd=&amp;cad=rja&amp;docid=VBjewzRkWivllM&amp;tbnid=glbOv1rnBfQS-M:&amp;ved=0CAUQjRw&amp;url=http%3A%2F%2Fsosriosdobrasil.blogspot.com%2F2009%2F12%2Fesgoto-domestico-sem-tratamento-e-o.html&amp;ei=12JIUc-IGYfa8ASBk4GwBw&amp;bvm=bv.43828540,d.dmg&amp;psig=AFQjCNG0iQ4q5uVx1xR_SOpmDWYM5ZDj3w&amp;ust=1363784782725431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google.com.br/url?sa=i&amp;rct=j&amp;q=parque+industrial+polui%C3%A7%C3%A3o&amp;source=images&amp;cd=&amp;cad=rja&amp;docid=TUEOWPdP_mRLMM&amp;tbnid=GfQDkbucmh865M:&amp;ved=0CAUQjRw&amp;url=http%3A%2F%2Fsosriosdobrasil.blogspot.com%2F2012%2F08%2Fdia-de-combate-poluicao-14-de-agosto_13.html&amp;ei=DWVIUcTwBo_49gSD_oDgCg&amp;bvm=bv.43828540,d.dmQ&amp;psig=AFQjCNFjQ76DXVPM2nCL6e4EKRjHOPwYfg&amp;ust=1363785207705554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6.jpeg"/><Relationship Id="rId10" Type="http://schemas.openxmlformats.org/officeDocument/2006/relationships/hyperlink" Target="http://www.google.com.br/url?sa=i&amp;rct=j&amp;q=polui%C3%A7%C3%A3o+dos+rios&amp;source=images&amp;cd=&amp;cad=rja&amp;docid=G7MjbV8vU5g1aM&amp;tbnid=TH4Y3rqDHWzyTM:&amp;ved=0CAUQjRw&amp;url=http%3A%2F%2Fmeioambiente.culturamix.com%2Fpoluicao%2Fcomo-evitar-a-poluicao-dos-rios&amp;ei=qmVIUa_LOong8wSnmICIBw&amp;bvm=bv.43828540,d.dmQ&amp;psig=AFQjCNHFo7ZyThgrSCyjRvI4UqoZZwtXiQ&amp;ust=1363785386225512" TargetMode="External"/><Relationship Id="rId4" Type="http://schemas.openxmlformats.org/officeDocument/2006/relationships/hyperlink" Target="http://www.google.com.br/url?sa=i&amp;rct=j&amp;q=parque+industrial+polui%C3%A7%C3%A3o&amp;source=images&amp;cd=&amp;cad=rja&amp;docid=B4_pX8F2DdMjdM&amp;tbnid=B61gE-3mo1koAM:&amp;ved=0CAUQjRw&amp;url=http%3A%2F%2Fcandeiascidadedasluzes.blogspot.com%2F2011%2F04%2Fgases-poluentes-do-ar.html&amp;ei=mGRIUZfuLoWI9QTBqIHwDQ&amp;bvm=bv.43828540,d.dmQ&amp;psig=AFQjCNFjQ76DXVPM2nCL6e4EKRjHOPwYfg&amp;ust=1363785207705554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://www.google.com.br/url?sa=i&amp;rct=j&amp;q=esgoto+a+ceu+aberto&amp;source=images&amp;cd=&amp;cad=rja&amp;docid=bZ42FPvKXij_aM&amp;tbnid=cT8qIrmBMwXQmM:&amp;ved=0CAUQjRw&amp;url=http%3A%2F%2Foabelhudo.com.br%2F2010%2F08%2Fbrasil-saude-publica-quase-metade-das-residencias-nao-tem-acesso-a-rede-de-esgoto%2F&amp;ei=9WdIUereMJGi8QSi1IG4Bg&amp;bvm=bv.43828540,d.dmQ&amp;psig=AFQjCNGeI07Hh2gzxHlfNY20ee-OPX4b0Q&amp;ust=1363785952144678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br/url?sa=i&amp;rct=j&amp;q=polui%C3%A7%C3%A3o+difusa&amp;source=images&amp;cd=&amp;cad=rja&amp;docid=KtQ4Ex5dXPdRbM&amp;tbnid=o9OTDhxeEu4_bM:&amp;ved=0CAUQjRw&amp;url=http://sosriosdobrasil.blogspot.com/2010/10/chegaram-as-primeiras-chuvas-e-com-elas.html&amp;ei=ytFBUZKPI4nW8gTz-4GICw&amp;bvm=bv.43287494,d.dmQ&amp;psig=AFQjCNHvYAC8ayRLsbPKIg0GJ5vPptGl9Q&amp;ust=1363354364270584" TargetMode="Externa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hyperlink" Target="http://www.google.com.br/url?sa=i&amp;rct=j&amp;q=enchentes&amp;source=images&amp;cd=&amp;cad=rja&amp;docid=vZhNjpnaXhE23M&amp;tbnid=6VjNACXDt5a3DM:&amp;ved=0CAUQjRw&amp;url=http%3A%2F%2Fnicholasgimenes.blogspot.com%2F2011_01_01_archive.html&amp;ei=I_tCUYiYM4-29gSGxoGIDw&amp;bvm=bv.43828540,d.dmg&amp;psig=AFQjCNGABTeyjskeYYhbgkE53twwPLzJnw&amp;ust=136343049731318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6"/>
          <p:cNvSpPr txBox="1">
            <a:spLocks noChangeArrowheads="1"/>
          </p:cNvSpPr>
          <p:nvPr/>
        </p:nvSpPr>
        <p:spPr bwMode="auto">
          <a:xfrm>
            <a:off x="3748979" y="4337425"/>
            <a:ext cx="5143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339933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rgbClr val="33CCFF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rgbClr val="0974BD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rgbClr val="B7A1FD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1600" b="1" i="1" dirty="0">
                <a:solidFill>
                  <a:srgbClr val="549E39"/>
                </a:solidFill>
                <a:latin typeface="Arial" charset="0"/>
                <a:cs typeface="Arial" charset="0"/>
              </a:rPr>
              <a:t>Prof. Dr. Wanderley da Silva </a:t>
            </a:r>
            <a:r>
              <a:rPr lang="pt-BR" altLang="pt-BR" sz="1600" b="1" i="1" dirty="0" smtClean="0">
                <a:solidFill>
                  <a:srgbClr val="549E39"/>
                </a:solidFill>
                <a:latin typeface="Arial" charset="0"/>
                <a:cs typeface="Arial" charset="0"/>
              </a:rPr>
              <a:t>Paganini</a:t>
            </a:r>
            <a:endParaRPr lang="pt-BR" altLang="pt-BR" sz="1600" b="1" i="1" dirty="0">
              <a:solidFill>
                <a:srgbClr val="549E3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9512" y="5518048"/>
            <a:ext cx="8784976" cy="122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11" y="5586880"/>
            <a:ext cx="2319797" cy="108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395538" y="376238"/>
            <a:ext cx="42132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UNIVERSIDADE DE </a:t>
            </a:r>
            <a:r>
              <a:rPr lang="pt-BR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SÃO </a:t>
            </a:r>
            <a:r>
              <a:rPr lang="pt-BR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PAULO</a:t>
            </a:r>
            <a:endParaRPr lang="pt-BR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503486" y="1580618"/>
            <a:ext cx="10150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HSA-0130</a:t>
            </a:r>
            <a:endParaRPr lang="pt-BR" sz="1800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sz="18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Instrumentos </a:t>
            </a:r>
            <a:r>
              <a:rPr lang="pt-BR" sz="1800" dirty="0">
                <a:solidFill>
                  <a:srgbClr val="00B050"/>
                </a:solidFill>
                <a:latin typeface="Trebuchet MS" panose="020B0603020202020204" pitchFamily="34" charset="0"/>
              </a:rPr>
              <a:t>de Avaliação da Qualidade Ambiental e das </a:t>
            </a:r>
            <a:r>
              <a:rPr lang="pt-BR" sz="18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Condições de </a:t>
            </a:r>
            <a:r>
              <a:rPr lang="pt-BR" sz="1800" dirty="0">
                <a:solidFill>
                  <a:srgbClr val="00B050"/>
                </a:solidFill>
                <a:latin typeface="Trebuchet MS" panose="020B0603020202020204" pitchFamily="34" charset="0"/>
              </a:rPr>
              <a:t>Trabalho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115296" y="727375"/>
            <a:ext cx="277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Faculdade de Saúde Pública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17610"/>
            <a:ext cx="1090669" cy="1090669"/>
          </a:xfrm>
          <a:prstGeom prst="rect">
            <a:avLst/>
          </a:prstGeom>
        </p:spPr>
      </p:pic>
      <p:sp>
        <p:nvSpPr>
          <p:cNvPr id="14" name="CaixaDeTexto 16"/>
          <p:cNvSpPr txBox="1">
            <a:spLocks noChangeArrowheads="1"/>
          </p:cNvSpPr>
          <p:nvPr/>
        </p:nvSpPr>
        <p:spPr bwMode="auto">
          <a:xfrm>
            <a:off x="2648322" y="5123793"/>
            <a:ext cx="38473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339933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rgbClr val="33CCFF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rgbClr val="0974BD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rgbClr val="B7A1FD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1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São Paulo, 12 de junho de 2019.</a:t>
            </a:r>
            <a:endParaRPr lang="pt-BR" altLang="pt-BR" sz="1100" b="1" i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342189" y="2882164"/>
            <a:ext cx="6564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/>
            <a:r>
              <a:rPr lang="pt-B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Poluição e Sistemas </a:t>
            </a:r>
            <a:r>
              <a:rPr lang="pt-B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</a:t>
            </a:r>
            <a:r>
              <a:rPr lang="pt-B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 Esgotos Sanitários</a:t>
            </a:r>
            <a:endParaRPr lang="pt-B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7538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1026"/>
          <p:cNvSpPr>
            <a:spLocks noChangeArrowheads="1"/>
          </p:cNvSpPr>
          <p:nvPr/>
        </p:nvSpPr>
        <p:spPr bwMode="auto">
          <a:xfrm>
            <a:off x="755576" y="563562"/>
            <a:ext cx="2795588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Ciclo do Oxigênio</a:t>
            </a:r>
          </a:p>
        </p:txBody>
      </p:sp>
      <p:sp>
        <p:nvSpPr>
          <p:cNvPr id="15363" name="Rectangle 1027"/>
          <p:cNvSpPr>
            <a:spLocks noChangeArrowheads="1"/>
          </p:cNvSpPr>
          <p:nvPr/>
        </p:nvSpPr>
        <p:spPr bwMode="auto">
          <a:xfrm>
            <a:off x="7884368" y="6397667"/>
            <a:ext cx="1031051" cy="253916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kumimoji="0" lang="pt-BR" altLang="pt-BR" sz="105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Fonte: </a:t>
            </a:r>
            <a:r>
              <a:rPr kumimoji="0" lang="pt-BR" altLang="pt-BR" sz="1050" dirty="0" err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Derísio</a:t>
            </a:r>
            <a:endParaRPr kumimoji="0" lang="pt-BR" altLang="pt-BR" sz="105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pic>
        <p:nvPicPr>
          <p:cNvPr id="15364" name="Picture 1028" descr="aula e-g ciclo do oxigen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60" y="1025525"/>
            <a:ext cx="7843837" cy="5238750"/>
          </a:xfrm>
          <a:prstGeom prst="rect">
            <a:avLst/>
          </a:prstGeom>
          <a:noFill/>
          <a:ln w="12700" cap="sq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1026"/>
          <p:cNvSpPr>
            <a:spLocks noChangeArrowheads="1"/>
          </p:cNvSpPr>
          <p:nvPr/>
        </p:nvSpPr>
        <p:spPr bwMode="auto">
          <a:xfrm>
            <a:off x="683568" y="550069"/>
            <a:ext cx="3746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Ciclo do Fósforo</a:t>
            </a:r>
          </a:p>
        </p:txBody>
      </p:sp>
      <p:sp>
        <p:nvSpPr>
          <p:cNvPr id="16387" name="Rectangle 1027"/>
          <p:cNvSpPr>
            <a:spLocks noChangeArrowheads="1"/>
          </p:cNvSpPr>
          <p:nvPr/>
        </p:nvSpPr>
        <p:spPr bwMode="auto">
          <a:xfrm>
            <a:off x="7884368" y="6381328"/>
            <a:ext cx="1031051" cy="253916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kumimoji="0" lang="pt-BR" altLang="pt-BR" sz="105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Fonte: </a:t>
            </a:r>
            <a:r>
              <a:rPr kumimoji="0" lang="pt-BR" altLang="pt-BR" sz="1050" dirty="0" err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Derísio</a:t>
            </a:r>
            <a:endParaRPr kumimoji="0" lang="pt-BR" altLang="pt-BR" sz="105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pic>
        <p:nvPicPr>
          <p:cNvPr id="16388" name="Picture 1028" descr="aula e-g ciclo do fósfo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12031"/>
            <a:ext cx="7467600" cy="5265738"/>
          </a:xfrm>
          <a:prstGeom prst="rect">
            <a:avLst/>
          </a:prstGeom>
          <a:noFill/>
          <a:ln w="12700" cap="sq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3425" y="442343"/>
            <a:ext cx="3571875" cy="424732"/>
          </a:xfrm>
        </p:spPr>
        <p:txBody>
          <a:bodyPr>
            <a:spAutoFit/>
          </a:bodyPr>
          <a:lstStyle/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pt-BR" sz="2400" b="1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Ciclo do Carbono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687881" y="6393135"/>
            <a:ext cx="1031051" cy="253916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kumimoji="0" lang="pt-BR" altLang="pt-BR" sz="105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Fonte: </a:t>
            </a:r>
            <a:r>
              <a:rPr kumimoji="0" lang="pt-BR" altLang="pt-BR" sz="1050" dirty="0" err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Derísio</a:t>
            </a:r>
            <a:endParaRPr kumimoji="0" lang="pt-BR" altLang="pt-BR" sz="105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pic>
        <p:nvPicPr>
          <p:cNvPr id="17412" name="Picture 4" descr="aula e-g ciclo do carbo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832122"/>
            <a:ext cx="7677150" cy="5561013"/>
          </a:xfrm>
          <a:prstGeom prst="rect">
            <a:avLst/>
          </a:prstGeom>
          <a:noFill/>
          <a:ln w="12700" cap="sq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4544" y="480392"/>
            <a:ext cx="7772400" cy="609600"/>
          </a:xfrm>
        </p:spPr>
        <p:txBody>
          <a:bodyPr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pt-BR" sz="2800" b="1" i="1" dirty="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rPr>
              <a:t>Poluição das águas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534798"/>
            <a:ext cx="7772400" cy="5334000"/>
          </a:xfrm>
        </p:spPr>
        <p:txBody>
          <a:bodyPr/>
          <a:lstStyle/>
          <a:p>
            <a:pPr indent="-46038" eaLnBrk="1" hangingPunct="1">
              <a:lnSpc>
                <a:spcPct val="155000"/>
              </a:lnSpc>
              <a:buFontTx/>
              <a:buNone/>
            </a:pPr>
            <a:r>
              <a:rPr lang="pt-BR" altLang="pt-BR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Define-se como qualquer </a:t>
            </a:r>
            <a:r>
              <a:rPr lang="pt-BR" altLang="pt-BR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alteração das propriedades físicas, químicas ou biológicas</a:t>
            </a:r>
            <a:r>
              <a:rPr lang="pt-BR" altLang="pt-BR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capaz de por em risco a saúde, a segurança e o bem-estar das populações ou que possa </a:t>
            </a:r>
            <a:r>
              <a:rPr lang="pt-BR" altLang="pt-BR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comprometer</a:t>
            </a:r>
            <a:r>
              <a:rPr lang="pt-BR" altLang="pt-BR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a fauna ictiológica e a </a:t>
            </a:r>
            <a:r>
              <a:rPr lang="pt-BR" altLang="pt-BR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utilização das águas</a:t>
            </a:r>
            <a:r>
              <a:rPr lang="pt-BR" altLang="pt-BR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para fins agrícolas, comerciais, industriais e recreativos.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04664"/>
            <a:ext cx="7772400" cy="609600"/>
          </a:xfrm>
        </p:spPr>
        <p:txBody>
          <a:bodyPr/>
          <a:lstStyle/>
          <a:p>
            <a:pPr marL="609600" indent="-609600" algn="l">
              <a:buClr>
                <a:schemeClr val="accent2"/>
              </a:buClr>
              <a:defRPr/>
            </a:pPr>
            <a:r>
              <a:rPr lang="pt-BR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Tipos </a:t>
            </a:r>
            <a:r>
              <a:rPr lang="pt-BR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 poluição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52588" y="1524000"/>
            <a:ext cx="7491412" cy="3970338"/>
          </a:xfr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100000"/>
              </a:spcBef>
              <a:buClr>
                <a:srgbClr val="006600"/>
              </a:buClr>
              <a:buFontTx/>
              <a:buChar char="•"/>
              <a:tabLst>
                <a:tab pos="3619500" algn="l"/>
              </a:tabLst>
            </a:pPr>
            <a:r>
              <a:rPr lang="pt-BR" altLang="pt-BR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Natural</a:t>
            </a:r>
          </a:p>
          <a:p>
            <a:pPr>
              <a:lnSpc>
                <a:spcPct val="150000"/>
              </a:lnSpc>
              <a:spcBef>
                <a:spcPct val="100000"/>
              </a:spcBef>
              <a:buClr>
                <a:srgbClr val="006600"/>
              </a:buClr>
              <a:buFontTx/>
              <a:buChar char="•"/>
              <a:tabLst>
                <a:tab pos="3619500" algn="l"/>
              </a:tabLst>
            </a:pPr>
            <a:r>
              <a:rPr lang="pt-BR" altLang="pt-BR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Industrial</a:t>
            </a:r>
          </a:p>
          <a:p>
            <a:pPr>
              <a:lnSpc>
                <a:spcPct val="150000"/>
              </a:lnSpc>
              <a:spcBef>
                <a:spcPct val="100000"/>
              </a:spcBef>
              <a:buClr>
                <a:srgbClr val="006600"/>
              </a:buClr>
              <a:buFontTx/>
              <a:buChar char="•"/>
              <a:tabLst>
                <a:tab pos="3619500" algn="l"/>
              </a:tabLst>
            </a:pPr>
            <a:r>
              <a:rPr lang="pt-BR" altLang="pt-BR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Urbana</a:t>
            </a:r>
          </a:p>
          <a:p>
            <a:pPr>
              <a:lnSpc>
                <a:spcPct val="150000"/>
              </a:lnSpc>
              <a:spcBef>
                <a:spcPct val="100000"/>
              </a:spcBef>
              <a:buClr>
                <a:srgbClr val="006600"/>
              </a:buClr>
              <a:buFontTx/>
              <a:buChar char="•"/>
              <a:tabLst>
                <a:tab pos="3619500" algn="l"/>
              </a:tabLst>
            </a:pPr>
            <a:r>
              <a:rPr lang="pt-BR" altLang="pt-BR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Agropastoril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332656"/>
            <a:ext cx="7491413" cy="6381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09600" indent="-609600">
              <a:buClr>
                <a:schemeClr val="accent2"/>
              </a:buClr>
            </a:pPr>
            <a:r>
              <a:rPr lang="pt-BR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Qualidade das águas</a:t>
            </a:r>
          </a:p>
        </p:txBody>
      </p:sp>
      <p:sp>
        <p:nvSpPr>
          <p:cNvPr id="284675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124744"/>
            <a:ext cx="74676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t-BR" sz="2400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Alguns parâmetros de avaliação:</a:t>
            </a:r>
          </a:p>
          <a:p>
            <a:pPr marL="1073150" indent="-258763">
              <a:lnSpc>
                <a:spcPct val="90000"/>
              </a:lnSpc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</a:t>
            </a:r>
          </a:p>
          <a:p>
            <a:pPr marL="1073150" indent="-258763">
              <a:lnSpc>
                <a:spcPct val="90000"/>
              </a:lnSpc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Temperatura</a:t>
            </a:r>
          </a:p>
          <a:p>
            <a:pPr marL="1073150" indent="-258763">
              <a:lnSpc>
                <a:spcPct val="90000"/>
              </a:lnSpc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DBO</a:t>
            </a:r>
            <a:r>
              <a:rPr lang="pt-BR" sz="2000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5,20</a:t>
            </a:r>
          </a:p>
          <a:p>
            <a:pPr marL="1073150" indent="-258763">
              <a:lnSpc>
                <a:spcPct val="90000"/>
              </a:lnSpc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DQO</a:t>
            </a:r>
          </a:p>
          <a:p>
            <a:pPr marL="1073150" indent="-258763">
              <a:lnSpc>
                <a:spcPct val="90000"/>
              </a:lnSpc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OD</a:t>
            </a:r>
          </a:p>
          <a:p>
            <a:pPr marL="1073150" indent="-258763">
              <a:lnSpc>
                <a:spcPct val="90000"/>
              </a:lnSpc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Metais</a:t>
            </a:r>
          </a:p>
          <a:p>
            <a:pPr marL="1073150" indent="-258763">
              <a:lnSpc>
                <a:spcPct val="90000"/>
              </a:lnSpc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Praguicidas</a:t>
            </a:r>
          </a:p>
          <a:p>
            <a:pPr marL="1073150" indent="-258763">
              <a:lnSpc>
                <a:spcPct val="90000"/>
              </a:lnSpc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Nutrientes</a:t>
            </a:r>
          </a:p>
          <a:p>
            <a:pPr marL="1073150" indent="-258763">
              <a:lnSpc>
                <a:spcPct val="90000"/>
              </a:lnSpc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Turbidez</a:t>
            </a:r>
          </a:p>
          <a:p>
            <a:pPr marL="1073150" indent="-258763">
              <a:lnSpc>
                <a:spcPct val="90000"/>
              </a:lnSpc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Resíduo total</a:t>
            </a:r>
          </a:p>
          <a:p>
            <a:pPr marL="1073150" indent="-258763">
              <a:lnSpc>
                <a:spcPct val="90000"/>
              </a:lnSpc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Coliformes</a:t>
            </a:r>
          </a:p>
          <a:p>
            <a:pPr marL="1073150" indent="-258763">
              <a:lnSpc>
                <a:spcPct val="90000"/>
              </a:lnSpc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Helmintos (ovos)</a:t>
            </a:r>
          </a:p>
          <a:p>
            <a:pPr marL="1073150" indent="-258763">
              <a:lnSpc>
                <a:spcPct val="90000"/>
              </a:lnSpc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Protozoários (cistos)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1026"/>
          <p:cNvSpPr>
            <a:spLocks noChangeArrowheads="1"/>
          </p:cNvSpPr>
          <p:nvPr/>
        </p:nvSpPr>
        <p:spPr bwMode="auto">
          <a:xfrm>
            <a:off x="533400" y="76200"/>
            <a:ext cx="7239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" defTabSz="685800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SzPct val="80000"/>
              <a:defRPr/>
            </a:pPr>
            <a:r>
              <a:rPr lang="pt-BR" sz="2400" b="1" i="1" dirty="0">
                <a:solidFill>
                  <a:srgbClr val="006600"/>
                </a:solidFill>
                <a:cs typeface="Arial" pitchFamily="34" charset="0"/>
              </a:rPr>
              <a:t>Processo de Autodepuração</a:t>
            </a:r>
          </a:p>
        </p:txBody>
      </p:sp>
      <p:pic>
        <p:nvPicPr>
          <p:cNvPr id="21507" name="Picture 1027" descr="autodepuração1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1" b="10027"/>
          <a:stretch>
            <a:fillRect/>
          </a:stretch>
        </p:blipFill>
        <p:spPr bwMode="auto">
          <a:xfrm>
            <a:off x="723900" y="1203325"/>
            <a:ext cx="7696200" cy="488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1029"/>
          <p:cNvSpPr>
            <a:spLocks noChangeArrowheads="1"/>
          </p:cNvSpPr>
          <p:nvPr/>
        </p:nvSpPr>
        <p:spPr bwMode="auto">
          <a:xfrm>
            <a:off x="6228184" y="6381328"/>
            <a:ext cx="2720617" cy="253916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kumimoji="0" lang="pt-BR" altLang="pt-BR" sz="105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Fonte: Introdução à Engenharia Ambiental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9304" y="198325"/>
            <a:ext cx="8001000" cy="571500"/>
          </a:xfrm>
        </p:spPr>
        <p:txBody>
          <a:bodyPr>
            <a:normAutofit/>
          </a:bodyPr>
          <a:lstStyle/>
          <a:p>
            <a:pPr marL="3429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SzPct val="80000"/>
              <a:defRPr/>
            </a:pPr>
            <a:r>
              <a:rPr kumimoji="1" lang="pt-BR" sz="2400" b="1" i="1" dirty="0">
                <a:solidFill>
                  <a:srgbClr val="006600"/>
                </a:solidFill>
                <a:latin typeface="Arial" pitchFamily="34" charset="0"/>
                <a:ea typeface="+mn-ea"/>
                <a:cs typeface="Arial" pitchFamily="34" charset="0"/>
              </a:rPr>
              <a:t>Perturbações em um corpo receptor de poluentes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079304" y="2965598"/>
            <a:ext cx="48768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1800" dirty="0">
                <a:solidFill>
                  <a:srgbClr val="000000"/>
                </a:solidFill>
              </a:rPr>
              <a:t>Desprendimento de gases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1800" dirty="0">
                <a:solidFill>
                  <a:srgbClr val="000000"/>
                </a:solidFill>
              </a:rPr>
              <a:t>Águas pardacentas e negras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1800" dirty="0">
                <a:solidFill>
                  <a:srgbClr val="000000"/>
                </a:solidFill>
              </a:rPr>
              <a:t>Presença de lodo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1800" dirty="0">
                <a:solidFill>
                  <a:srgbClr val="000000"/>
                </a:solidFill>
              </a:rPr>
              <a:t>Destruição de peixes e fauna aquática</a:t>
            </a:r>
          </a:p>
        </p:txBody>
      </p:sp>
      <p:sp>
        <p:nvSpPr>
          <p:cNvPr id="14340" name="AutoShape 4"/>
          <p:cNvSpPr>
            <a:spLocks/>
          </p:cNvSpPr>
          <p:nvPr/>
        </p:nvSpPr>
        <p:spPr bwMode="auto">
          <a:xfrm>
            <a:off x="3850704" y="2889398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4445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pt-BR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 rot="8100000" flipV="1">
            <a:off x="1357534" y="2259955"/>
            <a:ext cx="182563" cy="838200"/>
          </a:xfrm>
          <a:prstGeom prst="downArrow">
            <a:avLst>
              <a:gd name="adj1" fmla="val 50000"/>
              <a:gd name="adj2" fmla="val 114782"/>
            </a:avLst>
          </a:prstGeom>
          <a:solidFill>
            <a:schemeClr val="accent1"/>
          </a:solidFill>
          <a:ln w="12700" cap="sq">
            <a:solidFill>
              <a:srgbClr val="0099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55722" y="1513297"/>
            <a:ext cx="2205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 anchorCtr="1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kumimoji="0" lang="pt-BR" b="1" dirty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Zona de degradação</a:t>
            </a:r>
          </a:p>
        </p:txBody>
      </p:sp>
      <p:sp>
        <p:nvSpPr>
          <p:cNvPr id="14343" name="AutoShape 7"/>
          <p:cNvSpPr>
            <a:spLocks/>
          </p:cNvSpPr>
          <p:nvPr/>
        </p:nvSpPr>
        <p:spPr bwMode="auto">
          <a:xfrm>
            <a:off x="2783904" y="984398"/>
            <a:ext cx="228600" cy="1811338"/>
          </a:xfrm>
          <a:prstGeom prst="leftBrace">
            <a:avLst>
              <a:gd name="adj1" fmla="val 66030"/>
              <a:gd name="adj2" fmla="val 50000"/>
            </a:avLst>
          </a:prstGeom>
          <a:noFill/>
          <a:ln w="44450" cap="sq">
            <a:solidFill>
              <a:schemeClr val="accent3">
                <a:lumMod val="5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pt-BR">
              <a:solidFill>
                <a:schemeClr val="tx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012504" y="1014561"/>
            <a:ext cx="6096000" cy="1604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800" dirty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Início da degradação da matéria orgânica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800" dirty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Destruição dos seres fotossintetizantes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800" dirty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Água com aspecto sujo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800" dirty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Eliminação ou destruição de peixes</a:t>
            </a:r>
          </a:p>
        </p:txBody>
      </p:sp>
      <p:sp>
        <p:nvSpPr>
          <p:cNvPr id="14345" name="Arc 9"/>
          <p:cNvSpPr>
            <a:spLocks/>
          </p:cNvSpPr>
          <p:nvPr/>
        </p:nvSpPr>
        <p:spPr bwMode="auto">
          <a:xfrm flipV="1">
            <a:off x="421704" y="1609873"/>
            <a:ext cx="2286000" cy="774700"/>
          </a:xfrm>
          <a:custGeom>
            <a:avLst/>
            <a:gdLst>
              <a:gd name="T0" fmla="*/ 2147483647 w 43200"/>
              <a:gd name="T1" fmla="*/ 2147483647 h 25787"/>
              <a:gd name="T2" fmla="*/ 2147483647 w 43200"/>
              <a:gd name="T3" fmla="*/ 2147483647 h 25787"/>
              <a:gd name="T4" fmla="*/ 2147483647 w 43200"/>
              <a:gd name="T5" fmla="*/ 2147483647 h 25787"/>
              <a:gd name="T6" fmla="*/ 0 60000 65536"/>
              <a:gd name="T7" fmla="*/ 0 60000 65536"/>
              <a:gd name="T8" fmla="*/ 0 60000 65536"/>
              <a:gd name="T9" fmla="*/ 0 w 43200"/>
              <a:gd name="T10" fmla="*/ 0 h 25787"/>
              <a:gd name="T11" fmla="*/ 43200 w 43200"/>
              <a:gd name="T12" fmla="*/ 25787 h 257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5787" fill="none" extrusionOk="0">
                <a:moveTo>
                  <a:pt x="112" y="23799"/>
                </a:moveTo>
                <a:cubicBezTo>
                  <a:pt x="37" y="23069"/>
                  <a:pt x="0" y="223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3005"/>
                  <a:pt x="43062" y="24408"/>
                  <a:pt x="42790" y="25787"/>
                </a:cubicBezTo>
              </a:path>
              <a:path w="43200" h="25787" stroke="0" extrusionOk="0">
                <a:moveTo>
                  <a:pt x="112" y="23799"/>
                </a:moveTo>
                <a:cubicBezTo>
                  <a:pt x="37" y="23069"/>
                  <a:pt x="0" y="223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3005"/>
                  <a:pt x="43062" y="24408"/>
                  <a:pt x="42790" y="25787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sq">
            <a:solidFill>
              <a:schemeClr val="accent3">
                <a:lumMod val="5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pt-BR">
              <a:solidFill>
                <a:schemeClr val="tx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1240854" y="3284686"/>
            <a:ext cx="200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 anchorCtr="1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pt-BR" altLang="pt-BR" b="1" dirty="0">
                <a:solidFill>
                  <a:srgbClr val="000000"/>
                </a:solidFill>
              </a:rPr>
              <a:t>Zona de ativa decomposição</a:t>
            </a:r>
          </a:p>
        </p:txBody>
      </p:sp>
      <p:sp>
        <p:nvSpPr>
          <p:cNvPr id="22539" name="Arc 11"/>
          <p:cNvSpPr>
            <a:spLocks/>
          </p:cNvSpPr>
          <p:nvPr/>
        </p:nvSpPr>
        <p:spPr bwMode="auto">
          <a:xfrm flipV="1">
            <a:off x="1259904" y="2813198"/>
            <a:ext cx="2133600" cy="1752600"/>
          </a:xfrm>
          <a:custGeom>
            <a:avLst/>
            <a:gdLst>
              <a:gd name="T0" fmla="*/ 2147483647 w 40403"/>
              <a:gd name="T1" fmla="*/ 2147483647 h 43200"/>
              <a:gd name="T2" fmla="*/ 2147483647 w 40403"/>
              <a:gd name="T3" fmla="*/ 2147483647 h 43200"/>
              <a:gd name="T4" fmla="*/ 2147483647 w 40403"/>
              <a:gd name="T5" fmla="*/ 2147483647 h 43200"/>
              <a:gd name="T6" fmla="*/ 0 60000 65536"/>
              <a:gd name="T7" fmla="*/ 0 60000 65536"/>
              <a:gd name="T8" fmla="*/ 0 60000 65536"/>
              <a:gd name="T9" fmla="*/ 0 w 40403"/>
              <a:gd name="T10" fmla="*/ 0 h 43200"/>
              <a:gd name="T11" fmla="*/ 40403 w 40403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403" h="43200" fill="none" extrusionOk="0">
                <a:moveTo>
                  <a:pt x="40402" y="32230"/>
                </a:moveTo>
                <a:cubicBezTo>
                  <a:pt x="36570" y="39009"/>
                  <a:pt x="2938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8938" y="-1"/>
                  <a:pt x="35775" y="3726"/>
                  <a:pt x="39752" y="9894"/>
                </a:cubicBezTo>
              </a:path>
              <a:path w="40403" h="43200" stroke="0" extrusionOk="0">
                <a:moveTo>
                  <a:pt x="40402" y="32230"/>
                </a:moveTo>
                <a:cubicBezTo>
                  <a:pt x="36570" y="39009"/>
                  <a:pt x="2938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8938" y="-1"/>
                  <a:pt x="35775" y="3726"/>
                  <a:pt x="39752" y="9894"/>
                </a:cubicBezTo>
                <a:lnTo>
                  <a:pt x="21600" y="21600"/>
                </a:lnTo>
                <a:lnTo>
                  <a:pt x="40402" y="32230"/>
                </a:lnTo>
                <a:close/>
              </a:path>
            </a:pathLst>
          </a:custGeom>
          <a:noFill/>
          <a:ln w="50800" cap="sq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26416" y="5423048"/>
            <a:ext cx="2071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 anchorCtr="1">
            <a:spAutoFit/>
          </a:bodyPr>
          <a:lstStyle>
            <a:lvl1pPr marL="342900" indent="-3429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pt-BR" altLang="pt-BR" b="1">
                <a:solidFill>
                  <a:srgbClr val="3399FF"/>
                </a:solidFill>
              </a:rPr>
              <a:t>Zona de recuperação</a:t>
            </a:r>
          </a:p>
        </p:txBody>
      </p:sp>
      <p:sp>
        <p:nvSpPr>
          <p:cNvPr id="22541" name="AutoShape 13"/>
          <p:cNvSpPr>
            <a:spLocks/>
          </p:cNvSpPr>
          <p:nvPr/>
        </p:nvSpPr>
        <p:spPr bwMode="auto">
          <a:xfrm>
            <a:off x="2383854" y="4641998"/>
            <a:ext cx="228600" cy="1811338"/>
          </a:xfrm>
          <a:prstGeom prst="leftBrace">
            <a:avLst>
              <a:gd name="adj1" fmla="val 66030"/>
              <a:gd name="adj2" fmla="val 50000"/>
            </a:avLst>
          </a:prstGeom>
          <a:noFill/>
          <a:ln w="44450" cap="sq">
            <a:solidFill>
              <a:srgbClr val="3399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>
              <a:solidFill>
                <a:srgbClr val="009900"/>
              </a:solidFill>
            </a:endParaRP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536254" y="4718198"/>
            <a:ext cx="64198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1800">
                <a:solidFill>
                  <a:srgbClr val="3399FF"/>
                </a:solidFill>
              </a:rPr>
              <a:t>Clareamento das águas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1800">
                <a:solidFill>
                  <a:srgbClr val="3399FF"/>
                </a:solidFill>
              </a:rPr>
              <a:t>Aparecimento de algas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1800">
                <a:solidFill>
                  <a:srgbClr val="3399FF"/>
                </a:solidFill>
              </a:rPr>
              <a:t>Reaeração e reoxigenação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1800">
                <a:solidFill>
                  <a:srgbClr val="3399FF"/>
                </a:solidFill>
              </a:rPr>
              <a:t>Surgimento de peixes e diversificação da fauna aquática</a:t>
            </a:r>
          </a:p>
        </p:txBody>
      </p:sp>
      <p:sp>
        <p:nvSpPr>
          <p:cNvPr id="22543" name="Arc 15"/>
          <p:cNvSpPr>
            <a:spLocks/>
          </p:cNvSpPr>
          <p:nvPr/>
        </p:nvSpPr>
        <p:spPr bwMode="auto">
          <a:xfrm flipV="1">
            <a:off x="269304" y="5154761"/>
            <a:ext cx="2071687" cy="1087437"/>
          </a:xfrm>
          <a:custGeom>
            <a:avLst/>
            <a:gdLst>
              <a:gd name="T0" fmla="*/ 2147483647 w 39143"/>
              <a:gd name="T1" fmla="*/ 0 h 36200"/>
              <a:gd name="T2" fmla="*/ 0 w 39143"/>
              <a:gd name="T3" fmla="*/ 2147483647 h 36200"/>
              <a:gd name="T4" fmla="*/ 2147483647 w 39143"/>
              <a:gd name="T5" fmla="*/ 2147483647 h 36200"/>
              <a:gd name="T6" fmla="*/ 0 60000 65536"/>
              <a:gd name="T7" fmla="*/ 0 60000 65536"/>
              <a:gd name="T8" fmla="*/ 0 60000 65536"/>
              <a:gd name="T9" fmla="*/ 0 w 39143"/>
              <a:gd name="T10" fmla="*/ 0 h 36200"/>
              <a:gd name="T11" fmla="*/ 39143 w 39143"/>
              <a:gd name="T12" fmla="*/ 36200 h 36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143" h="36200" fill="none" extrusionOk="0">
                <a:moveTo>
                  <a:pt x="33461" y="-1"/>
                </a:moveTo>
                <a:cubicBezTo>
                  <a:pt x="37115" y="3983"/>
                  <a:pt x="39143" y="9193"/>
                  <a:pt x="39143" y="14600"/>
                </a:cubicBezTo>
                <a:cubicBezTo>
                  <a:pt x="39143" y="26529"/>
                  <a:pt x="29472" y="36200"/>
                  <a:pt x="17543" y="36200"/>
                </a:cubicBezTo>
                <a:cubicBezTo>
                  <a:pt x="10587" y="36200"/>
                  <a:pt x="4057" y="32850"/>
                  <a:pt x="-1" y="27201"/>
                </a:cubicBezTo>
              </a:path>
              <a:path w="39143" h="36200" stroke="0" extrusionOk="0">
                <a:moveTo>
                  <a:pt x="33461" y="-1"/>
                </a:moveTo>
                <a:cubicBezTo>
                  <a:pt x="37115" y="3983"/>
                  <a:pt x="39143" y="9193"/>
                  <a:pt x="39143" y="14600"/>
                </a:cubicBezTo>
                <a:cubicBezTo>
                  <a:pt x="39143" y="26529"/>
                  <a:pt x="29472" y="36200"/>
                  <a:pt x="17543" y="36200"/>
                </a:cubicBezTo>
                <a:cubicBezTo>
                  <a:pt x="10587" y="36200"/>
                  <a:pt x="4057" y="32850"/>
                  <a:pt x="-1" y="27201"/>
                </a:cubicBezTo>
                <a:lnTo>
                  <a:pt x="17543" y="14600"/>
                </a:lnTo>
                <a:lnTo>
                  <a:pt x="33461" y="-1"/>
                </a:lnTo>
                <a:close/>
              </a:path>
            </a:pathLst>
          </a:custGeom>
          <a:noFill/>
          <a:ln w="50800" cap="sq">
            <a:solidFill>
              <a:srgbClr val="3399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 rot="13500000" flipV="1">
            <a:off x="1610741" y="4413398"/>
            <a:ext cx="182563" cy="838200"/>
          </a:xfrm>
          <a:prstGeom prst="downArrow">
            <a:avLst>
              <a:gd name="adj1" fmla="val 50000"/>
              <a:gd name="adj2" fmla="val 114782"/>
            </a:avLst>
          </a:prstGeom>
          <a:solidFill>
            <a:schemeClr val="accent1"/>
          </a:solidFill>
          <a:ln w="12700" cap="sq">
            <a:solidFill>
              <a:srgbClr val="0099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5"/>
          <p:cNvSpPr>
            <a:spLocks noChangeArrowheads="1"/>
          </p:cNvSpPr>
          <p:nvPr/>
        </p:nvSpPr>
        <p:spPr bwMode="auto">
          <a:xfrm>
            <a:off x="5572125" y="1601788"/>
            <a:ext cx="304800" cy="762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99FFCC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>
              <a:solidFill>
                <a:srgbClr val="0066FF"/>
              </a:solidFill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54796" y="301944"/>
            <a:ext cx="7645400" cy="1143000"/>
          </a:xfrm>
        </p:spPr>
        <p:txBody>
          <a:bodyPr>
            <a:normAutofit/>
          </a:bodyPr>
          <a:lstStyle/>
          <a:p>
            <a:pPr marL="34290" fontAlgn="base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SzPct val="80000"/>
              <a:defRPr/>
            </a:pPr>
            <a:r>
              <a:rPr kumimoji="1" lang="pt-BR" sz="2400" b="1" i="1" dirty="0">
                <a:solidFill>
                  <a:srgbClr val="006600"/>
                </a:solidFill>
                <a:latin typeface="Arial" pitchFamily="34" charset="0"/>
                <a:ea typeface="+mn-ea"/>
                <a:cs typeface="Arial" pitchFamily="34" charset="0"/>
              </a:rPr>
              <a:t>Controle e grau de tratamento exigido são função</a:t>
            </a:r>
          </a:p>
        </p:txBody>
      </p:sp>
      <p:sp>
        <p:nvSpPr>
          <p:cNvPr id="15363" name="Rectangle 4"/>
          <p:cNvSpPr>
            <a:spLocks noGrp="1" noChangeAspect="1" noChangeArrowheads="1"/>
          </p:cNvSpPr>
          <p:nvPr>
            <p:ph idx="4294967295"/>
          </p:nvPr>
        </p:nvSpPr>
        <p:spPr>
          <a:xfrm>
            <a:off x="2713459" y="2430463"/>
            <a:ext cx="1689100" cy="1323975"/>
          </a:xfrm>
          <a:solidFill>
            <a:srgbClr val="99FFCC"/>
          </a:solidFill>
          <a:ln>
            <a:solidFill>
              <a:srgbClr val="00B050"/>
            </a:solidFill>
          </a:ln>
        </p:spPr>
        <p:txBody>
          <a:bodyPr lIns="92075" tIns="46038" rIns="92075" bIns="46038" anchor="ctr" anchorCtr="1"/>
          <a:lstStyle/>
          <a:p>
            <a:pPr marL="0" indent="0" algn="ctr" eaLnBrk="1" hangingPunct="1">
              <a:buClr>
                <a:schemeClr val="hlink"/>
              </a:buClr>
              <a:buFontTx/>
              <a:buNone/>
              <a:defRPr/>
            </a:pPr>
            <a:r>
              <a:rPr lang="pt-BR" sz="2000" i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Capacidade de diluição do corpo d’água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3429000" y="1600200"/>
            <a:ext cx="304800" cy="762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99FFCC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>
              <a:solidFill>
                <a:srgbClr val="0066FF"/>
              </a:solidFill>
            </a:endParaRP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 rot="1440000">
            <a:off x="1663700" y="1493838"/>
            <a:ext cx="457200" cy="2819400"/>
          </a:xfrm>
          <a:prstGeom prst="downArrow">
            <a:avLst>
              <a:gd name="adj1" fmla="val 50000"/>
              <a:gd name="adj2" fmla="val 154167"/>
            </a:avLst>
          </a:prstGeom>
          <a:solidFill>
            <a:srgbClr val="99FFCC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>
              <a:solidFill>
                <a:srgbClr val="0066FF"/>
              </a:solidFill>
            </a:endParaRP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357188" y="4175125"/>
            <a:ext cx="3886200" cy="2039938"/>
          </a:xfrm>
          <a:prstGeom prst="rect">
            <a:avLst/>
          </a:prstGeom>
          <a:solidFill>
            <a:srgbClr val="99FFCC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marL="0" lvl="1"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pt-BR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Características de uso das águas a montante e a jusante</a:t>
            </a:r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5000625" y="4214813"/>
            <a:ext cx="3886200" cy="2041525"/>
          </a:xfrm>
          <a:prstGeom prst="rect">
            <a:avLst/>
          </a:prstGeom>
          <a:solidFill>
            <a:srgbClr val="99FFCC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pt-BR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Condições de autodepuração do corpo da’água</a:t>
            </a:r>
          </a:p>
        </p:txBody>
      </p:sp>
      <p:sp>
        <p:nvSpPr>
          <p:cNvPr id="23561" name="AutoShape 12"/>
          <p:cNvSpPr>
            <a:spLocks noChangeArrowheads="1"/>
          </p:cNvSpPr>
          <p:nvPr/>
        </p:nvSpPr>
        <p:spPr bwMode="auto">
          <a:xfrm rot="-1440000">
            <a:off x="7483475" y="1476375"/>
            <a:ext cx="457200" cy="2817813"/>
          </a:xfrm>
          <a:prstGeom prst="downArrow">
            <a:avLst>
              <a:gd name="adj1" fmla="val 50000"/>
              <a:gd name="adj2" fmla="val 154080"/>
            </a:avLst>
          </a:prstGeom>
          <a:solidFill>
            <a:srgbClr val="99FFCC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>
              <a:solidFill>
                <a:srgbClr val="0066FF"/>
              </a:solidFill>
            </a:endParaRPr>
          </a:p>
        </p:txBody>
      </p:sp>
      <p:sp>
        <p:nvSpPr>
          <p:cNvPr id="15372" name="Rectangle 14"/>
          <p:cNvSpPr>
            <a:spLocks noChangeArrowheads="1"/>
          </p:cNvSpPr>
          <p:nvPr/>
        </p:nvSpPr>
        <p:spPr bwMode="auto">
          <a:xfrm>
            <a:off x="4929188" y="2428875"/>
            <a:ext cx="1689100" cy="1325563"/>
          </a:xfrm>
          <a:prstGeom prst="rect">
            <a:avLst/>
          </a:prstGeom>
          <a:solidFill>
            <a:srgbClr val="99FFCC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Legislação</a:t>
            </a:r>
          </a:p>
        </p:txBody>
      </p:sp>
      <p:sp>
        <p:nvSpPr>
          <p:cNvPr id="16" name="Semicírculos 15"/>
          <p:cNvSpPr/>
          <p:nvPr/>
        </p:nvSpPr>
        <p:spPr bwMode="auto">
          <a:xfrm flipV="1">
            <a:off x="749300" y="642938"/>
            <a:ext cx="7645400" cy="1071562"/>
          </a:xfrm>
          <a:prstGeom prst="blockArc">
            <a:avLst/>
          </a:prstGeom>
          <a:solidFill>
            <a:srgbClr val="99FFCC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pt-BR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4147798" y="2409255"/>
            <a:ext cx="1671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4139441" y="2402905"/>
            <a:ext cx="1671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4344074" y="3161730"/>
            <a:ext cx="53484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600" b="1" i="1">
                <a:solidFill>
                  <a:srgbClr val="C0C0C0"/>
                </a:solidFill>
                <a:latin typeface="Bodoni BT"/>
              </a:rPr>
              <a:t> </a:t>
            </a:r>
            <a:endParaRPr lang="pt-BR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4337388" y="3155380"/>
            <a:ext cx="1671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3754076" y="3358580"/>
            <a:ext cx="1671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3747390" y="3352230"/>
            <a:ext cx="1671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08" y="350268"/>
            <a:ext cx="146078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3851920" y="1950145"/>
            <a:ext cx="128240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pt-BR" sz="1000" b="1" i="1" dirty="0" smtClean="0">
                <a:solidFill>
                  <a:srgbClr val="000066"/>
                </a:solidFill>
              </a:rPr>
              <a:t>TRATAMENTO DE ÁGUA</a:t>
            </a:r>
            <a:endParaRPr lang="pt-BR" sz="1000" b="1" i="1" dirty="0">
              <a:solidFill>
                <a:srgbClr val="000066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7170293" y="493488"/>
            <a:ext cx="7085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000" b="1" i="1" dirty="0">
                <a:solidFill>
                  <a:srgbClr val="000066"/>
                </a:solidFill>
              </a:rPr>
              <a:t>RESERVAÇÃO</a:t>
            </a: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5473205" y="880406"/>
            <a:ext cx="651839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000" b="1" i="1" dirty="0">
                <a:solidFill>
                  <a:srgbClr val="000066"/>
                </a:solidFill>
              </a:rPr>
              <a:t>ADUÇÃO</a:t>
            </a:r>
            <a:endParaRPr lang="pt-BR" dirty="0"/>
          </a:p>
        </p:txBody>
      </p: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44" y="2842147"/>
            <a:ext cx="196721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87" y="3620023"/>
            <a:ext cx="986116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52" y="3346973"/>
            <a:ext cx="681924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8"/>
          <p:cNvSpPr>
            <a:spLocks noChangeArrowheads="1"/>
          </p:cNvSpPr>
          <p:nvPr/>
        </p:nvSpPr>
        <p:spPr bwMode="auto">
          <a:xfrm>
            <a:off x="2096904" y="1158003"/>
            <a:ext cx="730394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900" b="1">
                <a:solidFill>
                  <a:srgbClr val="FFFFFF"/>
                </a:solidFill>
              </a:rPr>
              <a:t>RECURSOS</a:t>
            </a:r>
            <a:endParaRPr lang="pt-BR"/>
          </a:p>
        </p:txBody>
      </p:sp>
      <p:sp>
        <p:nvSpPr>
          <p:cNvPr id="16" name="Rectangle 49"/>
          <p:cNvSpPr>
            <a:spLocks noChangeArrowheads="1"/>
          </p:cNvSpPr>
          <p:nvPr/>
        </p:nvSpPr>
        <p:spPr bwMode="auto">
          <a:xfrm>
            <a:off x="2096904" y="1288178"/>
            <a:ext cx="63679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900" b="1">
                <a:solidFill>
                  <a:srgbClr val="FFFFFF"/>
                </a:solidFill>
              </a:rPr>
              <a:t>HÍDRICOS</a:t>
            </a:r>
            <a:endParaRPr lang="pt-BR"/>
          </a:p>
        </p:txBody>
      </p:sp>
      <p:sp>
        <p:nvSpPr>
          <p:cNvPr id="17" name="Line 56"/>
          <p:cNvSpPr>
            <a:spLocks noChangeShapeType="1"/>
          </p:cNvSpPr>
          <p:nvPr/>
        </p:nvSpPr>
        <p:spPr bwMode="auto">
          <a:xfrm>
            <a:off x="6489474" y="4239150"/>
            <a:ext cx="1671" cy="33337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" name="Line 57"/>
          <p:cNvSpPr>
            <a:spLocks noChangeShapeType="1"/>
          </p:cNvSpPr>
          <p:nvPr/>
        </p:nvSpPr>
        <p:spPr bwMode="auto">
          <a:xfrm>
            <a:off x="7106981" y="4029916"/>
            <a:ext cx="1671" cy="52387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" name="Line 58"/>
          <p:cNvSpPr>
            <a:spLocks noChangeShapeType="1"/>
          </p:cNvSpPr>
          <p:nvPr/>
        </p:nvSpPr>
        <p:spPr bwMode="auto">
          <a:xfrm>
            <a:off x="7622302" y="4274075"/>
            <a:ext cx="1671" cy="239713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" name="Rectangle 60"/>
          <p:cNvSpPr>
            <a:spLocks noChangeArrowheads="1"/>
          </p:cNvSpPr>
          <p:nvPr/>
        </p:nvSpPr>
        <p:spPr bwMode="auto">
          <a:xfrm>
            <a:off x="6675833" y="4645987"/>
            <a:ext cx="61674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000" b="1" i="1">
                <a:solidFill>
                  <a:srgbClr val="333399"/>
                </a:solidFill>
              </a:rPr>
              <a:t>COLETA</a:t>
            </a:r>
            <a:endParaRPr lang="pt-BR"/>
          </a:p>
        </p:txBody>
      </p:sp>
      <p:pic>
        <p:nvPicPr>
          <p:cNvPr id="21" name="Picture 6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02" y="3804123"/>
            <a:ext cx="1108127" cy="1411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70"/>
          <p:cNvSpPr>
            <a:spLocks noChangeArrowheads="1"/>
          </p:cNvSpPr>
          <p:nvPr/>
        </p:nvSpPr>
        <p:spPr bwMode="auto">
          <a:xfrm>
            <a:off x="990883" y="1294653"/>
            <a:ext cx="875370" cy="31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pt-BR" sz="1000" b="1" i="1" dirty="0" smtClean="0">
                <a:solidFill>
                  <a:srgbClr val="333399"/>
                </a:solidFill>
              </a:rPr>
              <a:t>LANÇAMENTO DE EFLUENTES</a:t>
            </a:r>
            <a:endParaRPr lang="pt-BR" sz="1000" b="1" i="1" dirty="0">
              <a:solidFill>
                <a:srgbClr val="333399"/>
              </a:solidFill>
            </a:endParaRPr>
          </a:p>
        </p:txBody>
      </p:sp>
      <p:sp>
        <p:nvSpPr>
          <p:cNvPr id="23" name="Rectangle 87"/>
          <p:cNvSpPr>
            <a:spLocks noChangeArrowheads="1"/>
          </p:cNvSpPr>
          <p:nvPr/>
        </p:nvSpPr>
        <p:spPr bwMode="auto">
          <a:xfrm>
            <a:off x="3148274" y="976500"/>
            <a:ext cx="58028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pt-BR" sz="1000" b="1" i="1" dirty="0">
                <a:solidFill>
                  <a:srgbClr val="000066"/>
                </a:solidFill>
              </a:rPr>
              <a:t>CAPTAÇÃO</a:t>
            </a:r>
            <a:endParaRPr lang="pt-BR" dirty="0"/>
          </a:p>
        </p:txBody>
      </p:sp>
      <p:pic>
        <p:nvPicPr>
          <p:cNvPr id="24" name="Picture 5" descr="Figura 5"/>
          <p:cNvPicPr>
            <a:picLocks noChangeAspect="1" noChangeArrowheads="1"/>
          </p:cNvPicPr>
          <p:nvPr/>
        </p:nvPicPr>
        <p:blipFill>
          <a:blip r:embed="rId8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9" y="5449674"/>
            <a:ext cx="1385115" cy="9316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0" y="2654084"/>
            <a:ext cx="1641966" cy="10215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6" name="Conector de seta reta 25"/>
          <p:cNvCxnSpPr>
            <a:endCxn id="12" idx="0"/>
          </p:cNvCxnSpPr>
          <p:nvPr/>
        </p:nvCxnSpPr>
        <p:spPr>
          <a:xfrm>
            <a:off x="7108653" y="1212031"/>
            <a:ext cx="0" cy="1630116"/>
          </a:xfrm>
          <a:prstGeom prst="straightConnector1">
            <a:avLst/>
          </a:prstGeom>
          <a:solidFill>
            <a:srgbClr val="000066"/>
          </a:solidFill>
          <a:ln w="50800">
            <a:solidFill>
              <a:srgbClr val="000066"/>
            </a:solidFill>
            <a:round/>
            <a:headEnd/>
            <a:tailEnd type="triangle"/>
          </a:ln>
        </p:spPr>
      </p:cxnSp>
      <p:cxnSp>
        <p:nvCxnSpPr>
          <p:cNvPr id="27" name="Conector de seta reta 26"/>
          <p:cNvCxnSpPr/>
          <p:nvPr/>
        </p:nvCxnSpPr>
        <p:spPr>
          <a:xfrm>
            <a:off x="5226984" y="1105217"/>
            <a:ext cx="1054643" cy="5308"/>
          </a:xfrm>
          <a:prstGeom prst="straightConnector1">
            <a:avLst/>
          </a:prstGeom>
          <a:solidFill>
            <a:srgbClr val="000066"/>
          </a:solidFill>
          <a:ln w="50800">
            <a:solidFill>
              <a:srgbClr val="000066"/>
            </a:solidFill>
            <a:round/>
            <a:headEnd/>
            <a:tailEnd type="triangle"/>
          </a:ln>
        </p:spPr>
      </p:cxnSp>
      <p:cxnSp>
        <p:nvCxnSpPr>
          <p:cNvPr id="28" name="Conector de seta reta 27"/>
          <p:cNvCxnSpPr/>
          <p:nvPr/>
        </p:nvCxnSpPr>
        <p:spPr>
          <a:xfrm>
            <a:off x="2792822" y="1230235"/>
            <a:ext cx="1054643" cy="5308"/>
          </a:xfrm>
          <a:prstGeom prst="straightConnector1">
            <a:avLst/>
          </a:prstGeom>
          <a:solidFill>
            <a:srgbClr val="000066"/>
          </a:solidFill>
          <a:ln w="50800">
            <a:solidFill>
              <a:srgbClr val="000066"/>
            </a:solidFill>
            <a:round/>
            <a:headEnd/>
            <a:tailEnd type="triangle"/>
          </a:ln>
        </p:spPr>
      </p:cxnSp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856861"/>
              </p:ext>
            </p:extLst>
          </p:nvPr>
        </p:nvGraphicFramePr>
        <p:xfrm>
          <a:off x="611560" y="116632"/>
          <a:ext cx="2211334" cy="228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0" name="Corel PHOTO-PAINT 10.0 Image" r:id="rId10" imgW="2371429" imgH="3542857" progId="CorelPhotoPaint.Image.10">
                  <p:embed/>
                </p:oleObj>
              </mc:Choice>
              <mc:Fallback>
                <p:oleObj name="Corel PHOTO-PAINT 10.0 Image" r:id="rId10" imgW="2371429" imgH="3542857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lum bright="12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16632"/>
                        <a:ext cx="2211334" cy="228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1155220" y="421322"/>
            <a:ext cx="1082097" cy="276999"/>
          </a:xfrm>
          <a:prstGeom prst="rect">
            <a:avLst/>
          </a:prstGeom>
          <a:noFill/>
          <a:ln cap="rnd"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99CC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99CC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99CC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99CC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99CC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99CC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99CC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99CC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99CCFF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pt-BR" sz="1200" b="1" i="1" dirty="0" smtClean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</a:rPr>
              <a:t>Manancial</a:t>
            </a:r>
            <a:endParaRPr lang="pt-BR" sz="1200" b="1" i="1" dirty="0">
              <a:ln w="12700" cmpd="sng">
                <a:noFill/>
                <a:prstDash val="solid"/>
              </a:ln>
              <a:solidFill>
                <a:srgbClr val="FFFFFF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13"/>
          <a:stretch>
            <a:fillRect/>
          </a:stretch>
        </p:blipFill>
        <p:spPr bwMode="auto">
          <a:xfrm>
            <a:off x="611560" y="1215152"/>
            <a:ext cx="2169418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915155" y="1714337"/>
            <a:ext cx="1531815" cy="276999"/>
          </a:xfrm>
          <a:prstGeom prst="rect">
            <a:avLst/>
          </a:prstGeom>
          <a:noFill/>
          <a:ln cap="rnd"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99CC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99CC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99CC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99CC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99CC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99CC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99CC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99CC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99CCFF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pt-BR" sz="1200" b="1" i="1" dirty="0" smtClean="0">
                <a:ln w="127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tx1">
                      <a:lumMod val="50000"/>
                      <a:lumOff val="50000"/>
                      <a:alpha val="40000"/>
                    </a:schemeClr>
                  </a:glow>
                </a:effectLst>
                <a:latin typeface="Arial" pitchFamily="34" charset="0"/>
              </a:rPr>
              <a:t>Corpo Receptor</a:t>
            </a:r>
            <a:endParaRPr lang="pt-BR" sz="1200" b="1" i="1" dirty="0">
              <a:ln w="127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tx1">
                    <a:lumMod val="50000"/>
                    <a:lumOff val="50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cxnSp>
        <p:nvCxnSpPr>
          <p:cNvPr id="33" name="Conector reto 32"/>
          <p:cNvCxnSpPr/>
          <p:nvPr/>
        </p:nvCxnSpPr>
        <p:spPr>
          <a:xfrm>
            <a:off x="689315" y="1248490"/>
            <a:ext cx="2194818" cy="0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flipH="1">
            <a:off x="1641727" y="4446864"/>
            <a:ext cx="773575" cy="0"/>
          </a:xfrm>
          <a:prstGeom prst="straightConnector1">
            <a:avLst/>
          </a:prstGeom>
          <a:solidFill>
            <a:srgbClr val="000066"/>
          </a:solidFill>
          <a:ln w="50800">
            <a:solidFill>
              <a:srgbClr val="000066"/>
            </a:solidFill>
            <a:round/>
            <a:headEnd/>
            <a:tailEnd type="triangle"/>
          </a:ln>
        </p:spPr>
      </p:cxnSp>
      <p:cxnSp>
        <p:nvCxnSpPr>
          <p:cNvPr id="35" name="Conector de seta reta 34"/>
          <p:cNvCxnSpPr>
            <a:endCxn id="24" idx="6"/>
          </p:cNvCxnSpPr>
          <p:nvPr/>
        </p:nvCxnSpPr>
        <p:spPr>
          <a:xfrm flipH="1">
            <a:off x="1786724" y="5915501"/>
            <a:ext cx="675377" cy="0"/>
          </a:xfrm>
          <a:prstGeom prst="straightConnector1">
            <a:avLst/>
          </a:prstGeom>
          <a:solidFill>
            <a:srgbClr val="000066"/>
          </a:solidFill>
          <a:ln w="50800">
            <a:solidFill>
              <a:srgbClr val="000066"/>
            </a:solidFill>
            <a:round/>
            <a:headEnd/>
            <a:tailEnd type="triangle"/>
          </a:ln>
        </p:spPr>
      </p:cxnSp>
      <p:cxnSp>
        <p:nvCxnSpPr>
          <p:cNvPr id="36" name="Conector de seta reta 35"/>
          <p:cNvCxnSpPr>
            <a:endCxn id="25" idx="6"/>
          </p:cNvCxnSpPr>
          <p:nvPr/>
        </p:nvCxnSpPr>
        <p:spPr>
          <a:xfrm flipH="1">
            <a:off x="1964136" y="3155380"/>
            <a:ext cx="497965" cy="9479"/>
          </a:xfrm>
          <a:prstGeom prst="straightConnector1">
            <a:avLst/>
          </a:prstGeom>
          <a:solidFill>
            <a:srgbClr val="000066"/>
          </a:solidFill>
          <a:ln w="50800">
            <a:solidFill>
              <a:srgbClr val="000066"/>
            </a:solidFill>
            <a:round/>
            <a:headEnd/>
            <a:tailEnd type="triangle"/>
          </a:ln>
        </p:spPr>
      </p:cxnSp>
      <p:cxnSp>
        <p:nvCxnSpPr>
          <p:cNvPr id="37" name="Conector de seta reta 36"/>
          <p:cNvCxnSpPr/>
          <p:nvPr/>
        </p:nvCxnSpPr>
        <p:spPr>
          <a:xfrm flipH="1">
            <a:off x="5428387" y="4553792"/>
            <a:ext cx="2192796" cy="18733"/>
          </a:xfrm>
          <a:prstGeom prst="straightConnector1">
            <a:avLst/>
          </a:prstGeom>
          <a:solidFill>
            <a:srgbClr val="000066"/>
          </a:solidFill>
          <a:ln w="50800">
            <a:solidFill>
              <a:srgbClr val="000066"/>
            </a:solidFill>
            <a:round/>
            <a:headEnd/>
            <a:tailEnd type="triangle"/>
          </a:ln>
        </p:spPr>
      </p:cxnSp>
      <p:sp>
        <p:nvSpPr>
          <p:cNvPr id="38" name="Rectangle 87"/>
          <p:cNvSpPr>
            <a:spLocks noChangeArrowheads="1"/>
          </p:cNvSpPr>
          <p:nvPr/>
        </p:nvSpPr>
        <p:spPr bwMode="auto">
          <a:xfrm>
            <a:off x="2991050" y="3160119"/>
            <a:ext cx="10019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pt-BR" sz="1000" b="1" i="1" dirty="0" smtClean="0">
                <a:solidFill>
                  <a:srgbClr val="000066"/>
                </a:solidFill>
              </a:rPr>
              <a:t>LANÇAMENTO DE EFLUENTE</a:t>
            </a:r>
            <a:endParaRPr lang="pt-BR" dirty="0"/>
          </a:p>
        </p:txBody>
      </p:sp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7191613" y="2600599"/>
            <a:ext cx="7598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000" b="1" i="1" dirty="0" smtClean="0">
                <a:solidFill>
                  <a:srgbClr val="000066"/>
                </a:solidFill>
              </a:rPr>
              <a:t>DISTRIBUIÇÃO</a:t>
            </a:r>
            <a:endParaRPr lang="pt-BR" sz="1000" b="1" i="1" dirty="0">
              <a:solidFill>
                <a:srgbClr val="000066"/>
              </a:solidFill>
            </a:endParaRPr>
          </a:p>
        </p:txBody>
      </p:sp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2656175" y="4214909"/>
            <a:ext cx="36227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000" b="1" i="1" dirty="0" smtClean="0">
                <a:solidFill>
                  <a:srgbClr val="000066"/>
                </a:solidFill>
              </a:rPr>
              <a:t>REÚSO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5503099" y="4971517"/>
            <a:ext cx="249562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i="1" dirty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Ciclo da Água no Saneamento</a:t>
            </a:r>
          </a:p>
        </p:txBody>
      </p:sp>
      <p:sp>
        <p:nvSpPr>
          <p:cNvPr id="42" name="Rectangle 91"/>
          <p:cNvSpPr>
            <a:spLocks noChangeArrowheads="1"/>
          </p:cNvSpPr>
          <p:nvPr/>
        </p:nvSpPr>
        <p:spPr bwMode="auto">
          <a:xfrm>
            <a:off x="4486709" y="5572803"/>
            <a:ext cx="64761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000" b="1" i="1" dirty="0" smtClean="0">
                <a:solidFill>
                  <a:srgbClr val="000066"/>
                </a:solidFill>
              </a:rPr>
              <a:t>BIOSSÓLIDO</a:t>
            </a:r>
            <a:endParaRPr lang="pt-BR" sz="1000" b="1" i="1" dirty="0">
              <a:solidFill>
                <a:srgbClr val="000066"/>
              </a:solidFill>
            </a:endParaRPr>
          </a:p>
        </p:txBody>
      </p:sp>
      <p:pic>
        <p:nvPicPr>
          <p:cNvPr id="43" name="Picture 4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12" y="3507996"/>
            <a:ext cx="1987584" cy="185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Conector de seta reta 43"/>
          <p:cNvCxnSpPr/>
          <p:nvPr/>
        </p:nvCxnSpPr>
        <p:spPr>
          <a:xfrm flipV="1">
            <a:off x="2643181" y="1802833"/>
            <a:ext cx="12995" cy="1874987"/>
          </a:xfrm>
          <a:prstGeom prst="straightConnector1">
            <a:avLst/>
          </a:prstGeom>
          <a:solidFill>
            <a:srgbClr val="000066"/>
          </a:solidFill>
          <a:ln w="38100">
            <a:solidFill>
              <a:srgbClr val="000066"/>
            </a:solidFill>
            <a:round/>
            <a:headEnd/>
            <a:tailEnd type="triangle"/>
          </a:ln>
        </p:spPr>
      </p:cxnSp>
      <p:sp>
        <p:nvSpPr>
          <p:cNvPr id="45" name="Line 57"/>
          <p:cNvSpPr>
            <a:spLocks noChangeShapeType="1"/>
          </p:cNvSpPr>
          <p:nvPr/>
        </p:nvSpPr>
        <p:spPr bwMode="auto">
          <a:xfrm>
            <a:off x="2643181" y="3677820"/>
            <a:ext cx="850125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46" name="Conector de seta reta 45"/>
          <p:cNvCxnSpPr/>
          <p:nvPr/>
        </p:nvCxnSpPr>
        <p:spPr>
          <a:xfrm>
            <a:off x="4370815" y="5387016"/>
            <a:ext cx="1" cy="639026"/>
          </a:xfrm>
          <a:prstGeom prst="straightConnector1">
            <a:avLst/>
          </a:prstGeom>
          <a:solidFill>
            <a:srgbClr val="000066"/>
          </a:solidFill>
          <a:ln w="50800">
            <a:solidFill>
              <a:srgbClr val="000066"/>
            </a:solidFill>
            <a:round/>
            <a:headEnd/>
            <a:tailEnd type="triangle"/>
          </a:ln>
        </p:spPr>
      </p:cxnSp>
      <p:sp>
        <p:nvSpPr>
          <p:cNvPr id="47" name="Rectangle 87"/>
          <p:cNvSpPr>
            <a:spLocks noChangeArrowheads="1"/>
          </p:cNvSpPr>
          <p:nvPr/>
        </p:nvSpPr>
        <p:spPr bwMode="auto">
          <a:xfrm>
            <a:off x="4014505" y="3650234"/>
            <a:ext cx="10019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pt-BR" sz="1000" b="1" i="1" dirty="0" smtClean="0">
                <a:solidFill>
                  <a:srgbClr val="000066"/>
                </a:solidFill>
              </a:rPr>
              <a:t>TRATAMENTO DE ESGOTOS</a:t>
            </a:r>
            <a:endParaRPr lang="pt-BR" dirty="0"/>
          </a:p>
        </p:txBody>
      </p:sp>
      <p:cxnSp>
        <p:nvCxnSpPr>
          <p:cNvPr id="48" name="Conector de seta reta 47"/>
          <p:cNvCxnSpPr/>
          <p:nvPr/>
        </p:nvCxnSpPr>
        <p:spPr>
          <a:xfrm flipH="1" flipV="1">
            <a:off x="2450397" y="3164859"/>
            <a:ext cx="11704" cy="2750642"/>
          </a:xfrm>
          <a:prstGeom prst="straightConnector1">
            <a:avLst/>
          </a:prstGeom>
          <a:solidFill>
            <a:srgbClr val="000066"/>
          </a:solidFill>
          <a:ln w="50800">
            <a:solidFill>
              <a:srgbClr val="000066"/>
            </a:solidFill>
            <a:round/>
            <a:headEnd/>
            <a:tailEnd type="none"/>
          </a:ln>
        </p:spPr>
      </p:cxnSp>
      <p:cxnSp>
        <p:nvCxnSpPr>
          <p:cNvPr id="49" name="Conector de seta reta 48"/>
          <p:cNvCxnSpPr>
            <a:endCxn id="43" idx="1"/>
          </p:cNvCxnSpPr>
          <p:nvPr/>
        </p:nvCxnSpPr>
        <p:spPr>
          <a:xfrm>
            <a:off x="2533589" y="4437725"/>
            <a:ext cx="914923" cy="0"/>
          </a:xfrm>
          <a:prstGeom prst="straightConnector1">
            <a:avLst/>
          </a:prstGeom>
          <a:solidFill>
            <a:srgbClr val="000066"/>
          </a:solidFill>
          <a:ln w="50800">
            <a:solidFill>
              <a:srgbClr val="000066"/>
            </a:solidFill>
            <a:round/>
            <a:headEnd/>
            <a:tailEnd type="none"/>
          </a:ln>
        </p:spPr>
      </p:cxnSp>
      <p:sp>
        <p:nvSpPr>
          <p:cNvPr id="50" name="Rectangle 67"/>
          <p:cNvSpPr>
            <a:spLocks noChangeArrowheads="1"/>
          </p:cNvSpPr>
          <p:nvPr/>
        </p:nvSpPr>
        <p:spPr bwMode="auto">
          <a:xfrm>
            <a:off x="1674353" y="5295785"/>
            <a:ext cx="838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pt-BR" sz="1000" b="1" i="1" dirty="0" smtClean="0">
                <a:solidFill>
                  <a:srgbClr val="333399"/>
                </a:solidFill>
              </a:rPr>
              <a:t>REÚSO AGRÍCOLA</a:t>
            </a:r>
            <a:endParaRPr lang="pt-BR" sz="1000" b="1" i="1" dirty="0">
              <a:solidFill>
                <a:srgbClr val="333399"/>
              </a:solidFill>
            </a:endParaRPr>
          </a:p>
        </p:txBody>
      </p:sp>
      <p:sp>
        <p:nvSpPr>
          <p:cNvPr id="51" name="Rectangle 68"/>
          <p:cNvSpPr>
            <a:spLocks noChangeArrowheads="1"/>
          </p:cNvSpPr>
          <p:nvPr/>
        </p:nvSpPr>
        <p:spPr bwMode="auto">
          <a:xfrm>
            <a:off x="1641727" y="3959218"/>
            <a:ext cx="8815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pt-BR" sz="1000" b="1" i="1" dirty="0" smtClean="0">
                <a:solidFill>
                  <a:srgbClr val="333399"/>
                </a:solidFill>
              </a:rPr>
              <a:t>REÚSO INDUSTRIAL</a:t>
            </a:r>
            <a:endParaRPr lang="pt-BR" dirty="0"/>
          </a:p>
        </p:txBody>
      </p:sp>
      <p:sp>
        <p:nvSpPr>
          <p:cNvPr id="52" name="Rectangle 68"/>
          <p:cNvSpPr>
            <a:spLocks noChangeArrowheads="1"/>
          </p:cNvSpPr>
          <p:nvPr/>
        </p:nvSpPr>
        <p:spPr bwMode="auto">
          <a:xfrm>
            <a:off x="1964136" y="2754487"/>
            <a:ext cx="6790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pt-BR" sz="1000" b="1" i="1" dirty="0" smtClean="0">
                <a:solidFill>
                  <a:srgbClr val="333399"/>
                </a:solidFill>
              </a:rPr>
              <a:t>REÚSO URBANO</a:t>
            </a:r>
            <a:endParaRPr lang="pt-BR" dirty="0"/>
          </a:p>
        </p:txBody>
      </p:sp>
      <p:pic>
        <p:nvPicPr>
          <p:cNvPr id="53" name="Picture 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63" y="647376"/>
            <a:ext cx="1818464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Imagem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306" y="3547032"/>
            <a:ext cx="1922136" cy="1820422"/>
          </a:xfrm>
          <a:prstGeom prst="rect">
            <a:avLst/>
          </a:prstGeom>
        </p:spPr>
      </p:pic>
      <p:sp>
        <p:nvSpPr>
          <p:cNvPr id="55" name="Rectangle 87"/>
          <p:cNvSpPr>
            <a:spLocks noChangeArrowheads="1"/>
          </p:cNvSpPr>
          <p:nvPr/>
        </p:nvSpPr>
        <p:spPr bwMode="auto">
          <a:xfrm>
            <a:off x="4370816" y="3722139"/>
            <a:ext cx="10019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pt-BR" sz="1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TRATAMENTO DE ESGOTOS</a:t>
            </a:r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192350" y="6427048"/>
            <a:ext cx="8268082" cy="1215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>
            <a:stCxn id="29" idx="3"/>
          </p:cNvCxnSpPr>
          <p:nvPr/>
        </p:nvCxnSpPr>
        <p:spPr>
          <a:xfrm>
            <a:off x="2822894" y="1260425"/>
            <a:ext cx="14420" cy="114248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2822894" y="2402905"/>
            <a:ext cx="2698592" cy="1961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>
            <a:off x="5503099" y="2422518"/>
            <a:ext cx="0" cy="125530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5473205" y="3620021"/>
            <a:ext cx="2987227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8460432" y="3547032"/>
            <a:ext cx="0" cy="296615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>
            <a:off x="232932" y="1257041"/>
            <a:ext cx="0" cy="526830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>
            <a:endCxn id="15" idx="3"/>
          </p:cNvCxnSpPr>
          <p:nvPr/>
        </p:nvCxnSpPr>
        <p:spPr>
          <a:xfrm>
            <a:off x="232932" y="1239759"/>
            <a:ext cx="2594366" cy="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/>
          <p:cNvSpPr/>
          <p:nvPr/>
        </p:nvSpPr>
        <p:spPr bwMode="auto">
          <a:xfrm>
            <a:off x="246367" y="1289230"/>
            <a:ext cx="2546455" cy="5112374"/>
          </a:xfrm>
          <a:prstGeom prst="rect">
            <a:avLst/>
          </a:prstGeom>
          <a:solidFill>
            <a:srgbClr val="008000">
              <a:alpha val="1607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pt-B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tângulo 127"/>
          <p:cNvSpPr/>
          <p:nvPr/>
        </p:nvSpPr>
        <p:spPr bwMode="auto">
          <a:xfrm>
            <a:off x="2792822" y="2445518"/>
            <a:ext cx="2710277" cy="3935810"/>
          </a:xfrm>
          <a:prstGeom prst="rect">
            <a:avLst/>
          </a:prstGeom>
          <a:solidFill>
            <a:srgbClr val="008000">
              <a:alpha val="1607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pt-B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tângulo 128"/>
          <p:cNvSpPr/>
          <p:nvPr/>
        </p:nvSpPr>
        <p:spPr bwMode="auto">
          <a:xfrm>
            <a:off x="5496065" y="3650234"/>
            <a:ext cx="2987227" cy="2731094"/>
          </a:xfrm>
          <a:prstGeom prst="rect">
            <a:avLst/>
          </a:prstGeom>
          <a:solidFill>
            <a:srgbClr val="008000">
              <a:alpha val="1607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pt-B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345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5110163"/>
            <a:ext cx="8784976" cy="1143000"/>
          </a:xfrm>
          <a:solidFill>
            <a:srgbClr val="549E39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pt-BR" sz="2400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Poluição é a colocação da energia e matéria em lugar errado”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261697"/>
            <a:ext cx="7491412" cy="4419600"/>
          </a:xfrm>
        </p:spPr>
        <p:txBody>
          <a:bodyPr/>
          <a:lstStyle/>
          <a:p>
            <a:pPr indent="-46038" algn="just">
              <a:lnSpc>
                <a:spcPct val="155000"/>
              </a:lnSpc>
              <a:spcAft>
                <a:spcPct val="20000"/>
              </a:spcAft>
              <a:buFontTx/>
              <a:buNone/>
            </a:pPr>
            <a:r>
              <a:rPr lang="pt-BR" altLang="pt-BR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Genericamente</a:t>
            </a:r>
            <a:r>
              <a:rPr lang="pt-BR" alt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pode-se definir a poluição como uma distorção introduzida no ciclo da matéria e da energia na natureza, causando crescimento desmensurado de um de seus segmentos, que repercute nos demais, rompendo a harmonia previamente existente.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85750" y="214313"/>
            <a:ext cx="20716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i="1" dirty="0" smtClean="0">
                <a:solidFill>
                  <a:srgbClr val="008000"/>
                </a:solidFill>
                <a:cs typeface="Arial" pitchFamily="34" charset="0"/>
              </a:rPr>
              <a:t>Poluição</a:t>
            </a:r>
            <a:r>
              <a:rPr lang="pt-BR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endParaRPr lang="pt-BR" sz="2800" b="1" i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58900" y="2133600"/>
            <a:ext cx="3746500" cy="838200"/>
          </a:xfrm>
        </p:spPr>
        <p:txBody>
          <a:bodyPr/>
          <a:lstStyle/>
          <a:p>
            <a:pPr indent="-46038">
              <a:lnSpc>
                <a:spcPct val="155000"/>
              </a:lnSpc>
              <a:spcAft>
                <a:spcPct val="20000"/>
              </a:spcAft>
              <a:buFontTx/>
              <a:buNone/>
            </a:pPr>
            <a:r>
              <a:rPr lang="pt-BR" alt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	* Em média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429000" y="1524000"/>
            <a:ext cx="5715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46038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Tx/>
              <a:buChar char="•"/>
            </a:pPr>
            <a:r>
              <a:rPr kumimoji="0" lang="pt-BR" altLang="pt-BR" sz="2800" b="1">
                <a:solidFill>
                  <a:srgbClr val="006600"/>
                </a:solidFill>
                <a:cs typeface="Arial" pitchFamily="34" charset="0"/>
              </a:rPr>
              <a:t> 99,92% </a:t>
            </a:r>
            <a:r>
              <a:rPr kumimoji="0" lang="pt-BR" altLang="pt-BR" sz="2800" b="1">
                <a:solidFill>
                  <a:srgbClr val="006600"/>
                </a:solidFill>
                <a:cs typeface="Arial" pitchFamily="34" charset="0"/>
                <a:sym typeface="Symbol" pitchFamily="18" charset="2"/>
              </a:rPr>
              <a:t> Água</a:t>
            </a:r>
          </a:p>
          <a:p>
            <a:pPr eaLnBrk="1" hangingPunct="1">
              <a:lnSpc>
                <a:spcPct val="15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Tx/>
              <a:buChar char="•"/>
            </a:pPr>
            <a:r>
              <a:rPr kumimoji="0" lang="pt-BR" altLang="pt-BR" sz="2800" b="1">
                <a:solidFill>
                  <a:srgbClr val="006600"/>
                </a:solidFill>
                <a:cs typeface="Arial" pitchFamily="34" charset="0"/>
                <a:sym typeface="Symbol" pitchFamily="18" charset="2"/>
              </a:rPr>
              <a:t> 0,08%  Matéria Sólida</a:t>
            </a:r>
            <a:endParaRPr kumimoji="0" lang="pt-BR" altLang="pt-BR" sz="2800" b="1">
              <a:solidFill>
                <a:srgbClr val="006600"/>
              </a:solidFill>
              <a:cs typeface="Arial" pitchFamily="34" charset="0"/>
            </a:endParaRPr>
          </a:p>
        </p:txBody>
      </p:sp>
      <p:sp>
        <p:nvSpPr>
          <p:cNvPr id="27653" name="AutoShape 5"/>
          <p:cNvSpPr>
            <a:spLocks/>
          </p:cNvSpPr>
          <p:nvPr/>
        </p:nvSpPr>
        <p:spPr bwMode="auto">
          <a:xfrm>
            <a:off x="3657600" y="1638300"/>
            <a:ext cx="152400" cy="1600200"/>
          </a:xfrm>
          <a:prstGeom prst="leftBrace">
            <a:avLst>
              <a:gd name="adj1" fmla="val 87500"/>
              <a:gd name="adj2" fmla="val 50000"/>
            </a:avLst>
          </a:prstGeom>
          <a:noFill/>
          <a:ln w="41275" cap="sq">
            <a:solidFill>
              <a:srgbClr val="00C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>
              <a:cs typeface="Arial" pitchFamily="34" charset="0"/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4495800" y="3048000"/>
            <a:ext cx="609600" cy="1219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4CE5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>
              <a:cs typeface="Arial" pitchFamily="34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754063" y="714375"/>
            <a:ext cx="2369559" cy="67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</a:pPr>
            <a:r>
              <a:rPr kumimoji="0" lang="pt-BR" alt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kumimoji="0" lang="pt-BR" altLang="pt-BR" sz="24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Matéria </a:t>
            </a:r>
            <a:r>
              <a:rPr kumimoji="0" lang="pt-BR" altLang="pt-BR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Sólida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419100" y="4381500"/>
            <a:ext cx="8305800" cy="12874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17475" cap="sq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5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</a:pPr>
            <a:r>
              <a:rPr kumimoji="0" lang="pt-BR" altLang="pt-BR" sz="2400" b="1">
                <a:solidFill>
                  <a:srgbClr val="006600"/>
                </a:solidFill>
                <a:cs typeface="Arial" pitchFamily="34" charset="0"/>
              </a:rPr>
              <a:t>Determina o dimensionamento e controle de operações das Unidades de Tratamento </a:t>
            </a:r>
            <a:endParaRPr lang="pt-BR" altLang="pt-BR" sz="1800">
              <a:solidFill>
                <a:srgbClr val="0066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905000" y="1931988"/>
            <a:ext cx="6705600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Tx/>
              <a:buChar char="•"/>
            </a:pPr>
            <a:r>
              <a:rPr kumimoji="0" lang="pt-BR" altLang="pt-BR" sz="2800" b="1">
                <a:solidFill>
                  <a:schemeClr val="folHlink"/>
                </a:solidFill>
              </a:rPr>
              <a:t> </a:t>
            </a:r>
            <a:r>
              <a:rPr kumimoji="0" lang="pt-BR" altLang="pt-BR" sz="2800" b="1">
                <a:solidFill>
                  <a:srgbClr val="006666"/>
                </a:solidFill>
              </a:rPr>
              <a:t>Mais elevada que as águas de abastecimento e normalmente acima da temperatura do ar – auxilia na velocidade de decomposição dos esgotos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066800" y="990600"/>
            <a:ext cx="2039148" cy="59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</a:pPr>
            <a:r>
              <a:rPr kumimoji="0" lang="pt-BR" altLang="pt-BR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Temperatura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066800" y="447675"/>
            <a:ext cx="918841" cy="59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</a:pPr>
            <a:r>
              <a:rPr kumimoji="0" lang="pt-BR" altLang="pt-BR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Odor</a:t>
            </a:r>
          </a:p>
        </p:txBody>
      </p:sp>
      <p:grpSp>
        <p:nvGrpSpPr>
          <p:cNvPr id="29699" name="Grupo 15"/>
          <p:cNvGrpSpPr>
            <a:grpSpLocks/>
          </p:cNvGrpSpPr>
          <p:nvPr/>
        </p:nvGrpSpPr>
        <p:grpSpPr bwMode="auto">
          <a:xfrm>
            <a:off x="642938" y="1143000"/>
            <a:ext cx="3929062" cy="2397125"/>
            <a:chOff x="2607455" y="1031224"/>
            <a:chExt cx="3929090" cy="2397776"/>
          </a:xfrm>
        </p:grpSpPr>
        <p:sp>
          <p:nvSpPr>
            <p:cNvPr id="29706" name="CaixaDeTexto 11"/>
            <p:cNvSpPr txBox="1">
              <a:spLocks noChangeArrowheads="1"/>
            </p:cNvSpPr>
            <p:nvPr/>
          </p:nvSpPr>
          <p:spPr bwMode="auto">
            <a:xfrm>
              <a:off x="2607455" y="1071546"/>
              <a:ext cx="3929090" cy="23574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pt-BR" altLang="pt-BR"/>
            </a:p>
          </p:txBody>
        </p:sp>
        <p:grpSp>
          <p:nvGrpSpPr>
            <p:cNvPr id="29707" name="Grupo 14"/>
            <p:cNvGrpSpPr>
              <a:grpSpLocks/>
            </p:cNvGrpSpPr>
            <p:nvPr/>
          </p:nvGrpSpPr>
          <p:grpSpPr bwMode="auto">
            <a:xfrm>
              <a:off x="2714612" y="1031224"/>
              <a:ext cx="3714776" cy="2064144"/>
              <a:chOff x="2714612" y="1031224"/>
              <a:chExt cx="3714776" cy="2064144"/>
            </a:xfrm>
          </p:grpSpPr>
          <p:sp>
            <p:nvSpPr>
              <p:cNvPr id="29708" name="Rectangle 3"/>
              <p:cNvSpPr>
                <a:spLocks noChangeArrowheads="1"/>
              </p:cNvSpPr>
              <p:nvPr/>
            </p:nvSpPr>
            <p:spPr bwMode="auto">
              <a:xfrm>
                <a:off x="2714612" y="1031224"/>
                <a:ext cx="3714776" cy="683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spcAft>
                    <a:spcPct val="20000"/>
                  </a:spcAft>
                  <a:buClr>
                    <a:schemeClr val="hlink"/>
                  </a:buClr>
                </a:pPr>
                <a:r>
                  <a:rPr kumimoji="0" lang="pt-BR" altLang="pt-BR" sz="1600" b="1">
                    <a:solidFill>
                      <a:srgbClr val="006666"/>
                    </a:solidFill>
                  </a:rPr>
                  <a:t>Odor de mofo</a:t>
                </a:r>
              </a:p>
              <a:p>
                <a:pPr algn="ctr" eaLnBrk="1" hangingPunct="1">
                  <a:spcBef>
                    <a:spcPct val="20000"/>
                  </a:spcBef>
                  <a:spcAft>
                    <a:spcPct val="20000"/>
                  </a:spcAft>
                  <a:buClr>
                    <a:schemeClr val="hlink"/>
                  </a:buClr>
                </a:pPr>
                <a:r>
                  <a:rPr kumimoji="0" lang="pt-BR" altLang="pt-BR" sz="1600" b="1">
                    <a:solidFill>
                      <a:srgbClr val="006666"/>
                    </a:solidFill>
                  </a:rPr>
                  <a:t> razoavelmente suportável</a:t>
                </a:r>
              </a:p>
            </p:txBody>
          </p:sp>
          <p:sp>
            <p:nvSpPr>
              <p:cNvPr id="29709" name="Oval 5"/>
              <p:cNvSpPr>
                <a:spLocks noChangeArrowheads="1"/>
              </p:cNvSpPr>
              <p:nvPr/>
            </p:nvSpPr>
            <p:spPr bwMode="auto">
              <a:xfrm>
                <a:off x="2783681" y="2428868"/>
                <a:ext cx="3576637" cy="666500"/>
              </a:xfrm>
              <a:prstGeom prst="ellipse">
                <a:avLst/>
              </a:prstGeom>
              <a:solidFill>
                <a:srgbClr val="CCFFCC"/>
              </a:solidFill>
              <a:ln w="127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55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chemeClr val="hlink"/>
                  </a:buClr>
                </a:pPr>
                <a:r>
                  <a:rPr kumimoji="0" lang="pt-BR" altLang="pt-BR" sz="1600" b="1">
                    <a:solidFill>
                      <a:srgbClr val="0A9E23"/>
                    </a:solidFill>
                  </a:rPr>
                  <a:t>esgoto</a:t>
                </a:r>
                <a:r>
                  <a:rPr kumimoji="0" lang="pt-BR" altLang="pt-BR" sz="1600" b="1">
                    <a:solidFill>
                      <a:schemeClr val="accent1"/>
                    </a:solidFill>
                  </a:rPr>
                  <a:t> </a:t>
                </a:r>
                <a:r>
                  <a:rPr kumimoji="0" lang="pt-BR" altLang="pt-BR" sz="1600" b="1">
                    <a:solidFill>
                      <a:srgbClr val="0A9E23"/>
                    </a:solidFill>
                  </a:rPr>
                  <a:t>fresco</a:t>
                </a:r>
                <a:endParaRPr lang="pt-BR" altLang="pt-BR" sz="1600">
                  <a:solidFill>
                    <a:srgbClr val="0A9E23"/>
                  </a:solidFill>
                </a:endParaRPr>
              </a:p>
            </p:txBody>
          </p:sp>
          <p:sp>
            <p:nvSpPr>
              <p:cNvPr id="29710" name="AutoShape 6"/>
              <p:cNvSpPr>
                <a:spLocks noChangeArrowheads="1"/>
              </p:cNvSpPr>
              <p:nvPr/>
            </p:nvSpPr>
            <p:spPr bwMode="auto">
              <a:xfrm>
                <a:off x="4381500" y="1643050"/>
                <a:ext cx="381000" cy="609600"/>
              </a:xfrm>
              <a:prstGeom prst="downArrow">
                <a:avLst>
                  <a:gd name="adj1" fmla="val 50000"/>
                  <a:gd name="adj2" fmla="val 40000"/>
                </a:avLst>
              </a:prstGeom>
              <a:solidFill>
                <a:srgbClr val="A2E68A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pt-BR" altLang="pt-BR"/>
              </a:p>
            </p:txBody>
          </p:sp>
        </p:grpSp>
      </p:grpSp>
      <p:grpSp>
        <p:nvGrpSpPr>
          <p:cNvPr id="29700" name="Grupo 13"/>
          <p:cNvGrpSpPr>
            <a:grpSpLocks/>
          </p:cNvGrpSpPr>
          <p:nvPr/>
        </p:nvGrpSpPr>
        <p:grpSpPr bwMode="auto">
          <a:xfrm>
            <a:off x="2214563" y="3571875"/>
            <a:ext cx="8077200" cy="2855913"/>
            <a:chOff x="533400" y="3500438"/>
            <a:chExt cx="8077200" cy="2855934"/>
          </a:xfrm>
        </p:grpSpPr>
        <p:sp>
          <p:nvSpPr>
            <p:cNvPr id="29702" name="CaixaDeTexto 12"/>
            <p:cNvSpPr txBox="1">
              <a:spLocks noChangeArrowheads="1"/>
            </p:cNvSpPr>
            <p:nvPr/>
          </p:nvSpPr>
          <p:spPr bwMode="auto">
            <a:xfrm>
              <a:off x="1928793" y="3571876"/>
              <a:ext cx="5357851" cy="27844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pt-BR" altLang="pt-BR"/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533400" y="3500438"/>
              <a:ext cx="8077200" cy="68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</a:pPr>
              <a:r>
                <a:rPr kumimoji="0" lang="pt-BR" altLang="pt-BR" sz="1600" b="1">
                  <a:solidFill>
                    <a:srgbClr val="006666"/>
                  </a:solidFill>
                </a:rPr>
                <a:t>Odor de ovo podre</a:t>
              </a:r>
            </a:p>
            <a:p>
              <a:pPr algn="ctr" eaLnBrk="1" hangingPunct="1"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</a:pPr>
              <a:r>
                <a:rPr kumimoji="0" lang="pt-BR" altLang="pt-BR" sz="1600" b="1">
                  <a:solidFill>
                    <a:srgbClr val="006666"/>
                  </a:solidFill>
                </a:rPr>
                <a:t> insuportável</a:t>
              </a:r>
            </a:p>
          </p:txBody>
        </p:sp>
        <p:sp>
          <p:nvSpPr>
            <p:cNvPr id="29704" name="Oval 8"/>
            <p:cNvSpPr>
              <a:spLocks noChangeArrowheads="1"/>
            </p:cNvSpPr>
            <p:nvPr/>
          </p:nvSpPr>
          <p:spPr bwMode="auto">
            <a:xfrm>
              <a:off x="2172493" y="4929198"/>
              <a:ext cx="4799013" cy="1273130"/>
            </a:xfrm>
            <a:prstGeom prst="ellipse">
              <a:avLst/>
            </a:prstGeom>
            <a:solidFill>
              <a:srgbClr val="CCFFCC"/>
            </a:solidFill>
            <a:ln w="1270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5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</a:pPr>
              <a:r>
                <a:rPr kumimoji="0" lang="pt-BR" altLang="pt-BR" sz="1600" b="1">
                  <a:solidFill>
                    <a:srgbClr val="0A9E23"/>
                  </a:solidFill>
                </a:rPr>
                <a:t>esgoto velho ou séptico</a:t>
              </a:r>
            </a:p>
            <a:p>
              <a:pPr algn="ctr" eaLnBrk="1" hangingPunct="1">
                <a:lnSpc>
                  <a:spcPct val="15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</a:pPr>
              <a:r>
                <a:rPr kumimoji="0" lang="pt-BR" altLang="pt-BR" sz="1600" b="1">
                  <a:solidFill>
                    <a:srgbClr val="0A9E23"/>
                  </a:solidFill>
                </a:rPr>
                <a:t> gás sulfídrico</a:t>
              </a:r>
            </a:p>
          </p:txBody>
        </p:sp>
        <p:sp>
          <p:nvSpPr>
            <p:cNvPr id="29705" name="AutoShape 9"/>
            <p:cNvSpPr>
              <a:spLocks noChangeArrowheads="1"/>
            </p:cNvSpPr>
            <p:nvPr/>
          </p:nvSpPr>
          <p:spPr bwMode="auto">
            <a:xfrm>
              <a:off x="4381500" y="4214818"/>
              <a:ext cx="381000" cy="609600"/>
            </a:xfrm>
            <a:prstGeom prst="downArrow">
              <a:avLst>
                <a:gd name="adj1" fmla="val 50000"/>
                <a:gd name="adj2" fmla="val 40000"/>
              </a:avLst>
            </a:prstGeom>
            <a:solidFill>
              <a:srgbClr val="A2E68A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pt-BR" altLang="pt-BR" sz="18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533400" y="1501775"/>
            <a:ext cx="8077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388938" algn="l"/>
              </a:tabLst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388938" algn="l"/>
              </a:tabLst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388938" algn="l"/>
              </a:tabLst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388938" algn="l"/>
              </a:tabLst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388938" algn="l"/>
              </a:tabLst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8938" algn="l"/>
              </a:tabLs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8938" algn="l"/>
              </a:tabLs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8938" algn="l"/>
              </a:tabLs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8938" algn="l"/>
              </a:tabLs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Tx/>
              <a:buChar char="•"/>
            </a:pPr>
            <a:r>
              <a:rPr kumimoji="0" lang="pt-BR" altLang="pt-BR" sz="2800" b="1">
                <a:solidFill>
                  <a:srgbClr val="006666"/>
                </a:solidFill>
              </a:rPr>
              <a:t> Tonalidade acinzentada, acompanhada de  	alguma turbidez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066800" y="752475"/>
            <a:ext cx="2331920" cy="59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</a:pPr>
            <a:r>
              <a:rPr kumimoji="0" lang="pt-BR" altLang="pt-BR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Cor e Turbidez</a:t>
            </a:r>
          </a:p>
        </p:txBody>
      </p:sp>
      <p:sp>
        <p:nvSpPr>
          <p:cNvPr id="30724" name="Oval 5"/>
          <p:cNvSpPr>
            <a:spLocks noChangeArrowheads="1"/>
          </p:cNvSpPr>
          <p:nvPr/>
        </p:nvSpPr>
        <p:spPr bwMode="auto">
          <a:xfrm>
            <a:off x="4629150" y="2270125"/>
            <a:ext cx="3600450" cy="708025"/>
          </a:xfrm>
          <a:prstGeom prst="ellipse">
            <a:avLst/>
          </a:prstGeom>
          <a:solidFill>
            <a:srgbClr val="CCFFCC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5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</a:pPr>
            <a:r>
              <a:rPr kumimoji="0" lang="pt-BR" altLang="pt-BR" sz="1800" b="1">
                <a:solidFill>
                  <a:srgbClr val="0A9E23"/>
                </a:solidFill>
              </a:rPr>
              <a:t>esgoto fresco</a:t>
            </a:r>
            <a:endParaRPr lang="pt-BR" altLang="pt-BR" sz="1800">
              <a:solidFill>
                <a:srgbClr val="0A9E23"/>
              </a:solidFill>
            </a:endParaRPr>
          </a:p>
        </p:txBody>
      </p:sp>
      <p:sp>
        <p:nvSpPr>
          <p:cNvPr id="30725" name="AutoShape 6"/>
          <p:cNvSpPr>
            <a:spLocks noChangeArrowheads="1"/>
          </p:cNvSpPr>
          <p:nvPr/>
        </p:nvSpPr>
        <p:spPr bwMode="auto">
          <a:xfrm rot="-5400000">
            <a:off x="3968750" y="234315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A2E68A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533400" y="4794250"/>
            <a:ext cx="80772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Tx/>
              <a:buChar char="•"/>
            </a:pPr>
            <a:r>
              <a:rPr kumimoji="0" lang="pt-BR" altLang="pt-BR" sz="2800" b="1">
                <a:solidFill>
                  <a:srgbClr val="006666"/>
                </a:solidFill>
              </a:rPr>
              <a:t> Tonalidade preta</a:t>
            </a:r>
          </a:p>
        </p:txBody>
      </p:sp>
      <p:sp>
        <p:nvSpPr>
          <p:cNvPr id="30727" name="Oval 8"/>
          <p:cNvSpPr>
            <a:spLocks noChangeArrowheads="1"/>
          </p:cNvSpPr>
          <p:nvPr/>
        </p:nvSpPr>
        <p:spPr bwMode="auto">
          <a:xfrm>
            <a:off x="4419600" y="4191000"/>
            <a:ext cx="4343400" cy="2147888"/>
          </a:xfrm>
          <a:prstGeom prst="ellipse">
            <a:avLst/>
          </a:prstGeom>
          <a:solidFill>
            <a:srgbClr val="CCFFCC"/>
          </a:solidFill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5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</a:pPr>
            <a:r>
              <a:rPr kumimoji="0" lang="pt-BR" altLang="pt-BR" sz="1800" b="1">
                <a:solidFill>
                  <a:srgbClr val="0A9E23"/>
                </a:solidFill>
              </a:rPr>
              <a:t>esgoto velho, com digestão iniciada</a:t>
            </a:r>
          </a:p>
          <a:p>
            <a:pPr algn="ctr" eaLnBrk="1" hangingPunct="1">
              <a:lnSpc>
                <a:spcPct val="15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</a:pPr>
            <a:r>
              <a:rPr kumimoji="0" lang="pt-BR" altLang="pt-BR" sz="1800" b="1">
                <a:solidFill>
                  <a:srgbClr val="0A9E23"/>
                </a:solidFill>
              </a:rPr>
              <a:t> (decomposição parcial)</a:t>
            </a:r>
          </a:p>
        </p:txBody>
      </p:sp>
      <p:sp>
        <p:nvSpPr>
          <p:cNvPr id="30728" name="AutoShape 9"/>
          <p:cNvSpPr>
            <a:spLocks noChangeArrowheads="1"/>
          </p:cNvSpPr>
          <p:nvPr/>
        </p:nvSpPr>
        <p:spPr bwMode="auto">
          <a:xfrm rot="-5400000">
            <a:off x="3902075" y="494030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A2E68A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762000" y="2514600"/>
            <a:ext cx="76962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471488" indent="-276225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algn="just" eaLnBrk="1" hangingPunct="1">
              <a:lnSpc>
                <a:spcPct val="12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Tx/>
              <a:buChar char="•"/>
            </a:pPr>
            <a:r>
              <a:rPr kumimoji="0" lang="pt-BR" altLang="pt-BR" b="1">
                <a:solidFill>
                  <a:schemeClr val="folHlink"/>
                </a:solidFill>
              </a:rPr>
              <a:t> </a:t>
            </a:r>
            <a:r>
              <a:rPr kumimoji="0" lang="pt-BR" altLang="pt-BR" sz="2800" b="1">
                <a:solidFill>
                  <a:srgbClr val="006666"/>
                </a:solidFill>
              </a:rPr>
              <a:t>Depende da época do ano, dos costumes dos habitantes, das características locais, das características do sistema de coleta adotado, entre outros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609600" y="1227138"/>
            <a:ext cx="2864502" cy="59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</a:pPr>
            <a:r>
              <a:rPr kumimoji="0" lang="pt-BR" altLang="pt-BR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Variação de Vazão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5486400" y="6000750"/>
            <a:ext cx="3657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b="1">
                <a:solidFill>
                  <a:srgbClr val="0066FF"/>
                </a:solidFill>
                <a:cs typeface="Arial" pitchFamily="34" charset="0"/>
              </a:rPr>
              <a:t>Fonte: Cabral Jr. - CETESB</a:t>
            </a:r>
          </a:p>
        </p:txBody>
      </p:sp>
      <p:sp>
        <p:nvSpPr>
          <p:cNvPr id="32771" name="Rectangle 15"/>
          <p:cNvSpPr>
            <a:spLocks noChangeArrowheads="1"/>
          </p:cNvSpPr>
          <p:nvPr/>
        </p:nvSpPr>
        <p:spPr bwMode="auto">
          <a:xfrm>
            <a:off x="539552" y="36635"/>
            <a:ext cx="899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39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</a:pPr>
            <a:r>
              <a:rPr kumimoji="0" lang="pt-BR" altLang="pt-BR" sz="2400" b="1" i="1" u="sng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Hidrograma</a:t>
            </a:r>
            <a:r>
              <a:rPr kumimoji="0" lang="pt-BR" altLang="pt-BR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Típico</a:t>
            </a:r>
          </a:p>
        </p:txBody>
      </p:sp>
      <p:grpSp>
        <p:nvGrpSpPr>
          <p:cNvPr id="32772" name="Group 36"/>
          <p:cNvGrpSpPr>
            <a:grpSpLocks/>
          </p:cNvGrpSpPr>
          <p:nvPr/>
        </p:nvGrpSpPr>
        <p:grpSpPr bwMode="auto">
          <a:xfrm>
            <a:off x="1143000" y="1066800"/>
            <a:ext cx="7391400" cy="4724400"/>
            <a:chOff x="1104" y="960"/>
            <a:chExt cx="3840" cy="2496"/>
          </a:xfrm>
        </p:grpSpPr>
        <p:pic>
          <p:nvPicPr>
            <p:cNvPr id="32773" name="Picture 16" descr="Hidrograma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8E8F2"/>
                </a:clrFrom>
                <a:clrTo>
                  <a:srgbClr val="E8E8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9" t="9326" b="9845"/>
            <a:stretch>
              <a:fillRect/>
            </a:stretch>
          </p:blipFill>
          <p:spPr bwMode="auto">
            <a:xfrm>
              <a:off x="1104" y="960"/>
              <a:ext cx="3840" cy="249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</p:spPr>
        </p:pic>
        <p:sp>
          <p:nvSpPr>
            <p:cNvPr id="32774" name="Text Box 17"/>
            <p:cNvSpPr txBox="1">
              <a:spLocks noChangeArrowheads="1"/>
            </p:cNvSpPr>
            <p:nvPr/>
          </p:nvSpPr>
          <p:spPr bwMode="auto">
            <a:xfrm>
              <a:off x="1200" y="3264"/>
              <a:ext cx="144" cy="1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0066FF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32775" name="Text Box 18"/>
            <p:cNvSpPr txBox="1">
              <a:spLocks noChangeArrowheads="1"/>
            </p:cNvSpPr>
            <p:nvPr/>
          </p:nvSpPr>
          <p:spPr bwMode="auto">
            <a:xfrm>
              <a:off x="1632" y="3264"/>
              <a:ext cx="144" cy="1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0066FF"/>
                  </a:solidFill>
                  <a:cs typeface="Arial" pitchFamily="34" charset="0"/>
                </a:rPr>
                <a:t>3</a:t>
              </a:r>
            </a:p>
          </p:txBody>
        </p:sp>
        <p:sp>
          <p:nvSpPr>
            <p:cNvPr id="32776" name="Text Box 19"/>
            <p:cNvSpPr txBox="1">
              <a:spLocks noChangeArrowheads="1"/>
            </p:cNvSpPr>
            <p:nvPr/>
          </p:nvSpPr>
          <p:spPr bwMode="auto">
            <a:xfrm>
              <a:off x="2064" y="3264"/>
              <a:ext cx="144" cy="1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0066FF"/>
                  </a:solidFill>
                  <a:cs typeface="Arial" pitchFamily="34" charset="0"/>
                </a:rPr>
                <a:t>6</a:t>
              </a:r>
            </a:p>
          </p:txBody>
        </p:sp>
        <p:sp>
          <p:nvSpPr>
            <p:cNvPr id="32777" name="Text Box 20"/>
            <p:cNvSpPr txBox="1">
              <a:spLocks noChangeArrowheads="1"/>
            </p:cNvSpPr>
            <p:nvPr/>
          </p:nvSpPr>
          <p:spPr bwMode="auto">
            <a:xfrm>
              <a:off x="2496" y="3264"/>
              <a:ext cx="144" cy="1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0066FF"/>
                  </a:solidFill>
                  <a:cs typeface="Arial" pitchFamily="34" charset="0"/>
                </a:rPr>
                <a:t>9</a:t>
              </a:r>
            </a:p>
          </p:txBody>
        </p:sp>
        <p:sp>
          <p:nvSpPr>
            <p:cNvPr id="32778" name="Text Box 21"/>
            <p:cNvSpPr txBox="1">
              <a:spLocks noChangeArrowheads="1"/>
            </p:cNvSpPr>
            <p:nvPr/>
          </p:nvSpPr>
          <p:spPr bwMode="auto">
            <a:xfrm>
              <a:off x="2928" y="3264"/>
              <a:ext cx="144" cy="1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0066FF"/>
                  </a:solidFill>
                  <a:cs typeface="Arial" pitchFamily="34" charset="0"/>
                </a:rPr>
                <a:t>12</a:t>
              </a:r>
            </a:p>
          </p:txBody>
        </p:sp>
        <p:sp>
          <p:nvSpPr>
            <p:cNvPr id="32779" name="Text Box 22"/>
            <p:cNvSpPr txBox="1">
              <a:spLocks noChangeArrowheads="1"/>
            </p:cNvSpPr>
            <p:nvPr/>
          </p:nvSpPr>
          <p:spPr bwMode="auto">
            <a:xfrm>
              <a:off x="3312" y="3264"/>
              <a:ext cx="144" cy="1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0066FF"/>
                  </a:solidFill>
                  <a:cs typeface="Arial" pitchFamily="34" charset="0"/>
                </a:rPr>
                <a:t>15</a:t>
              </a:r>
            </a:p>
          </p:txBody>
        </p:sp>
        <p:sp>
          <p:nvSpPr>
            <p:cNvPr id="32780" name="Text Box 23"/>
            <p:cNvSpPr txBox="1">
              <a:spLocks noChangeArrowheads="1"/>
            </p:cNvSpPr>
            <p:nvPr/>
          </p:nvSpPr>
          <p:spPr bwMode="auto">
            <a:xfrm>
              <a:off x="3792" y="3264"/>
              <a:ext cx="144" cy="1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0066FF"/>
                  </a:solidFill>
                  <a:cs typeface="Arial" pitchFamily="34" charset="0"/>
                </a:rPr>
                <a:t>18</a:t>
              </a:r>
            </a:p>
          </p:txBody>
        </p:sp>
        <p:sp>
          <p:nvSpPr>
            <p:cNvPr id="32781" name="Text Box 24"/>
            <p:cNvSpPr txBox="1">
              <a:spLocks noChangeArrowheads="1"/>
            </p:cNvSpPr>
            <p:nvPr/>
          </p:nvSpPr>
          <p:spPr bwMode="auto">
            <a:xfrm>
              <a:off x="4176" y="3264"/>
              <a:ext cx="144" cy="1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0066FF"/>
                  </a:solidFill>
                  <a:cs typeface="Arial" pitchFamily="34" charset="0"/>
                </a:rPr>
                <a:t>21</a:t>
              </a:r>
            </a:p>
          </p:txBody>
        </p:sp>
        <p:sp>
          <p:nvSpPr>
            <p:cNvPr id="32782" name="Text Box 28"/>
            <p:cNvSpPr txBox="1">
              <a:spLocks noChangeArrowheads="1"/>
            </p:cNvSpPr>
            <p:nvPr/>
          </p:nvSpPr>
          <p:spPr bwMode="auto">
            <a:xfrm>
              <a:off x="4560" y="3264"/>
              <a:ext cx="144" cy="1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0066FF"/>
                  </a:solidFill>
                  <a:cs typeface="Arial" pitchFamily="34" charset="0"/>
                </a:rPr>
                <a:t>24</a:t>
              </a:r>
            </a:p>
          </p:txBody>
        </p:sp>
        <p:sp>
          <p:nvSpPr>
            <p:cNvPr id="32783" name="Rectangle 29"/>
            <p:cNvSpPr>
              <a:spLocks noChangeArrowheads="1"/>
            </p:cNvSpPr>
            <p:nvPr/>
          </p:nvSpPr>
          <p:spPr bwMode="auto">
            <a:xfrm>
              <a:off x="4674" y="3264"/>
              <a:ext cx="240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700" b="1">
                  <a:solidFill>
                    <a:srgbClr val="0066FF"/>
                  </a:solidFill>
                  <a:cs typeface="Arial" pitchFamily="34" charset="0"/>
                </a:rPr>
                <a:t>horas</a:t>
              </a:r>
            </a:p>
          </p:txBody>
        </p:sp>
        <p:sp>
          <p:nvSpPr>
            <p:cNvPr id="32784" name="Text Box 30"/>
            <p:cNvSpPr txBox="1">
              <a:spLocks noChangeArrowheads="1"/>
            </p:cNvSpPr>
            <p:nvPr/>
          </p:nvSpPr>
          <p:spPr bwMode="auto">
            <a:xfrm>
              <a:off x="1104" y="3168"/>
              <a:ext cx="144" cy="1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0066FF"/>
                  </a:solidFill>
                  <a:cs typeface="Arial" pitchFamily="34" charset="0"/>
                </a:rPr>
                <a:t>3</a:t>
              </a:r>
            </a:p>
          </p:txBody>
        </p:sp>
        <p:sp>
          <p:nvSpPr>
            <p:cNvPr id="32785" name="Text Box 31"/>
            <p:cNvSpPr txBox="1">
              <a:spLocks noChangeArrowheads="1"/>
            </p:cNvSpPr>
            <p:nvPr/>
          </p:nvSpPr>
          <p:spPr bwMode="auto">
            <a:xfrm>
              <a:off x="1104" y="2678"/>
              <a:ext cx="144" cy="1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0066FF"/>
                  </a:solidFill>
                  <a:cs typeface="Arial" pitchFamily="34" charset="0"/>
                </a:rPr>
                <a:t>6</a:t>
              </a:r>
            </a:p>
          </p:txBody>
        </p:sp>
        <p:sp>
          <p:nvSpPr>
            <p:cNvPr id="32786" name="Text Box 32"/>
            <p:cNvSpPr txBox="1">
              <a:spLocks noChangeArrowheads="1"/>
            </p:cNvSpPr>
            <p:nvPr/>
          </p:nvSpPr>
          <p:spPr bwMode="auto">
            <a:xfrm>
              <a:off x="1104" y="2112"/>
              <a:ext cx="144" cy="1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0066FF"/>
                  </a:solidFill>
                  <a:cs typeface="Arial" pitchFamily="34" charset="0"/>
                </a:rPr>
                <a:t>9</a:t>
              </a:r>
            </a:p>
          </p:txBody>
        </p:sp>
        <p:sp>
          <p:nvSpPr>
            <p:cNvPr id="32787" name="Text Box 33"/>
            <p:cNvSpPr txBox="1">
              <a:spLocks noChangeArrowheads="1"/>
            </p:cNvSpPr>
            <p:nvPr/>
          </p:nvSpPr>
          <p:spPr bwMode="auto">
            <a:xfrm>
              <a:off x="1104" y="1574"/>
              <a:ext cx="144" cy="1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0066FF"/>
                  </a:solidFill>
                  <a:cs typeface="Arial" pitchFamily="34" charset="0"/>
                </a:rPr>
                <a:t>12</a:t>
              </a:r>
            </a:p>
          </p:txBody>
        </p:sp>
        <p:sp>
          <p:nvSpPr>
            <p:cNvPr id="32788" name="Text Box 34"/>
            <p:cNvSpPr txBox="1">
              <a:spLocks noChangeArrowheads="1"/>
            </p:cNvSpPr>
            <p:nvPr/>
          </p:nvSpPr>
          <p:spPr bwMode="auto">
            <a:xfrm>
              <a:off x="1104" y="1046"/>
              <a:ext cx="144" cy="1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0066FF"/>
                  </a:solidFill>
                  <a:cs typeface="Arial" pitchFamily="34" charset="0"/>
                </a:rPr>
                <a:t>15</a:t>
              </a:r>
            </a:p>
          </p:txBody>
        </p:sp>
        <p:sp>
          <p:nvSpPr>
            <p:cNvPr id="32789" name="Text Box 35"/>
            <p:cNvSpPr txBox="1">
              <a:spLocks noChangeArrowheads="1"/>
            </p:cNvSpPr>
            <p:nvPr/>
          </p:nvSpPr>
          <p:spPr bwMode="auto">
            <a:xfrm>
              <a:off x="1152" y="1008"/>
              <a:ext cx="144" cy="4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0066FF"/>
                  </a:solidFill>
                  <a:cs typeface="Arial" pitchFamily="34" charset="0"/>
                </a:rPr>
                <a:t>L/s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786563" y="1500188"/>
            <a:ext cx="29083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88938" indent="174625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Tx/>
              <a:buChar char="•"/>
            </a:pPr>
            <a:r>
              <a:rPr kumimoji="0" lang="pt-BR" altLang="pt-BR" b="1">
                <a:solidFill>
                  <a:srgbClr val="0066FF"/>
                </a:solidFill>
              </a:rPr>
              <a:t>Carbono</a:t>
            </a: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Tx/>
              <a:buChar char="•"/>
            </a:pPr>
            <a:r>
              <a:rPr kumimoji="0" lang="pt-BR" altLang="pt-BR" b="1">
                <a:solidFill>
                  <a:srgbClr val="0066FF"/>
                </a:solidFill>
              </a:rPr>
              <a:t>Hidrogênio</a:t>
            </a: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Tx/>
              <a:buChar char="•"/>
            </a:pPr>
            <a:r>
              <a:rPr kumimoji="0" lang="pt-BR" altLang="pt-BR" b="1">
                <a:solidFill>
                  <a:srgbClr val="0066FF"/>
                </a:solidFill>
              </a:rPr>
              <a:t>Oxigênio</a:t>
            </a: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Tx/>
              <a:buChar char="•"/>
            </a:pPr>
            <a:r>
              <a:rPr kumimoji="0" lang="pt-BR" altLang="pt-BR" b="1">
                <a:solidFill>
                  <a:srgbClr val="0066FF"/>
                </a:solidFill>
              </a:rPr>
              <a:t>Nitrogênio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33400" y="1600200"/>
            <a:ext cx="3886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46038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</a:pPr>
            <a:r>
              <a:rPr kumimoji="0" lang="pt-BR" altLang="pt-BR" b="1">
                <a:solidFill>
                  <a:srgbClr val="006600"/>
                </a:solidFill>
              </a:rPr>
              <a:t>70% dos sólidos dos esgotos são de origem orgânica</a:t>
            </a:r>
          </a:p>
        </p:txBody>
      </p:sp>
      <p:sp>
        <p:nvSpPr>
          <p:cNvPr id="33797" name="AutoShape 5"/>
          <p:cNvSpPr>
            <a:spLocks/>
          </p:cNvSpPr>
          <p:nvPr/>
        </p:nvSpPr>
        <p:spPr bwMode="auto">
          <a:xfrm>
            <a:off x="6934200" y="1447800"/>
            <a:ext cx="228600" cy="1981200"/>
          </a:xfrm>
          <a:prstGeom prst="leftBrace">
            <a:avLst>
              <a:gd name="adj1" fmla="val 72222"/>
              <a:gd name="adj2" fmla="val 50000"/>
            </a:avLst>
          </a:prstGeom>
          <a:noFill/>
          <a:ln w="41275" cap="sq">
            <a:solidFill>
              <a:srgbClr val="00C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2590800" y="2971800"/>
            <a:ext cx="609600" cy="1219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4CE5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066800" y="762000"/>
            <a:ext cx="2682145" cy="59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</a:pPr>
            <a:r>
              <a:rPr kumimoji="0" lang="pt-BR" altLang="pt-BR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Matéria Orgânica</a:t>
            </a: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682625" y="4357688"/>
            <a:ext cx="7778750" cy="16684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17475" cap="sq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>
            <a:lvl1pPr marL="280988" indent="282575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Tx/>
              <a:buChar char="•"/>
            </a:pPr>
            <a:r>
              <a:rPr kumimoji="0" lang="pt-BR" altLang="pt-BR" b="1">
                <a:solidFill>
                  <a:srgbClr val="006600"/>
                </a:solidFill>
              </a:rPr>
              <a:t>Compostos de proteínas (40 a 60%)</a:t>
            </a:r>
          </a:p>
          <a:p>
            <a:pPr algn="just" eaLnBrk="1" hangingPunct="1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Tx/>
              <a:buChar char="•"/>
            </a:pPr>
            <a:r>
              <a:rPr kumimoji="0" lang="pt-BR" altLang="pt-BR" b="1">
                <a:solidFill>
                  <a:srgbClr val="006600"/>
                </a:solidFill>
              </a:rPr>
              <a:t>Carboidratos (25 a 50%)</a:t>
            </a:r>
          </a:p>
          <a:p>
            <a:pPr algn="just" eaLnBrk="1" hangingPunct="1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Tx/>
              <a:buChar char="•"/>
            </a:pPr>
            <a:r>
              <a:rPr kumimoji="0" lang="pt-BR" altLang="pt-BR" b="1">
                <a:solidFill>
                  <a:srgbClr val="006600"/>
                </a:solidFill>
              </a:rPr>
              <a:t>Gorduras e Óleos (10%)</a:t>
            </a:r>
          </a:p>
          <a:p>
            <a:pPr algn="just" eaLnBrk="1" hangingPunct="1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Tx/>
              <a:buChar char="•"/>
            </a:pPr>
            <a:r>
              <a:rPr kumimoji="0" lang="pt-BR" altLang="pt-BR" b="1">
                <a:solidFill>
                  <a:srgbClr val="006600"/>
                </a:solidFill>
              </a:rPr>
              <a:t>Uréia, fenóis, pesticidas e outros </a:t>
            </a:r>
            <a:endParaRPr lang="pt-BR" altLang="pt-BR">
              <a:solidFill>
                <a:srgbClr val="006600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4645025" y="2197100"/>
            <a:ext cx="218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pt-BR" altLang="pt-BR" b="1">
                <a:solidFill>
                  <a:srgbClr val="0A9E23"/>
                </a:solidFill>
              </a:rPr>
              <a:t>Combinações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4953000" y="2971800"/>
            <a:ext cx="1676400" cy="0"/>
          </a:xfrm>
          <a:prstGeom prst="line">
            <a:avLst/>
          </a:prstGeom>
          <a:noFill/>
          <a:ln w="60325" cap="sq">
            <a:solidFill>
              <a:schemeClr val="accent2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4949825" y="3190875"/>
            <a:ext cx="1676400" cy="0"/>
          </a:xfrm>
          <a:prstGeom prst="line">
            <a:avLst/>
          </a:prstGeom>
          <a:noFill/>
          <a:ln w="60325" cap="sq">
            <a:solidFill>
              <a:schemeClr val="accent2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114425" y="1524000"/>
            <a:ext cx="7848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marL="280988" indent="-85725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Tx/>
              <a:buChar char="•"/>
            </a:pPr>
            <a:r>
              <a:rPr kumimoji="0" lang="pt-BR" altLang="pt-BR" b="1">
                <a:solidFill>
                  <a:schemeClr val="folHlink"/>
                </a:solidFill>
              </a:rPr>
              <a:t> </a:t>
            </a:r>
            <a:r>
              <a:rPr kumimoji="0" lang="pt-BR" altLang="pt-BR" b="1">
                <a:solidFill>
                  <a:srgbClr val="006666"/>
                </a:solidFill>
              </a:rPr>
              <a:t>Produtoras de nitrogênio e contém carbono, hidrogênio, oxigênio, fósforo, enxofre e ferro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74675" y="914400"/>
            <a:ext cx="2381250" cy="67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Tx/>
              <a:buChar char="•"/>
            </a:pPr>
            <a:r>
              <a:rPr kumimoji="0" lang="pt-BR" altLang="pt-BR" sz="2800" b="1" dirty="0">
                <a:solidFill>
                  <a:schemeClr val="folHlink"/>
                </a:solidFill>
              </a:rPr>
              <a:t> </a:t>
            </a:r>
            <a:r>
              <a:rPr kumimoji="0" lang="pt-BR" altLang="pt-BR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Proteínas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114425" y="3124200"/>
            <a:ext cx="7848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marL="280988" indent="-85725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Tx/>
              <a:buChar char="•"/>
            </a:pPr>
            <a:r>
              <a:rPr kumimoji="0" lang="pt-BR" altLang="pt-BR" b="1">
                <a:solidFill>
                  <a:schemeClr val="folHlink"/>
                </a:solidFill>
              </a:rPr>
              <a:t> </a:t>
            </a:r>
            <a:r>
              <a:rPr kumimoji="0" lang="pt-BR" altLang="pt-BR" b="1">
                <a:solidFill>
                  <a:srgbClr val="006666"/>
                </a:solidFill>
              </a:rPr>
              <a:t>Contém carbono, hidrogênio e oxigênio, primeiras substâncias a serem destruídas pelas bactérias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74675" y="2514600"/>
            <a:ext cx="5943600" cy="67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lnSpc>
                <a:spcPct val="15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Tx/>
              <a:buChar char="•"/>
            </a:pPr>
            <a:r>
              <a:rPr kumimoji="0" lang="pt-BR" altLang="pt-BR" sz="2800" b="1" dirty="0">
                <a:solidFill>
                  <a:schemeClr val="folHlink"/>
                </a:solidFill>
              </a:rPr>
              <a:t> </a:t>
            </a:r>
            <a:r>
              <a:rPr kumimoji="0" lang="pt-BR" altLang="pt-BR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Carboidratos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114425" y="4692650"/>
            <a:ext cx="7848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marL="280988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Tx/>
              <a:buChar char="•"/>
            </a:pPr>
            <a:r>
              <a:rPr kumimoji="0" lang="pt-BR" altLang="pt-BR" b="1">
                <a:solidFill>
                  <a:schemeClr val="folHlink"/>
                </a:solidFill>
              </a:rPr>
              <a:t> </a:t>
            </a:r>
            <a:r>
              <a:rPr kumimoji="0" lang="pt-BR" altLang="pt-BR" b="1">
                <a:solidFill>
                  <a:srgbClr val="006666"/>
                </a:solidFill>
              </a:rPr>
              <a:t>Matéria graxa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574675" y="4060825"/>
            <a:ext cx="5943600" cy="67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lnSpc>
                <a:spcPct val="15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Tx/>
              <a:buChar char="•"/>
            </a:pPr>
            <a:r>
              <a:rPr kumimoji="0" lang="pt-BR" altLang="pt-BR" sz="2800" b="1" dirty="0">
                <a:solidFill>
                  <a:schemeClr val="folHlink"/>
                </a:solidFill>
              </a:rPr>
              <a:t> </a:t>
            </a:r>
            <a:r>
              <a:rPr kumimoji="0" lang="pt-BR" altLang="pt-BR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Gorduras e óleos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1114425" y="5911850"/>
            <a:ext cx="7848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marL="280988" indent="-85725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Tx/>
              <a:buChar char="•"/>
            </a:pPr>
            <a:r>
              <a:rPr kumimoji="0" lang="pt-BR" altLang="pt-BR" b="1">
                <a:solidFill>
                  <a:schemeClr val="folHlink"/>
                </a:solidFill>
              </a:rPr>
              <a:t> </a:t>
            </a:r>
            <a:r>
              <a:rPr kumimoji="0" lang="pt-BR" altLang="pt-BR" b="1">
                <a:solidFill>
                  <a:srgbClr val="006666"/>
                </a:solidFill>
              </a:rPr>
              <a:t>Espuma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574675" y="5280025"/>
            <a:ext cx="5943600" cy="67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lnSpc>
                <a:spcPct val="15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Tx/>
              <a:buChar char="•"/>
            </a:pPr>
            <a:r>
              <a:rPr kumimoji="0" lang="pt-BR" altLang="pt-BR" sz="2800" b="1" dirty="0">
                <a:solidFill>
                  <a:schemeClr val="folHlink"/>
                </a:solidFill>
              </a:rPr>
              <a:t> </a:t>
            </a:r>
            <a:r>
              <a:rPr kumimoji="0" lang="pt-BR" altLang="pt-BR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Surfactantes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685800" y="787502"/>
            <a:ext cx="7772400" cy="42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0988" indent="-280988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lnSpc>
                <a:spcPct val="15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</a:pPr>
            <a:r>
              <a:rPr kumimoji="0" lang="pt-BR" altLang="pt-BR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Valores típicos de parâmetros de carga orgânica no esgoto (mg/L)</a:t>
            </a:r>
          </a:p>
        </p:txBody>
      </p:sp>
      <p:sp>
        <p:nvSpPr>
          <p:cNvPr id="35843" name="Rectangle 21"/>
          <p:cNvSpPr>
            <a:spLocks noChangeArrowheads="1"/>
          </p:cNvSpPr>
          <p:nvPr/>
        </p:nvSpPr>
        <p:spPr bwMode="auto">
          <a:xfrm>
            <a:off x="7020272" y="6289676"/>
            <a:ext cx="1582484" cy="253916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kumimoji="0" lang="pt-BR" altLang="pt-BR" sz="105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Fonte: </a:t>
            </a:r>
            <a:r>
              <a:rPr kumimoji="0" lang="pt-BR" altLang="pt-BR" sz="1050" dirty="0" err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Metcalf</a:t>
            </a:r>
            <a:r>
              <a:rPr kumimoji="0" lang="pt-BR" altLang="pt-BR" sz="105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&amp;  </a:t>
            </a:r>
            <a:r>
              <a:rPr kumimoji="0" lang="pt-BR" altLang="pt-BR" sz="1050" dirty="0" err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Eddy</a:t>
            </a:r>
            <a:r>
              <a:rPr kumimoji="0" lang="pt-BR" altLang="pt-BR" sz="105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389063"/>
            <a:ext cx="71437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304800" y="166770"/>
            <a:ext cx="8534400" cy="42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</a:pPr>
            <a:r>
              <a:rPr kumimoji="0" lang="pt-BR" altLang="pt-BR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Características dos esgotos domésticos brutos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" y="721518"/>
            <a:ext cx="8072437" cy="58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4.bp.blogspot.com/_glyLfBk9Cic/SyhftAkl1hI/AAAAAAAANUQ/QdkrwjGF3Yw/s400/ESGOTOS+DOMESTICO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982" y="4629236"/>
            <a:ext cx="2526315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http://2.bp.blogspot.com/-FwsQvhegeH0/UKLTKBN97II/AAAAAAAACe4/LB2508BtXn8/s1600/poluicaoo-e-o-peso-infantil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372" y="2661603"/>
            <a:ext cx="2942306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6" name="Picture 8" descr="http://3.bp.blogspot.com/_glyLfBk9Cic/SKMK6v6LgII/AAAAAAAACZ8/b9e2Gwjsrcg/s400/poluição+das+aguas+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9" y="2490153"/>
            <a:ext cx="2686567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8" name="Picture 10" descr="http://tbmds.zip.net/images/Imagem1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59" y="464692"/>
            <a:ext cx="1807826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0" name="Picture 12" descr="http://meioambiente.culturamix.com/blog/wp-content/gallery/como-evitar-a-poluicao-dos-rios/como-evitar-a-poluicao-dos-rios-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54" y="464692"/>
            <a:ext cx="2686567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2" name="Picture 14" descr="http://associacaocamposeliseos.com.br/wordpress/wp-content/uploads/2011/01/DSC00980-1024x768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911" y="2756383"/>
            <a:ext cx="2398695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000750" y="465138"/>
            <a:ext cx="3235325" cy="277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FontTx/>
              <a:buChar char="-"/>
              <a:defRPr/>
            </a:pPr>
            <a:r>
              <a:rPr lang="pt-BR" sz="20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Esgoto sanitário</a:t>
            </a:r>
          </a:p>
          <a:p>
            <a:pPr marL="285750" indent="-285750" eaLnBrk="1" hangingPunct="1">
              <a:lnSpc>
                <a:spcPct val="150000"/>
              </a:lnSpc>
              <a:buFontTx/>
              <a:buChar char="-"/>
              <a:defRPr/>
            </a:pPr>
            <a:r>
              <a:rPr lang="pt-BR" sz="20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Esgoto industrial</a:t>
            </a:r>
          </a:p>
          <a:p>
            <a:pPr marL="285750" indent="-285750" eaLnBrk="1" hangingPunct="1">
              <a:lnSpc>
                <a:spcPct val="150000"/>
              </a:lnSpc>
              <a:buFontTx/>
              <a:buChar char="-"/>
              <a:defRPr/>
            </a:pPr>
            <a:r>
              <a:rPr lang="pt-BR" sz="20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Resíduos Sólidos</a:t>
            </a:r>
          </a:p>
          <a:p>
            <a:pPr marL="285750" indent="-285750" eaLnBrk="1" hangingPunct="1">
              <a:lnSpc>
                <a:spcPct val="150000"/>
              </a:lnSpc>
              <a:buFontTx/>
              <a:buChar char="-"/>
              <a:defRPr/>
            </a:pPr>
            <a:r>
              <a:rPr lang="pt-B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Poluição Difusa</a:t>
            </a:r>
          </a:p>
          <a:p>
            <a:pPr marL="285750" indent="-285750" eaLnBrk="1" hangingPunct="1">
              <a:lnSpc>
                <a:spcPct val="150000"/>
              </a:lnSpc>
              <a:buFontTx/>
              <a:buChar char="-"/>
              <a:defRPr/>
            </a:pPr>
            <a:endParaRPr lang="pt-BR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 indent="-285750" eaLnBrk="1" hangingPunct="1">
              <a:lnSpc>
                <a:spcPct val="150000"/>
              </a:lnSpc>
              <a:buFontTx/>
              <a:buChar char="-"/>
              <a:defRPr/>
            </a:pPr>
            <a:endParaRPr lang="pt-BR" i="1" dirty="0">
              <a:latin typeface="Arial" charset="0"/>
              <a:cs typeface="Arial" charset="0"/>
            </a:endParaRPr>
          </a:p>
        </p:txBody>
      </p:sp>
      <p:pic>
        <p:nvPicPr>
          <p:cNvPr id="68626" name="Picture 18" descr="http://oabelhudo.com.br/wp-content/uploads/2010/08/esgoto-a-ceu-aberto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5" y="4556383"/>
            <a:ext cx="2397924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ão 1 3"/>
          <p:cNvSpPr/>
          <p:nvPr/>
        </p:nvSpPr>
        <p:spPr>
          <a:xfrm rot="20190086">
            <a:off x="6343650" y="4791075"/>
            <a:ext cx="2765425" cy="1211263"/>
          </a:xfrm>
          <a:prstGeom prst="irregularSeal1">
            <a:avLst/>
          </a:prstGeom>
          <a:solidFill>
            <a:srgbClr val="FFFF00">
              <a:alpha val="6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FF0000"/>
                </a:solidFill>
              </a:rPr>
              <a:t>Poluição</a:t>
            </a:r>
          </a:p>
        </p:txBody>
      </p:sp>
    </p:spTree>
    <p:extLst>
      <p:ext uri="{BB962C8B-B14F-4D97-AF65-F5344CB8AC3E}">
        <p14:creationId xmlns:p14="http://schemas.microsoft.com/office/powerpoint/2010/main" val="620506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571500" y="1143000"/>
            <a:ext cx="74898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altLang="pt-BR" b="1"/>
              <a:t>Tratamento preliminar</a:t>
            </a: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520700" y="1928813"/>
            <a:ext cx="8101013" cy="4032250"/>
          </a:xfrm>
          <a:prstGeom prst="homePlate">
            <a:avLst>
              <a:gd name="adj" fmla="val 50226"/>
            </a:avLst>
          </a:prstGeom>
          <a:solidFill>
            <a:srgbClr val="4D4D4D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pt-BR" altLang="pt-BR">
                <a:solidFill>
                  <a:srgbClr val="F3FFFF"/>
                </a:solidFill>
              </a:rPr>
              <a:t>No tratamento preliminar são removidos os constituintes do esgoto que podem causar manutenção ou problemas operacionais nas plantas de tratamento. As operações mais comuns no tratamento preliminar se destinam a remoção de sólidos grosseiros e areia, por exemplo, através de gradeamento e desarenadores.. Sua maior aplicação é como precursor do tratamento secundário.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57250" y="142875"/>
            <a:ext cx="4943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pt-BR" sz="2800" b="1" i="1" dirty="0" smtClean="0">
                <a:solidFill>
                  <a:srgbClr val="0E2C1D"/>
                </a:solidFill>
                <a:ea typeface="+mj-ea"/>
                <a:cs typeface="Arial" pitchFamily="34" charset="0"/>
              </a:rPr>
              <a:t>Tratamento </a:t>
            </a:r>
            <a:r>
              <a:rPr lang="pt-BR" sz="2800" b="1" i="1" dirty="0">
                <a:solidFill>
                  <a:srgbClr val="0E2C1D"/>
                </a:solidFill>
                <a:ea typeface="+mj-ea"/>
                <a:cs typeface="Arial" pitchFamily="34" charset="0"/>
              </a:rPr>
              <a:t>de esgotos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071563" y="714375"/>
            <a:ext cx="2801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pt-BR" altLang="pt-BR" b="1">
                <a:solidFill>
                  <a:srgbClr val="5F5F5F"/>
                </a:solidFill>
              </a:rPr>
              <a:t> Tratamento primário</a:t>
            </a:r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2006600" y="908050"/>
            <a:ext cx="5689600" cy="5400675"/>
            <a:chOff x="997" y="572"/>
            <a:chExt cx="3584" cy="3402"/>
          </a:xfrm>
        </p:grpSpPr>
        <p:sp>
          <p:nvSpPr>
            <p:cNvPr id="43012" name="AutoShape 4"/>
            <p:cNvSpPr>
              <a:spLocks noChangeArrowheads="1"/>
            </p:cNvSpPr>
            <p:nvPr/>
          </p:nvSpPr>
          <p:spPr bwMode="auto">
            <a:xfrm>
              <a:off x="1152" y="720"/>
              <a:ext cx="3264" cy="3120"/>
            </a:xfrm>
            <a:prstGeom prst="flowChartOr">
              <a:avLst/>
            </a:prstGeom>
            <a:solidFill>
              <a:srgbClr val="DDDDDD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13" name="AutoShape 5"/>
            <p:cNvSpPr>
              <a:spLocks noChangeArrowheads="1"/>
            </p:cNvSpPr>
            <p:nvPr/>
          </p:nvSpPr>
          <p:spPr bwMode="auto">
            <a:xfrm>
              <a:off x="997" y="572"/>
              <a:ext cx="3584" cy="34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4 w 21600"/>
                <a:gd name="T25" fmla="*/ 3162 h 21600"/>
                <a:gd name="T26" fmla="*/ 18436 w 21600"/>
                <a:gd name="T27" fmla="*/ 1843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00" y="10800"/>
                  </a:moveTo>
                  <a:cubicBezTo>
                    <a:pt x="1000" y="16212"/>
                    <a:pt x="5388" y="20600"/>
                    <a:pt x="10800" y="20600"/>
                  </a:cubicBezTo>
                  <a:cubicBezTo>
                    <a:pt x="16212" y="20600"/>
                    <a:pt x="20600" y="16212"/>
                    <a:pt x="20600" y="10800"/>
                  </a:cubicBezTo>
                  <a:cubicBezTo>
                    <a:pt x="20600" y="5388"/>
                    <a:pt x="16212" y="1000"/>
                    <a:pt x="10800" y="1000"/>
                  </a:cubicBezTo>
                  <a:cubicBezTo>
                    <a:pt x="5388" y="1000"/>
                    <a:pt x="1000" y="5388"/>
                    <a:pt x="1000" y="10800"/>
                  </a:cubicBezTo>
                  <a:close/>
                </a:path>
              </a:pathLst>
            </a:custGeom>
            <a:solidFill>
              <a:srgbClr val="4D4D4D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t-BR" altLang="pt-BR" sz="1800">
                  <a:solidFill>
                    <a:srgbClr val="4D4D4D"/>
                  </a:solidFill>
                </a:rPr>
                <a:t>No tratamento primário é removida uma parcela da matéria orgânica e dos sólidos em suspensão, geralmente por sedimentação ou peneiramento. O efluente do tratamento primário ainda contém uma grande concentração de matéria orgânica e normalmente necessita de um tratamento complementar. Sua maior aplicação é como precursor do tratamento secundário.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000125" y="714375"/>
            <a:ext cx="300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99FF"/>
              </a:buClr>
              <a:buFont typeface="Wingdings" pitchFamily="2" charset="2"/>
              <a:buNone/>
            </a:pPr>
            <a:r>
              <a:rPr lang="pt-BR" altLang="pt-BR" b="1">
                <a:solidFill>
                  <a:srgbClr val="3366CC"/>
                </a:solidFill>
              </a:rPr>
              <a:t>Tratamento secundário</a:t>
            </a:r>
          </a:p>
        </p:txBody>
      </p:sp>
      <p:sp>
        <p:nvSpPr>
          <p:cNvPr id="77827" name="AutoShape 3"/>
          <p:cNvSpPr>
            <a:spLocks noChangeArrowheads="1"/>
          </p:cNvSpPr>
          <p:nvPr/>
        </p:nvSpPr>
        <p:spPr bwMode="auto">
          <a:xfrm>
            <a:off x="1044575" y="1412875"/>
            <a:ext cx="7272338" cy="3887788"/>
          </a:xfrm>
          <a:prstGeom prst="roundRect">
            <a:avLst>
              <a:gd name="adj" fmla="val 16667"/>
            </a:avLst>
          </a:prstGeom>
          <a:solidFill>
            <a:srgbClr val="A8D4FC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>
              <a:lnSpc>
                <a:spcPct val="160000"/>
              </a:lnSpc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 tratamento de esgotos convencional ou secundário é destinado principalmente à remoção dos orgânicos biodegradáveis e dos sólidos em suspensão. Os processos normalmente utilizados no tratamento secundário dos esgotos são os processos biológicos por lodos ativados, sistemas de lagoas, filtros biológicos,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857250" y="571500"/>
            <a:ext cx="264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CCFF"/>
              </a:buClr>
              <a:buFont typeface="Wingdings" pitchFamily="2" charset="2"/>
              <a:buNone/>
            </a:pPr>
            <a:r>
              <a:rPr lang="pt-BR" altLang="pt-BR" b="1">
                <a:solidFill>
                  <a:srgbClr val="000000"/>
                </a:solidFill>
              </a:rPr>
              <a:t>Tratamento terciário</a:t>
            </a: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863600" y="981075"/>
            <a:ext cx="7416800" cy="5241925"/>
          </a:xfrm>
          <a:prstGeom prst="rightArrowCallout">
            <a:avLst>
              <a:gd name="adj1" fmla="val 5935"/>
              <a:gd name="adj2" fmla="val 6755"/>
              <a:gd name="adj3" fmla="val 9629"/>
              <a:gd name="adj4" fmla="val 88208"/>
            </a:avLst>
          </a:prstGeom>
          <a:solidFill>
            <a:srgbClr val="F3FFFF"/>
          </a:solidFill>
          <a:ln w="12700" cap="sq">
            <a:solidFill>
              <a:srgbClr val="1280F8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pt-BR" altLang="pt-BR">
                <a:solidFill>
                  <a:srgbClr val="00B0F0"/>
                </a:solidFill>
              </a:rPr>
              <a:t>O tratamento avançado ou terciário dos esgotos pode ser definido com um nível de tratamento além daquele requerido no secundário, sendo usado para remover constituintes como nutrientes e compostos tóxicos, além de matéria orgânica e sólidos em suspensão não removidos no tratamento secundário. Para tanto podem ser utilizados processos de coagulação química, floculação ou sedimentação seguida de filtração, desinfecção, troca iônica, membranas, osmose reversa, etc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219" y="1267790"/>
            <a:ext cx="8991600" cy="9286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pt-BR" sz="2400" b="1" kern="1200" dirty="0" smtClean="0">
                <a:solidFill>
                  <a:srgbClr val="008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Seção </a:t>
            </a:r>
            <a:r>
              <a:rPr lang="pt-BR" sz="2400" b="1" kern="1200" dirty="0">
                <a:solidFill>
                  <a:srgbClr val="008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transversal de uma fossa séptica em funcionamento</a:t>
            </a:r>
          </a:p>
        </p:txBody>
      </p:sp>
      <p:sp>
        <p:nvSpPr>
          <p:cNvPr id="183312" name="Rectangle 16"/>
          <p:cNvSpPr>
            <a:spLocks noChangeArrowheads="1"/>
          </p:cNvSpPr>
          <p:nvPr/>
        </p:nvSpPr>
        <p:spPr bwMode="auto">
          <a:xfrm>
            <a:off x="755650" y="0"/>
            <a:ext cx="78882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pt-BR" sz="2800" b="1" i="1" dirty="0">
                <a:solidFill>
                  <a:srgbClr val="0E2C1D"/>
                </a:solidFill>
                <a:ea typeface="+mj-ea"/>
                <a:cs typeface="Arial" pitchFamily="34" charset="0"/>
              </a:rPr>
              <a:t>Processos de tratamento de esgotos</a:t>
            </a:r>
          </a:p>
        </p:txBody>
      </p:sp>
      <p:sp>
        <p:nvSpPr>
          <p:cNvPr id="46084" name="Text Box 18"/>
          <p:cNvSpPr txBox="1">
            <a:spLocks noChangeArrowheads="1"/>
          </p:cNvSpPr>
          <p:nvPr/>
        </p:nvSpPr>
        <p:spPr bwMode="auto">
          <a:xfrm>
            <a:off x="2484438" y="2420938"/>
            <a:ext cx="352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grpSp>
        <p:nvGrpSpPr>
          <p:cNvPr id="46085" name="Group 19"/>
          <p:cNvGrpSpPr>
            <a:grpSpLocks/>
          </p:cNvGrpSpPr>
          <p:nvPr/>
        </p:nvGrpSpPr>
        <p:grpSpPr bwMode="auto">
          <a:xfrm>
            <a:off x="1297781" y="2179015"/>
            <a:ext cx="6548438" cy="3954463"/>
            <a:chOff x="961" y="1104"/>
            <a:chExt cx="4125" cy="2491"/>
          </a:xfrm>
        </p:grpSpPr>
        <p:pic>
          <p:nvPicPr>
            <p:cNvPr id="46086" name="Picture 20" descr="fig00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66" t="4274" r="20612" b="72952"/>
            <a:stretch>
              <a:fillRect/>
            </a:stretch>
          </p:blipFill>
          <p:spPr bwMode="auto">
            <a:xfrm>
              <a:off x="961" y="1104"/>
              <a:ext cx="4125" cy="24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</p:pic>
        <p:grpSp>
          <p:nvGrpSpPr>
            <p:cNvPr id="46087" name="Group 21"/>
            <p:cNvGrpSpPr>
              <a:grpSpLocks/>
            </p:cNvGrpSpPr>
            <p:nvPr/>
          </p:nvGrpSpPr>
          <p:grpSpPr bwMode="auto">
            <a:xfrm>
              <a:off x="966" y="1344"/>
              <a:ext cx="4104" cy="1709"/>
              <a:chOff x="966" y="1344"/>
              <a:chExt cx="4104" cy="1709"/>
            </a:xfrm>
          </p:grpSpPr>
          <p:sp>
            <p:nvSpPr>
              <p:cNvPr id="46088" name="Text Box 22"/>
              <p:cNvSpPr txBox="1">
                <a:spLocks noChangeArrowheads="1"/>
              </p:cNvSpPr>
              <p:nvPr/>
            </p:nvSpPr>
            <p:spPr bwMode="auto">
              <a:xfrm>
                <a:off x="2928" y="1680"/>
                <a:ext cx="576" cy="1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200" b="1"/>
                  <a:t>Escuma</a:t>
                </a:r>
              </a:p>
            </p:txBody>
          </p:sp>
          <p:sp>
            <p:nvSpPr>
              <p:cNvPr id="46089" name="Text Box 23"/>
              <p:cNvSpPr txBox="1">
                <a:spLocks noChangeArrowheads="1"/>
              </p:cNvSpPr>
              <p:nvPr/>
            </p:nvSpPr>
            <p:spPr bwMode="auto">
              <a:xfrm>
                <a:off x="966" y="1680"/>
                <a:ext cx="474" cy="1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200" b="1"/>
                  <a:t>Entrada</a:t>
                </a:r>
              </a:p>
            </p:txBody>
          </p:sp>
          <p:sp>
            <p:nvSpPr>
              <p:cNvPr id="46090" name="Text Box 24"/>
              <p:cNvSpPr txBox="1">
                <a:spLocks noChangeArrowheads="1"/>
              </p:cNvSpPr>
              <p:nvPr/>
            </p:nvSpPr>
            <p:spPr bwMode="auto">
              <a:xfrm>
                <a:off x="1872" y="2880"/>
                <a:ext cx="1392" cy="1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200" b="1"/>
                  <a:t>Lodo</a:t>
                </a:r>
              </a:p>
            </p:txBody>
          </p:sp>
          <p:sp>
            <p:nvSpPr>
              <p:cNvPr id="46091" name="Text Box 25"/>
              <p:cNvSpPr txBox="1">
                <a:spLocks noChangeArrowheads="1"/>
              </p:cNvSpPr>
              <p:nvPr/>
            </p:nvSpPr>
            <p:spPr bwMode="auto">
              <a:xfrm>
                <a:off x="3312" y="2496"/>
                <a:ext cx="426" cy="1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200" b="1"/>
                  <a:t>H</a:t>
                </a:r>
              </a:p>
            </p:txBody>
          </p:sp>
          <p:sp>
            <p:nvSpPr>
              <p:cNvPr id="46092" name="Text Box 26"/>
              <p:cNvSpPr txBox="1">
                <a:spLocks noChangeArrowheads="1"/>
              </p:cNvSpPr>
              <p:nvPr/>
            </p:nvSpPr>
            <p:spPr bwMode="auto">
              <a:xfrm>
                <a:off x="3504" y="1728"/>
                <a:ext cx="288" cy="1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200" b="1"/>
                  <a:t>F</a:t>
                </a:r>
              </a:p>
            </p:txBody>
          </p:sp>
          <p:sp>
            <p:nvSpPr>
              <p:cNvPr id="46093" name="Text Box 27"/>
              <p:cNvSpPr txBox="1">
                <a:spLocks noChangeArrowheads="1"/>
              </p:cNvSpPr>
              <p:nvPr/>
            </p:nvSpPr>
            <p:spPr bwMode="auto">
              <a:xfrm>
                <a:off x="2592" y="1344"/>
                <a:ext cx="576" cy="1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200" b="1"/>
                  <a:t>L</a:t>
                </a:r>
              </a:p>
            </p:txBody>
          </p:sp>
          <p:sp>
            <p:nvSpPr>
              <p:cNvPr id="46094" name="Text Box 28"/>
              <p:cNvSpPr txBox="1">
                <a:spLocks noChangeArrowheads="1"/>
              </p:cNvSpPr>
              <p:nvPr/>
            </p:nvSpPr>
            <p:spPr bwMode="auto">
              <a:xfrm>
                <a:off x="4686" y="1680"/>
                <a:ext cx="384" cy="1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200" b="1"/>
                  <a:t>Saída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7773988" y="6309320"/>
            <a:ext cx="1061509" cy="253916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spcBef>
                <a:spcPct val="20000"/>
              </a:spcBef>
              <a:buClr>
                <a:schemeClr val="hlink"/>
              </a:buClr>
              <a:defRPr kumimoji="0" sz="1050">
                <a:solidFill>
                  <a:schemeClr val="bg1">
                    <a:lumMod val="65000"/>
                  </a:schemeClr>
                </a:solidFill>
                <a:latin typeface="Arial" charset="0"/>
              </a:defRPr>
            </a:lvl1pPr>
          </a:lstStyle>
          <a:p>
            <a:r>
              <a:rPr lang="pt-BR" altLang="pt-BR" dirty="0"/>
              <a:t>Fonte: Batalha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457200" y="1403350"/>
            <a:ext cx="14874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pt-BR" altLang="pt-BR" sz="1400" b="1"/>
              <a:t>TAMPÕES DE</a:t>
            </a:r>
          </a:p>
          <a:p>
            <a:pPr eaLnBrk="1" hangingPunct="1">
              <a:spcBef>
                <a:spcPct val="50000"/>
              </a:spcBef>
            </a:pPr>
            <a:r>
              <a:rPr kumimoji="0" lang="pt-BR" altLang="pt-BR" sz="1400" b="1"/>
              <a:t> FECHAMENTO</a:t>
            </a:r>
          </a:p>
          <a:p>
            <a:pPr eaLnBrk="1" hangingPunct="1">
              <a:spcBef>
                <a:spcPct val="50000"/>
              </a:spcBef>
            </a:pPr>
            <a:r>
              <a:rPr kumimoji="0" lang="pt-BR" altLang="pt-BR" sz="1400" b="1"/>
              <a:t> HERMÉTICO</a:t>
            </a:r>
          </a:p>
        </p:txBody>
      </p:sp>
      <p:graphicFrame>
        <p:nvGraphicFramePr>
          <p:cNvPr id="47108" name="Object 2"/>
          <p:cNvGraphicFramePr>
            <a:graphicFrameLocks noChangeAspect="1"/>
          </p:cNvGraphicFramePr>
          <p:nvPr/>
        </p:nvGraphicFramePr>
        <p:xfrm>
          <a:off x="1981200" y="1143000"/>
          <a:ext cx="586740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8" name="Photo Editor Photo" r:id="rId3" imgW="2600000" imgH="2152951" progId="">
                  <p:embed/>
                </p:oleObj>
              </mc:Choice>
              <mc:Fallback>
                <p:oleObj name="Photo Editor Photo" r:id="rId3" imgW="2600000" imgH="2152951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143000"/>
                        <a:ext cx="5867400" cy="48577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1447800" y="914400"/>
            <a:ext cx="7423150" cy="3733800"/>
            <a:chOff x="756" y="912"/>
            <a:chExt cx="4676" cy="2352"/>
          </a:xfrm>
        </p:grpSpPr>
        <p:sp>
          <p:nvSpPr>
            <p:cNvPr id="47110" name="Rectangle 7"/>
            <p:cNvSpPr>
              <a:spLocks noChangeArrowheads="1"/>
            </p:cNvSpPr>
            <p:nvPr/>
          </p:nvSpPr>
          <p:spPr bwMode="auto">
            <a:xfrm>
              <a:off x="1248" y="2226"/>
              <a:ext cx="10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pt-BR" altLang="pt-BR" sz="1400" b="1"/>
                <a:t>FOSSA SÉPTICA</a:t>
              </a:r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912" y="912"/>
              <a:ext cx="31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>
              <a:off x="3696" y="1968"/>
              <a:ext cx="96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 flipH="1">
              <a:off x="2784" y="1968"/>
              <a:ext cx="48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114" name="Line 11"/>
            <p:cNvSpPr>
              <a:spLocks noChangeShapeType="1"/>
            </p:cNvSpPr>
            <p:nvPr/>
          </p:nvSpPr>
          <p:spPr bwMode="auto">
            <a:xfrm flipH="1">
              <a:off x="2160" y="912"/>
              <a:ext cx="96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115" name="Line 12"/>
            <p:cNvSpPr>
              <a:spLocks noChangeShapeType="1"/>
            </p:cNvSpPr>
            <p:nvPr/>
          </p:nvSpPr>
          <p:spPr bwMode="auto">
            <a:xfrm flipH="1">
              <a:off x="756" y="912"/>
              <a:ext cx="144" cy="28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116" name="Line 13"/>
            <p:cNvSpPr>
              <a:spLocks noChangeShapeType="1"/>
            </p:cNvSpPr>
            <p:nvPr/>
          </p:nvSpPr>
          <p:spPr bwMode="auto">
            <a:xfrm>
              <a:off x="4080" y="912"/>
              <a:ext cx="144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117" name="Rectangle 14"/>
            <p:cNvSpPr>
              <a:spLocks noChangeArrowheads="1"/>
            </p:cNvSpPr>
            <p:nvPr/>
          </p:nvSpPr>
          <p:spPr bwMode="auto">
            <a:xfrm>
              <a:off x="1769" y="3072"/>
              <a:ext cx="43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pt-BR" altLang="pt-BR" sz="1400" b="1"/>
                <a:t>LODO</a:t>
              </a:r>
            </a:p>
          </p:txBody>
        </p:sp>
        <p:sp>
          <p:nvSpPr>
            <p:cNvPr id="47118" name="Rectangle 15"/>
            <p:cNvSpPr>
              <a:spLocks noChangeArrowheads="1"/>
            </p:cNvSpPr>
            <p:nvPr/>
          </p:nvSpPr>
          <p:spPr bwMode="auto">
            <a:xfrm>
              <a:off x="4741" y="2496"/>
              <a:ext cx="6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pt-BR" altLang="pt-BR" sz="1400" b="1"/>
                <a:t>BRITA nº 4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1" name="Group 65"/>
          <p:cNvGrpSpPr>
            <a:grpSpLocks/>
          </p:cNvGrpSpPr>
          <p:nvPr/>
        </p:nvGrpSpPr>
        <p:grpSpPr bwMode="auto">
          <a:xfrm>
            <a:off x="2339975" y="1346200"/>
            <a:ext cx="4722813" cy="4891088"/>
            <a:chOff x="1474" y="848"/>
            <a:chExt cx="2975" cy="3081"/>
          </a:xfrm>
        </p:grpSpPr>
        <p:pic>
          <p:nvPicPr>
            <p:cNvPr id="48133" name="Picture 3" descr="fig00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12" t="37183" r="18620" b="17094"/>
            <a:stretch>
              <a:fillRect/>
            </a:stretch>
          </p:blipFill>
          <p:spPr bwMode="auto">
            <a:xfrm>
              <a:off x="1474" y="848"/>
              <a:ext cx="2975" cy="30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</p:pic>
        <p:sp>
          <p:nvSpPr>
            <p:cNvPr id="48134" name="Text Box 4"/>
            <p:cNvSpPr txBox="1">
              <a:spLocks noChangeArrowheads="1"/>
            </p:cNvSpPr>
            <p:nvPr/>
          </p:nvSpPr>
          <p:spPr bwMode="auto">
            <a:xfrm>
              <a:off x="1857" y="1664"/>
              <a:ext cx="384" cy="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chemeClr val="tx2"/>
                  </a:solidFill>
                </a:rPr>
                <a:t>FOSSA SÉPTICA</a:t>
              </a:r>
            </a:p>
          </p:txBody>
        </p:sp>
        <p:sp>
          <p:nvSpPr>
            <p:cNvPr id="48135" name="Text Box 5"/>
            <p:cNvSpPr txBox="1">
              <a:spLocks noChangeArrowheads="1"/>
            </p:cNvSpPr>
            <p:nvPr/>
          </p:nvSpPr>
          <p:spPr bwMode="auto">
            <a:xfrm>
              <a:off x="2529" y="2192"/>
              <a:ext cx="384" cy="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chemeClr val="tx2"/>
                  </a:solidFill>
                </a:rPr>
                <a:t>CORTE A A </a:t>
              </a:r>
            </a:p>
          </p:txBody>
        </p:sp>
        <p:sp>
          <p:nvSpPr>
            <p:cNvPr id="48136" name="Text Box 6"/>
            <p:cNvSpPr txBox="1">
              <a:spLocks noChangeArrowheads="1"/>
            </p:cNvSpPr>
            <p:nvPr/>
          </p:nvSpPr>
          <p:spPr bwMode="auto">
            <a:xfrm>
              <a:off x="3585" y="2144"/>
              <a:ext cx="384" cy="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chemeClr val="tx2"/>
                  </a:solidFill>
                </a:rPr>
                <a:t>CORTE B B</a:t>
              </a:r>
            </a:p>
          </p:txBody>
        </p:sp>
        <p:sp>
          <p:nvSpPr>
            <p:cNvPr id="48137" name="Text Box 7"/>
            <p:cNvSpPr txBox="1">
              <a:spLocks noChangeArrowheads="1"/>
            </p:cNvSpPr>
            <p:nvPr/>
          </p:nvSpPr>
          <p:spPr bwMode="auto">
            <a:xfrm>
              <a:off x="2769" y="1664"/>
              <a:ext cx="384" cy="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FFFFFF"/>
                  </a:solidFill>
                </a:rPr>
                <a:t>BRITA  nº 4</a:t>
              </a:r>
            </a:p>
          </p:txBody>
        </p:sp>
        <p:sp>
          <p:nvSpPr>
            <p:cNvPr id="48138" name="Text Box 8"/>
            <p:cNvSpPr txBox="1">
              <a:spLocks noChangeArrowheads="1"/>
            </p:cNvSpPr>
            <p:nvPr/>
          </p:nvSpPr>
          <p:spPr bwMode="auto">
            <a:xfrm>
              <a:off x="3537" y="1664"/>
              <a:ext cx="384" cy="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FFFFFF"/>
                  </a:solidFill>
                </a:rPr>
                <a:t>BRITA  nº 4</a:t>
              </a:r>
            </a:p>
          </p:txBody>
        </p:sp>
        <p:sp>
          <p:nvSpPr>
            <p:cNvPr id="48139" name="Text Box 9"/>
            <p:cNvSpPr txBox="1">
              <a:spLocks noChangeArrowheads="1"/>
            </p:cNvSpPr>
            <p:nvPr/>
          </p:nvSpPr>
          <p:spPr bwMode="auto">
            <a:xfrm>
              <a:off x="2769" y="1616"/>
              <a:ext cx="384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FFFFFF"/>
                  </a:solidFill>
                  <a:sym typeface="Symbol" pitchFamily="18" charset="2"/>
                </a:rPr>
                <a:t> FLUXO</a:t>
              </a:r>
              <a:endParaRPr lang="pt-BR" altLang="pt-BR" sz="800" b="1">
                <a:solidFill>
                  <a:srgbClr val="FFFFFF"/>
                </a:solidFill>
              </a:endParaRPr>
            </a:p>
          </p:txBody>
        </p:sp>
        <p:sp>
          <p:nvSpPr>
            <p:cNvPr id="48140" name="Text Box 10"/>
            <p:cNvSpPr txBox="1">
              <a:spLocks noChangeArrowheads="1"/>
            </p:cNvSpPr>
            <p:nvPr/>
          </p:nvSpPr>
          <p:spPr bwMode="auto">
            <a:xfrm>
              <a:off x="3537" y="1616"/>
              <a:ext cx="384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FFFFFF"/>
                  </a:solidFill>
                  <a:sym typeface="Symbol" pitchFamily="18" charset="2"/>
                </a:rPr>
                <a:t> FLUXO</a:t>
              </a:r>
              <a:endParaRPr lang="pt-BR" altLang="pt-BR" sz="800" b="1">
                <a:solidFill>
                  <a:srgbClr val="FFFFFF"/>
                </a:solidFill>
              </a:endParaRPr>
            </a:p>
          </p:txBody>
        </p:sp>
        <p:sp>
          <p:nvSpPr>
            <p:cNvPr id="48141" name="Text Box 11"/>
            <p:cNvSpPr txBox="1">
              <a:spLocks noChangeArrowheads="1"/>
            </p:cNvSpPr>
            <p:nvPr/>
          </p:nvSpPr>
          <p:spPr bwMode="auto">
            <a:xfrm>
              <a:off x="2238" y="980"/>
              <a:ext cx="1440" cy="1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chemeClr val="tx2"/>
                  </a:solidFill>
                </a:rPr>
                <a:t>TAMPÕES DE FECHAMENTO HERMÉTICO</a:t>
              </a:r>
            </a:p>
          </p:txBody>
        </p:sp>
        <p:sp>
          <p:nvSpPr>
            <p:cNvPr id="48142" name="Text Box 12"/>
            <p:cNvSpPr txBox="1">
              <a:spLocks noChangeArrowheads="1"/>
            </p:cNvSpPr>
            <p:nvPr/>
          </p:nvSpPr>
          <p:spPr bwMode="auto">
            <a:xfrm>
              <a:off x="3084" y="2171"/>
              <a:ext cx="432" cy="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600" b="1">
                  <a:solidFill>
                    <a:schemeClr val="tx2"/>
                  </a:solidFill>
                </a:rPr>
                <a:t>FUNDO FALSO </a:t>
              </a:r>
            </a:p>
          </p:txBody>
        </p:sp>
        <p:sp>
          <p:nvSpPr>
            <p:cNvPr id="48143" name="Text Box 13"/>
            <p:cNvSpPr txBox="1">
              <a:spLocks noChangeArrowheads="1"/>
            </p:cNvSpPr>
            <p:nvPr/>
          </p:nvSpPr>
          <p:spPr bwMode="auto">
            <a:xfrm>
              <a:off x="2736" y="2768"/>
              <a:ext cx="321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600" b="1">
                  <a:solidFill>
                    <a:schemeClr val="tx2"/>
                  </a:solidFill>
                </a:rPr>
                <a:t>FILTRO ANAERÓBIO</a:t>
              </a:r>
            </a:p>
          </p:txBody>
        </p:sp>
        <p:sp>
          <p:nvSpPr>
            <p:cNvPr id="48144" name="Text Box 14"/>
            <p:cNvSpPr txBox="1">
              <a:spLocks noChangeArrowheads="1"/>
            </p:cNvSpPr>
            <p:nvPr/>
          </p:nvSpPr>
          <p:spPr bwMode="auto">
            <a:xfrm>
              <a:off x="1869" y="2624"/>
              <a:ext cx="240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600" b="1">
                  <a:solidFill>
                    <a:schemeClr val="tx2"/>
                  </a:solidFill>
                </a:rPr>
                <a:t>FOSSA SÉPTICA</a:t>
              </a:r>
            </a:p>
          </p:txBody>
        </p:sp>
        <p:sp>
          <p:nvSpPr>
            <p:cNvPr id="48145" name="Text Box 15"/>
            <p:cNvSpPr txBox="1">
              <a:spLocks noChangeArrowheads="1"/>
            </p:cNvSpPr>
            <p:nvPr/>
          </p:nvSpPr>
          <p:spPr bwMode="auto">
            <a:xfrm>
              <a:off x="2385" y="2864"/>
              <a:ext cx="240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600" b="1">
                  <a:solidFill>
                    <a:schemeClr val="tx2"/>
                  </a:solidFill>
                </a:rPr>
                <a:t>PLANTA</a:t>
              </a:r>
            </a:p>
          </p:txBody>
        </p:sp>
        <p:sp>
          <p:nvSpPr>
            <p:cNvPr id="48146" name="Text Box 16"/>
            <p:cNvSpPr txBox="1">
              <a:spLocks noChangeArrowheads="1"/>
            </p:cNvSpPr>
            <p:nvPr/>
          </p:nvSpPr>
          <p:spPr bwMode="auto">
            <a:xfrm>
              <a:off x="1740" y="3353"/>
              <a:ext cx="933" cy="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600" b="1">
                  <a:solidFill>
                    <a:schemeClr val="tx2"/>
                  </a:solidFill>
                </a:rPr>
                <a:t>PERFÍS DE CALHAS VERTEDORAS</a:t>
              </a:r>
            </a:p>
          </p:txBody>
        </p:sp>
        <p:sp>
          <p:nvSpPr>
            <p:cNvPr id="48147" name="Text Box 17"/>
            <p:cNvSpPr txBox="1">
              <a:spLocks noChangeArrowheads="1"/>
            </p:cNvSpPr>
            <p:nvPr/>
          </p:nvSpPr>
          <p:spPr bwMode="auto">
            <a:xfrm>
              <a:off x="3558" y="3440"/>
              <a:ext cx="240" cy="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600" b="1">
                  <a:solidFill>
                    <a:schemeClr val="tx2"/>
                  </a:solidFill>
                </a:rPr>
                <a:t>PLANTA</a:t>
              </a:r>
            </a:p>
          </p:txBody>
        </p:sp>
        <p:sp>
          <p:nvSpPr>
            <p:cNvPr id="48148" name="Text Box 18"/>
            <p:cNvSpPr txBox="1">
              <a:spLocks noChangeArrowheads="1"/>
            </p:cNvSpPr>
            <p:nvPr/>
          </p:nvSpPr>
          <p:spPr bwMode="auto">
            <a:xfrm>
              <a:off x="3489" y="3536"/>
              <a:ext cx="768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600" b="1">
                  <a:solidFill>
                    <a:schemeClr val="tx2"/>
                  </a:solidFill>
                </a:rPr>
                <a:t>DETALHE DO FUNDO FALSO</a:t>
              </a:r>
            </a:p>
          </p:txBody>
        </p:sp>
        <p:sp>
          <p:nvSpPr>
            <p:cNvPr id="48149" name="Text Box 19"/>
            <p:cNvSpPr txBox="1">
              <a:spLocks noChangeArrowheads="1"/>
            </p:cNvSpPr>
            <p:nvPr/>
          </p:nvSpPr>
          <p:spPr bwMode="auto">
            <a:xfrm>
              <a:off x="3633" y="2720"/>
              <a:ext cx="240" cy="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600" b="1">
                  <a:solidFill>
                    <a:schemeClr val="tx2"/>
                  </a:solidFill>
                </a:rPr>
                <a:t>CORTE</a:t>
              </a:r>
            </a:p>
          </p:txBody>
        </p:sp>
        <p:sp>
          <p:nvSpPr>
            <p:cNvPr id="48150" name="Text Box 21"/>
            <p:cNvSpPr txBox="1">
              <a:spLocks noChangeArrowheads="1"/>
            </p:cNvSpPr>
            <p:nvPr/>
          </p:nvSpPr>
          <p:spPr bwMode="auto">
            <a:xfrm>
              <a:off x="2145" y="3680"/>
              <a:ext cx="240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400" b="1">
                  <a:solidFill>
                    <a:schemeClr val="tx2"/>
                  </a:solidFill>
                </a:rPr>
                <a:t>FOSSA SÉPTICA</a:t>
              </a:r>
            </a:p>
          </p:txBody>
        </p:sp>
        <p:sp>
          <p:nvSpPr>
            <p:cNvPr id="48151" name="Text Box 22"/>
            <p:cNvSpPr txBox="1">
              <a:spLocks noChangeArrowheads="1"/>
            </p:cNvSpPr>
            <p:nvPr/>
          </p:nvSpPr>
          <p:spPr bwMode="auto">
            <a:xfrm>
              <a:off x="2337" y="3668"/>
              <a:ext cx="240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400" b="1">
                  <a:solidFill>
                    <a:schemeClr val="tx2"/>
                  </a:solidFill>
                </a:rPr>
                <a:t>CAIXA DE DISTRIBUIÇÃO</a:t>
              </a:r>
            </a:p>
          </p:txBody>
        </p:sp>
        <p:sp>
          <p:nvSpPr>
            <p:cNvPr id="48152" name="Rectangle 23"/>
            <p:cNvSpPr>
              <a:spLocks noChangeArrowheads="1"/>
            </p:cNvSpPr>
            <p:nvPr/>
          </p:nvSpPr>
          <p:spPr bwMode="auto">
            <a:xfrm>
              <a:off x="2385" y="3632"/>
              <a:ext cx="96" cy="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pt-BR" altLang="pt-BR"/>
            </a:p>
          </p:txBody>
        </p:sp>
        <p:sp>
          <p:nvSpPr>
            <p:cNvPr id="48153" name="Text Box 24"/>
            <p:cNvSpPr txBox="1">
              <a:spLocks noChangeArrowheads="1"/>
            </p:cNvSpPr>
            <p:nvPr/>
          </p:nvSpPr>
          <p:spPr bwMode="auto">
            <a:xfrm>
              <a:off x="2817" y="3728"/>
              <a:ext cx="240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400" b="1">
                  <a:solidFill>
                    <a:schemeClr val="tx2"/>
                  </a:solidFill>
                </a:rPr>
                <a:t>CAIXA DE INSPEÇÃO</a:t>
              </a:r>
            </a:p>
          </p:txBody>
        </p:sp>
        <p:sp>
          <p:nvSpPr>
            <p:cNvPr id="48154" name="Rectangle 25"/>
            <p:cNvSpPr>
              <a:spLocks noChangeArrowheads="1"/>
            </p:cNvSpPr>
            <p:nvPr/>
          </p:nvSpPr>
          <p:spPr bwMode="auto">
            <a:xfrm>
              <a:off x="2973" y="3644"/>
              <a:ext cx="96" cy="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pt-BR" altLang="pt-BR"/>
            </a:p>
          </p:txBody>
        </p:sp>
        <p:sp>
          <p:nvSpPr>
            <p:cNvPr id="48155" name="Rectangle 27"/>
            <p:cNvSpPr>
              <a:spLocks noChangeArrowheads="1"/>
            </p:cNvSpPr>
            <p:nvPr/>
          </p:nvSpPr>
          <p:spPr bwMode="auto">
            <a:xfrm>
              <a:off x="2925" y="3674"/>
              <a:ext cx="48" cy="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pt-BR" altLang="pt-BR"/>
            </a:p>
          </p:txBody>
        </p:sp>
        <p:sp>
          <p:nvSpPr>
            <p:cNvPr id="48156" name="Rectangle 28"/>
            <p:cNvSpPr>
              <a:spLocks noChangeArrowheads="1"/>
            </p:cNvSpPr>
            <p:nvPr/>
          </p:nvSpPr>
          <p:spPr bwMode="auto">
            <a:xfrm>
              <a:off x="3072" y="3632"/>
              <a:ext cx="48" cy="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pt-BR" altLang="pt-BR"/>
            </a:p>
          </p:txBody>
        </p:sp>
        <p:sp>
          <p:nvSpPr>
            <p:cNvPr id="48157" name="Rectangle 29"/>
            <p:cNvSpPr>
              <a:spLocks noChangeArrowheads="1"/>
            </p:cNvSpPr>
            <p:nvPr/>
          </p:nvSpPr>
          <p:spPr bwMode="auto">
            <a:xfrm>
              <a:off x="2994" y="3680"/>
              <a:ext cx="48" cy="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pt-BR" altLang="pt-BR"/>
            </a:p>
          </p:txBody>
        </p:sp>
        <p:sp>
          <p:nvSpPr>
            <p:cNvPr id="48158" name="Text Box 30"/>
            <p:cNvSpPr txBox="1">
              <a:spLocks noChangeArrowheads="1"/>
            </p:cNvSpPr>
            <p:nvPr/>
          </p:nvSpPr>
          <p:spPr bwMode="auto">
            <a:xfrm rot="-3600000">
              <a:off x="3249" y="3587"/>
              <a:ext cx="240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400" b="1">
                  <a:solidFill>
                    <a:schemeClr val="tx2"/>
                  </a:solidFill>
                </a:rPr>
                <a:t>CORPO RECEPTOR</a:t>
              </a:r>
            </a:p>
          </p:txBody>
        </p:sp>
        <p:sp>
          <p:nvSpPr>
            <p:cNvPr id="48159" name="Rectangle 31"/>
            <p:cNvSpPr>
              <a:spLocks noChangeArrowheads="1"/>
            </p:cNvSpPr>
            <p:nvPr/>
          </p:nvSpPr>
          <p:spPr bwMode="auto">
            <a:xfrm>
              <a:off x="3225" y="3731"/>
              <a:ext cx="96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pt-BR" altLang="pt-BR"/>
            </a:p>
          </p:txBody>
        </p:sp>
      </p:grpSp>
      <p:sp>
        <p:nvSpPr>
          <p:cNvPr id="48132" name="Rectangle 33"/>
          <p:cNvSpPr>
            <a:spLocks noChangeArrowheads="1"/>
          </p:cNvSpPr>
          <p:nvPr/>
        </p:nvSpPr>
        <p:spPr bwMode="auto">
          <a:xfrm>
            <a:off x="266700" y="269752"/>
            <a:ext cx="64722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altLang="pt-BR" sz="2400" dirty="0" smtClean="0">
                <a:solidFill>
                  <a:srgbClr val="0066FF"/>
                </a:solidFill>
                <a:cs typeface="Arial" pitchFamily="34" charset="0"/>
              </a:rPr>
              <a:t> </a:t>
            </a:r>
            <a:r>
              <a:rPr lang="pt-BR" altLang="pt-BR" sz="2400" b="1" dirty="0">
                <a:solidFill>
                  <a:srgbClr val="008000"/>
                </a:solidFill>
                <a:cs typeface="Arial" pitchFamily="34" charset="0"/>
              </a:rPr>
              <a:t>Filtro </a:t>
            </a:r>
            <a:r>
              <a:rPr lang="pt-BR" altLang="pt-BR" sz="2400" b="1" dirty="0" smtClean="0">
                <a:solidFill>
                  <a:srgbClr val="008000"/>
                </a:solidFill>
                <a:cs typeface="Arial" pitchFamily="34" charset="0"/>
              </a:rPr>
              <a:t>biológico │ </a:t>
            </a:r>
            <a:r>
              <a:rPr lang="pt-BR" sz="2400" b="1" dirty="0">
                <a:solidFill>
                  <a:srgbClr val="008000"/>
                </a:solidFill>
                <a:cs typeface="Arial" pitchFamily="34" charset="0"/>
              </a:rPr>
              <a:t>Filtro Anaeróbio</a:t>
            </a:r>
          </a:p>
          <a:p>
            <a:endParaRPr lang="pt-BR" altLang="pt-BR" sz="240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fig0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t="6410" r="31372" b="60826"/>
          <a:stretch>
            <a:fillRect/>
          </a:stretch>
        </p:blipFill>
        <p:spPr bwMode="auto">
          <a:xfrm>
            <a:off x="914400" y="1000125"/>
            <a:ext cx="3657600" cy="3505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49155" name="Picture 5" descr="fig0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t="47009" r="31372" b="20226"/>
          <a:stretch>
            <a:fillRect/>
          </a:stretch>
        </p:blipFill>
        <p:spPr bwMode="auto">
          <a:xfrm>
            <a:off x="4953000" y="2514600"/>
            <a:ext cx="3657600" cy="3505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1600200" y="45720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</a:pPr>
            <a:r>
              <a:rPr kumimoji="0" lang="pt-BR" altLang="pt-BR" b="1">
                <a:solidFill>
                  <a:srgbClr val="0066FF"/>
                </a:solidFill>
              </a:rPr>
              <a:t>Corte</a:t>
            </a:r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5429250" y="6072188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</a:pPr>
            <a:r>
              <a:rPr kumimoji="0" lang="pt-BR" altLang="pt-BR" b="1">
                <a:solidFill>
                  <a:srgbClr val="0066FF"/>
                </a:solidFill>
              </a:rPr>
              <a:t>Planta </a:t>
            </a:r>
          </a:p>
        </p:txBody>
      </p:sp>
      <p:sp>
        <p:nvSpPr>
          <p:cNvPr id="18228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60648"/>
            <a:ext cx="7138988" cy="5715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kumimoji="1" lang="pt-BR" sz="2400" b="1" dirty="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rPr>
              <a:t>Esquema de um Tanque IMHOFF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fig0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7" t="26347" r="20612" b="35904"/>
          <a:stretch>
            <a:fillRect/>
          </a:stretch>
        </p:blipFill>
        <p:spPr bwMode="auto">
          <a:xfrm>
            <a:off x="1828800" y="762000"/>
            <a:ext cx="5938838" cy="5430838"/>
          </a:xfrm>
          <a:prstGeom prst="rect">
            <a:avLst/>
          </a:prstGeom>
          <a:solidFill>
            <a:srgbClr val="FFFFFF"/>
          </a:solidFill>
          <a:ln w="9525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50179" name="Rectangle 9"/>
          <p:cNvSpPr txBox="1">
            <a:spLocks noChangeArrowheads="1"/>
          </p:cNvSpPr>
          <p:nvPr/>
        </p:nvSpPr>
        <p:spPr bwMode="auto">
          <a:xfrm>
            <a:off x="1001713" y="0"/>
            <a:ext cx="71405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800" eaLnBrk="1" hangingPunct="1">
              <a:lnSpc>
                <a:spcPct val="90000"/>
              </a:lnSpc>
              <a:defRPr/>
            </a:pPr>
            <a:r>
              <a:rPr lang="pt-BR" altLang="pt-BR" sz="2400" b="1" dirty="0">
                <a:solidFill>
                  <a:srgbClr val="008000"/>
                </a:solidFill>
                <a:cs typeface="Arial" pitchFamily="34" charset="0"/>
              </a:rPr>
              <a:t>Esquema de um Tanque </a:t>
            </a:r>
            <a:r>
              <a:rPr lang="pt-BR" altLang="pt-BR" sz="2400" b="1" dirty="0" err="1">
                <a:solidFill>
                  <a:srgbClr val="008000"/>
                </a:solidFill>
                <a:cs typeface="Arial" pitchFamily="34" charset="0"/>
              </a:rPr>
              <a:t>IMHOFF</a:t>
            </a:r>
            <a:endParaRPr lang="pt-BR" altLang="pt-BR" sz="240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4"/>
          <p:cNvSpPr>
            <a:spLocks noChangeArrowheads="1"/>
          </p:cNvSpPr>
          <p:nvPr/>
        </p:nvSpPr>
        <p:spPr bwMode="auto">
          <a:xfrm>
            <a:off x="152400" y="0"/>
            <a:ext cx="899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39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800" eaLnBrk="1" hangingPunct="1">
              <a:lnSpc>
                <a:spcPct val="90000"/>
              </a:lnSpc>
              <a:defRPr/>
            </a:pPr>
            <a:r>
              <a:rPr lang="pt-BR" altLang="pt-BR" sz="2400" b="1" dirty="0">
                <a:solidFill>
                  <a:srgbClr val="008000"/>
                </a:solidFill>
                <a:cs typeface="Arial" pitchFamily="34" charset="0"/>
              </a:rPr>
              <a:t>Lagoa de estabilização - perspectiva</a:t>
            </a:r>
          </a:p>
        </p:txBody>
      </p:sp>
      <p:sp>
        <p:nvSpPr>
          <p:cNvPr id="51203" name="Text Box 25"/>
          <p:cNvSpPr txBox="1">
            <a:spLocks noChangeArrowheads="1"/>
          </p:cNvSpPr>
          <p:nvPr/>
        </p:nvSpPr>
        <p:spPr bwMode="auto">
          <a:xfrm>
            <a:off x="1428750" y="4286250"/>
            <a:ext cx="29718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600" b="1">
                <a:solidFill>
                  <a:srgbClr val="993300"/>
                </a:solidFill>
              </a:rPr>
              <a:t>1 – Afluente à ETE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600" b="1">
                <a:solidFill>
                  <a:srgbClr val="993300"/>
                </a:solidFill>
              </a:rPr>
              <a:t>2 – Registro de afluente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600" b="1">
                <a:solidFill>
                  <a:srgbClr val="993300"/>
                </a:solidFill>
              </a:rPr>
              <a:t>3 – Dispositivo de chegada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600" b="1">
                <a:solidFill>
                  <a:srgbClr val="993300"/>
                </a:solidFill>
              </a:rPr>
              <a:t>4 – Dispositivo de saída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600" b="1">
                <a:solidFill>
                  <a:srgbClr val="993300"/>
                </a:solidFill>
              </a:rPr>
              <a:t>5 – Registro de efluente</a:t>
            </a:r>
          </a:p>
        </p:txBody>
      </p:sp>
      <p:sp>
        <p:nvSpPr>
          <p:cNvPr id="51204" name="Rectangle 26"/>
          <p:cNvSpPr>
            <a:spLocks noChangeArrowheads="1"/>
          </p:cNvSpPr>
          <p:nvPr/>
        </p:nvSpPr>
        <p:spPr bwMode="auto">
          <a:xfrm>
            <a:off x="4929188" y="4214813"/>
            <a:ext cx="31242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600" b="1">
                <a:solidFill>
                  <a:srgbClr val="993300"/>
                </a:solidFill>
              </a:rPr>
              <a:t>6 – Efluente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600" b="1">
                <a:solidFill>
                  <a:srgbClr val="993300"/>
                </a:solidFill>
              </a:rPr>
              <a:t>7 – Inclinação do dique: a, b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600" b="1">
                <a:solidFill>
                  <a:srgbClr val="993300"/>
                </a:solidFill>
              </a:rPr>
              <a:t>8 – Passadiço de acesso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600" b="1">
                <a:solidFill>
                  <a:srgbClr val="993300"/>
                </a:solidFill>
              </a:rPr>
              <a:t>9 – Secção do dique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600" b="1">
                <a:solidFill>
                  <a:srgbClr val="993300"/>
                </a:solidFill>
              </a:rPr>
              <a:t>10 – Talude externo</a:t>
            </a:r>
          </a:p>
        </p:txBody>
      </p:sp>
      <p:grpSp>
        <p:nvGrpSpPr>
          <p:cNvPr id="51205" name="Group 40"/>
          <p:cNvGrpSpPr>
            <a:grpSpLocks/>
          </p:cNvGrpSpPr>
          <p:nvPr/>
        </p:nvGrpSpPr>
        <p:grpSpPr bwMode="auto">
          <a:xfrm>
            <a:off x="609600" y="1752600"/>
            <a:ext cx="8229600" cy="2178050"/>
            <a:chOff x="384" y="1104"/>
            <a:chExt cx="5184" cy="1372"/>
          </a:xfrm>
        </p:grpSpPr>
        <p:pic>
          <p:nvPicPr>
            <p:cNvPr id="51206" name="Picture 22" descr="fig0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340" b="49429"/>
            <a:stretch>
              <a:fillRect/>
            </a:stretch>
          </p:blipFill>
          <p:spPr bwMode="auto">
            <a:xfrm>
              <a:off x="384" y="1104"/>
              <a:ext cx="5184" cy="13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</p:pic>
        <p:sp>
          <p:nvSpPr>
            <p:cNvPr id="51207" name="Oval 27"/>
            <p:cNvSpPr>
              <a:spLocks noChangeArrowheads="1"/>
            </p:cNvSpPr>
            <p:nvPr/>
          </p:nvSpPr>
          <p:spPr bwMode="auto">
            <a:xfrm>
              <a:off x="1056" y="2064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400" b="1"/>
                <a:t>1</a:t>
              </a:r>
            </a:p>
          </p:txBody>
        </p:sp>
        <p:sp>
          <p:nvSpPr>
            <p:cNvPr id="51208" name="Oval 28"/>
            <p:cNvSpPr>
              <a:spLocks noChangeAspect="1" noChangeArrowheads="1"/>
            </p:cNvSpPr>
            <p:nvPr/>
          </p:nvSpPr>
          <p:spPr bwMode="auto">
            <a:xfrm>
              <a:off x="1488" y="1776"/>
              <a:ext cx="145" cy="14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400" b="1"/>
                <a:t>2</a:t>
              </a:r>
            </a:p>
          </p:txBody>
        </p:sp>
        <p:sp>
          <p:nvSpPr>
            <p:cNvPr id="51209" name="Oval 29"/>
            <p:cNvSpPr>
              <a:spLocks noChangeAspect="1" noChangeArrowheads="1"/>
            </p:cNvSpPr>
            <p:nvPr/>
          </p:nvSpPr>
          <p:spPr bwMode="auto">
            <a:xfrm>
              <a:off x="1632" y="2256"/>
              <a:ext cx="145" cy="14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400" b="1"/>
                <a:t>9</a:t>
              </a:r>
            </a:p>
          </p:txBody>
        </p:sp>
        <p:sp>
          <p:nvSpPr>
            <p:cNvPr id="51210" name="Oval 30"/>
            <p:cNvSpPr>
              <a:spLocks noChangeAspect="1" noChangeArrowheads="1"/>
            </p:cNvSpPr>
            <p:nvPr/>
          </p:nvSpPr>
          <p:spPr bwMode="auto">
            <a:xfrm>
              <a:off x="2735" y="2303"/>
              <a:ext cx="145" cy="14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400" b="1"/>
                <a:t>3</a:t>
              </a:r>
            </a:p>
          </p:txBody>
        </p:sp>
        <p:sp>
          <p:nvSpPr>
            <p:cNvPr id="51211" name="Oval 31"/>
            <p:cNvSpPr>
              <a:spLocks noChangeAspect="1" noChangeArrowheads="1"/>
            </p:cNvSpPr>
            <p:nvPr/>
          </p:nvSpPr>
          <p:spPr bwMode="auto">
            <a:xfrm>
              <a:off x="3120" y="1920"/>
              <a:ext cx="145" cy="14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400" b="1"/>
                <a:t>4</a:t>
              </a:r>
            </a:p>
          </p:txBody>
        </p:sp>
        <p:sp>
          <p:nvSpPr>
            <p:cNvPr id="51212" name="Oval 32"/>
            <p:cNvSpPr>
              <a:spLocks noChangeAspect="1" noChangeArrowheads="1"/>
            </p:cNvSpPr>
            <p:nvPr/>
          </p:nvSpPr>
          <p:spPr bwMode="auto">
            <a:xfrm>
              <a:off x="3312" y="2304"/>
              <a:ext cx="145" cy="14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400" b="1"/>
                <a:t>5</a:t>
              </a:r>
            </a:p>
          </p:txBody>
        </p:sp>
        <p:sp>
          <p:nvSpPr>
            <p:cNvPr id="51213" name="Oval 33"/>
            <p:cNvSpPr>
              <a:spLocks noChangeAspect="1" noChangeArrowheads="1"/>
            </p:cNvSpPr>
            <p:nvPr/>
          </p:nvSpPr>
          <p:spPr bwMode="auto">
            <a:xfrm>
              <a:off x="4704" y="2208"/>
              <a:ext cx="145" cy="14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400" b="1"/>
                <a:t>6</a:t>
              </a:r>
            </a:p>
          </p:txBody>
        </p:sp>
        <p:sp>
          <p:nvSpPr>
            <p:cNvPr id="51214" name="Oval 34"/>
            <p:cNvSpPr>
              <a:spLocks noChangeAspect="1" noChangeArrowheads="1"/>
            </p:cNvSpPr>
            <p:nvPr/>
          </p:nvSpPr>
          <p:spPr bwMode="auto">
            <a:xfrm>
              <a:off x="4944" y="1296"/>
              <a:ext cx="145" cy="14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400" b="1"/>
                <a:t>7</a:t>
              </a:r>
            </a:p>
          </p:txBody>
        </p:sp>
        <p:sp>
          <p:nvSpPr>
            <p:cNvPr id="51215" name="Oval 35"/>
            <p:cNvSpPr>
              <a:spLocks noChangeAspect="1" noChangeArrowheads="1"/>
            </p:cNvSpPr>
            <p:nvPr/>
          </p:nvSpPr>
          <p:spPr bwMode="auto">
            <a:xfrm>
              <a:off x="3552" y="1776"/>
              <a:ext cx="145" cy="14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400" b="1"/>
                <a:t>8</a:t>
              </a:r>
            </a:p>
          </p:txBody>
        </p:sp>
        <p:sp>
          <p:nvSpPr>
            <p:cNvPr id="51216" name="Oval 36"/>
            <p:cNvSpPr>
              <a:spLocks noChangeAspect="1" noChangeArrowheads="1"/>
            </p:cNvSpPr>
            <p:nvPr/>
          </p:nvSpPr>
          <p:spPr bwMode="auto">
            <a:xfrm>
              <a:off x="2016" y="1584"/>
              <a:ext cx="145" cy="14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400" b="1"/>
                <a:t>10</a:t>
              </a:r>
            </a:p>
          </p:txBody>
        </p:sp>
        <p:sp>
          <p:nvSpPr>
            <p:cNvPr id="51217" name="Oval 38"/>
            <p:cNvSpPr>
              <a:spLocks noChangeAspect="1" noChangeArrowheads="1"/>
            </p:cNvSpPr>
            <p:nvPr/>
          </p:nvSpPr>
          <p:spPr bwMode="auto">
            <a:xfrm>
              <a:off x="4368" y="1104"/>
              <a:ext cx="145" cy="14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400" b="1"/>
                <a:t>11</a:t>
              </a:r>
            </a:p>
          </p:txBody>
        </p:sp>
        <p:sp>
          <p:nvSpPr>
            <p:cNvPr id="51218" name="Rectangle 39"/>
            <p:cNvSpPr>
              <a:spLocks noChangeArrowheads="1"/>
            </p:cNvSpPr>
            <p:nvPr/>
          </p:nvSpPr>
          <p:spPr bwMode="auto">
            <a:xfrm>
              <a:off x="2688" y="1134"/>
              <a:ext cx="1008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pt-BR" altLang="pt-B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CaixaDeTexto 1"/>
          <p:cNvSpPr txBox="1">
            <a:spLocks noChangeArrowheads="1"/>
          </p:cNvSpPr>
          <p:nvPr/>
        </p:nvSpPr>
        <p:spPr bwMode="auto">
          <a:xfrm>
            <a:off x="179512" y="1196752"/>
            <a:ext cx="53308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92075" indent="-92075" eaLnBrk="1" hangingPunct="1">
              <a:buFontTx/>
              <a:buChar char="-"/>
              <a:defRPr/>
            </a:pPr>
            <a:endParaRPr lang="pt-BR" b="1" i="1" dirty="0">
              <a:latin typeface="+mj-lt"/>
            </a:endParaRPr>
          </a:p>
          <a:p>
            <a:pPr marL="182563" lvl="1" indent="-90488" eaLnBrk="1" hangingPunct="1">
              <a:buFontTx/>
              <a:buChar char="-"/>
              <a:defRPr/>
            </a:pPr>
            <a:r>
              <a:rPr lang="pt-BR" dirty="0" smtClean="0">
                <a:latin typeface="+mj-lt"/>
              </a:rPr>
              <a:t> São provenientes da  </a:t>
            </a:r>
            <a:r>
              <a:rPr lang="pt-BR" b="1" dirty="0" smtClean="0">
                <a:latin typeface="+mj-lt"/>
              </a:rPr>
              <a:t>deposição de poluentes de forma esparsa</a:t>
            </a:r>
            <a:r>
              <a:rPr lang="pt-BR" dirty="0" smtClean="0">
                <a:latin typeface="+mj-lt"/>
              </a:rPr>
              <a:t>, sobre a área de contribuição da bacia hidrográfica</a:t>
            </a:r>
          </a:p>
          <a:p>
            <a:pPr marL="182563" lvl="1" indent="-90488" eaLnBrk="1" hangingPunct="1">
              <a:buFontTx/>
              <a:buChar char="-"/>
              <a:defRPr/>
            </a:pPr>
            <a:endParaRPr lang="pt-BR" dirty="0">
              <a:latin typeface="+mj-lt"/>
            </a:endParaRPr>
          </a:p>
          <a:p>
            <a:pPr marL="182563" lvl="1" indent="-90488" eaLnBrk="1" hangingPunct="1">
              <a:buFontTx/>
              <a:buChar char="-"/>
              <a:defRPr/>
            </a:pPr>
            <a:r>
              <a:rPr lang="pt-BR" dirty="0" smtClean="0">
                <a:solidFill>
                  <a:prstClr val="black"/>
                </a:solidFill>
                <a:latin typeface="+mj-lt"/>
              </a:rPr>
              <a:t> Chegam </a:t>
            </a:r>
            <a:r>
              <a:rPr lang="pt-BR" dirty="0">
                <a:solidFill>
                  <a:prstClr val="black"/>
                </a:solidFill>
                <a:latin typeface="+mj-lt"/>
              </a:rPr>
              <a:t>aos corpos hídricos de forma intermitente, </a:t>
            </a:r>
            <a:r>
              <a:rPr lang="pt-BR" b="1" dirty="0">
                <a:solidFill>
                  <a:prstClr val="black"/>
                </a:solidFill>
                <a:latin typeface="+mj-lt"/>
              </a:rPr>
              <a:t>associadas à precipitação</a:t>
            </a:r>
          </a:p>
          <a:p>
            <a:pPr marL="182563" lvl="1" indent="-90488" eaLnBrk="1" hangingPunct="1">
              <a:buFontTx/>
              <a:buChar char="-"/>
              <a:defRPr/>
            </a:pPr>
            <a:endParaRPr lang="pt-BR" dirty="0" smtClean="0">
              <a:latin typeface="+mj-lt"/>
            </a:endParaRPr>
          </a:p>
          <a:p>
            <a:pPr marL="182563" lvl="1" indent="-90488" eaLnBrk="1" hangingPunct="1">
              <a:buFontTx/>
              <a:buChar char="-"/>
              <a:defRPr/>
            </a:pPr>
            <a:r>
              <a:rPr lang="pt-BR" dirty="0" smtClean="0">
                <a:latin typeface="+mj-lt"/>
              </a:rPr>
              <a:t> São </a:t>
            </a:r>
            <a:r>
              <a:rPr lang="pt-BR" b="1" dirty="0" smtClean="0">
                <a:latin typeface="+mj-lt"/>
              </a:rPr>
              <a:t>geradas a partir de extensas áreas de ocupação </a:t>
            </a:r>
            <a:r>
              <a:rPr lang="pt-BR" dirty="0" smtClean="0">
                <a:latin typeface="+mj-lt"/>
              </a:rPr>
              <a:t>antrópica e arrastadas pelo escoamento superficial</a:t>
            </a:r>
          </a:p>
          <a:p>
            <a:pPr marL="182563" lvl="1" indent="-90488" eaLnBrk="1" hangingPunct="1">
              <a:buFontTx/>
              <a:buChar char="-"/>
              <a:defRPr/>
            </a:pPr>
            <a:endParaRPr lang="pt-BR" dirty="0" smtClean="0">
              <a:latin typeface="+mj-lt"/>
            </a:endParaRPr>
          </a:p>
          <a:p>
            <a:pPr marL="182563" lvl="1" indent="-90488" eaLnBrk="1" hangingPunct="1">
              <a:buFontTx/>
              <a:buChar char="-"/>
              <a:defRPr/>
            </a:pPr>
            <a:r>
              <a:rPr lang="pt-BR" dirty="0" smtClean="0">
                <a:latin typeface="+mj-lt"/>
              </a:rPr>
              <a:t>O veículo de </a:t>
            </a:r>
            <a:r>
              <a:rPr lang="pt-BR" b="1" dirty="0" smtClean="0">
                <a:latin typeface="+mj-lt"/>
              </a:rPr>
              <a:t>transporte são as águas pluviais</a:t>
            </a:r>
          </a:p>
          <a:p>
            <a:pPr marL="182563" lvl="1" indent="-90488" eaLnBrk="1" hangingPunct="1">
              <a:buFontTx/>
              <a:buChar char="-"/>
              <a:defRPr/>
            </a:pPr>
            <a:endParaRPr lang="pt-BR" dirty="0" smtClean="0">
              <a:latin typeface="+mj-lt"/>
            </a:endParaRPr>
          </a:p>
          <a:p>
            <a:pPr marL="182563" lvl="1" indent="-90488" eaLnBrk="1" hangingPunct="1">
              <a:buFontTx/>
              <a:buChar char="-"/>
              <a:defRPr/>
            </a:pPr>
            <a:r>
              <a:rPr lang="pt-BR" b="1" dirty="0" smtClean="0">
                <a:latin typeface="+mj-lt"/>
              </a:rPr>
              <a:t>Difícil verificar o ponto de origem</a:t>
            </a:r>
            <a:r>
              <a:rPr lang="pt-BR" dirty="0" smtClean="0">
                <a:latin typeface="+mj-lt"/>
              </a:rPr>
              <a:t>, dificultando o controle, monitoramento e tratamento</a:t>
            </a:r>
            <a:endParaRPr lang="pt-BR" dirty="0">
              <a:latin typeface="+mj-lt"/>
            </a:endParaRPr>
          </a:p>
        </p:txBody>
      </p:sp>
      <p:pic>
        <p:nvPicPr>
          <p:cNvPr id="31747" name="Picture 9" descr="http://4.bp.blogspot.com/_glyLfBk9Cic/TK-cw3R7wgI/AAAAAAAATos/mhcGpto1VAI/s1600/poluicao_hidrica_24.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2312"/>
            <a:ext cx="3099048" cy="463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tângulo 1"/>
          <p:cNvSpPr>
            <a:spLocks noChangeArrowheads="1"/>
          </p:cNvSpPr>
          <p:nvPr/>
        </p:nvSpPr>
        <p:spPr bwMode="auto">
          <a:xfrm>
            <a:off x="914400" y="479425"/>
            <a:ext cx="6308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 i="1">
                <a:solidFill>
                  <a:srgbClr val="000000"/>
                </a:solidFill>
                <a:latin typeface="Arial" panose="020B0604020202020204" pitchFamily="34" charset="0"/>
              </a:rPr>
              <a:t>Cargas difusas de poluição - Características </a:t>
            </a:r>
          </a:p>
        </p:txBody>
      </p:sp>
    </p:spTree>
    <p:extLst>
      <p:ext uri="{BB962C8B-B14F-4D97-AF65-F5344CB8AC3E}">
        <p14:creationId xmlns:p14="http://schemas.microsoft.com/office/powerpoint/2010/main" val="2982006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236296" y="6373855"/>
            <a:ext cx="1705915" cy="253916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spcBef>
                <a:spcPct val="20000"/>
              </a:spcBef>
              <a:buClr>
                <a:schemeClr val="hlink"/>
              </a:buClr>
              <a:defRPr kumimoji="0" sz="1050">
                <a:solidFill>
                  <a:schemeClr val="bg1">
                    <a:lumMod val="65000"/>
                  </a:schemeClr>
                </a:solidFill>
                <a:latin typeface="Arial" charset="0"/>
              </a:defRPr>
            </a:lvl1pPr>
          </a:lstStyle>
          <a:p>
            <a:r>
              <a:rPr lang="pt-BR" altLang="pt-BR" dirty="0"/>
              <a:t>Fonte: Pacheco &amp; Jordão</a:t>
            </a:r>
          </a:p>
        </p:txBody>
      </p:sp>
      <p:pic>
        <p:nvPicPr>
          <p:cNvPr id="52227" name="Picture 4" descr="aula c - pagina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834313" cy="47482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152400" y="0"/>
            <a:ext cx="899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39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800" eaLnBrk="1" hangingPunct="1">
              <a:lnSpc>
                <a:spcPct val="90000"/>
              </a:lnSpc>
              <a:defRPr/>
            </a:pPr>
            <a:r>
              <a:rPr lang="pt-BR" altLang="pt-BR" sz="2400" b="1" dirty="0">
                <a:solidFill>
                  <a:srgbClr val="008000"/>
                </a:solidFill>
                <a:cs typeface="Arial" pitchFamily="34" charset="0"/>
              </a:rPr>
              <a:t>Princípio de funcionamento da lagoa de estabilização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7"/>
          <p:cNvSpPr>
            <a:spLocks noChangeArrowheads="1"/>
          </p:cNvSpPr>
          <p:nvPr/>
        </p:nvSpPr>
        <p:spPr bwMode="auto">
          <a:xfrm>
            <a:off x="1223963" y="234621"/>
            <a:ext cx="6777037" cy="785813"/>
          </a:xfrm>
          <a:prstGeom prst="rect">
            <a:avLst/>
          </a:prstGeom>
          <a:noFill/>
          <a:ln w="5397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defTabSz="685800">
              <a:lnSpc>
                <a:spcPct val="90000"/>
              </a:lnSpc>
              <a:defRPr/>
            </a:pPr>
            <a:r>
              <a:rPr lang="pt-BR" sz="2400" b="1" dirty="0">
                <a:solidFill>
                  <a:srgbClr val="008000"/>
                </a:solidFill>
                <a:cs typeface="Arial" pitchFamily="34" charset="0"/>
              </a:rPr>
              <a:t>Sistemas típicos de lagoas de estabilização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7148042" y="6389772"/>
            <a:ext cx="1705916" cy="253916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spcBef>
                <a:spcPct val="20000"/>
              </a:spcBef>
              <a:buClr>
                <a:schemeClr val="hlink"/>
              </a:buClr>
              <a:defRPr kumimoji="0" sz="1050">
                <a:solidFill>
                  <a:schemeClr val="bg1">
                    <a:lumMod val="65000"/>
                  </a:schemeClr>
                </a:solidFill>
                <a:latin typeface="Arial" charset="0"/>
              </a:defRPr>
            </a:lvl1pPr>
          </a:lstStyle>
          <a:p>
            <a:r>
              <a:rPr lang="pt-BR" altLang="pt-BR" dirty="0"/>
              <a:t>Fonte: Pacheco &amp; Jordão</a:t>
            </a:r>
          </a:p>
        </p:txBody>
      </p:sp>
      <p:grpSp>
        <p:nvGrpSpPr>
          <p:cNvPr id="53252" name="Grupo 71"/>
          <p:cNvGrpSpPr>
            <a:grpSpLocks/>
          </p:cNvGrpSpPr>
          <p:nvPr/>
        </p:nvGrpSpPr>
        <p:grpSpPr bwMode="auto">
          <a:xfrm>
            <a:off x="1326356" y="996156"/>
            <a:ext cx="6572250" cy="5357812"/>
            <a:chOff x="2357422" y="1000108"/>
            <a:chExt cx="4000528" cy="5357850"/>
          </a:xfrm>
        </p:grpSpPr>
        <p:sp>
          <p:nvSpPr>
            <p:cNvPr id="53253" name="Retângulo 70"/>
            <p:cNvSpPr>
              <a:spLocks noChangeArrowheads="1"/>
            </p:cNvSpPr>
            <p:nvPr/>
          </p:nvSpPr>
          <p:spPr bwMode="auto">
            <a:xfrm>
              <a:off x="2357422" y="1000108"/>
              <a:ext cx="4000528" cy="535785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pt-BR" altLang="pt-BR" sz="1800">
                <a:solidFill>
                  <a:srgbClr val="0066FF"/>
                </a:solidFill>
              </a:endParaRPr>
            </a:p>
          </p:txBody>
        </p:sp>
        <p:grpSp>
          <p:nvGrpSpPr>
            <p:cNvPr id="53254" name="Group 5"/>
            <p:cNvGrpSpPr>
              <a:grpSpLocks/>
            </p:cNvGrpSpPr>
            <p:nvPr/>
          </p:nvGrpSpPr>
          <p:grpSpPr bwMode="auto">
            <a:xfrm>
              <a:off x="2500313" y="1143000"/>
              <a:ext cx="3733800" cy="5105400"/>
              <a:chOff x="1968" y="864"/>
              <a:chExt cx="2352" cy="3216"/>
            </a:xfrm>
          </p:grpSpPr>
          <p:sp>
            <p:nvSpPr>
              <p:cNvPr id="53258" name="Rectangle 6" descr="Grade aberta"/>
              <p:cNvSpPr>
                <a:spLocks noChangeArrowheads="1"/>
              </p:cNvSpPr>
              <p:nvPr/>
            </p:nvSpPr>
            <p:spPr bwMode="auto">
              <a:xfrm>
                <a:off x="2304" y="960"/>
                <a:ext cx="340" cy="170"/>
              </a:xfrm>
              <a:prstGeom prst="rect">
                <a:avLst/>
              </a:prstGeom>
              <a:pattFill prst="lgGrid">
                <a:fgClr>
                  <a:schemeClr val="tx2"/>
                </a:fgClr>
                <a:bgClr>
                  <a:schemeClr val="bg1"/>
                </a:bgClr>
              </a:patt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pt-BR" altLang="pt-BR">
                  <a:solidFill>
                    <a:srgbClr val="0066FF"/>
                  </a:solidFill>
                </a:endParaRPr>
              </a:p>
            </p:txBody>
          </p:sp>
          <p:sp>
            <p:nvSpPr>
              <p:cNvPr id="53259" name="Line 7"/>
              <p:cNvSpPr>
                <a:spLocks noChangeShapeType="1"/>
              </p:cNvSpPr>
              <p:nvPr/>
            </p:nvSpPr>
            <p:spPr bwMode="auto">
              <a:xfrm>
                <a:off x="2064" y="1056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3260" name="Line 8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3261" name="Rectangle 9" descr="Grade aberta"/>
              <p:cNvSpPr>
                <a:spLocks noChangeArrowheads="1"/>
              </p:cNvSpPr>
              <p:nvPr/>
            </p:nvSpPr>
            <p:spPr bwMode="auto">
              <a:xfrm>
                <a:off x="2304" y="1248"/>
                <a:ext cx="340" cy="170"/>
              </a:xfrm>
              <a:prstGeom prst="rect">
                <a:avLst/>
              </a:prstGeom>
              <a:pattFill prst="lgGrid">
                <a:fgClr>
                  <a:schemeClr val="tx2"/>
                </a:fgClr>
                <a:bgClr>
                  <a:schemeClr val="bg1"/>
                </a:bgClr>
              </a:patt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pt-BR" altLang="pt-BR">
                  <a:solidFill>
                    <a:srgbClr val="0066FF"/>
                  </a:solidFill>
                </a:endParaRPr>
              </a:p>
            </p:txBody>
          </p:sp>
          <p:sp>
            <p:nvSpPr>
              <p:cNvPr id="53262" name="Line 10"/>
              <p:cNvSpPr>
                <a:spLocks noChangeShapeType="1"/>
              </p:cNvSpPr>
              <p:nvPr/>
            </p:nvSpPr>
            <p:spPr bwMode="auto">
              <a:xfrm>
                <a:off x="2064" y="1344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3263" name="Rectangle 11" descr="Diagonal para cima larga"/>
              <p:cNvSpPr>
                <a:spLocks noChangeArrowheads="1"/>
              </p:cNvSpPr>
              <p:nvPr/>
            </p:nvSpPr>
            <p:spPr bwMode="auto">
              <a:xfrm>
                <a:off x="2876" y="1248"/>
                <a:ext cx="340" cy="170"/>
              </a:xfrm>
              <a:prstGeom prst="rect">
                <a:avLst/>
              </a:prstGeom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pt-BR" altLang="pt-BR">
                  <a:solidFill>
                    <a:srgbClr val="0066FF"/>
                  </a:solidFill>
                </a:endParaRPr>
              </a:p>
            </p:txBody>
          </p:sp>
          <p:sp>
            <p:nvSpPr>
              <p:cNvPr id="53264" name="Line 12"/>
              <p:cNvSpPr>
                <a:spLocks noChangeShapeType="1"/>
              </p:cNvSpPr>
              <p:nvPr/>
            </p:nvSpPr>
            <p:spPr bwMode="auto">
              <a:xfrm>
                <a:off x="3216" y="1344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3265" name="Rectangle 13" descr="Grade aberta"/>
              <p:cNvSpPr>
                <a:spLocks noChangeArrowheads="1"/>
              </p:cNvSpPr>
              <p:nvPr/>
            </p:nvSpPr>
            <p:spPr bwMode="auto">
              <a:xfrm>
                <a:off x="2880" y="1558"/>
                <a:ext cx="340" cy="170"/>
              </a:xfrm>
              <a:prstGeom prst="rect">
                <a:avLst/>
              </a:prstGeom>
              <a:pattFill prst="lgGrid">
                <a:fgClr>
                  <a:schemeClr val="tx2"/>
                </a:fgClr>
                <a:bgClr>
                  <a:schemeClr val="bg1"/>
                </a:bgClr>
              </a:patt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pt-BR" altLang="pt-BR">
                  <a:solidFill>
                    <a:srgbClr val="0066FF"/>
                  </a:solidFill>
                </a:endParaRPr>
              </a:p>
            </p:txBody>
          </p:sp>
          <p:sp>
            <p:nvSpPr>
              <p:cNvPr id="53266" name="Rectangle 14" descr="Diagonal para cima larga"/>
              <p:cNvSpPr>
                <a:spLocks noChangeArrowheads="1"/>
              </p:cNvSpPr>
              <p:nvPr/>
            </p:nvSpPr>
            <p:spPr bwMode="auto">
              <a:xfrm>
                <a:off x="3452" y="1558"/>
                <a:ext cx="340" cy="170"/>
              </a:xfrm>
              <a:prstGeom prst="rect">
                <a:avLst/>
              </a:prstGeom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pt-BR" altLang="pt-BR" sz="1000" b="1">
                  <a:solidFill>
                    <a:srgbClr val="0066FF"/>
                  </a:solidFill>
                </a:endParaRPr>
              </a:p>
            </p:txBody>
          </p:sp>
          <p:sp>
            <p:nvSpPr>
              <p:cNvPr id="53267" name="Line 15"/>
              <p:cNvSpPr>
                <a:spLocks noChangeShapeType="1"/>
              </p:cNvSpPr>
              <p:nvPr/>
            </p:nvSpPr>
            <p:spPr bwMode="auto">
              <a:xfrm>
                <a:off x="3792" y="1632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3268" name="Rectangle 16" descr="Confetes grandes"/>
              <p:cNvSpPr>
                <a:spLocks noChangeArrowheads="1"/>
              </p:cNvSpPr>
              <p:nvPr/>
            </p:nvSpPr>
            <p:spPr bwMode="auto">
              <a:xfrm>
                <a:off x="2304" y="1558"/>
                <a:ext cx="340" cy="170"/>
              </a:xfrm>
              <a:prstGeom prst="rect">
                <a:avLst/>
              </a:prstGeom>
              <a:pattFill prst="lgConfetti">
                <a:fgClr>
                  <a:schemeClr val="tx2"/>
                </a:fgClr>
                <a:bgClr>
                  <a:schemeClr val="bg1"/>
                </a:bgClr>
              </a:patt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pt-BR" altLang="pt-BR">
                  <a:solidFill>
                    <a:srgbClr val="0066FF"/>
                  </a:solidFill>
                </a:endParaRPr>
              </a:p>
            </p:txBody>
          </p:sp>
          <p:sp>
            <p:nvSpPr>
              <p:cNvPr id="53269" name="Line 17"/>
              <p:cNvSpPr>
                <a:spLocks noChangeShapeType="1"/>
              </p:cNvSpPr>
              <p:nvPr/>
            </p:nvSpPr>
            <p:spPr bwMode="auto">
              <a:xfrm>
                <a:off x="2064" y="1654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cxnSp>
            <p:nvCxnSpPr>
              <p:cNvPr id="53270" name="AutoShape 18"/>
              <p:cNvCxnSpPr>
                <a:cxnSpLocks noChangeShapeType="1"/>
                <a:stCxn id="53261" idx="3"/>
                <a:endCxn id="53263" idx="1"/>
              </p:cNvCxnSpPr>
              <p:nvPr/>
            </p:nvCxnSpPr>
            <p:spPr bwMode="auto">
              <a:xfrm>
                <a:off x="2644" y="1333"/>
                <a:ext cx="232" cy="0"/>
              </a:xfrm>
              <a:prstGeom prst="straightConnector1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271" name="AutoShape 19"/>
              <p:cNvCxnSpPr>
                <a:cxnSpLocks noChangeShapeType="1"/>
                <a:stCxn id="53268" idx="3"/>
                <a:endCxn id="53265" idx="1"/>
              </p:cNvCxnSpPr>
              <p:nvPr/>
            </p:nvCxnSpPr>
            <p:spPr bwMode="auto">
              <a:xfrm>
                <a:off x="2644" y="1643"/>
                <a:ext cx="236" cy="0"/>
              </a:xfrm>
              <a:prstGeom prst="straightConnector1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272" name="AutoShape 20"/>
              <p:cNvCxnSpPr>
                <a:cxnSpLocks noChangeShapeType="1"/>
                <a:stCxn id="53265" idx="3"/>
                <a:endCxn id="53266" idx="1"/>
              </p:cNvCxnSpPr>
              <p:nvPr/>
            </p:nvCxnSpPr>
            <p:spPr bwMode="auto">
              <a:xfrm>
                <a:off x="3220" y="1643"/>
                <a:ext cx="232" cy="0"/>
              </a:xfrm>
              <a:prstGeom prst="straightConnector1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273" name="Rectangle 21" descr="Confetes grandes"/>
              <p:cNvSpPr>
                <a:spLocks noChangeArrowheads="1"/>
              </p:cNvSpPr>
              <p:nvPr/>
            </p:nvSpPr>
            <p:spPr bwMode="auto">
              <a:xfrm>
                <a:off x="2300" y="1835"/>
                <a:ext cx="340" cy="170"/>
              </a:xfrm>
              <a:prstGeom prst="rect">
                <a:avLst/>
              </a:prstGeom>
              <a:pattFill prst="lgConfetti">
                <a:fgClr>
                  <a:schemeClr val="tx2"/>
                </a:fgClr>
                <a:bgClr>
                  <a:schemeClr val="bg1"/>
                </a:bgClr>
              </a:patt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pt-BR" altLang="pt-BR">
                  <a:solidFill>
                    <a:srgbClr val="0066FF"/>
                  </a:solidFill>
                </a:endParaRPr>
              </a:p>
            </p:txBody>
          </p:sp>
          <p:sp>
            <p:nvSpPr>
              <p:cNvPr id="53274" name="Rectangle 22" descr="Confetes grandes"/>
              <p:cNvSpPr>
                <a:spLocks noChangeArrowheads="1"/>
              </p:cNvSpPr>
              <p:nvPr/>
            </p:nvSpPr>
            <p:spPr bwMode="auto">
              <a:xfrm>
                <a:off x="2300" y="2064"/>
                <a:ext cx="340" cy="170"/>
              </a:xfrm>
              <a:prstGeom prst="rect">
                <a:avLst/>
              </a:prstGeom>
              <a:pattFill prst="lgConfetti">
                <a:fgClr>
                  <a:schemeClr val="tx2"/>
                </a:fgClr>
                <a:bgClr>
                  <a:schemeClr val="bg1"/>
                </a:bgClr>
              </a:patt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pt-BR" altLang="pt-BR">
                  <a:solidFill>
                    <a:srgbClr val="0066FF"/>
                  </a:solidFill>
                </a:endParaRPr>
              </a:p>
            </p:txBody>
          </p:sp>
          <p:cxnSp>
            <p:nvCxnSpPr>
              <p:cNvPr id="53275" name="AutoShape 23"/>
              <p:cNvCxnSpPr>
                <a:cxnSpLocks noChangeShapeType="1"/>
                <a:stCxn id="53273" idx="3"/>
                <a:endCxn id="53274" idx="3"/>
              </p:cNvCxnSpPr>
              <p:nvPr/>
            </p:nvCxnSpPr>
            <p:spPr bwMode="auto">
              <a:xfrm>
                <a:off x="2640" y="1920"/>
                <a:ext cx="1" cy="229"/>
              </a:xfrm>
              <a:prstGeom prst="bentConnector3">
                <a:avLst>
                  <a:gd name="adj1" fmla="val 6000000"/>
                </a:avLst>
              </a:prstGeom>
              <a:noFill/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276" name="Rectangle 24" descr="Grade aberta"/>
              <p:cNvSpPr>
                <a:spLocks noChangeArrowheads="1"/>
              </p:cNvSpPr>
              <p:nvPr/>
            </p:nvSpPr>
            <p:spPr bwMode="auto">
              <a:xfrm>
                <a:off x="2876" y="1968"/>
                <a:ext cx="340" cy="170"/>
              </a:xfrm>
              <a:prstGeom prst="rect">
                <a:avLst/>
              </a:prstGeom>
              <a:pattFill prst="lgGrid">
                <a:fgClr>
                  <a:schemeClr val="tx2"/>
                </a:fgClr>
                <a:bgClr>
                  <a:schemeClr val="bg1"/>
                </a:bgClr>
              </a:patt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pt-BR" altLang="pt-BR">
                  <a:solidFill>
                    <a:srgbClr val="0066FF"/>
                  </a:solidFill>
                </a:endParaRPr>
              </a:p>
            </p:txBody>
          </p:sp>
          <p:sp>
            <p:nvSpPr>
              <p:cNvPr id="53277" name="Line 25"/>
              <p:cNvSpPr>
                <a:spLocks noChangeShapeType="1"/>
              </p:cNvSpPr>
              <p:nvPr/>
            </p:nvSpPr>
            <p:spPr bwMode="auto">
              <a:xfrm>
                <a:off x="2688" y="2064"/>
                <a:ext cx="144" cy="0"/>
              </a:xfrm>
              <a:prstGeom prst="line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3278" name="Rectangle 26" descr="Diagonal para cima larga"/>
              <p:cNvSpPr>
                <a:spLocks noChangeArrowheads="1"/>
              </p:cNvSpPr>
              <p:nvPr/>
            </p:nvSpPr>
            <p:spPr bwMode="auto">
              <a:xfrm>
                <a:off x="3408" y="1968"/>
                <a:ext cx="340" cy="170"/>
              </a:xfrm>
              <a:prstGeom prst="rect">
                <a:avLst/>
              </a:prstGeom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pt-BR" altLang="pt-BR">
                  <a:solidFill>
                    <a:srgbClr val="0066FF"/>
                  </a:solidFill>
                </a:endParaRPr>
              </a:p>
            </p:txBody>
          </p:sp>
          <p:cxnSp>
            <p:nvCxnSpPr>
              <p:cNvPr id="53279" name="AutoShape 27"/>
              <p:cNvCxnSpPr>
                <a:cxnSpLocks noChangeShapeType="1"/>
                <a:stCxn id="53276" idx="3"/>
                <a:endCxn id="53278" idx="1"/>
              </p:cNvCxnSpPr>
              <p:nvPr/>
            </p:nvCxnSpPr>
            <p:spPr bwMode="auto">
              <a:xfrm>
                <a:off x="3216" y="2053"/>
                <a:ext cx="192" cy="0"/>
              </a:xfrm>
              <a:prstGeom prst="straightConnector1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280" name="Line 28"/>
              <p:cNvSpPr>
                <a:spLocks noChangeShapeType="1"/>
              </p:cNvSpPr>
              <p:nvPr/>
            </p:nvSpPr>
            <p:spPr bwMode="auto">
              <a:xfrm>
                <a:off x="3744" y="2064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797" name="Rectangle 29" descr="Grade aberta"/>
              <p:cNvSpPr>
                <a:spLocks noChangeArrowheads="1"/>
              </p:cNvSpPr>
              <p:nvPr/>
            </p:nvSpPr>
            <p:spPr bwMode="auto">
              <a:xfrm>
                <a:off x="2880" y="2230"/>
                <a:ext cx="393" cy="170"/>
              </a:xfrm>
              <a:prstGeom prst="rect">
                <a:avLst/>
              </a:prstGeom>
              <a:pattFill prst="lgGrid">
                <a:fgClr>
                  <a:schemeClr val="tx2"/>
                </a:fgClr>
                <a:bgClr>
                  <a:schemeClr val="bg1"/>
                </a:bgClr>
              </a:patt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pt-BR" sz="800" b="1" cap="all" dirty="0">
                  <a:solidFill>
                    <a:srgbClr val="0066FF"/>
                  </a:solidFill>
                  <a:latin typeface="Arial" charset="0"/>
                </a:endParaRPr>
              </a:p>
            </p:txBody>
          </p:sp>
          <p:sp>
            <p:nvSpPr>
              <p:cNvPr id="53282" name="Rectangle 30" descr="Diagonal para cima larga"/>
              <p:cNvSpPr>
                <a:spLocks noChangeArrowheads="1"/>
              </p:cNvSpPr>
              <p:nvPr/>
            </p:nvSpPr>
            <p:spPr bwMode="auto">
              <a:xfrm>
                <a:off x="3408" y="2230"/>
                <a:ext cx="392" cy="170"/>
              </a:xfrm>
              <a:prstGeom prst="rect">
                <a:avLst/>
              </a:prstGeom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pt-BR" altLang="pt-BR" sz="1000" b="1">
                  <a:solidFill>
                    <a:srgbClr val="0066FF"/>
                  </a:solidFill>
                </a:endParaRPr>
              </a:p>
            </p:txBody>
          </p:sp>
          <p:cxnSp>
            <p:nvCxnSpPr>
              <p:cNvPr id="53283" name="AutoShape 31"/>
              <p:cNvCxnSpPr>
                <a:cxnSpLocks noChangeShapeType="1"/>
                <a:stCxn id="32797" idx="3"/>
                <a:endCxn id="53282" idx="1"/>
              </p:cNvCxnSpPr>
              <p:nvPr/>
            </p:nvCxnSpPr>
            <p:spPr bwMode="auto">
              <a:xfrm>
                <a:off x="3273" y="2315"/>
                <a:ext cx="135" cy="1"/>
              </a:xfrm>
              <a:prstGeom prst="straightConnector1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284" name="Line 32"/>
              <p:cNvSpPr>
                <a:spLocks noChangeShapeType="1"/>
              </p:cNvSpPr>
              <p:nvPr/>
            </p:nvSpPr>
            <p:spPr bwMode="auto">
              <a:xfrm>
                <a:off x="3792" y="2304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3285" name="Line 33"/>
              <p:cNvSpPr>
                <a:spLocks noChangeShapeType="1"/>
              </p:cNvSpPr>
              <p:nvPr/>
            </p:nvSpPr>
            <p:spPr bwMode="auto">
              <a:xfrm>
                <a:off x="2736" y="2304"/>
                <a:ext cx="144" cy="0"/>
              </a:xfrm>
              <a:prstGeom prst="line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3286" name="Line 34"/>
              <p:cNvSpPr>
                <a:spLocks noChangeShapeType="1"/>
              </p:cNvSpPr>
              <p:nvPr/>
            </p:nvSpPr>
            <p:spPr bwMode="auto">
              <a:xfrm>
                <a:off x="2736" y="2064"/>
                <a:ext cx="0" cy="24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3287" name="Rectangle 35"/>
              <p:cNvSpPr>
                <a:spLocks noChangeArrowheads="1"/>
              </p:cNvSpPr>
              <p:nvPr/>
            </p:nvSpPr>
            <p:spPr bwMode="auto">
              <a:xfrm>
                <a:off x="2112" y="2550"/>
                <a:ext cx="624" cy="288"/>
              </a:xfrm>
              <a:prstGeom prst="rect">
                <a:avLst/>
              </a:prstGeom>
              <a:solidFill>
                <a:srgbClr val="CCECFF"/>
              </a:solidFill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 anchor="ctr"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 sz="1000" b="1">
                    <a:solidFill>
                      <a:srgbClr val="0066FF"/>
                    </a:solidFill>
                  </a:rPr>
                  <a:t>Aeróbia </a:t>
                </a:r>
              </a:p>
              <a:p>
                <a:pPr algn="ctr" eaLnBrk="1" hangingPunct="1"/>
                <a:r>
                  <a:rPr lang="pt-BR" altLang="pt-BR" sz="1000" b="1">
                    <a:solidFill>
                      <a:srgbClr val="0066FF"/>
                    </a:solidFill>
                  </a:rPr>
                  <a:t>aerada </a:t>
                </a:r>
              </a:p>
              <a:p>
                <a:pPr algn="ctr" eaLnBrk="1" hangingPunct="1"/>
                <a:r>
                  <a:rPr lang="pt-BR" altLang="pt-BR" sz="1000" b="1">
                    <a:solidFill>
                      <a:srgbClr val="0066FF"/>
                    </a:solidFill>
                  </a:rPr>
                  <a:t>mecanicamente</a:t>
                </a:r>
              </a:p>
            </p:txBody>
          </p:sp>
          <p:sp>
            <p:nvSpPr>
              <p:cNvPr id="53288" name="Line 36"/>
              <p:cNvSpPr>
                <a:spLocks noChangeShapeType="1"/>
              </p:cNvSpPr>
              <p:nvPr/>
            </p:nvSpPr>
            <p:spPr bwMode="auto">
              <a:xfrm>
                <a:off x="2016" y="2064"/>
                <a:ext cx="192" cy="0"/>
              </a:xfrm>
              <a:prstGeom prst="line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3289" name="Line 37"/>
              <p:cNvSpPr>
                <a:spLocks noChangeShapeType="1"/>
              </p:cNvSpPr>
              <p:nvPr/>
            </p:nvSpPr>
            <p:spPr bwMode="auto">
              <a:xfrm>
                <a:off x="1986" y="2688"/>
                <a:ext cx="144" cy="0"/>
              </a:xfrm>
              <a:prstGeom prst="line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3290" name="Rectangle 38" descr="Grade aberta"/>
              <p:cNvSpPr>
                <a:spLocks noChangeArrowheads="1"/>
              </p:cNvSpPr>
              <p:nvPr/>
            </p:nvSpPr>
            <p:spPr bwMode="auto">
              <a:xfrm>
                <a:off x="2880" y="2614"/>
                <a:ext cx="340" cy="170"/>
              </a:xfrm>
              <a:prstGeom prst="rect">
                <a:avLst/>
              </a:prstGeom>
              <a:pattFill prst="lgGrid">
                <a:fgClr>
                  <a:schemeClr val="tx2"/>
                </a:fgClr>
                <a:bgClr>
                  <a:schemeClr val="bg1"/>
                </a:bgClr>
              </a:patt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pt-BR" altLang="pt-BR">
                  <a:solidFill>
                    <a:srgbClr val="0066FF"/>
                  </a:solidFill>
                </a:endParaRPr>
              </a:p>
            </p:txBody>
          </p:sp>
          <p:sp>
            <p:nvSpPr>
              <p:cNvPr id="53291" name="Rectangle 39" descr="Diagonal para cima larga"/>
              <p:cNvSpPr>
                <a:spLocks noChangeArrowheads="1"/>
              </p:cNvSpPr>
              <p:nvPr/>
            </p:nvSpPr>
            <p:spPr bwMode="auto">
              <a:xfrm>
                <a:off x="3408" y="2614"/>
                <a:ext cx="340" cy="170"/>
              </a:xfrm>
              <a:prstGeom prst="rect">
                <a:avLst/>
              </a:prstGeom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pt-BR" altLang="pt-BR">
                  <a:solidFill>
                    <a:srgbClr val="0066FF"/>
                  </a:solidFill>
                </a:endParaRPr>
              </a:p>
            </p:txBody>
          </p:sp>
          <p:cxnSp>
            <p:nvCxnSpPr>
              <p:cNvPr id="53292" name="AutoShape 40"/>
              <p:cNvCxnSpPr>
                <a:cxnSpLocks noChangeShapeType="1"/>
                <a:stCxn id="53290" idx="3"/>
                <a:endCxn id="53291" idx="1"/>
              </p:cNvCxnSpPr>
              <p:nvPr/>
            </p:nvCxnSpPr>
            <p:spPr bwMode="auto">
              <a:xfrm>
                <a:off x="3220" y="2699"/>
                <a:ext cx="188" cy="0"/>
              </a:xfrm>
              <a:prstGeom prst="straightConnector1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293" name="Line 41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cxnSp>
            <p:nvCxnSpPr>
              <p:cNvPr id="53294" name="AutoShape 42"/>
              <p:cNvCxnSpPr>
                <a:cxnSpLocks noChangeShapeType="1"/>
                <a:stCxn id="53287" idx="3"/>
                <a:endCxn id="53290" idx="1"/>
              </p:cNvCxnSpPr>
              <p:nvPr/>
            </p:nvCxnSpPr>
            <p:spPr bwMode="auto">
              <a:xfrm>
                <a:off x="2736" y="2694"/>
                <a:ext cx="144" cy="5"/>
              </a:xfrm>
              <a:prstGeom prst="straightConnector1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295" name="Line 43"/>
              <p:cNvSpPr>
                <a:spLocks noChangeShapeType="1"/>
              </p:cNvSpPr>
              <p:nvPr/>
            </p:nvSpPr>
            <p:spPr bwMode="auto">
              <a:xfrm>
                <a:off x="2004" y="3114"/>
                <a:ext cx="144" cy="0"/>
              </a:xfrm>
              <a:prstGeom prst="line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3296" name="Rectangle 44" descr="Grade aberta"/>
              <p:cNvSpPr>
                <a:spLocks noChangeArrowheads="1"/>
              </p:cNvSpPr>
              <p:nvPr/>
            </p:nvSpPr>
            <p:spPr bwMode="auto">
              <a:xfrm>
                <a:off x="2880" y="3024"/>
                <a:ext cx="340" cy="170"/>
              </a:xfrm>
              <a:prstGeom prst="rect">
                <a:avLst/>
              </a:prstGeom>
              <a:pattFill prst="lgGrid">
                <a:fgClr>
                  <a:schemeClr val="tx2"/>
                </a:fgClr>
                <a:bgClr>
                  <a:schemeClr val="bg1"/>
                </a:bgClr>
              </a:patt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pt-BR" altLang="pt-BR">
                  <a:solidFill>
                    <a:srgbClr val="0066FF"/>
                  </a:solidFill>
                </a:endParaRPr>
              </a:p>
            </p:txBody>
          </p:sp>
          <p:sp>
            <p:nvSpPr>
              <p:cNvPr id="53297" name="Rectangle 45" descr="Diagonal para cima larga"/>
              <p:cNvSpPr>
                <a:spLocks noChangeArrowheads="1"/>
              </p:cNvSpPr>
              <p:nvPr/>
            </p:nvSpPr>
            <p:spPr bwMode="auto">
              <a:xfrm>
                <a:off x="3456" y="3024"/>
                <a:ext cx="340" cy="170"/>
              </a:xfrm>
              <a:prstGeom prst="rect">
                <a:avLst/>
              </a:prstGeom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pt-BR" altLang="pt-BR">
                  <a:solidFill>
                    <a:srgbClr val="0066FF"/>
                  </a:solidFill>
                </a:endParaRPr>
              </a:p>
            </p:txBody>
          </p:sp>
          <p:cxnSp>
            <p:nvCxnSpPr>
              <p:cNvPr id="53298" name="AutoShape 46"/>
              <p:cNvCxnSpPr>
                <a:cxnSpLocks noChangeShapeType="1"/>
                <a:stCxn id="53296" idx="3"/>
                <a:endCxn id="53297" idx="1"/>
              </p:cNvCxnSpPr>
              <p:nvPr/>
            </p:nvCxnSpPr>
            <p:spPr bwMode="auto">
              <a:xfrm>
                <a:off x="3220" y="3109"/>
                <a:ext cx="236" cy="0"/>
              </a:xfrm>
              <a:prstGeom prst="straightConnector1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299" name="Text Box 47"/>
              <p:cNvSpPr txBox="1">
                <a:spLocks noChangeArrowheads="1"/>
              </p:cNvSpPr>
              <p:nvPr/>
            </p:nvSpPr>
            <p:spPr bwMode="auto">
              <a:xfrm>
                <a:off x="2208" y="3390"/>
                <a:ext cx="76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000" b="1">
                    <a:solidFill>
                      <a:srgbClr val="0066FF"/>
                    </a:solidFill>
                  </a:rPr>
                  <a:t>ANAERÓBICA</a:t>
                </a:r>
              </a:p>
            </p:txBody>
          </p:sp>
          <p:sp>
            <p:nvSpPr>
              <p:cNvPr id="53300" name="Text Box 48"/>
              <p:cNvSpPr txBox="1">
                <a:spLocks noChangeArrowheads="1"/>
              </p:cNvSpPr>
              <p:nvPr/>
            </p:nvSpPr>
            <p:spPr bwMode="auto">
              <a:xfrm>
                <a:off x="2208" y="3522"/>
                <a:ext cx="76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000" b="1">
                    <a:solidFill>
                      <a:srgbClr val="0066FF"/>
                    </a:solidFill>
                  </a:rPr>
                  <a:t>FACULTATIVA</a:t>
                </a:r>
              </a:p>
            </p:txBody>
          </p:sp>
          <p:sp>
            <p:nvSpPr>
              <p:cNvPr id="53301" name="Text Box 49"/>
              <p:cNvSpPr txBox="1">
                <a:spLocks noChangeArrowheads="1"/>
              </p:cNvSpPr>
              <p:nvPr/>
            </p:nvSpPr>
            <p:spPr bwMode="auto">
              <a:xfrm>
                <a:off x="2190" y="3675"/>
                <a:ext cx="76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000" b="1">
                    <a:solidFill>
                      <a:srgbClr val="0066FF"/>
                    </a:solidFill>
                  </a:rPr>
                  <a:t>MATURAÇÃO</a:t>
                </a:r>
              </a:p>
            </p:txBody>
          </p:sp>
          <p:sp>
            <p:nvSpPr>
              <p:cNvPr id="53302" name="Rectangle 50" descr="Confetes grandes"/>
              <p:cNvSpPr>
                <a:spLocks noChangeArrowheads="1"/>
              </p:cNvSpPr>
              <p:nvPr/>
            </p:nvSpPr>
            <p:spPr bwMode="auto">
              <a:xfrm>
                <a:off x="2160" y="3408"/>
                <a:ext cx="96" cy="96"/>
              </a:xfrm>
              <a:prstGeom prst="rect">
                <a:avLst/>
              </a:prstGeom>
              <a:pattFill prst="lgConfetti">
                <a:fgClr>
                  <a:schemeClr val="tx2"/>
                </a:fgClr>
                <a:bgClr>
                  <a:schemeClr val="bg1"/>
                </a:bgClr>
              </a:patt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pt-BR" altLang="pt-BR">
                  <a:solidFill>
                    <a:srgbClr val="0066FF"/>
                  </a:solidFill>
                </a:endParaRPr>
              </a:p>
            </p:txBody>
          </p:sp>
          <p:sp>
            <p:nvSpPr>
              <p:cNvPr id="53303" name="Rectangle 51" descr="Grade aberta"/>
              <p:cNvSpPr>
                <a:spLocks noChangeArrowheads="1"/>
              </p:cNvSpPr>
              <p:nvPr/>
            </p:nvSpPr>
            <p:spPr bwMode="auto">
              <a:xfrm>
                <a:off x="2160" y="3553"/>
                <a:ext cx="95" cy="95"/>
              </a:xfrm>
              <a:prstGeom prst="rect">
                <a:avLst/>
              </a:prstGeom>
              <a:pattFill prst="lgGrid">
                <a:fgClr>
                  <a:schemeClr val="tx2"/>
                </a:fgClr>
                <a:bgClr>
                  <a:schemeClr val="bg1"/>
                </a:bgClr>
              </a:patt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pt-BR" altLang="pt-BR">
                  <a:solidFill>
                    <a:srgbClr val="0066FF"/>
                  </a:solidFill>
                </a:endParaRPr>
              </a:p>
            </p:txBody>
          </p:sp>
          <p:sp>
            <p:nvSpPr>
              <p:cNvPr id="53304" name="Rectangle 52" descr="Diagonal para cima larga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95" cy="95"/>
              </a:xfrm>
              <a:prstGeom prst="rect">
                <a:avLst/>
              </a:prstGeom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 w="127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pt-BR" altLang="pt-BR">
                  <a:solidFill>
                    <a:srgbClr val="0066FF"/>
                  </a:solidFill>
                </a:endParaRPr>
              </a:p>
            </p:txBody>
          </p:sp>
          <p:cxnSp>
            <p:nvCxnSpPr>
              <p:cNvPr id="53305" name="AutoShape 53"/>
              <p:cNvCxnSpPr>
                <a:cxnSpLocks noChangeShapeType="1"/>
                <a:stCxn id="53273" idx="1"/>
                <a:endCxn id="53274" idx="1"/>
              </p:cNvCxnSpPr>
              <p:nvPr/>
            </p:nvCxnSpPr>
            <p:spPr bwMode="auto">
              <a:xfrm rot="10800000" flipH="1" flipV="1">
                <a:off x="2300" y="1920"/>
                <a:ext cx="1" cy="229"/>
              </a:xfrm>
              <a:prstGeom prst="bentConnector3">
                <a:avLst>
                  <a:gd name="adj1" fmla="val -7800005"/>
                </a:avLst>
              </a:prstGeom>
              <a:noFill/>
              <a:ln w="1270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306" name="Rectangle 54"/>
              <p:cNvSpPr>
                <a:spLocks noChangeArrowheads="1"/>
              </p:cNvSpPr>
              <p:nvPr/>
            </p:nvSpPr>
            <p:spPr bwMode="auto">
              <a:xfrm>
                <a:off x="1968" y="864"/>
                <a:ext cx="2352" cy="3216"/>
              </a:xfrm>
              <a:prstGeom prst="rect">
                <a:avLst/>
              </a:prstGeom>
              <a:noFill/>
              <a:ln w="2540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pt-BR" altLang="pt-BR">
                  <a:solidFill>
                    <a:srgbClr val="0066FF"/>
                  </a:solidFill>
                </a:endParaRPr>
              </a:p>
            </p:txBody>
          </p:sp>
          <p:sp>
            <p:nvSpPr>
              <p:cNvPr id="53307" name="Rectangle 55"/>
              <p:cNvSpPr>
                <a:spLocks noChangeArrowheads="1"/>
              </p:cNvSpPr>
              <p:nvPr/>
            </p:nvSpPr>
            <p:spPr bwMode="auto">
              <a:xfrm>
                <a:off x="2160" y="2952"/>
                <a:ext cx="528" cy="318"/>
              </a:xfrm>
              <a:prstGeom prst="rect">
                <a:avLst/>
              </a:prstGeom>
              <a:solidFill>
                <a:srgbClr val="CCECFF"/>
              </a:solidFill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 anchor="ctr"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000" b="1">
                    <a:solidFill>
                      <a:srgbClr val="0066FF"/>
                    </a:solidFill>
                  </a:rPr>
                  <a:t>Tratamento Primário ou</a:t>
                </a:r>
              </a:p>
              <a:p>
                <a:pPr algn="ctr" eaLnBrk="1" hangingPunct="1"/>
                <a:r>
                  <a:rPr lang="pt-BR" altLang="pt-BR" sz="1000" b="1">
                    <a:solidFill>
                      <a:srgbClr val="0066FF"/>
                    </a:solidFill>
                  </a:rPr>
                  <a:t>secundário</a:t>
                </a:r>
              </a:p>
            </p:txBody>
          </p:sp>
          <p:cxnSp>
            <p:nvCxnSpPr>
              <p:cNvPr id="53308" name="AutoShape 56"/>
              <p:cNvCxnSpPr>
                <a:cxnSpLocks noChangeShapeType="1"/>
                <a:stCxn id="53307" idx="3"/>
                <a:endCxn id="53296" idx="1"/>
              </p:cNvCxnSpPr>
              <p:nvPr/>
            </p:nvCxnSpPr>
            <p:spPr bwMode="auto">
              <a:xfrm flipV="1">
                <a:off x="2688" y="3109"/>
                <a:ext cx="192" cy="2"/>
              </a:xfrm>
              <a:prstGeom prst="straightConnector1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8" name="Retângulo 57"/>
            <p:cNvSpPr/>
            <p:nvPr/>
          </p:nvSpPr>
          <p:spPr>
            <a:xfrm>
              <a:off x="4900753" y="2319329"/>
              <a:ext cx="428076" cy="144464"/>
            </a:xfrm>
            <a:prstGeom prst="rect">
              <a:avLst/>
            </a:prstGeom>
            <a:solidFill>
              <a:srgbClr val="CCECFF"/>
            </a:solidFill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800" b="1" cap="all" dirty="0">
                  <a:solidFill>
                    <a:srgbClr val="0066FF"/>
                  </a:solidFill>
                  <a:latin typeface="Arial" charset="0"/>
                </a:rPr>
                <a:t>OPÇÃO</a:t>
              </a:r>
            </a:p>
          </p:txBody>
        </p:sp>
        <p:sp>
          <p:nvSpPr>
            <p:cNvPr id="59" name="Retângulo 58"/>
            <p:cNvSpPr/>
            <p:nvPr/>
          </p:nvSpPr>
          <p:spPr>
            <a:xfrm>
              <a:off x="3972128" y="3367087"/>
              <a:ext cx="571090" cy="144464"/>
            </a:xfrm>
            <a:prstGeom prst="rect">
              <a:avLst/>
            </a:prstGeom>
            <a:solidFill>
              <a:srgbClr val="CCECFF"/>
            </a:solidFill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800" b="1" cap="all" dirty="0">
                  <a:solidFill>
                    <a:srgbClr val="0066FF"/>
                  </a:solidFill>
                  <a:latin typeface="Arial" charset="0"/>
                </a:rPr>
                <a:t>ADICIONAL</a:t>
              </a:r>
            </a:p>
          </p:txBody>
        </p:sp>
        <p:sp>
          <p:nvSpPr>
            <p:cNvPr id="61" name="Retângulo 60"/>
            <p:cNvSpPr/>
            <p:nvPr/>
          </p:nvSpPr>
          <p:spPr>
            <a:xfrm>
              <a:off x="4819583" y="3367087"/>
              <a:ext cx="572056" cy="144464"/>
            </a:xfrm>
            <a:prstGeom prst="rect">
              <a:avLst/>
            </a:prstGeom>
            <a:solidFill>
              <a:srgbClr val="CCECFF"/>
            </a:solidFill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800" b="1" cap="all" dirty="0">
                  <a:solidFill>
                    <a:srgbClr val="0066FF"/>
                  </a:solidFill>
                  <a:latin typeface="Arial" charset="0"/>
                </a:rPr>
                <a:t>ADICIONAL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ChangeArrowheads="1"/>
          </p:cNvSpPr>
          <p:nvPr/>
        </p:nvSpPr>
        <p:spPr bwMode="auto">
          <a:xfrm>
            <a:off x="152400" y="0"/>
            <a:ext cx="899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39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85800" eaLnBrk="1" hangingPunct="1">
              <a:lnSpc>
                <a:spcPct val="90000"/>
              </a:lnSpc>
              <a:defRPr/>
            </a:pPr>
            <a:r>
              <a:rPr lang="pt-BR" altLang="pt-BR" sz="2400" b="1" dirty="0">
                <a:solidFill>
                  <a:srgbClr val="008000"/>
                </a:solidFill>
                <a:cs typeface="Arial" pitchFamily="34" charset="0"/>
              </a:rPr>
              <a:t>Estação de Tratamento de Esgotos - Lins</a:t>
            </a:r>
          </a:p>
        </p:txBody>
      </p:sp>
      <p:pic>
        <p:nvPicPr>
          <p:cNvPr id="54275" name="Picture 7" descr="Li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788275" cy="5081588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77766" y="-1779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39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800" eaLnBrk="1" hangingPunct="1">
              <a:lnSpc>
                <a:spcPct val="90000"/>
              </a:lnSpc>
              <a:defRPr/>
            </a:pPr>
            <a:r>
              <a:rPr lang="pt-BR" altLang="pt-BR" sz="2400" b="1" i="1" dirty="0">
                <a:solidFill>
                  <a:srgbClr val="008000"/>
                </a:solidFill>
                <a:cs typeface="Arial" pitchFamily="34" charset="0"/>
              </a:rPr>
              <a:t>Lagoa </a:t>
            </a:r>
            <a:r>
              <a:rPr lang="pt-BR" altLang="pt-BR" sz="2400" b="1" i="1" dirty="0" smtClean="0">
                <a:solidFill>
                  <a:srgbClr val="008000"/>
                </a:solidFill>
                <a:cs typeface="Arial" pitchFamily="34" charset="0"/>
              </a:rPr>
              <a:t>aerada</a:t>
            </a:r>
            <a:endParaRPr lang="pt-BR" altLang="pt-BR" sz="2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grpSp>
        <p:nvGrpSpPr>
          <p:cNvPr id="55299" name="Group 16"/>
          <p:cNvGrpSpPr>
            <a:grpSpLocks/>
          </p:cNvGrpSpPr>
          <p:nvPr/>
        </p:nvGrpSpPr>
        <p:grpSpPr bwMode="auto">
          <a:xfrm>
            <a:off x="3119438" y="1574800"/>
            <a:ext cx="2905125" cy="4425950"/>
            <a:chOff x="1986" y="594"/>
            <a:chExt cx="2040" cy="3235"/>
          </a:xfrm>
        </p:grpSpPr>
        <p:pic>
          <p:nvPicPr>
            <p:cNvPr id="55301" name="Picture 5" descr="fig0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46" t="4987" r="7843" b="3506"/>
            <a:stretch>
              <a:fillRect/>
            </a:stretch>
          </p:blipFill>
          <p:spPr bwMode="auto">
            <a:xfrm>
              <a:off x="1986" y="594"/>
              <a:ext cx="2040" cy="32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55302" name="Text Box 6"/>
            <p:cNvSpPr txBox="1">
              <a:spLocks noChangeArrowheads="1"/>
            </p:cNvSpPr>
            <p:nvPr/>
          </p:nvSpPr>
          <p:spPr bwMode="auto">
            <a:xfrm rot="1320000">
              <a:off x="2256" y="1248"/>
              <a:ext cx="288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400" b="1">
                  <a:solidFill>
                    <a:schemeClr val="tx2"/>
                  </a:solidFill>
                </a:rPr>
                <a:t>Lagoa de lodo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pt-BR" altLang="pt-BR" sz="400" b="1">
                  <a:solidFill>
                    <a:schemeClr val="tx2"/>
                  </a:solidFill>
                </a:rPr>
                <a:t> LL nº 4</a:t>
              </a:r>
            </a:p>
          </p:txBody>
        </p:sp>
        <p:sp>
          <p:nvSpPr>
            <p:cNvPr id="55303" name="Text Box 8"/>
            <p:cNvSpPr txBox="1">
              <a:spLocks noChangeArrowheads="1"/>
            </p:cNvSpPr>
            <p:nvPr/>
          </p:nvSpPr>
          <p:spPr bwMode="auto">
            <a:xfrm rot="1320000">
              <a:off x="2685" y="1404"/>
              <a:ext cx="288" cy="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pt-BR" altLang="pt-BR" sz="400" b="1">
                  <a:solidFill>
                    <a:schemeClr val="tx2"/>
                  </a:solidFill>
                </a:rPr>
                <a:t>Lagoa de lodo</a:t>
              </a:r>
            </a:p>
            <a:p>
              <a:pPr algn="ctr">
                <a:spcBef>
                  <a:spcPct val="50000"/>
                </a:spcBef>
              </a:pPr>
              <a:r>
                <a:rPr kumimoji="0" lang="pt-BR" altLang="pt-BR" sz="400" b="1">
                  <a:solidFill>
                    <a:schemeClr val="tx2"/>
                  </a:solidFill>
                </a:rPr>
                <a:t> LL nº 3</a:t>
              </a:r>
            </a:p>
          </p:txBody>
        </p:sp>
        <p:sp>
          <p:nvSpPr>
            <p:cNvPr id="55304" name="Text Box 10"/>
            <p:cNvSpPr txBox="1">
              <a:spLocks noChangeArrowheads="1"/>
            </p:cNvSpPr>
            <p:nvPr/>
          </p:nvSpPr>
          <p:spPr bwMode="auto">
            <a:xfrm rot="1320000">
              <a:off x="3066" y="1616"/>
              <a:ext cx="288" cy="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pt-BR" altLang="pt-BR" sz="400" b="1">
                  <a:solidFill>
                    <a:schemeClr val="tx2"/>
                  </a:solidFill>
                </a:rPr>
                <a:t>Lagoa de lodo</a:t>
              </a:r>
            </a:p>
            <a:p>
              <a:pPr algn="ctr">
                <a:spcBef>
                  <a:spcPct val="50000"/>
                </a:spcBef>
              </a:pPr>
              <a:r>
                <a:rPr kumimoji="0" lang="pt-BR" altLang="pt-BR" sz="400" b="1">
                  <a:solidFill>
                    <a:schemeClr val="tx2"/>
                  </a:solidFill>
                </a:rPr>
                <a:t> LL nº 2</a:t>
              </a:r>
            </a:p>
          </p:txBody>
        </p:sp>
        <p:sp>
          <p:nvSpPr>
            <p:cNvPr id="55305" name="Text Box 11"/>
            <p:cNvSpPr txBox="1">
              <a:spLocks noChangeArrowheads="1"/>
            </p:cNvSpPr>
            <p:nvPr/>
          </p:nvSpPr>
          <p:spPr bwMode="auto">
            <a:xfrm>
              <a:off x="3552" y="1652"/>
              <a:ext cx="288" cy="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pt-BR" altLang="pt-BR" sz="400" b="1">
                  <a:solidFill>
                    <a:schemeClr val="tx2"/>
                  </a:solidFill>
                </a:rPr>
                <a:t>Lagoa de lodo</a:t>
              </a:r>
            </a:p>
            <a:p>
              <a:pPr algn="ctr">
                <a:spcBef>
                  <a:spcPct val="50000"/>
                </a:spcBef>
              </a:pPr>
              <a:r>
                <a:rPr kumimoji="0" lang="pt-BR" altLang="pt-BR" sz="400" b="1">
                  <a:solidFill>
                    <a:schemeClr val="tx2"/>
                  </a:solidFill>
                </a:rPr>
                <a:t> LL nº 1</a:t>
              </a:r>
            </a:p>
          </p:txBody>
        </p:sp>
        <p:sp>
          <p:nvSpPr>
            <p:cNvPr id="55306" name="Text Box 12"/>
            <p:cNvSpPr txBox="1">
              <a:spLocks noChangeArrowheads="1"/>
            </p:cNvSpPr>
            <p:nvPr/>
          </p:nvSpPr>
          <p:spPr bwMode="auto">
            <a:xfrm rot="1680000">
              <a:off x="2478" y="1741"/>
              <a:ext cx="420" cy="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pt-BR" altLang="pt-BR" sz="400" b="1">
                  <a:solidFill>
                    <a:schemeClr val="tx2"/>
                  </a:solidFill>
                </a:rPr>
                <a:t>Lagoa de sedimentação</a:t>
              </a:r>
            </a:p>
            <a:p>
              <a:pPr algn="ctr">
                <a:spcBef>
                  <a:spcPct val="50000"/>
                </a:spcBef>
              </a:pPr>
              <a:r>
                <a:rPr kumimoji="0" lang="pt-BR" altLang="pt-BR" sz="400" b="1">
                  <a:solidFill>
                    <a:schemeClr val="tx2"/>
                  </a:solidFill>
                </a:rPr>
                <a:t> LS nº 2</a:t>
              </a:r>
            </a:p>
          </p:txBody>
        </p:sp>
        <p:sp>
          <p:nvSpPr>
            <p:cNvPr id="55307" name="Text Box 13"/>
            <p:cNvSpPr txBox="1">
              <a:spLocks noChangeArrowheads="1"/>
            </p:cNvSpPr>
            <p:nvPr/>
          </p:nvSpPr>
          <p:spPr bwMode="auto">
            <a:xfrm rot="1020000">
              <a:off x="3045" y="1967"/>
              <a:ext cx="420" cy="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pt-BR" altLang="pt-BR" sz="400" b="1">
                  <a:solidFill>
                    <a:schemeClr val="tx2"/>
                  </a:solidFill>
                </a:rPr>
                <a:t>Lagoa de sedimentação</a:t>
              </a:r>
            </a:p>
            <a:p>
              <a:pPr algn="ctr">
                <a:spcBef>
                  <a:spcPct val="50000"/>
                </a:spcBef>
              </a:pPr>
              <a:r>
                <a:rPr kumimoji="0" lang="pt-BR" altLang="pt-BR" sz="400" b="1">
                  <a:solidFill>
                    <a:schemeClr val="tx2"/>
                  </a:solidFill>
                </a:rPr>
                <a:t> LS nº 1</a:t>
              </a:r>
            </a:p>
          </p:txBody>
        </p:sp>
        <p:sp>
          <p:nvSpPr>
            <p:cNvPr id="55308" name="Text Box 14"/>
            <p:cNvSpPr txBox="1">
              <a:spLocks noChangeArrowheads="1"/>
            </p:cNvSpPr>
            <p:nvPr/>
          </p:nvSpPr>
          <p:spPr bwMode="auto">
            <a:xfrm rot="1200000">
              <a:off x="3052" y="2724"/>
              <a:ext cx="276" cy="90"/>
            </a:xfrm>
            <a:prstGeom prst="rect">
              <a:avLst/>
            </a:prstGeom>
            <a:solidFill>
              <a:srgbClr val="FFFFFF"/>
            </a:solidFill>
            <a:ln w="22225" cap="sq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pt-BR" altLang="pt-BR" sz="400" b="1">
                  <a:solidFill>
                    <a:schemeClr val="tx2"/>
                  </a:solidFill>
                </a:rPr>
                <a:t>Subestação transformadora</a:t>
              </a:r>
            </a:p>
          </p:txBody>
        </p:sp>
        <p:sp>
          <p:nvSpPr>
            <p:cNvPr id="55309" name="Text Box 15"/>
            <p:cNvSpPr txBox="1">
              <a:spLocks noChangeArrowheads="1"/>
            </p:cNvSpPr>
            <p:nvPr/>
          </p:nvSpPr>
          <p:spPr bwMode="auto">
            <a:xfrm>
              <a:off x="2880" y="3216"/>
              <a:ext cx="1056" cy="1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22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pt-BR" altLang="pt-BR" sz="600" b="1">
                  <a:solidFill>
                    <a:schemeClr val="tx2"/>
                  </a:solidFill>
                </a:rPr>
                <a:t>Área total: 185.941,44 m</a:t>
              </a:r>
              <a:r>
                <a:rPr kumimoji="0" lang="pt-BR" altLang="pt-BR" sz="600" b="1" baseline="30000">
                  <a:solidFill>
                    <a:schemeClr val="tx2"/>
                  </a:solidFill>
                </a:rPr>
                <a:t>2</a:t>
              </a:r>
              <a:r>
                <a:rPr kumimoji="0" lang="pt-BR" altLang="pt-BR" sz="600" b="1">
                  <a:solidFill>
                    <a:schemeClr val="tx2"/>
                  </a:solidFill>
                </a:rPr>
                <a:t> ou 7,68 alqueires</a:t>
              </a:r>
            </a:p>
          </p:txBody>
        </p:sp>
      </p:grpSp>
      <p:cxnSp>
        <p:nvCxnSpPr>
          <p:cNvPr id="3" name="Conector de seta reta 2"/>
          <p:cNvCxnSpPr/>
          <p:nvPr/>
        </p:nvCxnSpPr>
        <p:spPr bwMode="auto">
          <a:xfrm flipH="1">
            <a:off x="5759450" y="1371600"/>
            <a:ext cx="1044575" cy="1363663"/>
          </a:xfrm>
          <a:prstGeom prst="straightConnector1">
            <a:avLst/>
          </a:prstGeom>
          <a:solidFill>
            <a:srgbClr val="008000"/>
          </a:solidFill>
          <a:ln w="7620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Retângulo 1"/>
          <p:cNvSpPr/>
          <p:nvPr/>
        </p:nvSpPr>
        <p:spPr>
          <a:xfrm>
            <a:off x="3453774" y="1191954"/>
            <a:ext cx="2151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Projeto executivo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52400" y="116632"/>
            <a:ext cx="899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39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800" eaLnBrk="1" hangingPunct="1">
              <a:lnSpc>
                <a:spcPct val="90000"/>
              </a:lnSpc>
              <a:defRPr/>
            </a:pPr>
            <a:r>
              <a:rPr lang="pt-BR" altLang="pt-BR" sz="2400" b="1" i="1" dirty="0">
                <a:solidFill>
                  <a:srgbClr val="008000"/>
                </a:solidFill>
                <a:cs typeface="Arial" pitchFamily="34" charset="0"/>
              </a:rPr>
              <a:t>Estação de tratamento de </a:t>
            </a:r>
            <a:r>
              <a:rPr lang="pt-BR" altLang="pt-BR" sz="2400" b="1" i="1" dirty="0" smtClean="0">
                <a:solidFill>
                  <a:srgbClr val="008000"/>
                </a:solidFill>
                <a:cs typeface="Arial" pitchFamily="34" charset="0"/>
              </a:rPr>
              <a:t>esgotos</a:t>
            </a:r>
          </a:p>
        </p:txBody>
      </p:sp>
      <p:pic>
        <p:nvPicPr>
          <p:cNvPr id="56323" name="Picture 5" descr="SJ da Boa Vi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35100"/>
            <a:ext cx="6934200" cy="4695825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de seta reta 3"/>
          <p:cNvCxnSpPr/>
          <p:nvPr/>
        </p:nvCxnSpPr>
        <p:spPr bwMode="auto">
          <a:xfrm flipV="1">
            <a:off x="1476375" y="3148013"/>
            <a:ext cx="1111250" cy="1270000"/>
          </a:xfrm>
          <a:prstGeom prst="straightConnector1">
            <a:avLst/>
          </a:prstGeom>
          <a:solidFill>
            <a:srgbClr val="008000"/>
          </a:solidFill>
          <a:ln w="7620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Retângulo 1"/>
          <p:cNvSpPr/>
          <p:nvPr/>
        </p:nvSpPr>
        <p:spPr>
          <a:xfrm>
            <a:off x="2899901" y="947256"/>
            <a:ext cx="3496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pt-BR" altLang="pt-BR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ETE São João da Boa Vista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aérea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96975"/>
            <a:ext cx="7315200" cy="4899025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3140358" y="692696"/>
            <a:ext cx="2863283" cy="400110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pt-BR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ETE Eugenio de Mello</a:t>
            </a:r>
            <a:endParaRPr kumimoji="0" lang="pt-BR" altLang="pt-BR" b="1" i="1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544780" y="1264414"/>
            <a:ext cx="6319551" cy="400110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pt-BR" altLang="pt-BR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Estação de Tratamento de Esgotos de São Miguel </a:t>
            </a:r>
          </a:p>
        </p:txBody>
      </p:sp>
      <p:pic>
        <p:nvPicPr>
          <p:cNvPr id="58371" name="Picture 3" descr="sm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r="9865"/>
          <a:stretch>
            <a:fillRect/>
          </a:stretch>
        </p:blipFill>
        <p:spPr bwMode="auto">
          <a:xfrm>
            <a:off x="419100" y="1785938"/>
            <a:ext cx="8305800" cy="445135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693738" y="0"/>
            <a:ext cx="80216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39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dirty="0" smtClean="0">
                <a:solidFill>
                  <a:srgbClr val="0066FF"/>
                </a:solidFill>
                <a:cs typeface="Arial" pitchFamily="34" charset="0"/>
              </a:rPr>
              <a:t> </a:t>
            </a:r>
            <a:r>
              <a:rPr lang="pt-BR" altLang="pt-BR" sz="2400" b="1" i="1" dirty="0">
                <a:solidFill>
                  <a:srgbClr val="008000"/>
                </a:solidFill>
                <a:cs typeface="Arial" pitchFamily="34" charset="0"/>
              </a:rPr>
              <a:t>Lodos ativados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920155" y="390098"/>
            <a:ext cx="1303690" cy="400110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pt-BR" altLang="pt-BR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ETE ABC</a:t>
            </a:r>
          </a:p>
        </p:txBody>
      </p:sp>
      <p:grpSp>
        <p:nvGrpSpPr>
          <p:cNvPr id="59395" name="Group 3"/>
          <p:cNvGrpSpPr>
            <a:grpSpLocks/>
          </p:cNvGrpSpPr>
          <p:nvPr/>
        </p:nvGrpSpPr>
        <p:grpSpPr bwMode="auto">
          <a:xfrm>
            <a:off x="1720850" y="1341438"/>
            <a:ext cx="5703888" cy="4175125"/>
            <a:chOff x="0" y="0"/>
            <a:chExt cx="3593" cy="2630"/>
          </a:xfrm>
        </p:grpSpPr>
        <p:sp>
          <p:nvSpPr>
            <p:cNvPr id="5939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593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pt-BR" altLang="pt-BR"/>
            </a:p>
          </p:txBody>
        </p:sp>
        <p:sp>
          <p:nvSpPr>
            <p:cNvPr id="5939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593" cy="2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/>
                <a:t>  </a:t>
              </a:r>
              <a:r>
                <a:rPr lang="en-US" altLang="pt-BR" sz="22000"/>
                <a:t> </a:t>
              </a:r>
              <a:r>
                <a:rPr lang="en-US" altLang="pt-BR"/>
                <a:t>                                                                       </a:t>
              </a:r>
            </a:p>
            <a:p>
              <a:pPr>
                <a:spcBef>
                  <a:spcPct val="50000"/>
                </a:spcBef>
              </a:pPr>
              <a:endParaRPr lang="en-US" altLang="pt-BR"/>
            </a:p>
          </p:txBody>
        </p:sp>
      </p:grpSp>
      <p:pic>
        <p:nvPicPr>
          <p:cNvPr id="59396" name="Picture 7" descr="ABC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62" y="840581"/>
            <a:ext cx="5761037" cy="560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738278" y="764704"/>
            <a:ext cx="1667443" cy="400110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pt-BR" altLang="pt-BR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ETE  Franca</a:t>
            </a:r>
          </a:p>
        </p:txBody>
      </p:sp>
      <p:pic>
        <p:nvPicPr>
          <p:cNvPr id="60419" name="Picture 3" descr="vistaae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869113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095008" y="476672"/>
            <a:ext cx="4953984" cy="400110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pt-BR" altLang="pt-BR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ETE </a:t>
            </a:r>
            <a:r>
              <a:rPr kumimoji="0" lang="pt-BR" altLang="pt-BR" b="1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LAVAPÉS</a:t>
            </a:r>
            <a:r>
              <a:rPr kumimoji="0" lang="pt-BR" altLang="pt-BR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– São José dos Campos</a:t>
            </a:r>
          </a:p>
        </p:txBody>
      </p:sp>
      <p:pic>
        <p:nvPicPr>
          <p:cNvPr id="61443" name="Picture 3" descr="Lavapé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7437438" cy="5157788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601663" y="1246188"/>
            <a:ext cx="2252662" cy="16764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457200" indent="-4572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914400" indent="-4572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marL="285750" indent="-285750" defTabSz="449263" eaLnBrk="1" hangingPunct="1">
              <a:lnSpc>
                <a:spcPct val="75000"/>
              </a:lnSpc>
              <a:spcBef>
                <a:spcPts val="1500"/>
              </a:spcBef>
              <a:buSzPct val="100000"/>
              <a:buFont typeface="Arial" pitchFamily="34" charset="0"/>
              <a:buChar char="•"/>
              <a:defRPr/>
            </a:pPr>
            <a:r>
              <a:rPr lang="pt-B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não </a:t>
            </a: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coletado</a:t>
            </a:r>
          </a:p>
          <a:p>
            <a:pPr marL="285750" indent="-285750" defTabSz="449263" eaLnBrk="1" hangingPunct="1">
              <a:lnSpc>
                <a:spcPct val="75000"/>
              </a:lnSpc>
              <a:spcBef>
                <a:spcPts val="1500"/>
              </a:spcBef>
              <a:buSzPct val="100000"/>
              <a:buFont typeface="Arial" pitchFamily="34" charset="0"/>
              <a:buChar char="•"/>
              <a:defRPr/>
            </a:pP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lançado nas ruas</a:t>
            </a:r>
          </a:p>
          <a:p>
            <a:pPr marL="285750" indent="-285750" defTabSz="449263" eaLnBrk="1" hangingPunct="1">
              <a:lnSpc>
                <a:spcPct val="75000"/>
              </a:lnSpc>
              <a:spcBef>
                <a:spcPts val="1500"/>
              </a:spcBef>
              <a:buSzPct val="100000"/>
              <a:buFont typeface="Arial" pitchFamily="34" charset="0"/>
              <a:buChar char="•"/>
              <a:defRPr/>
            </a:pP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lançado nos </a:t>
            </a:r>
            <a:r>
              <a:rPr lang="pt-B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rios</a:t>
            </a:r>
            <a:endParaRPr lang="pt-B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26" name="Picture 2" descr="http://oglobo.globo.com/fotos/2008/08/18/18_MHG_RIO_LIXO_BA%C3%8CA_080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556" y="2904352"/>
            <a:ext cx="4308269" cy="2754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7" name="Picture 6" descr="http://metodistadosul.tempsite.ws/universoipa/images/stories/especializado/lixo-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4048" y="499601"/>
            <a:ext cx="3781779" cy="2404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8" name="Picture 8" descr="http://www.webcentral.com.br/pirapora/m_1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5818" y="3726569"/>
            <a:ext cx="3670009" cy="2754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4822" name="Retângulo 1"/>
          <p:cNvSpPr>
            <a:spLocks noChangeArrowheads="1"/>
          </p:cNvSpPr>
          <p:nvPr/>
        </p:nvSpPr>
        <p:spPr bwMode="auto">
          <a:xfrm>
            <a:off x="1331913" y="573088"/>
            <a:ext cx="235108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492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492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492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492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pt-BR" altLang="pt-BR" b="1" i="1"/>
              <a:t>Resíduos sólidos - LIXO</a:t>
            </a:r>
          </a:p>
        </p:txBody>
      </p:sp>
    </p:spTree>
    <p:extLst>
      <p:ext uri="{BB962C8B-B14F-4D97-AF65-F5344CB8AC3E}">
        <p14:creationId xmlns:p14="http://schemas.microsoft.com/office/powerpoint/2010/main" val="557257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ChangeArrowheads="1"/>
          </p:cNvSpPr>
          <p:nvPr/>
        </p:nvSpPr>
        <p:spPr bwMode="auto">
          <a:xfrm>
            <a:off x="2106263" y="180644"/>
            <a:ext cx="51283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pt-BR" b="1" i="1" dirty="0">
                <a:solidFill>
                  <a:srgbClr val="008000"/>
                </a:solidFill>
                <a:cs typeface="Arial" pitchFamily="34" charset="0"/>
              </a:rPr>
              <a:t>Inconvenientes nos despejos industriais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7236296" y="6373855"/>
            <a:ext cx="1705915" cy="253916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spcBef>
                <a:spcPct val="20000"/>
              </a:spcBef>
              <a:buClr>
                <a:schemeClr val="hlink"/>
              </a:buClr>
              <a:defRPr kumimoji="0" sz="1050">
                <a:solidFill>
                  <a:schemeClr val="bg1">
                    <a:lumMod val="65000"/>
                  </a:schemeClr>
                </a:solidFill>
                <a:latin typeface="Arial" charset="0"/>
              </a:defRPr>
            </a:lvl1pPr>
          </a:lstStyle>
          <a:p>
            <a:r>
              <a:rPr lang="pt-BR" altLang="pt-BR" dirty="0"/>
              <a:t>Fonte: Pacheco &amp; Jordão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48770"/>
            <a:ext cx="6618288" cy="592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5" descr="Figura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161690"/>
            <a:ext cx="6965886" cy="4966419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003300" y="400050"/>
            <a:ext cx="76835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Fertirrigação</a:t>
            </a:r>
          </a:p>
        </p:txBody>
      </p:sp>
    </p:spTree>
    <p:extLst>
      <p:ext uri="{BB962C8B-B14F-4D97-AF65-F5344CB8AC3E}">
        <p14:creationId xmlns:p14="http://schemas.microsoft.com/office/powerpoint/2010/main" val="3555736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95020" y="404020"/>
            <a:ext cx="7772400" cy="735012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pt-BR" sz="2400" b="1" i="1" dirty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Soluções criativas</a:t>
            </a:r>
          </a:p>
        </p:txBody>
      </p:sp>
      <p:pic>
        <p:nvPicPr>
          <p:cNvPr id="107523" name="Picture 7" descr="Figura 7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" y="908720"/>
            <a:ext cx="7658100" cy="515937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9" name="Rectangle 10"/>
          <p:cNvSpPr>
            <a:spLocks noChangeArrowheads="1"/>
          </p:cNvSpPr>
          <p:nvPr/>
        </p:nvSpPr>
        <p:spPr bwMode="auto">
          <a:xfrm>
            <a:off x="4181475" y="6184900"/>
            <a:ext cx="4587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Irrigação </a:t>
            </a:r>
            <a:r>
              <a:rPr lang="pt-BR" sz="140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subsuperficial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por gotejamento - </a:t>
            </a:r>
            <a:r>
              <a:rPr lang="pt-BR" sz="140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Haifa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- Israel </a:t>
            </a:r>
          </a:p>
        </p:txBody>
      </p:sp>
    </p:spTree>
    <p:extLst>
      <p:ext uri="{BB962C8B-B14F-4D97-AF65-F5344CB8AC3E}">
        <p14:creationId xmlns:p14="http://schemas.microsoft.com/office/powerpoint/2010/main" val="904979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838200" y="19050"/>
            <a:ext cx="7239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lnSpc>
                <a:spcPct val="80000"/>
              </a:lnSpc>
              <a:defRPr/>
            </a:pPr>
            <a:r>
              <a:rPr lang="pt-BR" sz="2400" b="1" i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Reúso</a:t>
            </a:r>
          </a:p>
        </p:txBody>
      </p:sp>
      <p:pic>
        <p:nvPicPr>
          <p:cNvPr id="106499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785938"/>
            <a:ext cx="55340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971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1"/>
          <p:cNvSpPr txBox="1">
            <a:spLocks noChangeArrowheads="1"/>
          </p:cNvSpPr>
          <p:nvPr/>
        </p:nvSpPr>
        <p:spPr bwMode="auto">
          <a:xfrm>
            <a:off x="6091238" y="6492875"/>
            <a:ext cx="2708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000">
                <a:latin typeface="Arial" panose="020B0604020202020204" pitchFamily="34" charset="0"/>
              </a:rPr>
              <a:t>Adaptado de Menegon, 2012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93688" y="980728"/>
            <a:ext cx="4191000" cy="33528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457200" indent="-4572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914400" indent="-4572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marL="285750" indent="-285750" algn="ctr" defTabSz="449263" eaLnBrk="1" hangingPunct="1">
              <a:lnSpc>
                <a:spcPct val="75000"/>
              </a:lnSpc>
              <a:spcBef>
                <a:spcPts val="600"/>
              </a:spcBef>
              <a:buClr>
                <a:srgbClr val="00B050"/>
              </a:buClr>
              <a:buSzPct val="100000"/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pt-BR" sz="1800" b="1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marL="182563" indent="-182563" defTabSz="449263" eaLnBrk="1" hangingPunct="1">
              <a:lnSpc>
                <a:spcPct val="75000"/>
              </a:lnSpc>
              <a:spcBef>
                <a:spcPts val="1500"/>
              </a:spcBef>
              <a:buClr>
                <a:srgbClr val="00B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Expansão da área urbana</a:t>
            </a:r>
          </a:p>
          <a:p>
            <a:pPr marL="182563" indent="-182563" defTabSz="449263" eaLnBrk="1" hangingPunct="1">
              <a:lnSpc>
                <a:spcPct val="75000"/>
              </a:lnSpc>
              <a:spcBef>
                <a:spcPts val="1500"/>
              </a:spcBef>
              <a:buClr>
                <a:srgbClr val="00B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Abertura de novos loteamentos</a:t>
            </a:r>
          </a:p>
          <a:p>
            <a:pPr marL="182563" indent="-182563" defTabSz="449263" eaLnBrk="1" hangingPunct="1">
              <a:lnSpc>
                <a:spcPct val="75000"/>
              </a:lnSpc>
              <a:spcBef>
                <a:spcPts val="1500"/>
              </a:spcBef>
              <a:buClr>
                <a:srgbClr val="00B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Remoção da cobertura vegetal</a:t>
            </a:r>
          </a:p>
          <a:p>
            <a:pPr marL="182563" indent="-182563" defTabSz="449263" eaLnBrk="1" hangingPunct="1">
              <a:lnSpc>
                <a:spcPct val="75000"/>
              </a:lnSpc>
              <a:spcBef>
                <a:spcPts val="1500"/>
              </a:spcBef>
              <a:buClr>
                <a:srgbClr val="00B05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Aceleração do escoamento superficial</a:t>
            </a:r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3903663"/>
            <a:ext cx="3257550" cy="210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4155123"/>
            <a:ext cx="2971800" cy="2228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6" name="Retângulo 1"/>
          <p:cNvSpPr>
            <a:spLocks noChangeArrowheads="1"/>
          </p:cNvSpPr>
          <p:nvPr/>
        </p:nvSpPr>
        <p:spPr bwMode="auto">
          <a:xfrm>
            <a:off x="1136650" y="536575"/>
            <a:ext cx="8350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492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492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492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492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pt-BR" altLang="pt-BR" b="1" i="1"/>
              <a:t>Erosão</a:t>
            </a:r>
          </a:p>
        </p:txBody>
      </p:sp>
      <p:pic>
        <p:nvPicPr>
          <p:cNvPr id="10" name="Picture 8" descr="http://1.bp.blogspot.com/_vsVXJhAtvc8/TS_Nb4e8uRI/AAAAAAAAFOk/JdKVm5aU9k0/s1600/enchente0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315" y="677183"/>
            <a:ext cx="4488498" cy="2983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210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aixaDeTexto 2"/>
          <p:cNvSpPr txBox="1">
            <a:spLocks noChangeArrowheads="1"/>
          </p:cNvSpPr>
          <p:nvPr/>
        </p:nvSpPr>
        <p:spPr bwMode="auto">
          <a:xfrm>
            <a:off x="237554" y="476672"/>
            <a:ext cx="8726934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t-BR" altLang="pt-BR" sz="2400" b="1" i="1" dirty="0">
                <a:solidFill>
                  <a:srgbClr val="0070C0"/>
                </a:solidFill>
                <a:latin typeface="Arial" panose="020B0604020202020204" pitchFamily="34" charset="0"/>
              </a:rPr>
              <a:t>Fatores que interferem na </a:t>
            </a:r>
            <a:r>
              <a:rPr lang="pt-BR" altLang="pt-BR" sz="24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poluição dos corpos d’água</a:t>
            </a:r>
            <a:endParaRPr lang="pt-BR" altLang="pt-BR" sz="24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9155" name="Retângulo 3"/>
          <p:cNvSpPr>
            <a:spLocks noChangeArrowheads="1"/>
          </p:cNvSpPr>
          <p:nvPr/>
        </p:nvSpPr>
        <p:spPr bwMode="auto">
          <a:xfrm>
            <a:off x="323528" y="1772816"/>
            <a:ext cx="864096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altLang="pt-BR" dirty="0">
                <a:latin typeface="Arial" panose="020B0604020202020204" pitchFamily="34" charset="0"/>
              </a:rPr>
              <a:t>Eficiência dos serviços de limpeza urbana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altLang="pt-BR" dirty="0">
                <a:latin typeface="Arial" panose="020B0604020202020204" pitchFamily="34" charset="0"/>
              </a:rPr>
              <a:t>Uso e ocupação do solo da bacia de drenagem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altLang="pt-BR" dirty="0">
                <a:latin typeface="Arial" panose="020B0604020202020204" pitchFamily="34" charset="0"/>
              </a:rPr>
              <a:t>Taxa de impermeabilização do solo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altLang="pt-BR" dirty="0">
                <a:latin typeface="Arial" panose="020B0604020202020204" pitchFamily="34" charset="0"/>
              </a:rPr>
              <a:t>Capacidade de diluição do corpo receptor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altLang="pt-BR" dirty="0">
                <a:latin typeface="Arial" panose="020B0604020202020204" pitchFamily="34" charset="0"/>
              </a:rPr>
              <a:t>Capacidade e eficiência dos Sistemas de Esgotamento Sanitários - </a:t>
            </a:r>
            <a:r>
              <a:rPr lang="pt-BR" altLang="pt-BR" dirty="0" err="1">
                <a:latin typeface="Arial" panose="020B0604020202020204" pitchFamily="34" charset="0"/>
              </a:rPr>
              <a:t>SES</a:t>
            </a:r>
            <a:endParaRPr lang="pt-BR" altLang="pt-B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86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283809"/>
            <a:ext cx="4143375" cy="480131"/>
          </a:xfrm>
          <a:ln w="12700" cap="sq"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pt-BR" sz="2800" b="1" i="1" dirty="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rPr>
              <a:t>Ciclos essenciais</a:t>
            </a:r>
          </a:p>
        </p:txBody>
      </p:sp>
      <p:sp>
        <p:nvSpPr>
          <p:cNvPr id="11267" name="Rectangle 1027"/>
          <p:cNvSpPr>
            <a:spLocks noChangeArrowheads="1"/>
          </p:cNvSpPr>
          <p:nvPr/>
        </p:nvSpPr>
        <p:spPr bwMode="auto">
          <a:xfrm>
            <a:off x="7769339" y="6329363"/>
            <a:ext cx="1031051" cy="253916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pt-BR" sz="105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Fonte: Derísio</a:t>
            </a:r>
          </a:p>
        </p:txBody>
      </p:sp>
      <p:sp>
        <p:nvSpPr>
          <p:cNvPr id="276484" name="Rectangle 1028"/>
          <p:cNvSpPr>
            <a:spLocks noChangeArrowheads="1"/>
          </p:cNvSpPr>
          <p:nvPr/>
        </p:nvSpPr>
        <p:spPr bwMode="auto">
          <a:xfrm>
            <a:off x="1357313" y="1000125"/>
            <a:ext cx="2728912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Ciclo Hidrológico</a:t>
            </a:r>
          </a:p>
        </p:txBody>
      </p:sp>
      <p:pic>
        <p:nvPicPr>
          <p:cNvPr id="13317" name="Picture 1029" descr="aula e-g ciclo do hidrológ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428750"/>
            <a:ext cx="6557963" cy="4725988"/>
          </a:xfrm>
          <a:prstGeom prst="rect">
            <a:avLst/>
          </a:prstGeom>
          <a:noFill/>
          <a:ln w="12700" cap="sq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1026"/>
          <p:cNvSpPr>
            <a:spLocks noChangeArrowheads="1"/>
          </p:cNvSpPr>
          <p:nvPr/>
        </p:nvSpPr>
        <p:spPr bwMode="auto">
          <a:xfrm>
            <a:off x="598115" y="610073"/>
            <a:ext cx="3019425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Ciclo do Nitrogênio</a:t>
            </a: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auto">
          <a:xfrm>
            <a:off x="7747047" y="6398098"/>
            <a:ext cx="1031051" cy="253916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kumimoji="0" lang="pt-BR" altLang="pt-BR" sz="105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Fonte: </a:t>
            </a:r>
            <a:r>
              <a:rPr kumimoji="0" lang="pt-BR" altLang="pt-BR" sz="1050" dirty="0" err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Derísio</a:t>
            </a:r>
            <a:endParaRPr kumimoji="0" lang="pt-BR" altLang="pt-BR" sz="105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pic>
        <p:nvPicPr>
          <p:cNvPr id="14340" name="Picture 1028" descr="aula e-g ciclo do nitrogen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038698"/>
            <a:ext cx="8153400" cy="5359400"/>
          </a:xfrm>
          <a:prstGeom prst="rect">
            <a:avLst/>
          </a:prstGeom>
          <a:noFill/>
          <a:ln w="12700" cap="sq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TC010258013[[fn=Tema Infinito]]</Template>
  <TotalTime>6787</TotalTime>
  <Words>1359</Words>
  <Application>Microsoft Office PowerPoint</Application>
  <PresentationFormat>Apresentação na tela (4:3)</PresentationFormat>
  <Paragraphs>304</Paragraphs>
  <Slides>53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53</vt:i4>
      </vt:variant>
    </vt:vector>
  </HeadingPairs>
  <TitlesOfParts>
    <vt:vector size="68" baseType="lpstr">
      <vt:lpstr>Arial</vt:lpstr>
      <vt:lpstr>Bodoni BT</vt:lpstr>
      <vt:lpstr>Calibri</vt:lpstr>
      <vt:lpstr>Corbel</vt:lpstr>
      <vt:lpstr>Lucida Sans Unicode</vt:lpstr>
      <vt:lpstr>MV Boli</vt:lpstr>
      <vt:lpstr>Symbol</vt:lpstr>
      <vt:lpstr>Tahoma</vt:lpstr>
      <vt:lpstr>Times New Roman</vt:lpstr>
      <vt:lpstr>Trebuchet MS</vt:lpstr>
      <vt:lpstr>Wingdings</vt:lpstr>
      <vt:lpstr>Base</vt:lpstr>
      <vt:lpstr>Personalizar design</vt:lpstr>
      <vt:lpstr>Corel PHOTO-PAINT 10.0 Image</vt:lpstr>
      <vt:lpstr>Photo Editor Photo</vt:lpstr>
      <vt:lpstr>Apresentação do PowerPoint</vt:lpstr>
      <vt:lpstr>“Poluição é a colocação da energia e matéria em lugar errado”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Ciclos essenciais</vt:lpstr>
      <vt:lpstr>Apresentação do PowerPoint</vt:lpstr>
      <vt:lpstr>Apresentação do PowerPoint</vt:lpstr>
      <vt:lpstr>Apresentação do PowerPoint</vt:lpstr>
      <vt:lpstr>Ciclo do Carbono</vt:lpstr>
      <vt:lpstr>Poluição das águas</vt:lpstr>
      <vt:lpstr>Tipos de poluição</vt:lpstr>
      <vt:lpstr> Qualidade das águas</vt:lpstr>
      <vt:lpstr>Apresentação do PowerPoint</vt:lpstr>
      <vt:lpstr>Perturbações em um corpo receptor de poluentes</vt:lpstr>
      <vt:lpstr>Controle e grau de tratamento exigido são função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Seção transversal de uma fossa séptica em funcionamento</vt:lpstr>
      <vt:lpstr>Apresentação do PowerPoint</vt:lpstr>
      <vt:lpstr>Apresentação do PowerPoint</vt:lpstr>
      <vt:lpstr>Esquema de um Tanque IMHOFF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Sabesp</dc:creator>
  <cp:lastModifiedBy>Miriam Moreira Bocchiglieri</cp:lastModifiedBy>
  <cp:revision>312</cp:revision>
  <cp:lastPrinted>2019-06-12T14:06:25Z</cp:lastPrinted>
  <dcterms:created xsi:type="dcterms:W3CDTF">2002-05-16T12:28:28Z</dcterms:created>
  <dcterms:modified xsi:type="dcterms:W3CDTF">2019-06-12T14:07:59Z</dcterms:modified>
</cp:coreProperties>
</file>