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74" r:id="rId2"/>
    <p:sldId id="275" r:id="rId3"/>
    <p:sldId id="256" r:id="rId4"/>
    <p:sldId id="258" r:id="rId5"/>
    <p:sldId id="257" r:id="rId6"/>
    <p:sldId id="276" r:id="rId7"/>
    <p:sldId id="279" r:id="rId8"/>
    <p:sldId id="286" r:id="rId9"/>
    <p:sldId id="278" r:id="rId10"/>
    <p:sldId id="282" r:id="rId11"/>
    <p:sldId id="299" r:id="rId12"/>
    <p:sldId id="313" r:id="rId13"/>
    <p:sldId id="280" r:id="rId14"/>
    <p:sldId id="296" r:id="rId15"/>
    <p:sldId id="295" r:id="rId16"/>
    <p:sldId id="298" r:id="rId17"/>
    <p:sldId id="281" r:id="rId18"/>
    <p:sldId id="264" r:id="rId19"/>
    <p:sldId id="284" r:id="rId20"/>
    <p:sldId id="287" r:id="rId21"/>
    <p:sldId id="283" r:id="rId22"/>
    <p:sldId id="300" r:id="rId23"/>
    <p:sldId id="288" r:id="rId24"/>
    <p:sldId id="261" r:id="rId25"/>
    <p:sldId id="263" r:id="rId26"/>
    <p:sldId id="303" r:id="rId27"/>
    <p:sldId id="285" r:id="rId28"/>
    <p:sldId id="262" r:id="rId29"/>
    <p:sldId id="304" r:id="rId30"/>
    <p:sldId id="305" r:id="rId31"/>
    <p:sldId id="307" r:id="rId32"/>
    <p:sldId id="266" r:id="rId33"/>
    <p:sldId id="267" r:id="rId34"/>
    <p:sldId id="306" r:id="rId35"/>
    <p:sldId id="323" r:id="rId36"/>
    <p:sldId id="289" r:id="rId37"/>
    <p:sldId id="290" r:id="rId38"/>
    <p:sldId id="308" r:id="rId39"/>
    <p:sldId id="268" r:id="rId40"/>
    <p:sldId id="269" r:id="rId41"/>
    <p:sldId id="270" r:id="rId42"/>
    <p:sldId id="272" r:id="rId43"/>
    <p:sldId id="291" r:id="rId44"/>
    <p:sldId id="309" r:id="rId45"/>
    <p:sldId id="310" r:id="rId46"/>
    <p:sldId id="311" r:id="rId47"/>
    <p:sldId id="314" r:id="rId48"/>
    <p:sldId id="315" r:id="rId49"/>
    <p:sldId id="325" r:id="rId50"/>
    <p:sldId id="320" r:id="rId51"/>
    <p:sldId id="319" r:id="rId52"/>
    <p:sldId id="321" r:id="rId53"/>
    <p:sldId id="316" r:id="rId54"/>
    <p:sldId id="317" r:id="rId55"/>
    <p:sldId id="318" r:id="rId56"/>
    <p:sldId id="324" r:id="rId57"/>
    <p:sldId id="292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FFFFCC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FFCC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FFCC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FFCC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FFCC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CC"/>
    <a:srgbClr val="025F6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66" autoAdjust="0"/>
    <p:restoredTop sz="94660"/>
  </p:normalViewPr>
  <p:slideViewPr>
    <p:cSldViewPr>
      <p:cViewPr>
        <p:scale>
          <a:sx n="75" d="100"/>
          <a:sy n="75" d="100"/>
        </p:scale>
        <p:origin x="-4572" y="-18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image" Target="../media/image89.png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3A994-040F-465A-A83C-58A2870A8440}" type="datetimeFigureOut">
              <a:rPr lang="pt-BR" smtClean="0"/>
              <a:pPr/>
              <a:t>26/11/2017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672A42-AA1D-4A7D-A85F-49026CA4A1B4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2B67DB-A45C-4EFD-A64A-62497B46EB93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872B4-F8E3-4C43-8D2A-FB961CDA331B}" type="slidenum">
              <a:rPr lang="en-US"/>
              <a:pPr/>
              <a:t>52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872B4-F8E3-4C43-8D2A-FB961CDA331B}" type="slidenum">
              <a:rPr lang="en-US"/>
              <a:pPr/>
              <a:t>53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872B4-F8E3-4C43-8D2A-FB961CDA331B}" type="slidenum">
              <a:rPr lang="en-US"/>
              <a:pPr/>
              <a:t>54</a:t>
            </a:fld>
            <a:endParaRPr 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50D96-B094-42FC-BFB9-57AFB84842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DAE5C-9D0A-4BEF-ACC0-44322AF625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BF751-1EAD-4A84-BAD2-E0360239D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68843-137C-4499-8D06-F33BD5B2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7E378-8AFB-4A79-9449-7C760EF13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29F27-9DFA-48D0-8755-5B1CD769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018E0-ABDC-4679-9614-654B6A940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5249E-6581-41C5-A874-03D8393AD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B2A41-0A2D-4A90-AED8-7E8451082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6F3C7-F9F7-4038-A01E-E07819179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C6CF2-4C92-4747-A255-2F689C730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5F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2ACE8EF-4609-4AB5-AB69-694D55E72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base.com/crocodile/beetles__2004&amp;page=3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gif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upload.wikimedia.org/wikipedia/commons/a/a5/Common_jassid_nymphs_and_ants02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0.png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99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98.png"/><Relationship Id="rId15" Type="http://schemas.openxmlformats.org/officeDocument/2006/relationships/image" Target="../media/image101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97.emf"/><Relationship Id="rId9" Type="http://schemas.openxmlformats.org/officeDocument/2006/relationships/oleObject" Target="../embeddings/oleObject2.bin"/><Relationship Id="rId14" Type="http://schemas.openxmlformats.org/officeDocument/2006/relationships/oleObject" Target="../embeddings/oleObject7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oleObject" Target="../embeddings/oleObject1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0.png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99.pn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98.png"/><Relationship Id="rId15" Type="http://schemas.openxmlformats.org/officeDocument/2006/relationships/image" Target="../media/image101.pn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97.emf"/><Relationship Id="rId9" Type="http://schemas.openxmlformats.org/officeDocument/2006/relationships/oleObject" Target="../embeddings/oleObject10.bin"/><Relationship Id="rId14" Type="http://schemas.openxmlformats.org/officeDocument/2006/relationships/oleObject" Target="../embeddings/oleObject15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38200" y="2362200"/>
            <a:ext cx="746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dirty="0" smtClean="0"/>
              <a:t>Coevolução e Macroevolução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-182563"/>
            <a:ext cx="777240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7" descr="Eastern Milkweed Longhorn beetle -- &lt;i&gt;Tetraopes tetraophthalmus&lt;/i&gt;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0"/>
            <a:ext cx="28003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9" descr="ascu_001_sv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42900" y="3714750"/>
            <a:ext cx="20955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89154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400" dirty="0" smtClean="0"/>
              <a:t>Então sempre que tiver co-evolução teremos as co-filogenias (filogenia de dois grupos que interagem ecológicamente e são imagens espelhadas uma da outra)???</a:t>
            </a:r>
            <a:endParaRPr lang="pt-BR" sz="4400" dirty="0"/>
          </a:p>
          <a:p>
            <a:pPr>
              <a:spcBef>
                <a:spcPct val="50000"/>
              </a:spcBef>
            </a:pPr>
            <a:endParaRPr lang="pt-BR" sz="4400" dirty="0"/>
          </a:p>
          <a:p>
            <a:pPr>
              <a:spcBef>
                <a:spcPct val="50000"/>
              </a:spcBef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89154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Coevolução inseto-planta</a:t>
            </a:r>
          </a:p>
          <a:p>
            <a:pPr>
              <a:spcBef>
                <a:spcPct val="50000"/>
              </a:spcBef>
            </a:pPr>
            <a:r>
              <a:rPr lang="pt-BR" sz="4000"/>
              <a:t>Mecanismos de desintoxificação em insetos que permitem que estes se alimentem das plantas--- evolução de novos inseticidas naturais (alcalóides por exemplo) que podem envenenar os insetos fitófagos</a:t>
            </a:r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endParaRPr lang="en-US" sz="4000"/>
          </a:p>
        </p:txBody>
      </p:sp>
      <p:pic>
        <p:nvPicPr>
          <p:cNvPr id="12291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76775"/>
            <a:ext cx="860107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673600"/>
            <a:ext cx="29718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-76200"/>
            <a:ext cx="8915400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Coevolução inseto-planta</a:t>
            </a:r>
          </a:p>
          <a:p>
            <a:pPr>
              <a:spcBef>
                <a:spcPct val="50000"/>
              </a:spcBef>
            </a:pPr>
            <a:r>
              <a:rPr lang="pt-BR"/>
              <a:t>Listaram as famílias de borboletas e as variedades de plantas que elas se alimentam. Formavam grupos bioquímicos e não filogenéticos...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3315" name="Picture 6" descr="http://photos.mongabay.com/07/0307rave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602773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/>
              <a:t>Dr. Peter H. Raven no Jardim Botânico do Missouri</a:t>
            </a:r>
            <a:endParaRPr lang="en-US" sz="2400"/>
          </a:p>
        </p:txBody>
      </p:sp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5399088" y="4038600"/>
            <a:ext cx="2373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Paul Ehrlich</a:t>
            </a:r>
          </a:p>
        </p:txBody>
      </p:sp>
      <p:pic>
        <p:nvPicPr>
          <p:cNvPr id="13318" name="Picture 8" descr="Dr. Paul Ehrli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8100" y="4124325"/>
            <a:ext cx="14859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-76200"/>
            <a:ext cx="8915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Coevolução inseto-planta</a:t>
            </a:r>
          </a:p>
          <a:p>
            <a:pPr>
              <a:spcBef>
                <a:spcPct val="50000"/>
              </a:spcBef>
            </a:pPr>
            <a:r>
              <a:rPr lang="pt-BR"/>
              <a:t>Novo mecanismo de desintoxificação – permite invadir um novo nicho delimitado quimicamente (Ehrlich &amp; Raven 1964) e diversificação dos insetos em plantas não necessariamente filogenéticamente próximas, mas sim bioquimicamente similares nas suas defesas...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14339" name="Picture 6" descr="http://photos.mongabay.com/07/0307raven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602773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/>
              <a:t>Dr. Peter H. Raven no Jardim Botânico do Missouri</a:t>
            </a:r>
            <a:endParaRPr lang="en-US" sz="2400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5399088" y="4038600"/>
            <a:ext cx="23733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Paul Ehrlich</a:t>
            </a:r>
          </a:p>
        </p:txBody>
      </p:sp>
      <p:pic>
        <p:nvPicPr>
          <p:cNvPr id="14342" name="Picture 8" descr="Dr. Paul Ehrli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8100" y="4124325"/>
            <a:ext cx="14859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-76200"/>
            <a:ext cx="8915400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Coevolução inseto-planta</a:t>
            </a:r>
          </a:p>
          <a:p>
            <a:pPr>
              <a:spcBef>
                <a:spcPct val="50000"/>
              </a:spcBef>
            </a:pPr>
            <a:r>
              <a:rPr lang="pt-BR"/>
              <a:t>Pressão para evolução de novas defesas -&gt; pressão para novos mecanismos de desintoxificação – loop positivo -&gt; </a:t>
            </a:r>
            <a:r>
              <a:rPr lang="pt-BR" i="1"/>
              <a:t>Corrida armamentista – diversificação de insetos e angiospermas</a:t>
            </a:r>
          </a:p>
          <a:p>
            <a:pPr>
              <a:spcBef>
                <a:spcPct val="50000"/>
              </a:spcBef>
            </a:pPr>
            <a:endParaRPr lang="pt-BR"/>
          </a:p>
          <a:p>
            <a:pPr>
              <a:spcBef>
                <a:spcPct val="50000"/>
              </a:spcBef>
            </a:pPr>
            <a:r>
              <a:rPr lang="pt-BR"/>
              <a:t>Bate com a associação entre borboletas e plantas documentada em 1964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0" y="-76200"/>
            <a:ext cx="891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Coevolução inseto-planta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14375"/>
            <a:ext cx="3695700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838200"/>
            <a:ext cx="500062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676400"/>
            <a:ext cx="25717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Coevolução inseto-planta</a:t>
            </a:r>
          </a:p>
          <a:p>
            <a:pPr>
              <a:spcBef>
                <a:spcPct val="50000"/>
              </a:spcBef>
            </a:pPr>
            <a:r>
              <a:rPr lang="pt-BR"/>
              <a:t>Vimos comida x defesa na diversificação de angiospermas e insetos</a:t>
            </a:r>
          </a:p>
          <a:p>
            <a:pPr>
              <a:spcBef>
                <a:spcPct val="50000"/>
              </a:spcBef>
            </a:pPr>
            <a:r>
              <a:rPr lang="pt-BR"/>
              <a:t>Polinização por insetos... (idéia poderosa de que a diversificação macroevolutiva de angiospermas e insetos foi impulsionada por coevolução)</a:t>
            </a:r>
          </a:p>
          <a:p>
            <a:pPr>
              <a:spcBef>
                <a:spcPct val="50000"/>
              </a:spcBef>
            </a:pPr>
            <a:endParaRPr lang="pt-BR" sz="4000"/>
          </a:p>
        </p:txBody>
      </p:sp>
      <p:pic>
        <p:nvPicPr>
          <p:cNvPr id="17411" name="Picture 4" descr="14-200412240051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863975"/>
            <a:ext cx="64770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http://farm4.static.flickr.com/3142/2743531144_a7464a0ba6.jpg?v=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00" y="3429000"/>
            <a:ext cx="2809875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27576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838200" y="381000"/>
            <a:ext cx="6172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Coevolução têm Importância Macroevolutiva?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0" y="0"/>
            <a:ext cx="38862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Evolução sequencial – uma alternativa </a:t>
            </a:r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endParaRPr lang="pt-BR" sz="4000"/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0"/>
            <a:ext cx="54102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695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7086600" y="2819400"/>
            <a:ext cx="2286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cs typeface="Arial" charset="0"/>
              </a:rPr>
              <a:t>stenophagy Having a narrow range of feeding</a:t>
            </a:r>
          </a:p>
          <a:p>
            <a:endParaRPr lang="en-US" sz="2000">
              <a:cs typeface="Arial" charset="0"/>
            </a:endParaRPr>
          </a:p>
          <a:p>
            <a:r>
              <a:rPr lang="en-US" sz="2000">
                <a:cs typeface="Arial" charset="0"/>
              </a:rPr>
              <a:t>euryphagous</a:t>
            </a:r>
            <a:endParaRPr lang="pt-BR" sz="2000">
              <a:cs typeface="Arial" charset="0"/>
            </a:endParaRPr>
          </a:p>
          <a:p>
            <a:r>
              <a:rPr lang="en-US" sz="2000">
                <a:cs typeface="Arial" charset="0"/>
              </a:rPr>
              <a:t>able to eat a varied diet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" y="0"/>
            <a:ext cx="8991600" cy="717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Visão comum da Adaptação como sendo produto das mudanças em uma espécie/população qualquer causada por alterações no ambiente em que ela vive</a:t>
            </a:r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r>
              <a:rPr lang="pt-BR" sz="4000"/>
              <a:t>O que é coevolução? Ocorre quando 2 ou mais espécies influenciam a evolução uma da outra</a:t>
            </a:r>
          </a:p>
          <a:p>
            <a:pPr>
              <a:spcBef>
                <a:spcPct val="50000"/>
              </a:spcBef>
            </a:pP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0"/>
            <a:ext cx="8915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Evolução sequencial – alternativa </a:t>
            </a:r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endParaRPr lang="pt-BR" sz="400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919163"/>
            <a:ext cx="8839200" cy="593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76200" y="328613"/>
            <a:ext cx="89154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Estudos ecólogicos-genéticos tanto em escala micro como macroevolutiva e colocados em um contexto comparativo filogenético podem ser uma boa estratégia para estudar coevolução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8915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Será que a coevolução sempre leva a cofilogenias?</a:t>
            </a:r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r>
              <a:rPr lang="pt-BR" sz="4000"/>
              <a:t>Toda cofilogenia é evidência de coevolução?</a:t>
            </a:r>
          </a:p>
          <a:p>
            <a:pPr>
              <a:spcBef>
                <a:spcPct val="50000"/>
              </a:spcBef>
            </a:pPr>
            <a:endParaRPr lang="en-US" sz="4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89154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Inseto-planta – Mudança de hospedeiro....</a:t>
            </a:r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r>
              <a:rPr lang="pt-BR" sz="4000"/>
              <a:t>Perda do padrão de co-filogenias ou filogenias especulares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lea beetle genus Blephari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191000"/>
            <a:ext cx="25336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Burs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925" y="2133600"/>
            <a:ext cx="28860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Photo of Dr. Becer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0"/>
            <a:ext cx="20955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3914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914400"/>
            <a:ext cx="35718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9400" y="3590925"/>
            <a:ext cx="3471863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685800" y="1905000"/>
            <a:ext cx="5334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i="1"/>
              <a:t>Bursera</a:t>
            </a:r>
            <a:r>
              <a:rPr lang="pt-BR"/>
              <a:t> e </a:t>
            </a:r>
            <a:r>
              <a:rPr lang="pt-BR" i="1"/>
              <a:t>Blepharida</a:t>
            </a:r>
            <a:endParaRPr 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95750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1905000"/>
            <a:ext cx="56769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Rectangle 7"/>
          <p:cNvSpPr>
            <a:spLocks noChangeArrowheads="1"/>
          </p:cNvSpPr>
          <p:nvPr/>
        </p:nvSpPr>
        <p:spPr bwMode="auto">
          <a:xfrm>
            <a:off x="4343400" y="0"/>
            <a:ext cx="45720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/>
              <a:t>Perda do padrão de co-filogenias ou filogenias especulares – Sem correspondênia, ou seja, não são cofilogenias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431" y="0"/>
            <a:ext cx="2357569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38" y="1371600"/>
            <a:ext cx="79486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04800"/>
            <a:ext cx="28194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70025"/>
            <a:ext cx="6781800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0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990600"/>
            <a:ext cx="4276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0"/>
            <a:ext cx="450532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42767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1371600"/>
            <a:ext cx="76311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62952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1200"/>
            <a:ext cx="3467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2172" y="2438400"/>
            <a:ext cx="618035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38400"/>
            <a:ext cx="9144000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6" descr="an ant drinks from the gland of a larval Glaucopsyche lygdam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4419600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 descr="a more contemplative portrait of Naom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0"/>
            <a:ext cx="2209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4876800" y="228600"/>
            <a:ext cx="2895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/>
              <a:t>Naomi Pirce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-381000"/>
            <a:ext cx="7353300" cy="728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6900" y="-76200"/>
            <a:ext cx="34671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lea beetle genus Blephari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33900"/>
            <a:ext cx="25336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Burser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7925" y="4219575"/>
            <a:ext cx="28860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Photo of Dr. Becer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0"/>
            <a:ext cx="209550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2438400" y="5334000"/>
            <a:ext cx="533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i="1"/>
              <a:t>Bursera</a:t>
            </a:r>
            <a:r>
              <a:rPr lang="pt-BR" sz="2400"/>
              <a:t> e </a:t>
            </a:r>
            <a:r>
              <a:rPr lang="pt-BR" sz="2400" i="1"/>
              <a:t>Blepharida</a:t>
            </a:r>
            <a:endParaRPr lang="en-US" sz="2400" i="1"/>
          </a:p>
        </p:txBody>
      </p:sp>
      <p:sp>
        <p:nvSpPr>
          <p:cNvPr id="32774" name="TextBox 8"/>
          <p:cNvSpPr txBox="1">
            <a:spLocks noChangeArrowheads="1"/>
          </p:cNvSpPr>
          <p:nvPr/>
        </p:nvSpPr>
        <p:spPr bwMode="auto">
          <a:xfrm>
            <a:off x="0" y="557213"/>
            <a:ext cx="73152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3000"/>
              <a:t>Mostra que não existe um padrão  de cofilogenia entre os besouros e as plantas hospedeiras, mas sim uma associação entre grupos bioquímicos das plantas e os besouros. Além disso mostra que a diversificação destas linhagens deve ter ocorrido ao mesmo tempo – evidência forte de coevolução</a:t>
            </a:r>
            <a:endParaRPr lang="en-US" sz="3000"/>
          </a:p>
        </p:txBody>
      </p:sp>
      <p:pic>
        <p:nvPicPr>
          <p:cNvPr id="3277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2057400"/>
            <a:ext cx="14382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0"/>
            <a:ext cx="43338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mhaf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812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istockphoto_869780_gopher_sayings_he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200400"/>
            <a:ext cx="36195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2006cat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28612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9" descr="gopher_at_mckerricher_ranger_station_img_07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Rectangle 7"/>
          <p:cNvSpPr>
            <a:spLocks noChangeArrowheads="1"/>
          </p:cNvSpPr>
          <p:nvPr/>
        </p:nvSpPr>
        <p:spPr bwMode="auto">
          <a:xfrm>
            <a:off x="0" y="2057400"/>
            <a:ext cx="2886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MARK S. HAFNER </a:t>
            </a:r>
          </a:p>
        </p:txBody>
      </p:sp>
      <p:pic>
        <p:nvPicPr>
          <p:cNvPr id="33799" name="Picture 11" descr="http://www.cns.uni.edu/Connex04/04photos/Demast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0"/>
            <a:ext cx="31242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-255588"/>
            <a:ext cx="8153400" cy="7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mhaf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812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7" descr="2006cat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7"/>
          <p:cNvSpPr>
            <a:spLocks noChangeArrowheads="1"/>
          </p:cNvSpPr>
          <p:nvPr/>
        </p:nvSpPr>
        <p:spPr bwMode="auto">
          <a:xfrm>
            <a:off x="0" y="2057400"/>
            <a:ext cx="2886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MARK S. HAFNER </a:t>
            </a:r>
          </a:p>
        </p:txBody>
      </p:sp>
      <p:pic>
        <p:nvPicPr>
          <p:cNvPr id="35845" name="Picture 11" descr="http://www.cns.uni.edu/Connex04/04photos/Demast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0"/>
            <a:ext cx="31242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304800" y="2514600"/>
            <a:ext cx="8839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/>
              <a:t>Mostra que além de ter um padrão de cofilogenia entre os ratos e os piolhos a diversificação destas linhagens deve ter ocorrido ao mesmo tempo – evidência forte de coevolução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29025" y="4305300"/>
            <a:ext cx="55149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1" descr="http://www.cns.uni.edu/Connex04/04photos/Demas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0"/>
            <a:ext cx="31242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0" y="0"/>
            <a:ext cx="60960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Mas será que foi co-evolução? Qual a condição que define que duas (ou mais) espécies estão co-evoluindo????</a:t>
            </a:r>
          </a:p>
          <a:p>
            <a:endParaRPr lang="pt-BR" dirty="0" smtClean="0"/>
          </a:p>
          <a:p>
            <a:r>
              <a:rPr lang="pt-BR" dirty="0" smtClean="0"/>
              <a:t>Lembrando: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3352800"/>
            <a:ext cx="4572000" cy="30223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 dirty="0" smtClean="0"/>
              <a:t>“Adaptação recíproca entre duas espécies; cada espécie exerce uma pressão seletiva sobre a outra espécie e evolui em resposta à outra espécie”</a:t>
            </a:r>
            <a:endParaRPr lang="pt-BR" dirty="0"/>
          </a:p>
        </p:txBody>
      </p:sp>
      <p:sp>
        <p:nvSpPr>
          <p:cNvPr id="8" name="Rectangle 7"/>
          <p:cNvSpPr/>
          <p:nvPr/>
        </p:nvSpPr>
        <p:spPr>
          <a:xfrm>
            <a:off x="4572000" y="2286000"/>
            <a:ext cx="4191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Especiação Alopátrica, sem contato entre os tucos-tucos; os piolhos seguem por que não mudam de hospedeiro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Parasita-hospedeiro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371600"/>
            <a:ext cx="8420100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98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Cofilogenias podem ser produzidas por:</a:t>
            </a:r>
          </a:p>
          <a:p>
            <a:pPr>
              <a:spcBef>
                <a:spcPct val="50000"/>
              </a:spcBef>
            </a:pPr>
            <a:r>
              <a:rPr lang="pt-BR"/>
              <a:t>Coevolução</a:t>
            </a:r>
          </a:p>
          <a:p>
            <a:pPr>
              <a:spcBef>
                <a:spcPct val="50000"/>
              </a:spcBef>
            </a:pPr>
            <a:r>
              <a:rPr lang="pt-BR"/>
              <a:t>Evolução sequencial</a:t>
            </a:r>
          </a:p>
          <a:p>
            <a:pPr>
              <a:spcBef>
                <a:spcPct val="50000"/>
              </a:spcBef>
            </a:pPr>
            <a:r>
              <a:rPr lang="pt-BR"/>
              <a:t>Especiação alopátrica por causas externas sem influência recíproca das linhagens</a:t>
            </a:r>
          </a:p>
          <a:p>
            <a:pPr>
              <a:spcBef>
                <a:spcPct val="50000"/>
              </a:spcBef>
            </a:pPr>
            <a:endParaRPr lang="pt-BR"/>
          </a:p>
          <a:p>
            <a:pPr>
              <a:spcBef>
                <a:spcPct val="50000"/>
              </a:spcBef>
            </a:pPr>
            <a:r>
              <a:rPr lang="pt-BR"/>
              <a:t>Mais ainda, coevolução pode não produzir cofilogenias:</a:t>
            </a:r>
          </a:p>
          <a:p>
            <a:pPr>
              <a:spcBef>
                <a:spcPct val="50000"/>
              </a:spcBef>
            </a:pPr>
            <a:r>
              <a:rPr lang="pt-BR"/>
              <a:t>Perda do padrão de co-filogenias ou filogenias especulares (quando acontecem mudanças de hospedeiro - Inseto-planta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sz="4000" b="1"/>
          </a:p>
          <a:p>
            <a:pPr>
              <a:spcBef>
                <a:spcPct val="50000"/>
              </a:spcBef>
            </a:pPr>
            <a:r>
              <a:rPr lang="pt-BR" sz="4000" b="1"/>
              <a:t>Mensagem</a:t>
            </a:r>
          </a:p>
          <a:p>
            <a:pPr>
              <a:spcBef>
                <a:spcPct val="50000"/>
              </a:spcBef>
            </a:pPr>
            <a:r>
              <a:rPr lang="pt-BR" sz="4000" b="1"/>
              <a:t>Nem sempre coevolução vai produzir cofilogenias e nem toda cofilogenia é produto da coevolução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4"/>
          <p:cNvSpPr txBox="1">
            <a:spLocks noChangeArrowheads="1"/>
          </p:cNvSpPr>
          <p:nvPr/>
        </p:nvSpPr>
        <p:spPr bwMode="auto">
          <a:xfrm>
            <a:off x="762000" y="304800"/>
            <a:ext cx="7086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Coevolução e Macroevolução</a:t>
            </a:r>
            <a:endParaRPr lang="en-US"/>
          </a:p>
        </p:txBody>
      </p:sp>
      <p:pic>
        <p:nvPicPr>
          <p:cNvPr id="3993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9032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381000"/>
            <a:ext cx="9296400" cy="425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7"/>
          <p:cNvSpPr>
            <a:spLocks noChangeArrowheads="1"/>
          </p:cNvSpPr>
          <p:nvPr/>
        </p:nvSpPr>
        <p:spPr bwMode="auto">
          <a:xfrm>
            <a:off x="685800" y="4662488"/>
            <a:ext cx="76962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Mutualismo (orgão de Newcomer e proteção das formigas contras as vespas e moscas)</a:t>
            </a:r>
          </a:p>
          <a:p>
            <a:pPr>
              <a:spcBef>
                <a:spcPct val="50000"/>
              </a:spcBef>
            </a:pPr>
            <a:endParaRPr lang="pt-BR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38175"/>
            <a:ext cx="847725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 descr="http://serendip.brynmawr.edu/bb/brainevolution/J1-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8725" y="0"/>
            <a:ext cx="66452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6" descr="http://ucsdnews.ucsd.edu/graphics/images/2004/Vermei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495800"/>
            <a:ext cx="23622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5"/>
          <p:cNvSpPr>
            <a:spLocks noChangeArrowheads="1"/>
          </p:cNvSpPr>
          <p:nvPr/>
        </p:nvSpPr>
        <p:spPr bwMode="auto">
          <a:xfrm>
            <a:off x="609600" y="5867400"/>
            <a:ext cx="2238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Geerat Vermeij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"/>
            <a:ext cx="80676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450" y="347663"/>
            <a:ext cx="80391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/>
              <a:t>Coevolução difusa! 3, 4, 5, 10, 100 espécies em interação....</a:t>
            </a:r>
          </a:p>
          <a:p>
            <a:pPr>
              <a:spcBef>
                <a:spcPct val="50000"/>
              </a:spcBef>
            </a:pPr>
            <a:r>
              <a:rPr lang="pt-BR" sz="2800"/>
              <a:t>Casos mais claros de coevolução vem de interações par à par. </a:t>
            </a:r>
          </a:p>
          <a:p>
            <a:pPr>
              <a:spcBef>
                <a:spcPct val="50000"/>
              </a:spcBef>
            </a:pPr>
            <a:r>
              <a:rPr lang="pt-BR" sz="2800"/>
              <a:t>Na prática cada espécie vai experimentar pressões seletivas de várias outras espécies e exercer também pressões em várias espécies</a:t>
            </a:r>
          </a:p>
          <a:p>
            <a:pPr>
              <a:spcBef>
                <a:spcPct val="50000"/>
              </a:spcBef>
            </a:pPr>
            <a:r>
              <a:rPr lang="pt-BR" sz="2800"/>
              <a:t>A evolução de uma espécie qualquer será uma resposta agregada (ou composta) à todos os seus mutualistas, competidores, predarores, presas e qualquer mudança evolutiva em uma linhagem pode não ser facilmente explicada em termos de 1 competidor apenas. Isto é coevolução difusa e é muito difícil de se estudar....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/>
              <a:t>Coevolução em 4 grupos de organismos em interação a pelo menos 50 milhões de anos</a:t>
            </a:r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0425" y="2516188"/>
            <a:ext cx="5743575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174875"/>
            <a:ext cx="52292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Box 4"/>
          <p:cNvSpPr txBox="1">
            <a:spLocks noChangeArrowheads="1"/>
          </p:cNvSpPr>
          <p:nvPr/>
        </p:nvSpPr>
        <p:spPr bwMode="auto">
          <a:xfrm>
            <a:off x="76200" y="1066800"/>
            <a:ext cx="36576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Formigas&lt;-&gt;Fungos ---Micro-fungos parasitas dos fungos ----Bactérias com antibióticos nas formigas!!!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</p:txBody>
      </p:sp>
      <p:pic>
        <p:nvPicPr>
          <p:cNvPr id="4098" name="Picture 2" descr="http://www.dimijianimages.com/More-page5b-leafcutters/fungal-garden-A.auriculatu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9349"/>
            <a:ext cx="6667500" cy="4438651"/>
          </a:xfrm>
          <a:prstGeom prst="rect">
            <a:avLst/>
          </a:prstGeom>
          <a:noFill/>
        </p:spPr>
      </p:pic>
      <p:pic>
        <p:nvPicPr>
          <p:cNvPr id="4100" name="Picture 4" descr="http://www.dimijianimages.com/More-page5b-leafcutters/EscovopsisT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333750" cy="2257426"/>
          </a:xfrm>
          <a:prstGeom prst="rect">
            <a:avLst/>
          </a:prstGeom>
          <a:noFill/>
        </p:spPr>
      </p:pic>
      <p:pic>
        <p:nvPicPr>
          <p:cNvPr id="4102" name="Picture 6" descr="http://www.dimijianimages.com/More-page5b-leafcutters/Strep-on-TrachymyrmexT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96025" y="0"/>
            <a:ext cx="2847975" cy="42291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858000" y="4303455"/>
            <a:ext cx="2057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© Gregory G. and Mary Beth </a:t>
            </a:r>
            <a:r>
              <a:rPr lang="en-US" sz="2400" dirty="0" err="1" smtClean="0"/>
              <a:t>Dimijian</a:t>
            </a:r>
            <a:endParaRPr lang="pt-B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  <a:p>
            <a:pPr>
              <a:spcBef>
                <a:spcPct val="50000"/>
              </a:spcBef>
            </a:pPr>
            <a:endParaRPr lang="pt-BR" sz="2800"/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38250"/>
            <a:ext cx="898207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0" y="0"/>
            <a:ext cx="8610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400"/>
              <a:t>Cofilogenias temporalmente concordantes em 3 dos 4 grupos já estudados!!!! Mutualismo de 3 contra o antagonismo parasitário de 1!!!!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111125"/>
            <a:ext cx="89154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pt-BR"/>
              <a:t>Simpsonian view of life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pt-BR" noProof="1"/>
          </a:p>
        </p:txBody>
      </p:sp>
      <p:pic>
        <p:nvPicPr>
          <p:cNvPr id="261123" name="Picture 3" descr="simpson-in-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5350" y="0"/>
            <a:ext cx="18510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10000"/>
            <a:ext cx="20050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5" name="Rectangle 5"/>
          <p:cNvSpPr>
            <a:spLocks noChangeArrowheads="1"/>
          </p:cNvSpPr>
          <p:nvPr/>
        </p:nvSpPr>
        <p:spPr bwMode="auto">
          <a:xfrm>
            <a:off x="3124200" y="6019800"/>
            <a:ext cx="2878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George G. Simpson</a:t>
            </a:r>
            <a:endParaRPr lang="en-US"/>
          </a:p>
        </p:txBody>
      </p:sp>
      <p:pic>
        <p:nvPicPr>
          <p:cNvPr id="261127" name="Picture 7" descr="1957-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3736975"/>
            <a:ext cx="2209800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8" name="Rectangle 8"/>
          <p:cNvSpPr>
            <a:spLocks noChangeArrowheads="1"/>
          </p:cNvSpPr>
          <p:nvPr/>
        </p:nvSpPr>
        <p:spPr bwMode="auto">
          <a:xfrm>
            <a:off x="228600" y="2362200"/>
            <a:ext cx="693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pt-BR"/>
              <a:t>Macroevolution– Invasion and diversification of adaptive zones</a:t>
            </a:r>
            <a:endParaRPr lang="pt-BR" noProof="1"/>
          </a:p>
        </p:txBody>
      </p:sp>
      <p:sp>
        <p:nvSpPr>
          <p:cNvPr id="261129" name="Rectangle 9"/>
          <p:cNvSpPr>
            <a:spLocks noChangeArrowheads="1"/>
          </p:cNvSpPr>
          <p:nvPr/>
        </p:nvSpPr>
        <p:spPr bwMode="auto">
          <a:xfrm>
            <a:off x="2439988" y="319088"/>
            <a:ext cx="4875212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pt-BR"/>
              <a:t>“Life is like a donut: round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pt-BR"/>
              <a:t> and empty inside”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533400"/>
            <a:ext cx="65436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1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5" grpId="0"/>
      <p:bldP spid="261128" grpId="0"/>
      <p:bldP spid="26112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8" name="Rectangle 8"/>
          <p:cNvSpPr>
            <a:spLocks noChangeArrowheads="1"/>
          </p:cNvSpPr>
          <p:nvPr/>
        </p:nvSpPr>
        <p:spPr bwMode="auto">
          <a:xfrm>
            <a:off x="0" y="2895600"/>
            <a:ext cx="7696200" cy="379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pt-BR" sz="2800" dirty="0">
                <a:solidFill>
                  <a:srgbClr val="FFFF00"/>
                </a:solidFill>
              </a:rPr>
              <a:t>Macroevolution– Invasion and diversification of adaptive </a:t>
            </a:r>
            <a:r>
              <a:rPr lang="pt-BR" sz="2800" dirty="0" smtClean="0">
                <a:solidFill>
                  <a:srgbClr val="FFFF00"/>
                </a:solidFill>
              </a:rPr>
              <a:t>zones –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pt-BR" sz="2800" noProof="1" smtClean="0">
              <a:solidFill>
                <a:srgbClr val="FFFF00"/>
              </a:solidFill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pt-BR" sz="2800" noProof="1" smtClean="0">
                <a:solidFill>
                  <a:srgbClr val="FFFF00"/>
                </a:solidFill>
              </a:rPr>
              <a:t>Lago Vitória na Africa – Formado a 400.000 anos mas secou completamente a cerca de 17.000 anos. Após a invasão do lago por ciclídeos estes se diversificaram em mais de 300 espécies</a:t>
            </a:r>
            <a:endParaRPr lang="pt-BR" sz="2800" noProof="1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2712" y="438241"/>
            <a:ext cx="6529388" cy="2266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81350" y="0"/>
            <a:ext cx="5962650" cy="66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9067800" cy="6114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 descr="http://onlinelibrary.wiley.com/store/mrw_content/els/articles/a0001749/image_n/nfgz002.gif?v=1&amp;t=h95qb53b&amp;s=15f093bfd77a969c16e3218f48c0e7063a3d725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200400"/>
            <a:ext cx="5505450" cy="2819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 b="1"/>
              <a:t>Resumo:</a:t>
            </a:r>
          </a:p>
          <a:p>
            <a:pPr>
              <a:spcBef>
                <a:spcPct val="50000"/>
              </a:spcBef>
            </a:pPr>
            <a:r>
              <a:rPr lang="pt-BR" sz="4000" b="1"/>
              <a:t>O que é coevolução. Sua origem em interações ecológicas bem conhecidas. Como estudar e demonstrar coevolução. Hipóteses alternativas (Evolução sequencial, préadaptação). Seu papel macroevolutivo.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 descr="Image:Common jassid nymphs and ants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-76200"/>
            <a:ext cx="4292600" cy="643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9"/>
          <p:cNvSpPr>
            <a:spLocks noChangeArrowheads="1"/>
          </p:cNvSpPr>
          <p:nvPr/>
        </p:nvSpPr>
        <p:spPr bwMode="auto">
          <a:xfrm>
            <a:off x="3124200" y="6084888"/>
            <a:ext cx="61722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Leaf Hopper nymph of the Common </a:t>
            </a:r>
            <a:r>
              <a:rPr lang="en-US" sz="1600" dirty="0" err="1" smtClean="0">
                <a:solidFill>
                  <a:srgbClr val="FF0000"/>
                </a:solidFill>
              </a:rPr>
              <a:t>Jassid</a:t>
            </a:r>
            <a:r>
              <a:rPr lang="en-US" sz="1600" dirty="0" smtClean="0">
                <a:solidFill>
                  <a:srgbClr val="FF0000"/>
                </a:solidFill>
              </a:rPr>
              <a:t> (</a:t>
            </a:r>
            <a:r>
              <a:rPr lang="en-US" sz="1600" i="1" dirty="0" err="1" smtClean="0">
                <a:solidFill>
                  <a:srgbClr val="FF0000"/>
                </a:solidFill>
              </a:rPr>
              <a:t>Eurymela</a:t>
            </a:r>
            <a:r>
              <a:rPr lang="en-US" sz="1600" i="1" dirty="0" smtClean="0">
                <a:solidFill>
                  <a:srgbClr val="FF0000"/>
                </a:solidFill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</a:rPr>
              <a:t>fenestrata</a:t>
            </a:r>
            <a:r>
              <a:rPr lang="en-US" sz="1600" dirty="0" smtClean="0">
                <a:solidFill>
                  <a:srgbClr val="FF0000"/>
                </a:solidFill>
              </a:rPr>
              <a:t>). Specimen </a:t>
            </a:r>
            <a:r>
              <a:rPr lang="en-US" sz="1600" dirty="0">
                <a:solidFill>
                  <a:srgbClr val="FF0000"/>
                </a:solidFill>
              </a:rPr>
              <a:t>approx 10mm in length. Taken in Swifts Creek, Victoria, Australia in January 2007.</a:t>
            </a: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0" y="0"/>
            <a:ext cx="4953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Estes exemplos levantam algumas questões. Será que todo mutualismo são exemplos de coevolução?</a:t>
            </a:r>
          </a:p>
          <a:p>
            <a:pPr>
              <a:spcBef>
                <a:spcPct val="50000"/>
              </a:spcBef>
            </a:pPr>
            <a:r>
              <a:rPr lang="pt-BR" dirty="0"/>
              <a:t>Coadaptação implica em coevolução? Como pode a coadaptação entre formiga e borboleta ter evoluido? </a:t>
            </a:r>
          </a:p>
          <a:p>
            <a:pPr>
              <a:spcBef>
                <a:spcPct val="50000"/>
              </a:spcBef>
            </a:pPr>
            <a:r>
              <a:rPr lang="pt-BR" dirty="0"/>
              <a:t>1 – Coevolução</a:t>
            </a:r>
          </a:p>
          <a:p>
            <a:pPr>
              <a:spcBef>
                <a:spcPct val="50000"/>
              </a:spcBef>
            </a:pPr>
            <a:r>
              <a:rPr lang="pt-BR" dirty="0"/>
              <a:t>2 – Alternativa?</a:t>
            </a:r>
          </a:p>
        </p:txBody>
      </p:sp>
      <p:pic>
        <p:nvPicPr>
          <p:cNvPr id="48130" name="Picture 2" descr="Leafhopper nymph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4267200"/>
            <a:ext cx="2857500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868660"/>
            <a:ext cx="10585176" cy="342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0605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0"/>
            <a:ext cx="1847850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24000"/>
            <a:ext cx="1543050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05400"/>
            <a:ext cx="26193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4225" y="0"/>
            <a:ext cx="20097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1600200"/>
            <a:ext cx="20193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9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9000" y="2743200"/>
            <a:ext cx="19050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0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276600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1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96050" y="5133975"/>
            <a:ext cx="2647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2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38600" y="5029200"/>
            <a:ext cx="23907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3" name="Picture 1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76800" y="2971800"/>
            <a:ext cx="23812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4" name="Picture 1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590800" y="1905000"/>
            <a:ext cx="26098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5" name="Picture 16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667000" y="3744913"/>
            <a:ext cx="1905000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-228600" y="-82550"/>
            <a:ext cx="8829675" cy="7472363"/>
            <a:chOff x="240" y="96"/>
            <a:chExt cx="4608" cy="4020"/>
          </a:xfrm>
        </p:grpSpPr>
        <p:pic>
          <p:nvPicPr>
            <p:cNvPr id="3809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924" y="192"/>
              <a:ext cx="4020" cy="3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0933" name="Line 5"/>
            <p:cNvSpPr>
              <a:spLocks noChangeAspect="1" noChangeShapeType="1"/>
            </p:cNvSpPr>
            <p:nvPr/>
          </p:nvSpPr>
          <p:spPr bwMode="auto">
            <a:xfrm flipH="1" flipV="1">
              <a:off x="3105" y="3521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4" name="Line 6"/>
            <p:cNvSpPr>
              <a:spLocks noChangeAspect="1" noChangeShapeType="1"/>
            </p:cNvSpPr>
            <p:nvPr/>
          </p:nvSpPr>
          <p:spPr bwMode="auto">
            <a:xfrm flipH="1" flipV="1">
              <a:off x="2892" y="3418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5" name="Line 7"/>
            <p:cNvSpPr>
              <a:spLocks noChangeAspect="1" noChangeShapeType="1"/>
            </p:cNvSpPr>
            <p:nvPr/>
          </p:nvSpPr>
          <p:spPr bwMode="auto">
            <a:xfrm flipV="1">
              <a:off x="3094" y="33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6" name="Line 8"/>
            <p:cNvSpPr>
              <a:spLocks noChangeAspect="1" noChangeShapeType="1"/>
            </p:cNvSpPr>
            <p:nvPr/>
          </p:nvSpPr>
          <p:spPr bwMode="auto">
            <a:xfrm flipH="1">
              <a:off x="3094" y="3210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7" name="Line 9"/>
            <p:cNvSpPr>
              <a:spLocks noChangeAspect="1" noChangeShapeType="1"/>
            </p:cNvSpPr>
            <p:nvPr/>
          </p:nvSpPr>
          <p:spPr bwMode="auto">
            <a:xfrm flipH="1" flipV="1">
              <a:off x="2640" y="3114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8" name="Line 10"/>
            <p:cNvSpPr>
              <a:spLocks noChangeAspect="1" noChangeShapeType="1"/>
            </p:cNvSpPr>
            <p:nvPr/>
          </p:nvSpPr>
          <p:spPr bwMode="auto">
            <a:xfrm flipH="1" flipV="1">
              <a:off x="2736" y="301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9" name="Line 11"/>
            <p:cNvSpPr>
              <a:spLocks noChangeAspect="1" noChangeShapeType="1"/>
            </p:cNvSpPr>
            <p:nvPr/>
          </p:nvSpPr>
          <p:spPr bwMode="auto">
            <a:xfrm flipV="1">
              <a:off x="3168" y="2922"/>
              <a:ext cx="72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0" name="Line 12"/>
            <p:cNvSpPr>
              <a:spLocks noChangeAspect="1" noChangeShapeType="1"/>
            </p:cNvSpPr>
            <p:nvPr/>
          </p:nvSpPr>
          <p:spPr bwMode="auto">
            <a:xfrm flipH="1" flipV="1">
              <a:off x="2352" y="2826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1" name="Line 13"/>
            <p:cNvSpPr>
              <a:spLocks noChangeAspect="1" noChangeShapeType="1"/>
            </p:cNvSpPr>
            <p:nvPr/>
          </p:nvSpPr>
          <p:spPr bwMode="auto">
            <a:xfrm flipH="1" flipV="1">
              <a:off x="2592" y="2730"/>
              <a:ext cx="4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2" name="Line 14"/>
            <p:cNvSpPr>
              <a:spLocks noChangeAspect="1" noChangeShapeType="1"/>
            </p:cNvSpPr>
            <p:nvPr/>
          </p:nvSpPr>
          <p:spPr bwMode="auto">
            <a:xfrm flipV="1">
              <a:off x="2592" y="2634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3" name="Line 15"/>
            <p:cNvSpPr>
              <a:spLocks noChangeAspect="1" noChangeShapeType="1"/>
            </p:cNvSpPr>
            <p:nvPr/>
          </p:nvSpPr>
          <p:spPr bwMode="auto">
            <a:xfrm flipH="1" flipV="1">
              <a:off x="2544" y="2538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4" name="Line 16"/>
            <p:cNvSpPr>
              <a:spLocks noChangeAspect="1" noChangeShapeType="1"/>
            </p:cNvSpPr>
            <p:nvPr/>
          </p:nvSpPr>
          <p:spPr bwMode="auto">
            <a:xfrm rot="240000" flipH="1" flipV="1">
              <a:off x="2460" y="2427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5" name="Line 17"/>
            <p:cNvSpPr>
              <a:spLocks noChangeAspect="1" noChangeShapeType="1"/>
            </p:cNvSpPr>
            <p:nvPr/>
          </p:nvSpPr>
          <p:spPr bwMode="auto">
            <a:xfrm rot="21480000">
              <a:off x="2190" y="2335"/>
              <a:ext cx="351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6" name="Line 18"/>
            <p:cNvSpPr>
              <a:spLocks noChangeAspect="1" noChangeShapeType="1"/>
            </p:cNvSpPr>
            <p:nvPr/>
          </p:nvSpPr>
          <p:spPr bwMode="auto">
            <a:xfrm>
              <a:off x="1872" y="2237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7" name="Line 19"/>
            <p:cNvSpPr>
              <a:spLocks noChangeAspect="1" noChangeShapeType="1"/>
            </p:cNvSpPr>
            <p:nvPr/>
          </p:nvSpPr>
          <p:spPr bwMode="auto">
            <a:xfrm flipV="1">
              <a:off x="2190" y="2139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8" name="Line 20"/>
            <p:cNvSpPr>
              <a:spLocks noChangeAspect="1" noChangeShapeType="1"/>
            </p:cNvSpPr>
            <p:nvPr/>
          </p:nvSpPr>
          <p:spPr bwMode="auto">
            <a:xfrm flipV="1">
              <a:off x="3312" y="2024"/>
              <a:ext cx="192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9" name="Line 21"/>
            <p:cNvSpPr>
              <a:spLocks noChangeAspect="1" noChangeShapeType="1"/>
            </p:cNvSpPr>
            <p:nvPr/>
          </p:nvSpPr>
          <p:spPr bwMode="auto">
            <a:xfrm flipH="1" flipV="1">
              <a:off x="3408" y="1818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0" name="Line 22"/>
            <p:cNvSpPr>
              <a:spLocks noChangeAspect="1" noChangeShapeType="1"/>
            </p:cNvSpPr>
            <p:nvPr/>
          </p:nvSpPr>
          <p:spPr bwMode="auto">
            <a:xfrm flipV="1">
              <a:off x="3504" y="1932"/>
              <a:ext cx="43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1" name="Line 23"/>
            <p:cNvSpPr>
              <a:spLocks noChangeAspect="1" noChangeShapeType="1"/>
            </p:cNvSpPr>
            <p:nvPr/>
          </p:nvSpPr>
          <p:spPr bwMode="auto">
            <a:xfrm flipH="1" flipV="1">
              <a:off x="2832" y="1530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2" name="Line 24"/>
            <p:cNvSpPr>
              <a:spLocks noChangeAspect="1" noChangeShapeType="1"/>
            </p:cNvSpPr>
            <p:nvPr/>
          </p:nvSpPr>
          <p:spPr bwMode="auto">
            <a:xfrm rot="21420000" flipV="1">
              <a:off x="3408" y="1434"/>
              <a:ext cx="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3" name="Line 25"/>
            <p:cNvSpPr>
              <a:spLocks noChangeAspect="1" noChangeShapeType="1"/>
            </p:cNvSpPr>
            <p:nvPr/>
          </p:nvSpPr>
          <p:spPr bwMode="auto">
            <a:xfrm>
              <a:off x="3381" y="942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4" name="Line 26"/>
            <p:cNvSpPr>
              <a:spLocks noChangeAspect="1" noChangeShapeType="1"/>
            </p:cNvSpPr>
            <p:nvPr/>
          </p:nvSpPr>
          <p:spPr bwMode="auto">
            <a:xfrm flipV="1">
              <a:off x="3504" y="858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5" name="Line 27"/>
            <p:cNvSpPr>
              <a:spLocks noChangeAspect="1" noChangeShapeType="1"/>
            </p:cNvSpPr>
            <p:nvPr/>
          </p:nvSpPr>
          <p:spPr bwMode="auto">
            <a:xfrm rot="21120000" flipV="1">
              <a:off x="3589" y="734"/>
              <a:ext cx="0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6" name="Line 28"/>
            <p:cNvSpPr>
              <a:spLocks noChangeAspect="1" noChangeShapeType="1"/>
            </p:cNvSpPr>
            <p:nvPr/>
          </p:nvSpPr>
          <p:spPr bwMode="auto">
            <a:xfrm rot="540000" flipV="1">
              <a:off x="3623" y="618"/>
              <a:ext cx="1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7" name="Line 29"/>
            <p:cNvSpPr>
              <a:spLocks noChangeAspect="1" noChangeShapeType="1"/>
            </p:cNvSpPr>
            <p:nvPr/>
          </p:nvSpPr>
          <p:spPr bwMode="auto">
            <a:xfrm flipV="1">
              <a:off x="3952" y="1627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8" name="Line 30"/>
            <p:cNvSpPr>
              <a:spLocks noChangeAspect="1" noChangeShapeType="1"/>
            </p:cNvSpPr>
            <p:nvPr/>
          </p:nvSpPr>
          <p:spPr bwMode="auto">
            <a:xfrm rot="21120000" flipV="1">
              <a:off x="3936" y="1770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9" name="Line 31"/>
            <p:cNvSpPr>
              <a:spLocks noChangeAspect="1" noChangeShapeType="1"/>
            </p:cNvSpPr>
            <p:nvPr/>
          </p:nvSpPr>
          <p:spPr bwMode="auto">
            <a:xfrm flipV="1">
              <a:off x="4044" y="1338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60" name="Line 32"/>
            <p:cNvSpPr>
              <a:spLocks noChangeAspect="1" noChangeShapeType="1"/>
            </p:cNvSpPr>
            <p:nvPr/>
          </p:nvSpPr>
          <p:spPr bwMode="auto">
            <a:xfrm rot="21300000" flipV="1">
              <a:off x="4032" y="1242"/>
              <a:ext cx="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61" name="Line 33"/>
            <p:cNvSpPr>
              <a:spLocks noChangeAspect="1" noChangeShapeType="1"/>
            </p:cNvSpPr>
            <p:nvPr/>
          </p:nvSpPr>
          <p:spPr bwMode="auto">
            <a:xfrm rot="360000">
              <a:off x="4113" y="114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62" name="Line 34"/>
            <p:cNvSpPr>
              <a:spLocks noChangeAspect="1" noChangeShapeType="1"/>
            </p:cNvSpPr>
            <p:nvPr/>
          </p:nvSpPr>
          <p:spPr bwMode="auto">
            <a:xfrm rot="21540000" flipV="1">
              <a:off x="4107" y="1040"/>
              <a:ext cx="253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380963" name="Picture 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4" y="1872"/>
              <a:ext cx="28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0964" name="Picture 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768"/>
              <a:ext cx="432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0965" name="Picture 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2690"/>
              <a:ext cx="48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380966" name="Object 38"/>
            <p:cNvGraphicFramePr>
              <a:graphicFrameLocks noChangeAspect="1"/>
            </p:cNvGraphicFramePr>
            <p:nvPr/>
          </p:nvGraphicFramePr>
          <p:xfrm>
            <a:off x="2736" y="2708"/>
            <a:ext cx="358" cy="268"/>
          </p:xfrm>
          <a:graphic>
            <a:graphicData uri="http://schemas.openxmlformats.org/presentationml/2006/ole">
              <p:oleObj spid="_x0000_s2051" name="Image" r:id="rId8" imgW="3343380" imgH="2499153" progId="">
                <p:embed/>
              </p:oleObj>
            </a:graphicData>
          </a:graphic>
        </p:graphicFrame>
        <p:graphicFrame>
          <p:nvGraphicFramePr>
            <p:cNvPr id="380967" name="Object 39"/>
            <p:cNvGraphicFramePr>
              <a:graphicFrameLocks noChangeAspect="1"/>
            </p:cNvGraphicFramePr>
            <p:nvPr/>
          </p:nvGraphicFramePr>
          <p:xfrm>
            <a:off x="1253" y="2087"/>
            <a:ext cx="187" cy="169"/>
          </p:xfrm>
          <a:graphic>
            <a:graphicData uri="http://schemas.openxmlformats.org/presentationml/2006/ole">
              <p:oleObj spid="_x0000_s2052" name="Image" r:id="rId9" imgW="2880366" imgH="2593853" progId="">
                <p:embed/>
              </p:oleObj>
            </a:graphicData>
          </a:graphic>
        </p:graphicFrame>
        <p:graphicFrame>
          <p:nvGraphicFramePr>
            <p:cNvPr id="380968" name="Object 40"/>
            <p:cNvGraphicFramePr>
              <a:graphicFrameLocks noChangeAspect="1"/>
            </p:cNvGraphicFramePr>
            <p:nvPr/>
          </p:nvGraphicFramePr>
          <p:xfrm>
            <a:off x="2160" y="3285"/>
            <a:ext cx="357" cy="267"/>
          </p:xfrm>
          <a:graphic>
            <a:graphicData uri="http://schemas.openxmlformats.org/presentationml/2006/ole">
              <p:oleObj spid="_x0000_s2053" name="Image" r:id="rId10" imgW="3392144" imgH="2535941" progId="">
                <p:embed/>
              </p:oleObj>
            </a:graphicData>
          </a:graphic>
        </p:graphicFrame>
        <p:graphicFrame>
          <p:nvGraphicFramePr>
            <p:cNvPr id="380969" name="Object 41"/>
            <p:cNvGraphicFramePr>
              <a:graphicFrameLocks noChangeAspect="1"/>
            </p:cNvGraphicFramePr>
            <p:nvPr/>
          </p:nvGraphicFramePr>
          <p:xfrm>
            <a:off x="1668" y="2712"/>
            <a:ext cx="252" cy="216"/>
          </p:xfrm>
          <a:graphic>
            <a:graphicData uri="http://schemas.openxmlformats.org/presentationml/2006/ole">
              <p:oleObj spid="_x0000_s2054" name="Image" r:id="rId11" imgW="2953518" imgH="2529631" progId="">
                <p:embed/>
              </p:oleObj>
            </a:graphicData>
          </a:graphic>
        </p:graphicFrame>
        <p:graphicFrame>
          <p:nvGraphicFramePr>
            <p:cNvPr id="380970" name="Object 42"/>
            <p:cNvGraphicFramePr>
              <a:graphicFrameLocks noChangeAspect="1"/>
            </p:cNvGraphicFramePr>
            <p:nvPr/>
          </p:nvGraphicFramePr>
          <p:xfrm>
            <a:off x="3074" y="2366"/>
            <a:ext cx="308" cy="212"/>
          </p:xfrm>
          <a:graphic>
            <a:graphicData uri="http://schemas.openxmlformats.org/presentationml/2006/ole">
              <p:oleObj spid="_x0000_s2055" name="Image" r:id="rId12" imgW="3111751" imgH="2145615" progId="">
                <p:embed/>
              </p:oleObj>
            </a:graphicData>
          </a:graphic>
        </p:graphicFrame>
        <p:graphicFrame>
          <p:nvGraphicFramePr>
            <p:cNvPr id="380971" name="Object 43"/>
            <p:cNvGraphicFramePr>
              <a:graphicFrameLocks noChangeAspect="1"/>
            </p:cNvGraphicFramePr>
            <p:nvPr/>
          </p:nvGraphicFramePr>
          <p:xfrm>
            <a:off x="2592" y="2160"/>
            <a:ext cx="253" cy="209"/>
          </p:xfrm>
          <a:graphic>
            <a:graphicData uri="http://schemas.openxmlformats.org/presentationml/2006/ole">
              <p:oleObj spid="_x0000_s2056" name="Image" r:id="rId13" imgW="4846330" imgH="3998984" progId="">
                <p:embed/>
              </p:oleObj>
            </a:graphicData>
          </a:graphic>
        </p:graphicFrame>
        <p:graphicFrame>
          <p:nvGraphicFramePr>
            <p:cNvPr id="380972" name="Object 44"/>
            <p:cNvGraphicFramePr>
              <a:graphicFrameLocks noChangeAspect="1"/>
            </p:cNvGraphicFramePr>
            <p:nvPr/>
          </p:nvGraphicFramePr>
          <p:xfrm>
            <a:off x="4152" y="570"/>
            <a:ext cx="611" cy="417"/>
          </p:xfrm>
          <a:graphic>
            <a:graphicData uri="http://schemas.openxmlformats.org/presentationml/2006/ole">
              <p:oleObj spid="_x0000_s2057" name="Image" r:id="rId14" imgW="4224179" imgH="2880366" progId="">
                <p:embed/>
              </p:oleObj>
            </a:graphicData>
          </a:graphic>
        </p:graphicFrame>
        <p:pic>
          <p:nvPicPr>
            <p:cNvPr id="380973" name="Picture 4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218" y="1781"/>
              <a:ext cx="582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0974" name="Text Box 46"/>
            <p:cNvSpPr txBox="1">
              <a:spLocks noChangeAspect="1" noChangeArrowheads="1"/>
            </p:cNvSpPr>
            <p:nvPr/>
          </p:nvSpPr>
          <p:spPr bwMode="auto">
            <a:xfrm>
              <a:off x="240" y="3936"/>
              <a:ext cx="624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noProof="1">
                  <a:latin typeface="Times New Roman" pitchFamily="18" charset="0"/>
                </a:rPr>
                <a:t>Figure </a:t>
              </a:r>
              <a:r>
                <a:rPr lang="pt-BR" sz="1200">
                  <a:latin typeface="Times New Roman" pitchFamily="18" charset="0"/>
                </a:rPr>
                <a:t>2</a:t>
              </a:r>
              <a:endParaRPr lang="pt-BR" sz="2400" noProof="1">
                <a:latin typeface="Times New Roman" pitchFamily="18" charset="0"/>
              </a:endParaRPr>
            </a:p>
          </p:txBody>
        </p:sp>
      </p:grpSp>
      <p:graphicFrame>
        <p:nvGraphicFramePr>
          <p:cNvPr id="380930" name="Object 2"/>
          <p:cNvGraphicFramePr>
            <a:graphicFrameLocks noChangeAspect="1"/>
          </p:cNvGraphicFramePr>
          <p:nvPr/>
        </p:nvGraphicFramePr>
        <p:xfrm>
          <a:off x="3468688" y="1949450"/>
          <a:ext cx="493712" cy="412750"/>
        </p:xfrm>
        <a:graphic>
          <a:graphicData uri="http://schemas.openxmlformats.org/presentationml/2006/ole">
            <p:oleObj spid="_x0000_s2050" name="Image" r:id="rId16" imgW="3425669" imgH="2870979" progId="">
              <p:embed/>
            </p:oleObj>
          </a:graphicData>
        </a:graphic>
      </p:graphicFrame>
      <p:sp>
        <p:nvSpPr>
          <p:cNvPr id="380975" name="Line 47"/>
          <p:cNvSpPr>
            <a:spLocks noChangeShapeType="1"/>
          </p:cNvSpPr>
          <p:nvPr/>
        </p:nvSpPr>
        <p:spPr bwMode="auto">
          <a:xfrm>
            <a:off x="2555875" y="39624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76" name="Line 48"/>
          <p:cNvSpPr>
            <a:spLocks noChangeShapeType="1"/>
          </p:cNvSpPr>
          <p:nvPr/>
        </p:nvSpPr>
        <p:spPr bwMode="auto">
          <a:xfrm>
            <a:off x="3203575" y="41783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77" name="Line 49"/>
          <p:cNvSpPr>
            <a:spLocks noChangeShapeType="1"/>
          </p:cNvSpPr>
          <p:nvPr/>
        </p:nvSpPr>
        <p:spPr bwMode="auto">
          <a:xfrm>
            <a:off x="3276600" y="378936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78" name="Line 50"/>
          <p:cNvSpPr>
            <a:spLocks noChangeShapeType="1"/>
          </p:cNvSpPr>
          <p:nvPr/>
        </p:nvSpPr>
        <p:spPr bwMode="auto">
          <a:xfrm>
            <a:off x="3851275" y="45085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79" name="Line 51"/>
          <p:cNvSpPr>
            <a:spLocks noChangeShapeType="1"/>
          </p:cNvSpPr>
          <p:nvPr/>
        </p:nvSpPr>
        <p:spPr bwMode="auto">
          <a:xfrm>
            <a:off x="4408488" y="266541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80" name="Line 52"/>
          <p:cNvSpPr>
            <a:spLocks noChangeShapeType="1"/>
          </p:cNvSpPr>
          <p:nvPr/>
        </p:nvSpPr>
        <p:spPr bwMode="auto">
          <a:xfrm>
            <a:off x="5680075" y="36068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87" name="Line 59"/>
          <p:cNvSpPr>
            <a:spLocks noChangeShapeType="1"/>
          </p:cNvSpPr>
          <p:nvPr/>
        </p:nvSpPr>
        <p:spPr bwMode="auto">
          <a:xfrm>
            <a:off x="5508625" y="32131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88" name="Line 60"/>
          <p:cNvSpPr>
            <a:spLocks noChangeShapeType="1"/>
          </p:cNvSpPr>
          <p:nvPr/>
        </p:nvSpPr>
        <p:spPr bwMode="auto">
          <a:xfrm>
            <a:off x="3492500" y="508476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89" name="Line 61"/>
          <p:cNvSpPr>
            <a:spLocks noChangeShapeType="1"/>
          </p:cNvSpPr>
          <p:nvPr/>
        </p:nvSpPr>
        <p:spPr bwMode="auto">
          <a:xfrm>
            <a:off x="4067175" y="5661025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0" name="Line 62"/>
          <p:cNvSpPr>
            <a:spLocks noChangeShapeType="1"/>
          </p:cNvSpPr>
          <p:nvPr/>
        </p:nvSpPr>
        <p:spPr bwMode="auto">
          <a:xfrm>
            <a:off x="5076825" y="5445125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1" name="Line 63"/>
          <p:cNvSpPr>
            <a:spLocks noChangeShapeType="1"/>
          </p:cNvSpPr>
          <p:nvPr/>
        </p:nvSpPr>
        <p:spPr bwMode="auto">
          <a:xfrm>
            <a:off x="4610100" y="43307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2" name="Line 64"/>
          <p:cNvSpPr>
            <a:spLocks noChangeShapeType="1"/>
          </p:cNvSpPr>
          <p:nvPr/>
        </p:nvSpPr>
        <p:spPr bwMode="auto">
          <a:xfrm>
            <a:off x="6421438" y="5253038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3" name="Line 65"/>
          <p:cNvSpPr>
            <a:spLocks noChangeShapeType="1"/>
          </p:cNvSpPr>
          <p:nvPr/>
        </p:nvSpPr>
        <p:spPr bwMode="auto">
          <a:xfrm>
            <a:off x="4903788" y="599281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4" name="Line 66"/>
          <p:cNvSpPr>
            <a:spLocks noChangeShapeType="1"/>
          </p:cNvSpPr>
          <p:nvPr/>
        </p:nvSpPr>
        <p:spPr bwMode="auto">
          <a:xfrm>
            <a:off x="5219700" y="646271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6" name="Line 68"/>
          <p:cNvSpPr>
            <a:spLocks noChangeShapeType="1"/>
          </p:cNvSpPr>
          <p:nvPr/>
        </p:nvSpPr>
        <p:spPr bwMode="auto">
          <a:xfrm>
            <a:off x="6732588" y="2852738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7" name="Line 69"/>
          <p:cNvSpPr>
            <a:spLocks noChangeShapeType="1"/>
          </p:cNvSpPr>
          <p:nvPr/>
        </p:nvSpPr>
        <p:spPr bwMode="auto">
          <a:xfrm>
            <a:off x="6813550" y="2098675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8" name="Line 70"/>
          <p:cNvSpPr>
            <a:spLocks noChangeShapeType="1"/>
          </p:cNvSpPr>
          <p:nvPr/>
        </p:nvSpPr>
        <p:spPr bwMode="auto">
          <a:xfrm>
            <a:off x="3990975" y="486886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9" name="Line 71"/>
          <p:cNvSpPr>
            <a:spLocks noChangeShapeType="1"/>
          </p:cNvSpPr>
          <p:nvPr/>
        </p:nvSpPr>
        <p:spPr bwMode="auto">
          <a:xfrm>
            <a:off x="6194425" y="101441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1001" name="Line 73"/>
          <p:cNvSpPr>
            <a:spLocks noChangeShapeType="1"/>
          </p:cNvSpPr>
          <p:nvPr/>
        </p:nvSpPr>
        <p:spPr bwMode="auto">
          <a:xfrm>
            <a:off x="5200650" y="4700588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1002" name="Line 74"/>
          <p:cNvSpPr>
            <a:spLocks noChangeShapeType="1"/>
          </p:cNvSpPr>
          <p:nvPr/>
        </p:nvSpPr>
        <p:spPr bwMode="auto">
          <a:xfrm>
            <a:off x="5824538" y="1173163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1003" name="Line 75"/>
          <p:cNvSpPr>
            <a:spLocks noChangeShapeType="1"/>
          </p:cNvSpPr>
          <p:nvPr/>
        </p:nvSpPr>
        <p:spPr bwMode="auto">
          <a:xfrm>
            <a:off x="5445125" y="1562100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1004" name="Line 76"/>
          <p:cNvSpPr>
            <a:spLocks noChangeShapeType="1"/>
          </p:cNvSpPr>
          <p:nvPr/>
        </p:nvSpPr>
        <p:spPr bwMode="auto">
          <a:xfrm>
            <a:off x="6851650" y="1916113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251520" y="836712"/>
            <a:ext cx="316835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chemeClr val="accent2">
                    <a:lumMod val="75000"/>
                  </a:schemeClr>
                </a:solidFill>
              </a:rPr>
              <a:t>93% </a:t>
            </a:r>
            <a:r>
              <a:rPr lang="pt-BR" sz="3200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pt-BR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3200" dirty="0" err="1" smtClean="0">
                <a:solidFill>
                  <a:schemeClr val="accent2">
                    <a:lumMod val="75000"/>
                  </a:schemeClr>
                </a:solidFill>
              </a:rPr>
              <a:t>the</a:t>
            </a:r>
            <a:r>
              <a:rPr lang="pt-BR" sz="3200" dirty="0" smtClean="0">
                <a:solidFill>
                  <a:schemeClr val="accent2">
                    <a:lumMod val="75000"/>
                  </a:schemeClr>
                </a:solidFill>
              </a:rPr>
              <a:t> total magnitude </a:t>
            </a:r>
            <a:r>
              <a:rPr lang="pt-BR" sz="3200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pt-BR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3200" dirty="0" err="1" smtClean="0">
                <a:solidFill>
                  <a:schemeClr val="accent2">
                    <a:lumMod val="75000"/>
                  </a:schemeClr>
                </a:solidFill>
              </a:rPr>
              <a:t>evolution</a:t>
            </a:r>
            <a:r>
              <a:rPr lang="pt-BR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3200" dirty="0" err="1" smtClean="0">
                <a:solidFill>
                  <a:schemeClr val="accent2">
                    <a:lumMod val="75000"/>
                  </a:schemeClr>
                </a:solidFill>
              </a:rPr>
              <a:t>was</a:t>
            </a:r>
            <a:r>
              <a:rPr lang="pt-BR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3200" dirty="0" err="1" smtClean="0">
                <a:solidFill>
                  <a:schemeClr val="accent2">
                    <a:lumMod val="75000"/>
                  </a:schemeClr>
                </a:solidFill>
              </a:rPr>
              <a:t>aligned</a:t>
            </a:r>
            <a:r>
              <a:rPr lang="pt-BR" sz="3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3200" dirty="0" err="1" smtClean="0">
                <a:solidFill>
                  <a:schemeClr val="accent2">
                    <a:lumMod val="75000"/>
                  </a:schemeClr>
                </a:solidFill>
              </a:rPr>
              <a:t>size</a:t>
            </a:r>
            <a:endParaRPr lang="pt-BR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0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0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0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0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0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0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0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0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0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0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0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0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0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0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0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0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75" grpId="0" animBg="1"/>
      <p:bldP spid="380976" grpId="0" animBg="1"/>
      <p:bldP spid="380977" grpId="0" animBg="1"/>
      <p:bldP spid="380978" grpId="0" animBg="1"/>
      <p:bldP spid="380979" grpId="0" animBg="1"/>
      <p:bldP spid="380980" grpId="0" animBg="1"/>
      <p:bldP spid="380987" grpId="0" animBg="1"/>
      <p:bldP spid="380988" grpId="0" animBg="1"/>
      <p:bldP spid="380989" grpId="0" animBg="1"/>
      <p:bldP spid="380990" grpId="0" animBg="1"/>
      <p:bldP spid="380991" grpId="0" animBg="1"/>
      <p:bldP spid="380992" grpId="0" animBg="1"/>
      <p:bldP spid="380993" grpId="0" animBg="1"/>
      <p:bldP spid="380994" grpId="0" animBg="1"/>
      <p:bldP spid="380996" grpId="0" animBg="1"/>
      <p:bldP spid="380997" grpId="0" animBg="1"/>
      <p:bldP spid="380998" grpId="0" animBg="1"/>
      <p:bldP spid="380999" grpId="0" animBg="1"/>
      <p:bldP spid="381001" grpId="0" animBg="1"/>
      <p:bldP spid="381002" grpId="0" animBg="1"/>
      <p:bldP spid="381003" grpId="0" animBg="1"/>
      <p:bldP spid="38100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0" y="116632"/>
            <a:ext cx="9179542" cy="4382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963" y="4950668"/>
            <a:ext cx="745807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24088" y="4613126"/>
            <a:ext cx="4695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-228600" y="-82550"/>
            <a:ext cx="8829675" cy="7472363"/>
            <a:chOff x="240" y="96"/>
            <a:chExt cx="4608" cy="4020"/>
          </a:xfrm>
        </p:grpSpPr>
        <p:pic>
          <p:nvPicPr>
            <p:cNvPr id="3809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924" y="192"/>
              <a:ext cx="4020" cy="3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0933" name="Line 5"/>
            <p:cNvSpPr>
              <a:spLocks noChangeAspect="1" noChangeShapeType="1"/>
            </p:cNvSpPr>
            <p:nvPr/>
          </p:nvSpPr>
          <p:spPr bwMode="auto">
            <a:xfrm flipH="1" flipV="1">
              <a:off x="3105" y="3521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4" name="Line 6"/>
            <p:cNvSpPr>
              <a:spLocks noChangeAspect="1" noChangeShapeType="1"/>
            </p:cNvSpPr>
            <p:nvPr/>
          </p:nvSpPr>
          <p:spPr bwMode="auto">
            <a:xfrm flipH="1" flipV="1">
              <a:off x="2892" y="3418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5" name="Line 7"/>
            <p:cNvSpPr>
              <a:spLocks noChangeAspect="1" noChangeShapeType="1"/>
            </p:cNvSpPr>
            <p:nvPr/>
          </p:nvSpPr>
          <p:spPr bwMode="auto">
            <a:xfrm flipV="1">
              <a:off x="3094" y="3308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6" name="Line 8"/>
            <p:cNvSpPr>
              <a:spLocks noChangeAspect="1" noChangeShapeType="1"/>
            </p:cNvSpPr>
            <p:nvPr/>
          </p:nvSpPr>
          <p:spPr bwMode="auto">
            <a:xfrm flipH="1">
              <a:off x="3094" y="3210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7" name="Line 9"/>
            <p:cNvSpPr>
              <a:spLocks noChangeAspect="1" noChangeShapeType="1"/>
            </p:cNvSpPr>
            <p:nvPr/>
          </p:nvSpPr>
          <p:spPr bwMode="auto">
            <a:xfrm flipH="1" flipV="1">
              <a:off x="2640" y="3114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8" name="Line 10"/>
            <p:cNvSpPr>
              <a:spLocks noChangeAspect="1" noChangeShapeType="1"/>
            </p:cNvSpPr>
            <p:nvPr/>
          </p:nvSpPr>
          <p:spPr bwMode="auto">
            <a:xfrm flipH="1" flipV="1">
              <a:off x="2736" y="3018"/>
              <a:ext cx="38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9" name="Line 11"/>
            <p:cNvSpPr>
              <a:spLocks noChangeAspect="1" noChangeShapeType="1"/>
            </p:cNvSpPr>
            <p:nvPr/>
          </p:nvSpPr>
          <p:spPr bwMode="auto">
            <a:xfrm flipV="1">
              <a:off x="3168" y="2922"/>
              <a:ext cx="72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0" name="Line 12"/>
            <p:cNvSpPr>
              <a:spLocks noChangeAspect="1" noChangeShapeType="1"/>
            </p:cNvSpPr>
            <p:nvPr/>
          </p:nvSpPr>
          <p:spPr bwMode="auto">
            <a:xfrm flipH="1" flipV="1">
              <a:off x="2352" y="2826"/>
              <a:ext cx="288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1" name="Line 13"/>
            <p:cNvSpPr>
              <a:spLocks noChangeAspect="1" noChangeShapeType="1"/>
            </p:cNvSpPr>
            <p:nvPr/>
          </p:nvSpPr>
          <p:spPr bwMode="auto">
            <a:xfrm flipH="1" flipV="1">
              <a:off x="2592" y="2730"/>
              <a:ext cx="48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2" name="Line 14"/>
            <p:cNvSpPr>
              <a:spLocks noChangeAspect="1" noChangeShapeType="1"/>
            </p:cNvSpPr>
            <p:nvPr/>
          </p:nvSpPr>
          <p:spPr bwMode="auto">
            <a:xfrm flipV="1">
              <a:off x="2592" y="2634"/>
              <a:ext cx="4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3" name="Line 15"/>
            <p:cNvSpPr>
              <a:spLocks noChangeAspect="1" noChangeShapeType="1"/>
            </p:cNvSpPr>
            <p:nvPr/>
          </p:nvSpPr>
          <p:spPr bwMode="auto">
            <a:xfrm flipH="1" flipV="1">
              <a:off x="2544" y="2538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4" name="Line 16"/>
            <p:cNvSpPr>
              <a:spLocks noChangeAspect="1" noChangeShapeType="1"/>
            </p:cNvSpPr>
            <p:nvPr/>
          </p:nvSpPr>
          <p:spPr bwMode="auto">
            <a:xfrm rot="240000" flipH="1" flipV="1">
              <a:off x="2460" y="2427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5" name="Line 17"/>
            <p:cNvSpPr>
              <a:spLocks noChangeAspect="1" noChangeShapeType="1"/>
            </p:cNvSpPr>
            <p:nvPr/>
          </p:nvSpPr>
          <p:spPr bwMode="auto">
            <a:xfrm rot="21480000">
              <a:off x="2190" y="2335"/>
              <a:ext cx="351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6" name="Line 18"/>
            <p:cNvSpPr>
              <a:spLocks noChangeAspect="1" noChangeShapeType="1"/>
            </p:cNvSpPr>
            <p:nvPr/>
          </p:nvSpPr>
          <p:spPr bwMode="auto">
            <a:xfrm>
              <a:off x="1872" y="2237"/>
              <a:ext cx="2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7" name="Line 19"/>
            <p:cNvSpPr>
              <a:spLocks noChangeAspect="1" noChangeShapeType="1"/>
            </p:cNvSpPr>
            <p:nvPr/>
          </p:nvSpPr>
          <p:spPr bwMode="auto">
            <a:xfrm flipV="1">
              <a:off x="2190" y="2139"/>
              <a:ext cx="4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8" name="Line 20"/>
            <p:cNvSpPr>
              <a:spLocks noChangeAspect="1" noChangeShapeType="1"/>
            </p:cNvSpPr>
            <p:nvPr/>
          </p:nvSpPr>
          <p:spPr bwMode="auto">
            <a:xfrm flipV="1">
              <a:off x="3312" y="2024"/>
              <a:ext cx="192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49" name="Line 21"/>
            <p:cNvSpPr>
              <a:spLocks noChangeAspect="1" noChangeShapeType="1"/>
            </p:cNvSpPr>
            <p:nvPr/>
          </p:nvSpPr>
          <p:spPr bwMode="auto">
            <a:xfrm flipH="1" flipV="1">
              <a:off x="3408" y="1818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0" name="Line 22"/>
            <p:cNvSpPr>
              <a:spLocks noChangeAspect="1" noChangeShapeType="1"/>
            </p:cNvSpPr>
            <p:nvPr/>
          </p:nvSpPr>
          <p:spPr bwMode="auto">
            <a:xfrm flipV="1">
              <a:off x="3504" y="1932"/>
              <a:ext cx="43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1" name="Line 23"/>
            <p:cNvSpPr>
              <a:spLocks noChangeAspect="1" noChangeShapeType="1"/>
            </p:cNvSpPr>
            <p:nvPr/>
          </p:nvSpPr>
          <p:spPr bwMode="auto">
            <a:xfrm flipH="1" flipV="1">
              <a:off x="2832" y="1530"/>
              <a:ext cx="57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2" name="Line 24"/>
            <p:cNvSpPr>
              <a:spLocks noChangeAspect="1" noChangeShapeType="1"/>
            </p:cNvSpPr>
            <p:nvPr/>
          </p:nvSpPr>
          <p:spPr bwMode="auto">
            <a:xfrm rot="21420000" flipV="1">
              <a:off x="3408" y="1434"/>
              <a:ext cx="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3" name="Line 25"/>
            <p:cNvSpPr>
              <a:spLocks noChangeAspect="1" noChangeShapeType="1"/>
            </p:cNvSpPr>
            <p:nvPr/>
          </p:nvSpPr>
          <p:spPr bwMode="auto">
            <a:xfrm>
              <a:off x="3381" y="942"/>
              <a:ext cx="96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4" name="Line 26"/>
            <p:cNvSpPr>
              <a:spLocks noChangeAspect="1" noChangeShapeType="1"/>
            </p:cNvSpPr>
            <p:nvPr/>
          </p:nvSpPr>
          <p:spPr bwMode="auto">
            <a:xfrm flipV="1">
              <a:off x="3504" y="858"/>
              <a:ext cx="96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5" name="Line 27"/>
            <p:cNvSpPr>
              <a:spLocks noChangeAspect="1" noChangeShapeType="1"/>
            </p:cNvSpPr>
            <p:nvPr/>
          </p:nvSpPr>
          <p:spPr bwMode="auto">
            <a:xfrm rot="21120000" flipV="1">
              <a:off x="3589" y="734"/>
              <a:ext cx="0" cy="1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6" name="Line 28"/>
            <p:cNvSpPr>
              <a:spLocks noChangeAspect="1" noChangeShapeType="1"/>
            </p:cNvSpPr>
            <p:nvPr/>
          </p:nvSpPr>
          <p:spPr bwMode="auto">
            <a:xfrm rot="540000" flipV="1">
              <a:off x="3623" y="618"/>
              <a:ext cx="132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7" name="Line 29"/>
            <p:cNvSpPr>
              <a:spLocks noChangeAspect="1" noChangeShapeType="1"/>
            </p:cNvSpPr>
            <p:nvPr/>
          </p:nvSpPr>
          <p:spPr bwMode="auto">
            <a:xfrm flipV="1">
              <a:off x="3952" y="1627"/>
              <a:ext cx="96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8" name="Line 30"/>
            <p:cNvSpPr>
              <a:spLocks noChangeAspect="1" noChangeShapeType="1"/>
            </p:cNvSpPr>
            <p:nvPr/>
          </p:nvSpPr>
          <p:spPr bwMode="auto">
            <a:xfrm rot="21120000" flipV="1">
              <a:off x="3936" y="1770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59" name="Line 31"/>
            <p:cNvSpPr>
              <a:spLocks noChangeAspect="1" noChangeShapeType="1"/>
            </p:cNvSpPr>
            <p:nvPr/>
          </p:nvSpPr>
          <p:spPr bwMode="auto">
            <a:xfrm flipV="1">
              <a:off x="4044" y="1338"/>
              <a:ext cx="24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60" name="Line 32"/>
            <p:cNvSpPr>
              <a:spLocks noChangeAspect="1" noChangeShapeType="1"/>
            </p:cNvSpPr>
            <p:nvPr/>
          </p:nvSpPr>
          <p:spPr bwMode="auto">
            <a:xfrm rot="21300000" flipV="1">
              <a:off x="4032" y="1242"/>
              <a:ext cx="96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61" name="Line 33"/>
            <p:cNvSpPr>
              <a:spLocks noChangeAspect="1" noChangeShapeType="1"/>
            </p:cNvSpPr>
            <p:nvPr/>
          </p:nvSpPr>
          <p:spPr bwMode="auto">
            <a:xfrm rot="360000">
              <a:off x="4113" y="1146"/>
              <a:ext cx="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62" name="Line 34"/>
            <p:cNvSpPr>
              <a:spLocks noChangeAspect="1" noChangeShapeType="1"/>
            </p:cNvSpPr>
            <p:nvPr/>
          </p:nvSpPr>
          <p:spPr bwMode="auto">
            <a:xfrm rot="21540000" flipV="1">
              <a:off x="4107" y="1040"/>
              <a:ext cx="253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380963" name="Picture 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4" y="1872"/>
              <a:ext cx="28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0964" name="Picture 3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44" y="768"/>
              <a:ext cx="432" cy="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80965" name="Picture 3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2690"/>
              <a:ext cx="480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380966" name="Object 38"/>
            <p:cNvGraphicFramePr>
              <a:graphicFrameLocks noChangeAspect="1"/>
            </p:cNvGraphicFramePr>
            <p:nvPr/>
          </p:nvGraphicFramePr>
          <p:xfrm>
            <a:off x="2736" y="2708"/>
            <a:ext cx="358" cy="268"/>
          </p:xfrm>
          <a:graphic>
            <a:graphicData uri="http://schemas.openxmlformats.org/presentationml/2006/ole">
              <p:oleObj spid="_x0000_s1027" name="Image" r:id="rId8" imgW="3343380" imgH="2499153" progId="">
                <p:embed/>
              </p:oleObj>
            </a:graphicData>
          </a:graphic>
        </p:graphicFrame>
        <p:graphicFrame>
          <p:nvGraphicFramePr>
            <p:cNvPr id="380967" name="Object 39"/>
            <p:cNvGraphicFramePr>
              <a:graphicFrameLocks noChangeAspect="1"/>
            </p:cNvGraphicFramePr>
            <p:nvPr/>
          </p:nvGraphicFramePr>
          <p:xfrm>
            <a:off x="1253" y="2087"/>
            <a:ext cx="187" cy="169"/>
          </p:xfrm>
          <a:graphic>
            <a:graphicData uri="http://schemas.openxmlformats.org/presentationml/2006/ole">
              <p:oleObj spid="_x0000_s1028" name="Image" r:id="rId9" imgW="2880366" imgH="2593853" progId="">
                <p:embed/>
              </p:oleObj>
            </a:graphicData>
          </a:graphic>
        </p:graphicFrame>
        <p:graphicFrame>
          <p:nvGraphicFramePr>
            <p:cNvPr id="380968" name="Object 40"/>
            <p:cNvGraphicFramePr>
              <a:graphicFrameLocks noChangeAspect="1"/>
            </p:cNvGraphicFramePr>
            <p:nvPr/>
          </p:nvGraphicFramePr>
          <p:xfrm>
            <a:off x="2160" y="3285"/>
            <a:ext cx="357" cy="267"/>
          </p:xfrm>
          <a:graphic>
            <a:graphicData uri="http://schemas.openxmlformats.org/presentationml/2006/ole">
              <p:oleObj spid="_x0000_s1029" name="Image" r:id="rId10" imgW="3392144" imgH="2535941" progId="">
                <p:embed/>
              </p:oleObj>
            </a:graphicData>
          </a:graphic>
        </p:graphicFrame>
        <p:graphicFrame>
          <p:nvGraphicFramePr>
            <p:cNvPr id="380969" name="Object 41"/>
            <p:cNvGraphicFramePr>
              <a:graphicFrameLocks noChangeAspect="1"/>
            </p:cNvGraphicFramePr>
            <p:nvPr/>
          </p:nvGraphicFramePr>
          <p:xfrm>
            <a:off x="1668" y="2712"/>
            <a:ext cx="252" cy="216"/>
          </p:xfrm>
          <a:graphic>
            <a:graphicData uri="http://schemas.openxmlformats.org/presentationml/2006/ole">
              <p:oleObj spid="_x0000_s1030" name="Image" r:id="rId11" imgW="2953518" imgH="2529631" progId="">
                <p:embed/>
              </p:oleObj>
            </a:graphicData>
          </a:graphic>
        </p:graphicFrame>
        <p:graphicFrame>
          <p:nvGraphicFramePr>
            <p:cNvPr id="380970" name="Object 42"/>
            <p:cNvGraphicFramePr>
              <a:graphicFrameLocks noChangeAspect="1"/>
            </p:cNvGraphicFramePr>
            <p:nvPr/>
          </p:nvGraphicFramePr>
          <p:xfrm>
            <a:off x="3074" y="2366"/>
            <a:ext cx="308" cy="212"/>
          </p:xfrm>
          <a:graphic>
            <a:graphicData uri="http://schemas.openxmlformats.org/presentationml/2006/ole">
              <p:oleObj spid="_x0000_s1031" name="Image" r:id="rId12" imgW="3111751" imgH="2145615" progId="">
                <p:embed/>
              </p:oleObj>
            </a:graphicData>
          </a:graphic>
        </p:graphicFrame>
        <p:graphicFrame>
          <p:nvGraphicFramePr>
            <p:cNvPr id="380971" name="Object 43"/>
            <p:cNvGraphicFramePr>
              <a:graphicFrameLocks noChangeAspect="1"/>
            </p:cNvGraphicFramePr>
            <p:nvPr/>
          </p:nvGraphicFramePr>
          <p:xfrm>
            <a:off x="2592" y="2160"/>
            <a:ext cx="253" cy="209"/>
          </p:xfrm>
          <a:graphic>
            <a:graphicData uri="http://schemas.openxmlformats.org/presentationml/2006/ole">
              <p:oleObj spid="_x0000_s1032" name="Image" r:id="rId13" imgW="4846330" imgH="3998984" progId="">
                <p:embed/>
              </p:oleObj>
            </a:graphicData>
          </a:graphic>
        </p:graphicFrame>
        <p:graphicFrame>
          <p:nvGraphicFramePr>
            <p:cNvPr id="380972" name="Object 44"/>
            <p:cNvGraphicFramePr>
              <a:graphicFrameLocks noChangeAspect="1"/>
            </p:cNvGraphicFramePr>
            <p:nvPr/>
          </p:nvGraphicFramePr>
          <p:xfrm>
            <a:off x="4152" y="570"/>
            <a:ext cx="611" cy="417"/>
          </p:xfrm>
          <a:graphic>
            <a:graphicData uri="http://schemas.openxmlformats.org/presentationml/2006/ole">
              <p:oleObj spid="_x0000_s1033" name="Image" r:id="rId14" imgW="4224179" imgH="2880366" progId="">
                <p:embed/>
              </p:oleObj>
            </a:graphicData>
          </a:graphic>
        </p:graphicFrame>
        <p:pic>
          <p:nvPicPr>
            <p:cNvPr id="380973" name="Picture 4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218" y="1781"/>
              <a:ext cx="582" cy="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0974" name="Text Box 46"/>
            <p:cNvSpPr txBox="1">
              <a:spLocks noChangeAspect="1" noChangeArrowheads="1"/>
            </p:cNvSpPr>
            <p:nvPr/>
          </p:nvSpPr>
          <p:spPr bwMode="auto">
            <a:xfrm>
              <a:off x="240" y="3936"/>
              <a:ext cx="624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5" rIns="91430" bIns="45715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 noProof="1">
                  <a:latin typeface="Times New Roman" pitchFamily="18" charset="0"/>
                </a:rPr>
                <a:t>Figure </a:t>
              </a:r>
              <a:r>
                <a:rPr lang="pt-BR" sz="1200">
                  <a:latin typeface="Times New Roman" pitchFamily="18" charset="0"/>
                </a:rPr>
                <a:t>2</a:t>
              </a:r>
              <a:endParaRPr lang="pt-BR" sz="2400" noProof="1">
                <a:latin typeface="Times New Roman" pitchFamily="18" charset="0"/>
              </a:endParaRPr>
            </a:p>
          </p:txBody>
        </p:sp>
      </p:grpSp>
      <p:graphicFrame>
        <p:nvGraphicFramePr>
          <p:cNvPr id="380930" name="Object 2"/>
          <p:cNvGraphicFramePr>
            <a:graphicFrameLocks noChangeAspect="1"/>
          </p:cNvGraphicFramePr>
          <p:nvPr/>
        </p:nvGraphicFramePr>
        <p:xfrm>
          <a:off x="3468688" y="1949450"/>
          <a:ext cx="493712" cy="412750"/>
        </p:xfrm>
        <a:graphic>
          <a:graphicData uri="http://schemas.openxmlformats.org/presentationml/2006/ole">
            <p:oleObj spid="_x0000_s1026" name="Image" r:id="rId16" imgW="3425669" imgH="2870979" progId="">
              <p:embed/>
            </p:oleObj>
          </a:graphicData>
        </a:graphic>
      </p:graphicFrame>
      <p:sp>
        <p:nvSpPr>
          <p:cNvPr id="380975" name="Line 47"/>
          <p:cNvSpPr>
            <a:spLocks noChangeShapeType="1"/>
          </p:cNvSpPr>
          <p:nvPr/>
        </p:nvSpPr>
        <p:spPr bwMode="auto">
          <a:xfrm>
            <a:off x="2555875" y="39624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76" name="Line 48"/>
          <p:cNvSpPr>
            <a:spLocks noChangeShapeType="1"/>
          </p:cNvSpPr>
          <p:nvPr/>
        </p:nvSpPr>
        <p:spPr bwMode="auto">
          <a:xfrm>
            <a:off x="3203575" y="41783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77" name="Line 49"/>
          <p:cNvSpPr>
            <a:spLocks noChangeShapeType="1"/>
          </p:cNvSpPr>
          <p:nvPr/>
        </p:nvSpPr>
        <p:spPr bwMode="auto">
          <a:xfrm>
            <a:off x="3276600" y="378936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78" name="Line 50"/>
          <p:cNvSpPr>
            <a:spLocks noChangeShapeType="1"/>
          </p:cNvSpPr>
          <p:nvPr/>
        </p:nvSpPr>
        <p:spPr bwMode="auto">
          <a:xfrm>
            <a:off x="3851275" y="45085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79" name="Line 51"/>
          <p:cNvSpPr>
            <a:spLocks noChangeShapeType="1"/>
          </p:cNvSpPr>
          <p:nvPr/>
        </p:nvSpPr>
        <p:spPr bwMode="auto">
          <a:xfrm>
            <a:off x="4408488" y="266541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80" name="Line 52"/>
          <p:cNvSpPr>
            <a:spLocks noChangeShapeType="1"/>
          </p:cNvSpPr>
          <p:nvPr/>
        </p:nvSpPr>
        <p:spPr bwMode="auto">
          <a:xfrm>
            <a:off x="5680075" y="36068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87" name="Line 59"/>
          <p:cNvSpPr>
            <a:spLocks noChangeShapeType="1"/>
          </p:cNvSpPr>
          <p:nvPr/>
        </p:nvSpPr>
        <p:spPr bwMode="auto">
          <a:xfrm>
            <a:off x="5508625" y="32131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88" name="Line 60"/>
          <p:cNvSpPr>
            <a:spLocks noChangeShapeType="1"/>
          </p:cNvSpPr>
          <p:nvPr/>
        </p:nvSpPr>
        <p:spPr bwMode="auto">
          <a:xfrm>
            <a:off x="3492500" y="508476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89" name="Line 61"/>
          <p:cNvSpPr>
            <a:spLocks noChangeShapeType="1"/>
          </p:cNvSpPr>
          <p:nvPr/>
        </p:nvSpPr>
        <p:spPr bwMode="auto">
          <a:xfrm>
            <a:off x="4067175" y="5661025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0" name="Line 62"/>
          <p:cNvSpPr>
            <a:spLocks noChangeShapeType="1"/>
          </p:cNvSpPr>
          <p:nvPr/>
        </p:nvSpPr>
        <p:spPr bwMode="auto">
          <a:xfrm>
            <a:off x="5076825" y="5445125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1" name="Line 63"/>
          <p:cNvSpPr>
            <a:spLocks noChangeShapeType="1"/>
          </p:cNvSpPr>
          <p:nvPr/>
        </p:nvSpPr>
        <p:spPr bwMode="auto">
          <a:xfrm>
            <a:off x="4610100" y="4330700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2" name="Line 64"/>
          <p:cNvSpPr>
            <a:spLocks noChangeShapeType="1"/>
          </p:cNvSpPr>
          <p:nvPr/>
        </p:nvSpPr>
        <p:spPr bwMode="auto">
          <a:xfrm>
            <a:off x="6421438" y="5253038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3" name="Line 65"/>
          <p:cNvSpPr>
            <a:spLocks noChangeShapeType="1"/>
          </p:cNvSpPr>
          <p:nvPr/>
        </p:nvSpPr>
        <p:spPr bwMode="auto">
          <a:xfrm>
            <a:off x="4903788" y="599281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4" name="Line 66"/>
          <p:cNvSpPr>
            <a:spLocks noChangeShapeType="1"/>
          </p:cNvSpPr>
          <p:nvPr/>
        </p:nvSpPr>
        <p:spPr bwMode="auto">
          <a:xfrm>
            <a:off x="5219700" y="646271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6" name="Line 68"/>
          <p:cNvSpPr>
            <a:spLocks noChangeShapeType="1"/>
          </p:cNvSpPr>
          <p:nvPr/>
        </p:nvSpPr>
        <p:spPr bwMode="auto">
          <a:xfrm>
            <a:off x="6732588" y="2852738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7" name="Line 69"/>
          <p:cNvSpPr>
            <a:spLocks noChangeShapeType="1"/>
          </p:cNvSpPr>
          <p:nvPr/>
        </p:nvSpPr>
        <p:spPr bwMode="auto">
          <a:xfrm>
            <a:off x="6813550" y="2098675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8" name="Line 70"/>
          <p:cNvSpPr>
            <a:spLocks noChangeShapeType="1"/>
          </p:cNvSpPr>
          <p:nvPr/>
        </p:nvSpPr>
        <p:spPr bwMode="auto">
          <a:xfrm>
            <a:off x="3990975" y="486886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0999" name="Line 71"/>
          <p:cNvSpPr>
            <a:spLocks noChangeShapeType="1"/>
          </p:cNvSpPr>
          <p:nvPr/>
        </p:nvSpPr>
        <p:spPr bwMode="auto">
          <a:xfrm>
            <a:off x="6194425" y="1014413"/>
            <a:ext cx="215900" cy="0"/>
          </a:xfrm>
          <a:prstGeom prst="line">
            <a:avLst/>
          </a:prstGeom>
          <a:noFill/>
          <a:ln w="22225">
            <a:solidFill>
              <a:srgbClr val="00808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1001" name="Line 73"/>
          <p:cNvSpPr>
            <a:spLocks noChangeShapeType="1"/>
          </p:cNvSpPr>
          <p:nvPr/>
        </p:nvSpPr>
        <p:spPr bwMode="auto">
          <a:xfrm>
            <a:off x="5200650" y="4700588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1002" name="Line 74"/>
          <p:cNvSpPr>
            <a:spLocks noChangeShapeType="1"/>
          </p:cNvSpPr>
          <p:nvPr/>
        </p:nvSpPr>
        <p:spPr bwMode="auto">
          <a:xfrm>
            <a:off x="5824538" y="1173163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1003" name="Line 75"/>
          <p:cNvSpPr>
            <a:spLocks noChangeShapeType="1"/>
          </p:cNvSpPr>
          <p:nvPr/>
        </p:nvSpPr>
        <p:spPr bwMode="auto">
          <a:xfrm>
            <a:off x="5445125" y="1562100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1004" name="Line 76"/>
          <p:cNvSpPr>
            <a:spLocks noChangeShapeType="1"/>
          </p:cNvSpPr>
          <p:nvPr/>
        </p:nvSpPr>
        <p:spPr bwMode="auto">
          <a:xfrm>
            <a:off x="6851650" y="1916113"/>
            <a:ext cx="2159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0" name="Freeform 69"/>
          <p:cNvSpPr/>
          <p:nvPr/>
        </p:nvSpPr>
        <p:spPr>
          <a:xfrm>
            <a:off x="1475715" y="2842788"/>
            <a:ext cx="6885194" cy="4001632"/>
          </a:xfrm>
          <a:custGeom>
            <a:avLst/>
            <a:gdLst>
              <a:gd name="connsiteX0" fmla="*/ 2018923 w 6885194"/>
              <a:gd name="connsiteY0" fmla="*/ 63374 h 4001632"/>
              <a:gd name="connsiteX1" fmla="*/ 2018923 w 6885194"/>
              <a:gd name="connsiteY1" fmla="*/ 63374 h 4001632"/>
              <a:gd name="connsiteX2" fmla="*/ 561315 w 6885194"/>
              <a:gd name="connsiteY2" fmla="*/ 72428 h 4001632"/>
              <a:gd name="connsiteX3" fmla="*/ 497940 w 6885194"/>
              <a:gd name="connsiteY3" fmla="*/ 172016 h 4001632"/>
              <a:gd name="connsiteX4" fmla="*/ 416459 w 6885194"/>
              <a:gd name="connsiteY4" fmla="*/ 271604 h 4001632"/>
              <a:gd name="connsiteX5" fmla="*/ 398352 w 6885194"/>
              <a:gd name="connsiteY5" fmla="*/ 316871 h 4001632"/>
              <a:gd name="connsiteX6" fmla="*/ 362138 w 6885194"/>
              <a:gd name="connsiteY6" fmla="*/ 353085 h 4001632"/>
              <a:gd name="connsiteX7" fmla="*/ 316871 w 6885194"/>
              <a:gd name="connsiteY7" fmla="*/ 416460 h 4001632"/>
              <a:gd name="connsiteX8" fmla="*/ 280657 w 6885194"/>
              <a:gd name="connsiteY8" fmla="*/ 516048 h 4001632"/>
              <a:gd name="connsiteX9" fmla="*/ 262550 w 6885194"/>
              <a:gd name="connsiteY9" fmla="*/ 552262 h 4001632"/>
              <a:gd name="connsiteX10" fmla="*/ 244443 w 6885194"/>
              <a:gd name="connsiteY10" fmla="*/ 615636 h 4001632"/>
              <a:gd name="connsiteX11" fmla="*/ 199176 w 6885194"/>
              <a:gd name="connsiteY11" fmla="*/ 651850 h 4001632"/>
              <a:gd name="connsiteX12" fmla="*/ 181069 w 6885194"/>
              <a:gd name="connsiteY12" fmla="*/ 688063 h 4001632"/>
              <a:gd name="connsiteX13" fmla="*/ 144855 w 6885194"/>
              <a:gd name="connsiteY13" fmla="*/ 769545 h 4001632"/>
              <a:gd name="connsiteX14" fmla="*/ 126748 w 6885194"/>
              <a:gd name="connsiteY14" fmla="*/ 796705 h 4001632"/>
              <a:gd name="connsiteX15" fmla="*/ 99588 w 6885194"/>
              <a:gd name="connsiteY15" fmla="*/ 851026 h 4001632"/>
              <a:gd name="connsiteX16" fmla="*/ 72428 w 6885194"/>
              <a:gd name="connsiteY16" fmla="*/ 896293 h 4001632"/>
              <a:gd name="connsiteX17" fmla="*/ 18107 w 6885194"/>
              <a:gd name="connsiteY17" fmla="*/ 1004935 h 4001632"/>
              <a:gd name="connsiteX18" fmla="*/ 0 w 6885194"/>
              <a:gd name="connsiteY18" fmla="*/ 1041149 h 4001632"/>
              <a:gd name="connsiteX19" fmla="*/ 9053 w 6885194"/>
              <a:gd name="connsiteY19" fmla="*/ 1448555 h 4001632"/>
              <a:gd name="connsiteX20" fmla="*/ 27160 w 6885194"/>
              <a:gd name="connsiteY20" fmla="*/ 1484768 h 4001632"/>
              <a:gd name="connsiteX21" fmla="*/ 45267 w 6885194"/>
              <a:gd name="connsiteY21" fmla="*/ 1530036 h 4001632"/>
              <a:gd name="connsiteX22" fmla="*/ 72428 w 6885194"/>
              <a:gd name="connsiteY22" fmla="*/ 1584357 h 4001632"/>
              <a:gd name="connsiteX23" fmla="*/ 90535 w 6885194"/>
              <a:gd name="connsiteY23" fmla="*/ 1638677 h 4001632"/>
              <a:gd name="connsiteX24" fmla="*/ 126748 w 6885194"/>
              <a:gd name="connsiteY24" fmla="*/ 1711105 h 4001632"/>
              <a:gd name="connsiteX25" fmla="*/ 135802 w 6885194"/>
              <a:gd name="connsiteY25" fmla="*/ 1765426 h 4001632"/>
              <a:gd name="connsiteX26" fmla="*/ 208230 w 6885194"/>
              <a:gd name="connsiteY26" fmla="*/ 1855961 h 4001632"/>
              <a:gd name="connsiteX27" fmla="*/ 253497 w 6885194"/>
              <a:gd name="connsiteY27" fmla="*/ 1928388 h 4001632"/>
              <a:gd name="connsiteX28" fmla="*/ 271604 w 6885194"/>
              <a:gd name="connsiteY28" fmla="*/ 1964602 h 4001632"/>
              <a:gd name="connsiteX29" fmla="*/ 307818 w 6885194"/>
              <a:gd name="connsiteY29" fmla="*/ 2091351 h 4001632"/>
              <a:gd name="connsiteX30" fmla="*/ 380245 w 6885194"/>
              <a:gd name="connsiteY30" fmla="*/ 2236206 h 4001632"/>
              <a:gd name="connsiteX31" fmla="*/ 461727 w 6885194"/>
              <a:gd name="connsiteY31" fmla="*/ 2362955 h 4001632"/>
              <a:gd name="connsiteX32" fmla="*/ 570368 w 6885194"/>
              <a:gd name="connsiteY32" fmla="*/ 2607398 h 4001632"/>
              <a:gd name="connsiteX33" fmla="*/ 624689 w 6885194"/>
              <a:gd name="connsiteY33" fmla="*/ 2734147 h 4001632"/>
              <a:gd name="connsiteX34" fmla="*/ 669956 w 6885194"/>
              <a:gd name="connsiteY34" fmla="*/ 2888056 h 4001632"/>
              <a:gd name="connsiteX35" fmla="*/ 760491 w 6885194"/>
              <a:gd name="connsiteY35" fmla="*/ 3051018 h 4001632"/>
              <a:gd name="connsiteX36" fmla="*/ 778598 w 6885194"/>
              <a:gd name="connsiteY36" fmla="*/ 3177766 h 4001632"/>
              <a:gd name="connsiteX37" fmla="*/ 796705 w 6885194"/>
              <a:gd name="connsiteY37" fmla="*/ 3213980 h 4001632"/>
              <a:gd name="connsiteX38" fmla="*/ 814812 w 6885194"/>
              <a:gd name="connsiteY38" fmla="*/ 3186820 h 4001632"/>
              <a:gd name="connsiteX39" fmla="*/ 851026 w 6885194"/>
              <a:gd name="connsiteY39" fmla="*/ 3195873 h 4001632"/>
              <a:gd name="connsiteX40" fmla="*/ 887239 w 6885194"/>
              <a:gd name="connsiteY40" fmla="*/ 3213980 h 4001632"/>
              <a:gd name="connsiteX41" fmla="*/ 995881 w 6885194"/>
              <a:gd name="connsiteY41" fmla="*/ 3277355 h 4001632"/>
              <a:gd name="connsiteX42" fmla="*/ 1050202 w 6885194"/>
              <a:gd name="connsiteY42" fmla="*/ 3322622 h 4001632"/>
              <a:gd name="connsiteX43" fmla="*/ 1113576 w 6885194"/>
              <a:gd name="connsiteY43" fmla="*/ 3340729 h 4001632"/>
              <a:gd name="connsiteX44" fmla="*/ 1240325 w 6885194"/>
              <a:gd name="connsiteY44" fmla="*/ 3422210 h 4001632"/>
              <a:gd name="connsiteX45" fmla="*/ 1276538 w 6885194"/>
              <a:gd name="connsiteY45" fmla="*/ 3440317 h 4001632"/>
              <a:gd name="connsiteX46" fmla="*/ 1394234 w 6885194"/>
              <a:gd name="connsiteY46" fmla="*/ 3558012 h 4001632"/>
              <a:gd name="connsiteX47" fmla="*/ 1439501 w 6885194"/>
              <a:gd name="connsiteY47" fmla="*/ 3603279 h 4001632"/>
              <a:gd name="connsiteX48" fmla="*/ 1502875 w 6885194"/>
              <a:gd name="connsiteY48" fmla="*/ 3639493 h 4001632"/>
              <a:gd name="connsiteX49" fmla="*/ 1539089 w 6885194"/>
              <a:gd name="connsiteY49" fmla="*/ 3657600 h 4001632"/>
              <a:gd name="connsiteX50" fmla="*/ 1584356 w 6885194"/>
              <a:gd name="connsiteY50" fmla="*/ 3693814 h 4001632"/>
              <a:gd name="connsiteX51" fmla="*/ 1665837 w 6885194"/>
              <a:gd name="connsiteY51" fmla="*/ 3730028 h 4001632"/>
              <a:gd name="connsiteX52" fmla="*/ 1801639 w 6885194"/>
              <a:gd name="connsiteY52" fmla="*/ 3811509 h 4001632"/>
              <a:gd name="connsiteX53" fmla="*/ 1837853 w 6885194"/>
              <a:gd name="connsiteY53" fmla="*/ 3829616 h 4001632"/>
              <a:gd name="connsiteX54" fmla="*/ 2263366 w 6885194"/>
              <a:gd name="connsiteY54" fmla="*/ 3874883 h 4001632"/>
              <a:gd name="connsiteX55" fmla="*/ 2679826 w 6885194"/>
              <a:gd name="connsiteY55" fmla="*/ 3892990 h 4001632"/>
              <a:gd name="connsiteX56" fmla="*/ 2851841 w 6885194"/>
              <a:gd name="connsiteY56" fmla="*/ 3911097 h 4001632"/>
              <a:gd name="connsiteX57" fmla="*/ 2933323 w 6885194"/>
              <a:gd name="connsiteY57" fmla="*/ 3938258 h 4001632"/>
              <a:gd name="connsiteX58" fmla="*/ 2996697 w 6885194"/>
              <a:gd name="connsiteY58" fmla="*/ 3956364 h 4001632"/>
              <a:gd name="connsiteX59" fmla="*/ 3078178 w 6885194"/>
              <a:gd name="connsiteY59" fmla="*/ 3974471 h 4001632"/>
              <a:gd name="connsiteX60" fmla="*/ 3141552 w 6885194"/>
              <a:gd name="connsiteY60" fmla="*/ 4001632 h 4001632"/>
              <a:gd name="connsiteX61" fmla="*/ 3829616 w 6885194"/>
              <a:gd name="connsiteY61" fmla="*/ 3965418 h 4001632"/>
              <a:gd name="connsiteX62" fmla="*/ 4771176 w 6885194"/>
              <a:gd name="connsiteY62" fmla="*/ 3947311 h 4001632"/>
              <a:gd name="connsiteX63" fmla="*/ 4861711 w 6885194"/>
              <a:gd name="connsiteY63" fmla="*/ 3929204 h 4001632"/>
              <a:gd name="connsiteX64" fmla="*/ 4970352 w 6885194"/>
              <a:gd name="connsiteY64" fmla="*/ 3911097 h 4001632"/>
              <a:gd name="connsiteX65" fmla="*/ 5033727 w 6885194"/>
              <a:gd name="connsiteY65" fmla="*/ 3883937 h 4001632"/>
              <a:gd name="connsiteX66" fmla="*/ 5214796 w 6885194"/>
              <a:gd name="connsiteY66" fmla="*/ 3829616 h 4001632"/>
              <a:gd name="connsiteX67" fmla="*/ 5278170 w 6885194"/>
              <a:gd name="connsiteY67" fmla="*/ 3802456 h 4001632"/>
              <a:gd name="connsiteX68" fmla="*/ 5368705 w 6885194"/>
              <a:gd name="connsiteY68" fmla="*/ 3784349 h 4001632"/>
              <a:gd name="connsiteX69" fmla="*/ 5640309 w 6885194"/>
              <a:gd name="connsiteY69" fmla="*/ 3748135 h 4001632"/>
              <a:gd name="connsiteX70" fmla="*/ 5767057 w 6885194"/>
              <a:gd name="connsiteY70" fmla="*/ 3702867 h 4001632"/>
              <a:gd name="connsiteX71" fmla="*/ 5803271 w 6885194"/>
              <a:gd name="connsiteY71" fmla="*/ 3684761 h 4001632"/>
              <a:gd name="connsiteX72" fmla="*/ 5866645 w 6885194"/>
              <a:gd name="connsiteY72" fmla="*/ 3666654 h 4001632"/>
              <a:gd name="connsiteX73" fmla="*/ 5920966 w 6885194"/>
              <a:gd name="connsiteY73" fmla="*/ 3621386 h 4001632"/>
              <a:gd name="connsiteX74" fmla="*/ 6029608 w 6885194"/>
              <a:gd name="connsiteY74" fmla="*/ 3567065 h 4001632"/>
              <a:gd name="connsiteX75" fmla="*/ 6147303 w 6885194"/>
              <a:gd name="connsiteY75" fmla="*/ 3503691 h 4001632"/>
              <a:gd name="connsiteX76" fmla="*/ 6210677 w 6885194"/>
              <a:gd name="connsiteY76" fmla="*/ 3458424 h 4001632"/>
              <a:gd name="connsiteX77" fmla="*/ 6274051 w 6885194"/>
              <a:gd name="connsiteY77" fmla="*/ 3422210 h 4001632"/>
              <a:gd name="connsiteX78" fmla="*/ 6310265 w 6885194"/>
              <a:gd name="connsiteY78" fmla="*/ 3395050 h 4001632"/>
              <a:gd name="connsiteX79" fmla="*/ 6373639 w 6885194"/>
              <a:gd name="connsiteY79" fmla="*/ 3376943 h 4001632"/>
              <a:gd name="connsiteX80" fmla="*/ 6409853 w 6885194"/>
              <a:gd name="connsiteY80" fmla="*/ 3340729 h 4001632"/>
              <a:gd name="connsiteX81" fmla="*/ 6536602 w 6885194"/>
              <a:gd name="connsiteY81" fmla="*/ 3259248 h 4001632"/>
              <a:gd name="connsiteX82" fmla="*/ 6572816 w 6885194"/>
              <a:gd name="connsiteY82" fmla="*/ 3213980 h 4001632"/>
              <a:gd name="connsiteX83" fmla="*/ 6636190 w 6885194"/>
              <a:gd name="connsiteY83" fmla="*/ 3177766 h 4001632"/>
              <a:gd name="connsiteX84" fmla="*/ 6663350 w 6885194"/>
              <a:gd name="connsiteY84" fmla="*/ 3114392 h 4001632"/>
              <a:gd name="connsiteX85" fmla="*/ 6699564 w 6885194"/>
              <a:gd name="connsiteY85" fmla="*/ 3051018 h 4001632"/>
              <a:gd name="connsiteX86" fmla="*/ 6744832 w 6885194"/>
              <a:gd name="connsiteY86" fmla="*/ 2960483 h 4001632"/>
              <a:gd name="connsiteX87" fmla="*/ 6853473 w 6885194"/>
              <a:gd name="connsiteY87" fmla="*/ 2571184 h 4001632"/>
              <a:gd name="connsiteX88" fmla="*/ 6880634 w 6885194"/>
              <a:gd name="connsiteY88" fmla="*/ 2381062 h 4001632"/>
              <a:gd name="connsiteX89" fmla="*/ 6808206 w 6885194"/>
              <a:gd name="connsiteY89" fmla="*/ 2163778 h 4001632"/>
              <a:gd name="connsiteX90" fmla="*/ 6781045 w 6885194"/>
              <a:gd name="connsiteY90" fmla="*/ 2145671 h 4001632"/>
              <a:gd name="connsiteX91" fmla="*/ 6654297 w 6885194"/>
              <a:gd name="connsiteY91" fmla="*/ 1846907 h 4001632"/>
              <a:gd name="connsiteX92" fmla="*/ 6609030 w 6885194"/>
              <a:gd name="connsiteY92" fmla="*/ 1665838 h 4001632"/>
              <a:gd name="connsiteX93" fmla="*/ 6554709 w 6885194"/>
              <a:gd name="connsiteY93" fmla="*/ 1557196 h 4001632"/>
              <a:gd name="connsiteX94" fmla="*/ 6509441 w 6885194"/>
              <a:gd name="connsiteY94" fmla="*/ 1520982 h 4001632"/>
              <a:gd name="connsiteX95" fmla="*/ 6491335 w 6885194"/>
              <a:gd name="connsiteY95" fmla="*/ 1475715 h 4001632"/>
              <a:gd name="connsiteX96" fmla="*/ 6455121 w 6885194"/>
              <a:gd name="connsiteY96" fmla="*/ 1439501 h 4001632"/>
              <a:gd name="connsiteX97" fmla="*/ 5350598 w 6885194"/>
              <a:gd name="connsiteY97" fmla="*/ 1421394 h 4001632"/>
              <a:gd name="connsiteX98" fmla="*/ 5314384 w 6885194"/>
              <a:gd name="connsiteY98" fmla="*/ 1403287 h 4001632"/>
              <a:gd name="connsiteX99" fmla="*/ 5260063 w 6885194"/>
              <a:gd name="connsiteY99" fmla="*/ 1385180 h 4001632"/>
              <a:gd name="connsiteX100" fmla="*/ 5232903 w 6885194"/>
              <a:gd name="connsiteY100" fmla="*/ 1367073 h 4001632"/>
              <a:gd name="connsiteX101" fmla="*/ 5178582 w 6885194"/>
              <a:gd name="connsiteY101" fmla="*/ 1348966 h 4001632"/>
              <a:gd name="connsiteX102" fmla="*/ 5151422 w 6885194"/>
              <a:gd name="connsiteY102" fmla="*/ 1321806 h 4001632"/>
              <a:gd name="connsiteX103" fmla="*/ 5097101 w 6885194"/>
              <a:gd name="connsiteY103" fmla="*/ 1285592 h 4001632"/>
              <a:gd name="connsiteX104" fmla="*/ 5078994 w 6885194"/>
              <a:gd name="connsiteY104" fmla="*/ 1249378 h 4001632"/>
              <a:gd name="connsiteX105" fmla="*/ 5024673 w 6885194"/>
              <a:gd name="connsiteY105" fmla="*/ 1195058 h 4001632"/>
              <a:gd name="connsiteX106" fmla="*/ 4988459 w 6885194"/>
              <a:gd name="connsiteY106" fmla="*/ 1122630 h 4001632"/>
              <a:gd name="connsiteX107" fmla="*/ 4952245 w 6885194"/>
              <a:gd name="connsiteY107" fmla="*/ 1050202 h 4001632"/>
              <a:gd name="connsiteX108" fmla="*/ 4852657 w 6885194"/>
              <a:gd name="connsiteY108" fmla="*/ 950614 h 4001632"/>
              <a:gd name="connsiteX109" fmla="*/ 4789283 w 6885194"/>
              <a:gd name="connsiteY109" fmla="*/ 869133 h 4001632"/>
              <a:gd name="connsiteX110" fmla="*/ 3494637 w 6885194"/>
              <a:gd name="connsiteY110" fmla="*/ 860079 h 4001632"/>
              <a:gd name="connsiteX111" fmla="*/ 3413156 w 6885194"/>
              <a:gd name="connsiteY111" fmla="*/ 796705 h 4001632"/>
              <a:gd name="connsiteX112" fmla="*/ 3385996 w 6885194"/>
              <a:gd name="connsiteY112" fmla="*/ 787652 h 4001632"/>
              <a:gd name="connsiteX113" fmla="*/ 3322622 w 6885194"/>
              <a:gd name="connsiteY113" fmla="*/ 751438 h 4001632"/>
              <a:gd name="connsiteX114" fmla="*/ 3286408 w 6885194"/>
              <a:gd name="connsiteY114" fmla="*/ 733331 h 4001632"/>
              <a:gd name="connsiteX115" fmla="*/ 3259247 w 6885194"/>
              <a:gd name="connsiteY115" fmla="*/ 706170 h 4001632"/>
              <a:gd name="connsiteX116" fmla="*/ 3223034 w 6885194"/>
              <a:gd name="connsiteY116" fmla="*/ 688063 h 4001632"/>
              <a:gd name="connsiteX117" fmla="*/ 3195873 w 6885194"/>
              <a:gd name="connsiteY117" fmla="*/ 669957 h 4001632"/>
              <a:gd name="connsiteX118" fmla="*/ 3150606 w 6885194"/>
              <a:gd name="connsiteY118" fmla="*/ 660903 h 4001632"/>
              <a:gd name="connsiteX119" fmla="*/ 2969536 w 6885194"/>
              <a:gd name="connsiteY119" fmla="*/ 633743 h 4001632"/>
              <a:gd name="connsiteX120" fmla="*/ 2924269 w 6885194"/>
              <a:gd name="connsiteY120" fmla="*/ 615636 h 4001632"/>
              <a:gd name="connsiteX121" fmla="*/ 2888055 w 6885194"/>
              <a:gd name="connsiteY121" fmla="*/ 606582 h 4001632"/>
              <a:gd name="connsiteX122" fmla="*/ 2860895 w 6885194"/>
              <a:gd name="connsiteY122" fmla="*/ 588475 h 4001632"/>
              <a:gd name="connsiteX123" fmla="*/ 2779414 w 6885194"/>
              <a:gd name="connsiteY123" fmla="*/ 561315 h 4001632"/>
              <a:gd name="connsiteX124" fmla="*/ 2752253 w 6885194"/>
              <a:gd name="connsiteY124" fmla="*/ 543208 h 4001632"/>
              <a:gd name="connsiteX125" fmla="*/ 2716039 w 6885194"/>
              <a:gd name="connsiteY125" fmla="*/ 506994 h 4001632"/>
              <a:gd name="connsiteX126" fmla="*/ 2688879 w 6885194"/>
              <a:gd name="connsiteY126" fmla="*/ 497941 h 4001632"/>
              <a:gd name="connsiteX127" fmla="*/ 2652665 w 6885194"/>
              <a:gd name="connsiteY127" fmla="*/ 479834 h 4001632"/>
              <a:gd name="connsiteX128" fmla="*/ 2634558 w 6885194"/>
              <a:gd name="connsiteY128" fmla="*/ 443620 h 4001632"/>
              <a:gd name="connsiteX129" fmla="*/ 2607398 w 6885194"/>
              <a:gd name="connsiteY129" fmla="*/ 434566 h 4001632"/>
              <a:gd name="connsiteX130" fmla="*/ 2553077 w 6885194"/>
              <a:gd name="connsiteY130" fmla="*/ 334978 h 4001632"/>
              <a:gd name="connsiteX131" fmla="*/ 2525917 w 6885194"/>
              <a:gd name="connsiteY131" fmla="*/ 316871 h 4001632"/>
              <a:gd name="connsiteX132" fmla="*/ 2172832 w 6885194"/>
              <a:gd name="connsiteY132" fmla="*/ 298764 h 4001632"/>
              <a:gd name="connsiteX133" fmla="*/ 2136618 w 6885194"/>
              <a:gd name="connsiteY133" fmla="*/ 153909 h 4001632"/>
              <a:gd name="connsiteX134" fmla="*/ 2127564 w 6885194"/>
              <a:gd name="connsiteY134" fmla="*/ 99588 h 4001632"/>
              <a:gd name="connsiteX135" fmla="*/ 2091350 w 6885194"/>
              <a:gd name="connsiteY135" fmla="*/ 0 h 4001632"/>
              <a:gd name="connsiteX136" fmla="*/ 2064190 w 6885194"/>
              <a:gd name="connsiteY136" fmla="*/ 9054 h 4001632"/>
              <a:gd name="connsiteX137" fmla="*/ 2018923 w 6885194"/>
              <a:gd name="connsiteY137" fmla="*/ 63374 h 4001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6885194" h="4001632">
                <a:moveTo>
                  <a:pt x="2018923" y="63374"/>
                </a:moveTo>
                <a:lnTo>
                  <a:pt x="2018923" y="63374"/>
                </a:lnTo>
                <a:lnTo>
                  <a:pt x="561315" y="72428"/>
                </a:lnTo>
                <a:cubicBezTo>
                  <a:pt x="529195" y="73401"/>
                  <a:pt x="504435" y="162274"/>
                  <a:pt x="497940" y="172016"/>
                </a:cubicBezTo>
                <a:cubicBezTo>
                  <a:pt x="474148" y="207704"/>
                  <a:pt x="416459" y="271604"/>
                  <a:pt x="416459" y="271604"/>
                </a:cubicBezTo>
                <a:cubicBezTo>
                  <a:pt x="410423" y="286693"/>
                  <a:pt x="407367" y="303349"/>
                  <a:pt x="398352" y="316871"/>
                </a:cubicBezTo>
                <a:cubicBezTo>
                  <a:pt x="388882" y="331075"/>
                  <a:pt x="372948" y="339872"/>
                  <a:pt x="362138" y="353085"/>
                </a:cubicBezTo>
                <a:cubicBezTo>
                  <a:pt x="345699" y="373177"/>
                  <a:pt x="330808" y="394558"/>
                  <a:pt x="316871" y="416460"/>
                </a:cubicBezTo>
                <a:cubicBezTo>
                  <a:pt x="290567" y="457795"/>
                  <a:pt x="299821" y="463347"/>
                  <a:pt x="280657" y="516048"/>
                </a:cubicBezTo>
                <a:cubicBezTo>
                  <a:pt x="276045" y="528732"/>
                  <a:pt x="267162" y="539578"/>
                  <a:pt x="262550" y="552262"/>
                </a:cubicBezTo>
                <a:cubicBezTo>
                  <a:pt x="255042" y="572909"/>
                  <a:pt x="256238" y="597101"/>
                  <a:pt x="244443" y="615636"/>
                </a:cubicBezTo>
                <a:cubicBezTo>
                  <a:pt x="234069" y="631938"/>
                  <a:pt x="214265" y="639779"/>
                  <a:pt x="199176" y="651850"/>
                </a:cubicBezTo>
                <a:cubicBezTo>
                  <a:pt x="193140" y="663921"/>
                  <a:pt x="186550" y="675730"/>
                  <a:pt x="181069" y="688063"/>
                </a:cubicBezTo>
                <a:cubicBezTo>
                  <a:pt x="161667" y="731718"/>
                  <a:pt x="167143" y="730541"/>
                  <a:pt x="144855" y="769545"/>
                </a:cubicBezTo>
                <a:cubicBezTo>
                  <a:pt x="139457" y="778992"/>
                  <a:pt x="132032" y="787193"/>
                  <a:pt x="126748" y="796705"/>
                </a:cubicBezTo>
                <a:cubicBezTo>
                  <a:pt x="116917" y="814402"/>
                  <a:pt x="109282" y="833254"/>
                  <a:pt x="99588" y="851026"/>
                </a:cubicBezTo>
                <a:cubicBezTo>
                  <a:pt x="91162" y="866474"/>
                  <a:pt x="80771" y="880800"/>
                  <a:pt x="72428" y="896293"/>
                </a:cubicBezTo>
                <a:lnTo>
                  <a:pt x="18107" y="1004935"/>
                </a:lnTo>
                <a:lnTo>
                  <a:pt x="0" y="1041149"/>
                </a:lnTo>
                <a:cubicBezTo>
                  <a:pt x="3018" y="1176951"/>
                  <a:pt x="752" y="1312973"/>
                  <a:pt x="9053" y="1448555"/>
                </a:cubicBezTo>
                <a:cubicBezTo>
                  <a:pt x="9878" y="1462026"/>
                  <a:pt x="21679" y="1472435"/>
                  <a:pt x="27160" y="1484768"/>
                </a:cubicBezTo>
                <a:cubicBezTo>
                  <a:pt x="33760" y="1499619"/>
                  <a:pt x="38542" y="1515241"/>
                  <a:pt x="45267" y="1530036"/>
                </a:cubicBezTo>
                <a:cubicBezTo>
                  <a:pt x="53644" y="1548466"/>
                  <a:pt x="64642" y="1565670"/>
                  <a:pt x="72428" y="1584357"/>
                </a:cubicBezTo>
                <a:cubicBezTo>
                  <a:pt x="79769" y="1601975"/>
                  <a:pt x="83017" y="1621134"/>
                  <a:pt x="90535" y="1638677"/>
                </a:cubicBezTo>
                <a:cubicBezTo>
                  <a:pt x="101168" y="1663487"/>
                  <a:pt x="126748" y="1711105"/>
                  <a:pt x="126748" y="1711105"/>
                </a:cubicBezTo>
                <a:cubicBezTo>
                  <a:pt x="129766" y="1729212"/>
                  <a:pt x="126802" y="1749427"/>
                  <a:pt x="135802" y="1765426"/>
                </a:cubicBezTo>
                <a:cubicBezTo>
                  <a:pt x="154749" y="1799110"/>
                  <a:pt x="187747" y="1823188"/>
                  <a:pt x="208230" y="1855961"/>
                </a:cubicBezTo>
                <a:cubicBezTo>
                  <a:pt x="223319" y="1880103"/>
                  <a:pt x="239152" y="1903796"/>
                  <a:pt x="253497" y="1928388"/>
                </a:cubicBezTo>
                <a:cubicBezTo>
                  <a:pt x="260297" y="1940046"/>
                  <a:pt x="267336" y="1951798"/>
                  <a:pt x="271604" y="1964602"/>
                </a:cubicBezTo>
                <a:cubicBezTo>
                  <a:pt x="285499" y="2006287"/>
                  <a:pt x="286479" y="2052940"/>
                  <a:pt x="307818" y="2091351"/>
                </a:cubicBezTo>
                <a:cubicBezTo>
                  <a:pt x="453029" y="2352731"/>
                  <a:pt x="275173" y="2026062"/>
                  <a:pt x="380245" y="2236206"/>
                </a:cubicBezTo>
                <a:cubicBezTo>
                  <a:pt x="408882" y="2293481"/>
                  <a:pt x="424145" y="2310340"/>
                  <a:pt x="461727" y="2362955"/>
                </a:cubicBezTo>
                <a:cubicBezTo>
                  <a:pt x="507708" y="2523887"/>
                  <a:pt x="441335" y="2306321"/>
                  <a:pt x="570368" y="2607398"/>
                </a:cubicBezTo>
                <a:cubicBezTo>
                  <a:pt x="588475" y="2649648"/>
                  <a:pt x="609317" y="2690827"/>
                  <a:pt x="624689" y="2734147"/>
                </a:cubicBezTo>
                <a:cubicBezTo>
                  <a:pt x="642572" y="2784544"/>
                  <a:pt x="648891" y="2838904"/>
                  <a:pt x="669956" y="2888056"/>
                </a:cubicBezTo>
                <a:cubicBezTo>
                  <a:pt x="694434" y="2945172"/>
                  <a:pt x="730313" y="2996697"/>
                  <a:pt x="760491" y="3051018"/>
                </a:cubicBezTo>
                <a:cubicBezTo>
                  <a:pt x="766527" y="3093267"/>
                  <a:pt x="769340" y="3136104"/>
                  <a:pt x="778598" y="3177766"/>
                </a:cubicBezTo>
                <a:cubicBezTo>
                  <a:pt x="781526" y="3190941"/>
                  <a:pt x="783612" y="3210707"/>
                  <a:pt x="796705" y="3213980"/>
                </a:cubicBezTo>
                <a:cubicBezTo>
                  <a:pt x="807261" y="3216619"/>
                  <a:pt x="808776" y="3195873"/>
                  <a:pt x="814812" y="3186820"/>
                </a:cubicBezTo>
                <a:cubicBezTo>
                  <a:pt x="826883" y="3189838"/>
                  <a:pt x="839375" y="3191504"/>
                  <a:pt x="851026" y="3195873"/>
                </a:cubicBezTo>
                <a:cubicBezTo>
                  <a:pt x="863663" y="3200612"/>
                  <a:pt x="875476" y="3207363"/>
                  <a:pt x="887239" y="3213980"/>
                </a:cubicBezTo>
                <a:cubicBezTo>
                  <a:pt x="923780" y="3234534"/>
                  <a:pt x="963673" y="3250515"/>
                  <a:pt x="995881" y="3277355"/>
                </a:cubicBezTo>
                <a:cubicBezTo>
                  <a:pt x="1013988" y="3292444"/>
                  <a:pt x="1029449" y="3311448"/>
                  <a:pt x="1050202" y="3322622"/>
                </a:cubicBezTo>
                <a:cubicBezTo>
                  <a:pt x="1069546" y="3333038"/>
                  <a:pt x="1092451" y="3334693"/>
                  <a:pt x="1113576" y="3340729"/>
                </a:cubicBezTo>
                <a:cubicBezTo>
                  <a:pt x="1182649" y="3390067"/>
                  <a:pt x="1167625" y="3382555"/>
                  <a:pt x="1240325" y="3422210"/>
                </a:cubicBezTo>
                <a:cubicBezTo>
                  <a:pt x="1252173" y="3428673"/>
                  <a:pt x="1266235" y="3431599"/>
                  <a:pt x="1276538" y="3440317"/>
                </a:cubicBezTo>
                <a:cubicBezTo>
                  <a:pt x="1276545" y="3440323"/>
                  <a:pt x="1372435" y="3536213"/>
                  <a:pt x="1394234" y="3558012"/>
                </a:cubicBezTo>
                <a:cubicBezTo>
                  <a:pt x="1409323" y="3573101"/>
                  <a:pt x="1420974" y="3592692"/>
                  <a:pt x="1439501" y="3603279"/>
                </a:cubicBezTo>
                <a:cubicBezTo>
                  <a:pt x="1460626" y="3615350"/>
                  <a:pt x="1481515" y="3627842"/>
                  <a:pt x="1502875" y="3639493"/>
                </a:cubicBezTo>
                <a:cubicBezTo>
                  <a:pt x="1514723" y="3645956"/>
                  <a:pt x="1527860" y="3650114"/>
                  <a:pt x="1539089" y="3657600"/>
                </a:cubicBezTo>
                <a:cubicBezTo>
                  <a:pt x="1555167" y="3668319"/>
                  <a:pt x="1567786" y="3683872"/>
                  <a:pt x="1584356" y="3693814"/>
                </a:cubicBezTo>
                <a:cubicBezTo>
                  <a:pt x="1730916" y="3781750"/>
                  <a:pt x="1541378" y="3650827"/>
                  <a:pt x="1665837" y="3730028"/>
                </a:cubicBezTo>
                <a:cubicBezTo>
                  <a:pt x="1799935" y="3815363"/>
                  <a:pt x="1655296" y="3738337"/>
                  <a:pt x="1801639" y="3811509"/>
                </a:cubicBezTo>
                <a:cubicBezTo>
                  <a:pt x="1813710" y="3817545"/>
                  <a:pt x="1824876" y="3825908"/>
                  <a:pt x="1837853" y="3829616"/>
                </a:cubicBezTo>
                <a:cubicBezTo>
                  <a:pt x="2012458" y="3879503"/>
                  <a:pt x="1907772" y="3854209"/>
                  <a:pt x="2263366" y="3874883"/>
                </a:cubicBezTo>
                <a:cubicBezTo>
                  <a:pt x="2402083" y="3882948"/>
                  <a:pt x="2541006" y="3886954"/>
                  <a:pt x="2679826" y="3892990"/>
                </a:cubicBezTo>
                <a:cubicBezTo>
                  <a:pt x="2737164" y="3899026"/>
                  <a:pt x="2795084" y="3900962"/>
                  <a:pt x="2851841" y="3911097"/>
                </a:cubicBezTo>
                <a:cubicBezTo>
                  <a:pt x="2880025" y="3916130"/>
                  <a:pt x="2905996" y="3929719"/>
                  <a:pt x="2933323" y="3938258"/>
                </a:cubicBezTo>
                <a:cubicBezTo>
                  <a:pt x="2954293" y="3944811"/>
                  <a:pt x="2975383" y="3951036"/>
                  <a:pt x="2996697" y="3956364"/>
                </a:cubicBezTo>
                <a:cubicBezTo>
                  <a:pt x="3023689" y="3963112"/>
                  <a:pt x="3051622" y="3966172"/>
                  <a:pt x="3078178" y="3974471"/>
                </a:cubicBezTo>
                <a:cubicBezTo>
                  <a:pt x="3100115" y="3981326"/>
                  <a:pt x="3120427" y="3992578"/>
                  <a:pt x="3141552" y="4001632"/>
                </a:cubicBezTo>
                <a:cubicBezTo>
                  <a:pt x="3394800" y="3983542"/>
                  <a:pt x="3492884" y="3975560"/>
                  <a:pt x="3829616" y="3965418"/>
                </a:cubicBezTo>
                <a:cubicBezTo>
                  <a:pt x="4143385" y="3955967"/>
                  <a:pt x="4457323" y="3953347"/>
                  <a:pt x="4771176" y="3947311"/>
                </a:cubicBezTo>
                <a:lnTo>
                  <a:pt x="4861711" y="3929204"/>
                </a:lnTo>
                <a:cubicBezTo>
                  <a:pt x="4897832" y="3922637"/>
                  <a:pt x="4934848" y="3920440"/>
                  <a:pt x="4970352" y="3911097"/>
                </a:cubicBezTo>
                <a:cubicBezTo>
                  <a:pt x="4992578" y="3905248"/>
                  <a:pt x="5011923" y="3891205"/>
                  <a:pt x="5033727" y="3883937"/>
                </a:cubicBezTo>
                <a:cubicBezTo>
                  <a:pt x="5092540" y="3864333"/>
                  <a:pt x="5156271" y="3852126"/>
                  <a:pt x="5214796" y="3829616"/>
                </a:cubicBezTo>
                <a:cubicBezTo>
                  <a:pt x="5236247" y="3821366"/>
                  <a:pt x="5256121" y="3808941"/>
                  <a:pt x="5278170" y="3802456"/>
                </a:cubicBezTo>
                <a:cubicBezTo>
                  <a:pt x="5307695" y="3793772"/>
                  <a:pt x="5338384" y="3789622"/>
                  <a:pt x="5368705" y="3784349"/>
                </a:cubicBezTo>
                <a:cubicBezTo>
                  <a:pt x="5477273" y="3765468"/>
                  <a:pt x="5525301" y="3761665"/>
                  <a:pt x="5640309" y="3748135"/>
                </a:cubicBezTo>
                <a:cubicBezTo>
                  <a:pt x="5831127" y="3666354"/>
                  <a:pt x="5579062" y="3771227"/>
                  <a:pt x="5767057" y="3702867"/>
                </a:cubicBezTo>
                <a:cubicBezTo>
                  <a:pt x="5779740" y="3698255"/>
                  <a:pt x="5790588" y="3689373"/>
                  <a:pt x="5803271" y="3684761"/>
                </a:cubicBezTo>
                <a:cubicBezTo>
                  <a:pt x="5823918" y="3677253"/>
                  <a:pt x="5845520" y="3672690"/>
                  <a:pt x="5866645" y="3666654"/>
                </a:cubicBezTo>
                <a:cubicBezTo>
                  <a:pt x="5884752" y="3651565"/>
                  <a:pt x="5901587" y="3634802"/>
                  <a:pt x="5920966" y="3621386"/>
                </a:cubicBezTo>
                <a:cubicBezTo>
                  <a:pt x="5966409" y="3589925"/>
                  <a:pt x="5983152" y="3585647"/>
                  <a:pt x="6029608" y="3567065"/>
                </a:cubicBezTo>
                <a:cubicBezTo>
                  <a:pt x="6160145" y="3458285"/>
                  <a:pt x="6005955" y="3574365"/>
                  <a:pt x="6147303" y="3503691"/>
                </a:cubicBezTo>
                <a:cubicBezTo>
                  <a:pt x="6170522" y="3492081"/>
                  <a:pt x="6188840" y="3472462"/>
                  <a:pt x="6210677" y="3458424"/>
                </a:cubicBezTo>
                <a:cubicBezTo>
                  <a:pt x="6231143" y="3445267"/>
                  <a:pt x="6253524" y="3435272"/>
                  <a:pt x="6274051" y="3422210"/>
                </a:cubicBezTo>
                <a:cubicBezTo>
                  <a:pt x="6286781" y="3414109"/>
                  <a:pt x="6296528" y="3401294"/>
                  <a:pt x="6310265" y="3395050"/>
                </a:cubicBezTo>
                <a:cubicBezTo>
                  <a:pt x="6330266" y="3385959"/>
                  <a:pt x="6352514" y="3382979"/>
                  <a:pt x="6373639" y="3376943"/>
                </a:cubicBezTo>
                <a:cubicBezTo>
                  <a:pt x="6385710" y="3364872"/>
                  <a:pt x="6396640" y="3351539"/>
                  <a:pt x="6409853" y="3340729"/>
                </a:cubicBezTo>
                <a:cubicBezTo>
                  <a:pt x="6458003" y="3301334"/>
                  <a:pt x="6483513" y="3289585"/>
                  <a:pt x="6536602" y="3259248"/>
                </a:cubicBezTo>
                <a:cubicBezTo>
                  <a:pt x="6548673" y="3244159"/>
                  <a:pt x="6557860" y="3226217"/>
                  <a:pt x="6572816" y="3213980"/>
                </a:cubicBezTo>
                <a:cubicBezTo>
                  <a:pt x="6591647" y="3198573"/>
                  <a:pt x="6619824" y="3195769"/>
                  <a:pt x="6636190" y="3177766"/>
                </a:cubicBezTo>
                <a:cubicBezTo>
                  <a:pt x="6651650" y="3160760"/>
                  <a:pt x="6653072" y="3134949"/>
                  <a:pt x="6663350" y="3114392"/>
                </a:cubicBezTo>
                <a:cubicBezTo>
                  <a:pt x="6674231" y="3092630"/>
                  <a:pt x="6688180" y="3072521"/>
                  <a:pt x="6699564" y="3051018"/>
                </a:cubicBezTo>
                <a:cubicBezTo>
                  <a:pt x="6715351" y="3021199"/>
                  <a:pt x="6732102" y="2991730"/>
                  <a:pt x="6744832" y="2960483"/>
                </a:cubicBezTo>
                <a:cubicBezTo>
                  <a:pt x="6800408" y="2824070"/>
                  <a:pt x="6824728" y="2721296"/>
                  <a:pt x="6853473" y="2571184"/>
                </a:cubicBezTo>
                <a:cubicBezTo>
                  <a:pt x="6865513" y="2508309"/>
                  <a:pt x="6871580" y="2444436"/>
                  <a:pt x="6880634" y="2381062"/>
                </a:cubicBezTo>
                <a:cubicBezTo>
                  <a:pt x="6850986" y="2232823"/>
                  <a:pt x="6885194" y="2229767"/>
                  <a:pt x="6808206" y="2163778"/>
                </a:cubicBezTo>
                <a:cubicBezTo>
                  <a:pt x="6799944" y="2156697"/>
                  <a:pt x="6790099" y="2151707"/>
                  <a:pt x="6781045" y="2145671"/>
                </a:cubicBezTo>
                <a:cubicBezTo>
                  <a:pt x="6738012" y="2050997"/>
                  <a:pt x="6686798" y="1941701"/>
                  <a:pt x="6654297" y="1846907"/>
                </a:cubicBezTo>
                <a:cubicBezTo>
                  <a:pt x="6649274" y="1832258"/>
                  <a:pt x="6623421" y="1700017"/>
                  <a:pt x="6609030" y="1665838"/>
                </a:cubicBezTo>
                <a:cubicBezTo>
                  <a:pt x="6593318" y="1628522"/>
                  <a:pt x="6586325" y="1582489"/>
                  <a:pt x="6554709" y="1557196"/>
                </a:cubicBezTo>
                <a:lnTo>
                  <a:pt x="6509441" y="1520982"/>
                </a:lnTo>
                <a:cubicBezTo>
                  <a:pt x="6503406" y="1505893"/>
                  <a:pt x="6500349" y="1489237"/>
                  <a:pt x="6491335" y="1475715"/>
                </a:cubicBezTo>
                <a:cubicBezTo>
                  <a:pt x="6481866" y="1461511"/>
                  <a:pt x="6472173" y="1440313"/>
                  <a:pt x="6455121" y="1439501"/>
                </a:cubicBezTo>
                <a:cubicBezTo>
                  <a:pt x="6087314" y="1421986"/>
                  <a:pt x="5718772" y="1427430"/>
                  <a:pt x="5350598" y="1421394"/>
                </a:cubicBezTo>
                <a:cubicBezTo>
                  <a:pt x="5338527" y="1415358"/>
                  <a:pt x="5326915" y="1408299"/>
                  <a:pt x="5314384" y="1403287"/>
                </a:cubicBezTo>
                <a:cubicBezTo>
                  <a:pt x="5296663" y="1396198"/>
                  <a:pt x="5277504" y="1392932"/>
                  <a:pt x="5260063" y="1385180"/>
                </a:cubicBezTo>
                <a:cubicBezTo>
                  <a:pt x="5250120" y="1380761"/>
                  <a:pt x="5242846" y="1371492"/>
                  <a:pt x="5232903" y="1367073"/>
                </a:cubicBezTo>
                <a:cubicBezTo>
                  <a:pt x="5215462" y="1359321"/>
                  <a:pt x="5196689" y="1355002"/>
                  <a:pt x="5178582" y="1348966"/>
                </a:cubicBezTo>
                <a:cubicBezTo>
                  <a:pt x="5169529" y="1339913"/>
                  <a:pt x="5161528" y="1329666"/>
                  <a:pt x="5151422" y="1321806"/>
                </a:cubicBezTo>
                <a:cubicBezTo>
                  <a:pt x="5134244" y="1308445"/>
                  <a:pt x="5112489" y="1300980"/>
                  <a:pt x="5097101" y="1285592"/>
                </a:cubicBezTo>
                <a:cubicBezTo>
                  <a:pt x="5087558" y="1276049"/>
                  <a:pt x="5087425" y="1259917"/>
                  <a:pt x="5078994" y="1249378"/>
                </a:cubicBezTo>
                <a:cubicBezTo>
                  <a:pt x="5062997" y="1229382"/>
                  <a:pt x="5042780" y="1213165"/>
                  <a:pt x="5024673" y="1195058"/>
                </a:cubicBezTo>
                <a:lnTo>
                  <a:pt x="4988459" y="1122630"/>
                </a:lnTo>
                <a:cubicBezTo>
                  <a:pt x="4976388" y="1098487"/>
                  <a:pt x="4971331" y="1069288"/>
                  <a:pt x="4952245" y="1050202"/>
                </a:cubicBezTo>
                <a:cubicBezTo>
                  <a:pt x="4919049" y="1017006"/>
                  <a:pt x="4873652" y="992604"/>
                  <a:pt x="4852657" y="950614"/>
                </a:cubicBezTo>
                <a:cubicBezTo>
                  <a:pt x="4841981" y="929262"/>
                  <a:pt x="4817255" y="870267"/>
                  <a:pt x="4789283" y="869133"/>
                </a:cubicBezTo>
                <a:cubicBezTo>
                  <a:pt x="4358078" y="851652"/>
                  <a:pt x="3926186" y="863097"/>
                  <a:pt x="3494637" y="860079"/>
                </a:cubicBezTo>
                <a:cubicBezTo>
                  <a:pt x="3404670" y="815094"/>
                  <a:pt x="3522782" y="878923"/>
                  <a:pt x="3413156" y="796705"/>
                </a:cubicBezTo>
                <a:cubicBezTo>
                  <a:pt x="3405522" y="790979"/>
                  <a:pt x="3394767" y="791411"/>
                  <a:pt x="3385996" y="787652"/>
                </a:cubicBezTo>
                <a:cubicBezTo>
                  <a:pt x="3331278" y="764202"/>
                  <a:pt x="3368084" y="777416"/>
                  <a:pt x="3322622" y="751438"/>
                </a:cubicBezTo>
                <a:cubicBezTo>
                  <a:pt x="3310904" y="744742"/>
                  <a:pt x="3297390" y="741176"/>
                  <a:pt x="3286408" y="733331"/>
                </a:cubicBezTo>
                <a:cubicBezTo>
                  <a:pt x="3275989" y="725889"/>
                  <a:pt x="3269666" y="713612"/>
                  <a:pt x="3259247" y="706170"/>
                </a:cubicBezTo>
                <a:cubicBezTo>
                  <a:pt x="3248265" y="698326"/>
                  <a:pt x="3234752" y="694759"/>
                  <a:pt x="3223034" y="688063"/>
                </a:cubicBezTo>
                <a:cubicBezTo>
                  <a:pt x="3213587" y="682665"/>
                  <a:pt x="3206061" y="673777"/>
                  <a:pt x="3195873" y="669957"/>
                </a:cubicBezTo>
                <a:cubicBezTo>
                  <a:pt x="3181465" y="664554"/>
                  <a:pt x="3165801" y="663334"/>
                  <a:pt x="3150606" y="660903"/>
                </a:cubicBezTo>
                <a:lnTo>
                  <a:pt x="2969536" y="633743"/>
                </a:lnTo>
                <a:cubicBezTo>
                  <a:pt x="2954447" y="627707"/>
                  <a:pt x="2939686" y="620775"/>
                  <a:pt x="2924269" y="615636"/>
                </a:cubicBezTo>
                <a:cubicBezTo>
                  <a:pt x="2912465" y="611701"/>
                  <a:pt x="2899492" y="611484"/>
                  <a:pt x="2888055" y="606582"/>
                </a:cubicBezTo>
                <a:cubicBezTo>
                  <a:pt x="2878054" y="602296"/>
                  <a:pt x="2870627" y="593341"/>
                  <a:pt x="2860895" y="588475"/>
                </a:cubicBezTo>
                <a:cubicBezTo>
                  <a:pt x="2826802" y="571428"/>
                  <a:pt x="2813994" y="569959"/>
                  <a:pt x="2779414" y="561315"/>
                </a:cubicBezTo>
                <a:cubicBezTo>
                  <a:pt x="2770360" y="555279"/>
                  <a:pt x="2760515" y="550289"/>
                  <a:pt x="2752253" y="543208"/>
                </a:cubicBezTo>
                <a:cubicBezTo>
                  <a:pt x="2739291" y="532098"/>
                  <a:pt x="2729931" y="516917"/>
                  <a:pt x="2716039" y="506994"/>
                </a:cubicBezTo>
                <a:cubicBezTo>
                  <a:pt x="2708274" y="501447"/>
                  <a:pt x="2697650" y="501700"/>
                  <a:pt x="2688879" y="497941"/>
                </a:cubicBezTo>
                <a:cubicBezTo>
                  <a:pt x="2676474" y="492625"/>
                  <a:pt x="2664736" y="485870"/>
                  <a:pt x="2652665" y="479834"/>
                </a:cubicBezTo>
                <a:cubicBezTo>
                  <a:pt x="2646629" y="467763"/>
                  <a:pt x="2644101" y="453163"/>
                  <a:pt x="2634558" y="443620"/>
                </a:cubicBezTo>
                <a:cubicBezTo>
                  <a:pt x="2627810" y="436872"/>
                  <a:pt x="2613257" y="442099"/>
                  <a:pt x="2607398" y="434566"/>
                </a:cubicBezTo>
                <a:cubicBezTo>
                  <a:pt x="2607227" y="434346"/>
                  <a:pt x="2569665" y="351566"/>
                  <a:pt x="2553077" y="334978"/>
                </a:cubicBezTo>
                <a:cubicBezTo>
                  <a:pt x="2545383" y="327284"/>
                  <a:pt x="2536749" y="317903"/>
                  <a:pt x="2525917" y="316871"/>
                </a:cubicBezTo>
                <a:cubicBezTo>
                  <a:pt x="2408598" y="305698"/>
                  <a:pt x="2290527" y="304800"/>
                  <a:pt x="2172832" y="298764"/>
                </a:cubicBezTo>
                <a:cubicBezTo>
                  <a:pt x="2153101" y="229707"/>
                  <a:pt x="2151868" y="230155"/>
                  <a:pt x="2136618" y="153909"/>
                </a:cubicBezTo>
                <a:cubicBezTo>
                  <a:pt x="2133018" y="135909"/>
                  <a:pt x="2132016" y="117397"/>
                  <a:pt x="2127564" y="99588"/>
                </a:cubicBezTo>
                <a:cubicBezTo>
                  <a:pt x="2119815" y="68591"/>
                  <a:pt x="2103351" y="30001"/>
                  <a:pt x="2091350" y="0"/>
                </a:cubicBezTo>
                <a:cubicBezTo>
                  <a:pt x="2082297" y="3018"/>
                  <a:pt x="2071642" y="3092"/>
                  <a:pt x="2064190" y="9054"/>
                </a:cubicBezTo>
                <a:cubicBezTo>
                  <a:pt x="2055694" y="15851"/>
                  <a:pt x="2046083" y="36214"/>
                  <a:pt x="2018923" y="63374"/>
                </a:cubicBezTo>
                <a:close/>
              </a:path>
            </a:pathLst>
          </a:custGeom>
          <a:solidFill>
            <a:schemeClr val="accent1">
              <a:alpha val="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0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0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0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0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0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0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0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0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0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0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09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09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0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0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09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09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0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0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0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0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0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0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0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0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8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81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81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75" grpId="0" animBg="1"/>
      <p:bldP spid="380976" grpId="0" animBg="1"/>
      <p:bldP spid="380977" grpId="0" animBg="1"/>
      <p:bldP spid="380978" grpId="0" animBg="1"/>
      <p:bldP spid="380979" grpId="0" animBg="1"/>
      <p:bldP spid="380980" grpId="0" animBg="1"/>
      <p:bldP spid="380987" grpId="0" animBg="1"/>
      <p:bldP spid="380988" grpId="0" animBg="1"/>
      <p:bldP spid="380989" grpId="0" animBg="1"/>
      <p:bldP spid="380990" grpId="0" animBg="1"/>
      <p:bldP spid="380991" grpId="0" animBg="1"/>
      <p:bldP spid="380992" grpId="0" animBg="1"/>
      <p:bldP spid="380993" grpId="0" animBg="1"/>
      <p:bldP spid="380994" grpId="0" animBg="1"/>
      <p:bldP spid="380996" grpId="0" animBg="1"/>
      <p:bldP spid="380997" grpId="0" animBg="1"/>
      <p:bldP spid="380998" grpId="0" animBg="1"/>
      <p:bldP spid="380999" grpId="0" animBg="1"/>
      <p:bldP spid="381001" grpId="0" animBg="1"/>
      <p:bldP spid="381002" grpId="0" animBg="1"/>
      <p:bldP spid="381003" grpId="0" animBg="1"/>
      <p:bldP spid="38100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6713538" cy="578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7187" name="Line 3"/>
          <p:cNvSpPr>
            <a:spLocks noChangeShapeType="1"/>
          </p:cNvSpPr>
          <p:nvPr/>
        </p:nvSpPr>
        <p:spPr bwMode="auto">
          <a:xfrm flipV="1">
            <a:off x="1012825" y="768350"/>
            <a:ext cx="3035300" cy="2316163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7188" name="Text Box 4"/>
          <p:cNvSpPr txBox="1">
            <a:spLocks noChangeArrowheads="1"/>
          </p:cNvSpPr>
          <p:nvPr/>
        </p:nvSpPr>
        <p:spPr bwMode="auto">
          <a:xfrm rot="19380000">
            <a:off x="428625" y="1331913"/>
            <a:ext cx="4178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Size evolution</a:t>
            </a:r>
            <a:endParaRPr lang="en-US"/>
          </a:p>
        </p:txBody>
      </p:sp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4371206" y="6279703"/>
            <a:ext cx="5313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 err="1">
                <a:solidFill>
                  <a:schemeClr val="accent2">
                    <a:lumMod val="75000"/>
                  </a:schemeClr>
                </a:solidFill>
              </a:rPr>
              <a:t>Adaptive</a:t>
            </a:r>
            <a:r>
              <a:rPr lang="pt-B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accent2">
                    <a:lumMod val="75000"/>
                  </a:schemeClr>
                </a:solidFill>
              </a:rPr>
              <a:t>Landscape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77190" name="Line 6"/>
          <p:cNvSpPr>
            <a:spLocks noChangeShapeType="1"/>
          </p:cNvSpPr>
          <p:nvPr/>
        </p:nvSpPr>
        <p:spPr bwMode="auto">
          <a:xfrm flipV="1">
            <a:off x="3810000" y="3886200"/>
            <a:ext cx="2286000" cy="1905000"/>
          </a:xfrm>
          <a:prstGeom prst="line">
            <a:avLst/>
          </a:prstGeom>
          <a:noFill/>
          <a:ln w="34925">
            <a:solidFill>
              <a:srgbClr val="3399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7191" name="Text Box 7"/>
          <p:cNvSpPr txBox="1">
            <a:spLocks noChangeArrowheads="1"/>
          </p:cNvSpPr>
          <p:nvPr/>
        </p:nvSpPr>
        <p:spPr bwMode="auto">
          <a:xfrm rot="19380000">
            <a:off x="3348038" y="4652963"/>
            <a:ext cx="4178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Diet-based adaptive zones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516216" y="1196752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pic>
        <p:nvPicPr>
          <p:cNvPr id="411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4964"/>
            <a:ext cx="8363272" cy="6543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7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11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1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4371206" y="6279703"/>
            <a:ext cx="53133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dirty="0" err="1">
                <a:solidFill>
                  <a:schemeClr val="accent2">
                    <a:lumMod val="75000"/>
                  </a:schemeClr>
                </a:solidFill>
              </a:rPr>
              <a:t>Adaptive</a:t>
            </a:r>
            <a:r>
              <a:rPr lang="pt-BR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t-BR" sz="2400" dirty="0" err="1">
                <a:solidFill>
                  <a:schemeClr val="accent2">
                    <a:lumMod val="75000"/>
                  </a:schemeClr>
                </a:solidFill>
              </a:rPr>
              <a:t>Landscape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eople.wku.edu/charles.smith/biogeog/pics/sim195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0"/>
            <a:ext cx="2981325" cy="3743325"/>
          </a:xfrm>
          <a:prstGeom prst="rect">
            <a:avLst/>
          </a:prstGeom>
          <a:noFill/>
        </p:spPr>
      </p:pic>
      <p:pic>
        <p:nvPicPr>
          <p:cNvPr id="13316" name="Picture 4" descr="http://people.wku.edu/charles.smith/biogeog/pics/sim1950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725" y="0"/>
            <a:ext cx="2962275" cy="3743325"/>
          </a:xfrm>
          <a:prstGeom prst="rect">
            <a:avLst/>
          </a:prstGeom>
          <a:noFill/>
        </p:spPr>
      </p:pic>
      <p:pic>
        <p:nvPicPr>
          <p:cNvPr id="13318" name="Picture 6" descr="http://people.wku.edu/charles.smith/biogeog/pics/sim1950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209924"/>
            <a:ext cx="2886075" cy="36480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0" y="3657600"/>
            <a:ext cx="3886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History of the Fauna of Latin America</a:t>
            </a:r>
          </a:p>
          <a:p>
            <a:endParaRPr lang="en-US" dirty="0" smtClean="0"/>
          </a:p>
          <a:p>
            <a:r>
              <a:rPr lang="en-US" dirty="0" smtClean="0"/>
              <a:t>by George Gaylord Simpson (1950)</a:t>
            </a:r>
            <a:endParaRPr lang="pt-BR" dirty="0"/>
          </a:p>
        </p:txBody>
      </p:sp>
      <p:pic>
        <p:nvPicPr>
          <p:cNvPr id="13320" name="Picture 8" descr="http://1.bp.blogspot.com/_2Y-BCmJL654/Rt0cdYkgQrI/AAAAAAAAAqM/tmoyvHaRz94/s400/670px-StuShe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0"/>
            <a:ext cx="3810000" cy="3409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-76200" y="228600"/>
            <a:ext cx="9144000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4000"/>
              <a:t>Coadaptação interespecífica, ou seja, adaptação mútua de duas espécies sugere Coevolução....</a:t>
            </a:r>
          </a:p>
          <a:p>
            <a:pPr>
              <a:spcBef>
                <a:spcPct val="50000"/>
              </a:spcBef>
            </a:pPr>
            <a:endParaRPr lang="pt-BR" sz="4000"/>
          </a:p>
          <a:p>
            <a:pPr>
              <a:spcBef>
                <a:spcPct val="50000"/>
              </a:spcBef>
            </a:pPr>
            <a:r>
              <a:rPr lang="pt-BR" sz="4000"/>
              <a:t>Mas não é evidência definitiva de que a coevolução foi o processo que produziu a coadaptação.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pt-BR"/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-76200" y="0"/>
            <a:ext cx="9144000" cy="806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 sz="2400"/>
              <a:t>Daniel H. Janzen (1980)  -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sz="2400" i="1"/>
              <a:t>When is it Coevolution?</a:t>
            </a:r>
            <a:r>
              <a:rPr lang="en-US" sz="2400"/>
              <a:t>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en-US" sz="2400"/>
              <a:t>Evolution, Vol. 34 (3): 611-612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pt-BR"/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/>
              <a:t>Duas espécies podem estar evoluindo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/>
              <a:t>de modo independente e em um 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/>
              <a:t>determinado tempo simplesmente ocorrer que as duas formas estivessem mutuamente adaptadas (pré-adaptadas)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pt-BR"/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/>
              <a:t>Logo, para demonstrar coevolução exige não só que se mostre que as duas formas estão coadaptadas hoje, mas que seus ancestrais evoluíram juntos, exercendo forças seletivas um sobre o outro</a:t>
            </a:r>
            <a:endParaRPr lang="en-US"/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en-US"/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en-US"/>
          </a:p>
        </p:txBody>
      </p:sp>
      <p:pic>
        <p:nvPicPr>
          <p:cNvPr id="8195" name="Picture 3" descr="janz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0"/>
            <a:ext cx="1905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861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 dirty="0"/>
              <a:t>Daniel H. Janzen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 dirty="0"/>
              <a:t>Definição mais precisa de coevolução: “requer que cada uma das espécies em interação mude sua composição genética em resposta a uma mudança genética na(s) outra(s)”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pt-BR" dirty="0"/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 dirty="0"/>
              <a:t>Coevolução – Adaptação recíproca entre duas espécies; cada espécie exerce uma pressão seletiva sobre a outra espécie e evolui em resposta à outra espécie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pt-BR" dirty="0"/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pt-BR" dirty="0"/>
              <a:t>“Interação” é a chave; diversas interações ecológicas podem produzir coevolução: mutualismo, predador-presa, competição, parasitismo</a:t>
            </a:r>
            <a:endParaRPr lang="en-US" dirty="0"/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pt-BR" dirty="0"/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en-US" dirty="0"/>
          </a:p>
          <a:p>
            <a:pPr>
              <a:lnSpc>
                <a:spcPct val="85000"/>
              </a:lnSpc>
              <a:spcBef>
                <a:spcPct val="25000"/>
              </a:spcBef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38463"/>
            <a:ext cx="9144000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Line 4"/>
          <p:cNvSpPr>
            <a:spLocks noChangeShapeType="1"/>
          </p:cNvSpPr>
          <p:nvPr/>
        </p:nvSpPr>
        <p:spPr bwMode="auto">
          <a:xfrm>
            <a:off x="533400" y="4462463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1447800" y="4462463"/>
            <a:ext cx="838200" cy="838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1295400" y="3319463"/>
            <a:ext cx="838200" cy="838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24584" name="Line 8"/>
          <p:cNvSpPr>
            <a:spLocks noChangeShapeType="1"/>
          </p:cNvSpPr>
          <p:nvPr/>
        </p:nvSpPr>
        <p:spPr bwMode="auto">
          <a:xfrm>
            <a:off x="2286000" y="3319463"/>
            <a:ext cx="838200" cy="83820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0247" name="Rectangle 10"/>
          <p:cNvSpPr>
            <a:spLocks noChangeArrowheads="1"/>
          </p:cNvSpPr>
          <p:nvPr/>
        </p:nvSpPr>
        <p:spPr bwMode="auto">
          <a:xfrm>
            <a:off x="0" y="0"/>
            <a:ext cx="91440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Ponto Importante – Associação histórica entre as mudanças recíprocas das espécies – coloca o problema dentro da biologia comparativa histórica fazendo uso de filogenias para ver o padrão e o tempo em que ocorreram as mudanças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 animBg="1"/>
      <p:bldP spid="24581" grpId="0" animBg="1"/>
      <p:bldP spid="24583" grpId="0" animBg="1"/>
      <p:bldP spid="24584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rgbClr val="FFFFCC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1409</TotalTime>
  <Words>1200</Words>
  <Application>Microsoft Office PowerPoint</Application>
  <PresentationFormat>On-screen Show (4:3)</PresentationFormat>
  <Paragraphs>140</Paragraphs>
  <Slides>57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9" baseType="lpstr">
      <vt:lpstr>Default Design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Casa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Gabriel</dc:creator>
  <cp:lastModifiedBy>Gabriel Marroig</cp:lastModifiedBy>
  <cp:revision>128</cp:revision>
  <dcterms:created xsi:type="dcterms:W3CDTF">2007-12-03T19:21:46Z</dcterms:created>
  <dcterms:modified xsi:type="dcterms:W3CDTF">2017-11-26T19:02:01Z</dcterms:modified>
</cp:coreProperties>
</file>