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  <p:sldId id="286" r:id="rId9"/>
    <p:sldId id="260" r:id="rId10"/>
    <p:sldId id="269" r:id="rId11"/>
    <p:sldId id="267" r:id="rId12"/>
    <p:sldId id="287" r:id="rId13"/>
    <p:sldId id="283" r:id="rId14"/>
    <p:sldId id="259" r:id="rId15"/>
    <p:sldId id="284" r:id="rId16"/>
    <p:sldId id="270" r:id="rId17"/>
    <p:sldId id="271" r:id="rId18"/>
    <p:sldId id="272" r:id="rId19"/>
    <p:sldId id="282" r:id="rId20"/>
    <p:sldId id="28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80" autoAdjust="0"/>
  </p:normalViewPr>
  <p:slideViewPr>
    <p:cSldViewPr>
      <p:cViewPr varScale="1">
        <p:scale>
          <a:sx n="59" d="100"/>
          <a:sy n="59" d="100"/>
        </p:scale>
        <p:origin x="8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A5466-1602-42F5-9104-E098142A5E4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BA9A5-5C56-45EE-A2D7-CDF70B8B75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66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Aproximamo-nos do referencial </a:t>
            </a:r>
            <a:r>
              <a:rPr lang="pt-BR" dirty="0" err="1"/>
              <a:t>winnicottiano</a:t>
            </a:r>
            <a:r>
              <a:rPr lang="pt-BR" dirty="0"/>
              <a:t> na mediada em que essa teoria</a:t>
            </a:r>
            <a:r>
              <a:rPr lang="pt-BR" baseline="0" dirty="0"/>
              <a:t> nos fornece subsidio para pensarmos a </a:t>
            </a:r>
            <a:r>
              <a:rPr lang="pt-BR" baseline="0" dirty="0" err="1"/>
              <a:t>articulaçao</a:t>
            </a:r>
            <a:r>
              <a:rPr lang="pt-BR" baseline="0" dirty="0"/>
              <a:t> entre individuo e ambiente. O papel do ambiente no processo de constituição do sujeito</a:t>
            </a:r>
          </a:p>
          <a:p>
            <a:pPr marL="0" indent="0" algn="just">
              <a:buNone/>
            </a:pPr>
            <a:r>
              <a:rPr lang="pt-BR" sz="1200" baseline="0" dirty="0"/>
              <a:t>1 fase - </a:t>
            </a:r>
            <a:r>
              <a:rPr lang="pt-BR" sz="1200" dirty="0"/>
              <a:t>Uma coisa só: mãe e bebê (totalidade indiferenciada).  A experiência do bebê de controle mágico (onipotência):  par bebê-seio. </a:t>
            </a:r>
          </a:p>
          <a:p>
            <a:pPr marL="0" indent="0" algn="just">
              <a:buNone/>
            </a:pPr>
            <a:r>
              <a:rPr lang="pt-BR" sz="1200" dirty="0"/>
              <a:t>Estado psicológico: preocupação materna primária</a:t>
            </a:r>
            <a:endParaRPr lang="pt-BR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/>
              <a:t>2 fase Dependência relativa  porque a criança se conscientiza de sua sujeição e, por conseguinte, tolera melhor as falhas de adaptação da mãe. Percebe a mãe como separada dela.  O reconhecimento gradual que o bebê faz da ausência de um controle mágico sobre a realidade externa tem como base a onipotência inicial transformada em fato pela técnica adaptativa da mãe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43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grupo pode se constituir como um espaço potencial,</a:t>
            </a:r>
            <a:r>
              <a:rPr lang="pt-BR" baseline="0" dirty="0"/>
              <a:t> campo transicional um campo intermediário da experiência, onde se pode articular objetos externos e internos’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43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tornando-se para seus integrantes um ambiente confiável e facilitador da exploração do mundo, assumindo então uma função de espaço potencial. (</a:t>
            </a:r>
            <a:r>
              <a:rPr lang="pt-BR" dirty="0" err="1"/>
              <a:t>Ballarin</a:t>
            </a:r>
            <a:r>
              <a:rPr lang="pt-BR" dirty="0"/>
              <a:t>, 2003)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7810-0937-41E8-807E-35C2925EF92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32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Para o psicótico construir uma </a:t>
            </a:r>
            <a:r>
              <a:rPr lang="pt-BR" dirty="0" err="1"/>
              <a:t>representaçao</a:t>
            </a:r>
            <a:r>
              <a:rPr lang="pt-BR" dirty="0"/>
              <a:t> interna do grupo deve ser difícil  porque para ele o que</a:t>
            </a:r>
            <a:r>
              <a:rPr lang="pt-BR" baseline="0" dirty="0"/>
              <a:t> está comprometido é a possibilidade de construir uma imagem de corpo unificado. A </a:t>
            </a:r>
            <a:r>
              <a:rPr lang="pt-BR" baseline="0" dirty="0" err="1"/>
              <a:t>cosntrução</a:t>
            </a:r>
            <a:r>
              <a:rPr lang="pt-BR" baseline="0" dirty="0"/>
              <a:t> de representações internas de grupo para o paciente psicótico forjam um lugar </a:t>
            </a:r>
            <a:r>
              <a:rPr lang="pt-BR" baseline="0" dirty="0" err="1"/>
              <a:t>imaginario</a:t>
            </a:r>
            <a:r>
              <a:rPr lang="pt-BR" baseline="0" dirty="0"/>
              <a:t> de unidade, matriz simbólica onde, pode-se ancorar a vivencia da imagem, unificada do corpo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69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7810-0937-41E8-807E-35C2925EF92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66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Assim, a função de holding é exercida não só pelo terapeuta, mas ainda pelo conjunto grupal, sendo essa uma das funções terapêuticas universais realizadas por um grupo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52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88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13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0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17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70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40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44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5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16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89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25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30B2-2783-47EA-A9AF-AC853AAECBB7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97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Aula 2: O grupo como espaço potencial e processos grupais na Terapia Ocupacional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Fernanda Stella </a:t>
            </a:r>
            <a:r>
              <a:rPr lang="pt-BR" dirty="0" err="1"/>
              <a:t>Risseto</a:t>
            </a:r>
            <a:r>
              <a:rPr lang="pt-BR" dirty="0"/>
              <a:t> </a:t>
            </a:r>
            <a:r>
              <a:rPr lang="pt-BR" dirty="0" err="1"/>
              <a:t>Mieto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23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 O terapeuta funciona assim, de início, como a mãe ativa das primeiras fases do desenvolvimento e vai, aos poucos, cedendo lugar ao grupo, funcionando em dependência relativa e no rumo da independência” (</a:t>
            </a:r>
            <a:r>
              <a:rPr lang="pt-BR" dirty="0" err="1"/>
              <a:t>Melllo</a:t>
            </a:r>
            <a:r>
              <a:rPr lang="pt-BR" dirty="0"/>
              <a:t> Filho, 1990)</a:t>
            </a:r>
          </a:p>
        </p:txBody>
      </p:sp>
    </p:spTree>
    <p:extLst>
      <p:ext uri="{BB962C8B-B14F-4D97-AF65-F5344CB8AC3E}">
        <p14:creationId xmlns:p14="http://schemas.microsoft.com/office/powerpoint/2010/main" val="81910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/>
            </a:r>
            <a:br>
              <a:rPr lang="pt-BR" b="1" u="sng" dirty="0"/>
            </a:br>
            <a:r>
              <a:rPr lang="pt-BR" b="1" dirty="0"/>
              <a:t>Grupo como espaço potencial</a:t>
            </a:r>
            <a:r>
              <a:rPr lang="pt-BR" b="1" u="sng" dirty="0"/>
              <a:t/>
            </a:r>
            <a:br>
              <a:rPr lang="pt-BR" b="1" u="sng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Entre o paciente e o terapeuta é criado um espaço potencial e o “setting grupal” é um lugar também onde a experiência de </a:t>
            </a:r>
            <a:r>
              <a:rPr lang="pt-BR" dirty="0" err="1"/>
              <a:t>transicionalidade</a:t>
            </a:r>
            <a:r>
              <a:rPr lang="pt-BR" dirty="0"/>
              <a:t> poderá ocorrer.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en-US" dirty="0" err="1"/>
              <a:t>Funcionamento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clima</a:t>
            </a:r>
            <a:r>
              <a:rPr lang="en-US" dirty="0"/>
              <a:t> de </a:t>
            </a:r>
            <a:r>
              <a:rPr lang="en-US" dirty="0" err="1"/>
              <a:t>liberdade</a:t>
            </a:r>
            <a:r>
              <a:rPr lang="en-US" dirty="0"/>
              <a:t>/ </a:t>
            </a:r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criativos</a:t>
            </a:r>
            <a:endParaRPr lang="en-US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587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Num grupo, a abertura de caminhos para a comunicação com o self verdadeiro, pode ser muito facilitada se o terapeuta souber aproveitar a sensibilidade dos participantes do grupo, que podem captar e denunciar a espontaneidade e a criatividade aprisionadas de seus companheiros</a:t>
            </a:r>
          </a:p>
        </p:txBody>
      </p:sp>
    </p:spTree>
    <p:extLst>
      <p:ext uri="{BB962C8B-B14F-4D97-AF65-F5344CB8AC3E}">
        <p14:creationId xmlns:p14="http://schemas.microsoft.com/office/powerpoint/2010/main" val="48435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grupo oportuniza que cada um compare e constate suas próprias maneiras com as de outros e familiarize-se com novas maneiras de sofrimento e de solução de conflitos </a:t>
            </a:r>
          </a:p>
          <a:p>
            <a:pPr marL="0" indent="0" algn="r">
              <a:buNone/>
            </a:pPr>
            <a:r>
              <a:rPr lang="pt-BR" dirty="0"/>
              <a:t>(Mello Filho, 1997)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405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terapeuta ocupacional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Terapeuta precisa representar a </a:t>
            </a:r>
            <a:r>
              <a:rPr lang="pt-BR" sz="2000" b="1" dirty="0"/>
              <a:t>realidade externa objetiva </a:t>
            </a:r>
            <a:r>
              <a:rPr lang="pt-BR" sz="2000" dirty="0"/>
              <a:t>e ao mesmo tempo ser</a:t>
            </a:r>
            <a:r>
              <a:rPr lang="pt-BR" sz="2000" b="1" dirty="0"/>
              <a:t> </a:t>
            </a:r>
            <a:r>
              <a:rPr lang="pt-BR" sz="2000" b="1" dirty="0" err="1"/>
              <a:t>introjetado</a:t>
            </a:r>
            <a:r>
              <a:rPr lang="pt-BR" sz="2000" b="1" dirty="0"/>
              <a:t> </a:t>
            </a:r>
            <a:r>
              <a:rPr lang="pt-BR" sz="2000" dirty="0"/>
              <a:t>pelo paciente (ser usado como objeto subjetivo)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Espontaneidade e autenticidade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Constâncias : marcar rituais de abertura e fechamento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Confiança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Vinculo, Holding e continência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r">
              <a:buNone/>
            </a:pPr>
            <a:r>
              <a:rPr lang="pt-BR" sz="2000" dirty="0"/>
              <a:t>(</a:t>
            </a:r>
            <a:r>
              <a:rPr lang="pt-BR" sz="2000" dirty="0" err="1"/>
              <a:t>Ballarin</a:t>
            </a:r>
            <a:r>
              <a:rPr lang="pt-BR" sz="2000" dirty="0"/>
              <a:t>, 2007; </a:t>
            </a:r>
            <a:r>
              <a:rPr lang="pt-BR" sz="2000" dirty="0" err="1"/>
              <a:t>Maximino</a:t>
            </a:r>
            <a:r>
              <a:rPr lang="pt-BR" sz="2000" dirty="0"/>
              <a:t>, 2001)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05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“Eu me senti muito querida pelo grupo [...] eu </a:t>
            </a:r>
            <a:r>
              <a:rPr lang="pt-BR" dirty="0" err="1"/>
              <a:t>tava</a:t>
            </a:r>
            <a:r>
              <a:rPr lang="pt-BR" dirty="0"/>
              <a:t> querendo muito [...] porque é uma coisa pra me ajudar, eu fiquei me sentindo o máximo, me senti mesmo importante aqui dentro”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HOLDING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principal atributo do setting grupal, sendo que o próprio grupo pode funcionar como um importante continente das necessidades e angústias de cada um. Esse acolhimento e o sentimento de pertença permitiram que o espaço grupal se configure como um espaço protegido no qual reflexões e mudanças pudessem ser “ensaiadas”,</a:t>
            </a:r>
          </a:p>
        </p:txBody>
      </p:sp>
    </p:spTree>
    <p:extLst>
      <p:ext uri="{BB962C8B-B14F-4D97-AF65-F5344CB8AC3E}">
        <p14:creationId xmlns:p14="http://schemas.microsoft.com/office/powerpoint/2010/main" val="3138309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terapeuta ocupacional e as 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O terapeuta é um provocador de associações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Associações em três eixos</a:t>
            </a:r>
          </a:p>
          <a:p>
            <a:pPr marL="514350" indent="-514350">
              <a:buAutoNum type="arabicPeriod"/>
            </a:pPr>
            <a:r>
              <a:rPr lang="pt-BR" dirty="0"/>
              <a:t>Eixo vertical:</a:t>
            </a:r>
          </a:p>
          <a:p>
            <a:pPr marL="514350" indent="-514350">
              <a:buAutoNum type="arabicPeriod"/>
            </a:pPr>
            <a:r>
              <a:rPr lang="pt-BR" dirty="0"/>
              <a:t>Eixo horizontal</a:t>
            </a:r>
          </a:p>
          <a:p>
            <a:pPr marL="514350" indent="-514350">
              <a:buAutoNum type="arabicPeriod"/>
            </a:pPr>
            <a:r>
              <a:rPr lang="pt-BR" dirty="0"/>
              <a:t>Eixo histórico</a:t>
            </a:r>
          </a:p>
          <a:p>
            <a:pPr marL="514350" indent="-514350">
              <a:buAutoNum type="arabicPeriod"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(</a:t>
            </a:r>
            <a:r>
              <a:rPr lang="pt-BR" dirty="0" err="1"/>
              <a:t>Maximino</a:t>
            </a:r>
            <a:r>
              <a:rPr lang="pt-BR" dirty="0"/>
              <a:t>, 2001) </a:t>
            </a:r>
          </a:p>
        </p:txBody>
      </p:sp>
      <p:sp>
        <p:nvSpPr>
          <p:cNvPr id="4" name="Seta entalhada para a direita 3"/>
          <p:cNvSpPr/>
          <p:nvPr/>
        </p:nvSpPr>
        <p:spPr>
          <a:xfrm>
            <a:off x="3995936" y="3573016"/>
            <a:ext cx="1512168" cy="12241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300192" y="3501008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Trilhas associativas dos grupos </a:t>
            </a:r>
          </a:p>
        </p:txBody>
      </p:sp>
    </p:spTree>
    <p:extLst>
      <p:ext uri="{BB962C8B-B14F-4D97-AF65-F5344CB8AC3E}">
        <p14:creationId xmlns:p14="http://schemas.microsoft.com/office/powerpoint/2010/main" val="100339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Atividades grupais tem um efeito de aumentar a coesão e com isto facilitar a constituição do grupo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atividades grupais expressivas oferecem um suporte para que cada participante possa ir se expondo, construindo conexões </a:t>
            </a:r>
          </a:p>
        </p:txBody>
      </p:sp>
    </p:spTree>
    <p:extLst>
      <p:ext uri="{BB962C8B-B14F-4D97-AF65-F5344CB8AC3E}">
        <p14:creationId xmlns:p14="http://schemas.microsoft.com/office/powerpoint/2010/main" val="3218074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história grupal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Grupo de crianças</a:t>
            </a:r>
          </a:p>
          <a:p>
            <a:endParaRPr lang="pt-BR" dirty="0"/>
          </a:p>
          <a:p>
            <a:r>
              <a:rPr lang="pt-BR" dirty="0"/>
              <a:t>1 vez por semana</a:t>
            </a:r>
          </a:p>
          <a:p>
            <a:endParaRPr lang="pt-BR" dirty="0"/>
          </a:p>
          <a:p>
            <a:r>
              <a:rPr lang="pt-BR" dirty="0"/>
              <a:t>Ambulatório de Saúde mental do Hospital São Paulo-UNIFESP</a:t>
            </a:r>
          </a:p>
          <a:p>
            <a:endParaRPr lang="pt-BR" dirty="0"/>
          </a:p>
          <a:p>
            <a:r>
              <a:rPr lang="pt-BR" dirty="0"/>
              <a:t>3 meninos </a:t>
            </a:r>
          </a:p>
        </p:txBody>
      </p:sp>
    </p:spTree>
    <p:extLst>
      <p:ext uri="{BB962C8B-B14F-4D97-AF65-F5344CB8AC3E}">
        <p14:creationId xmlns:p14="http://schemas.microsoft.com/office/powerpoint/2010/main" val="190574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Possibilidades....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Pertencimento;</a:t>
            </a:r>
          </a:p>
          <a:p>
            <a:pPr algn="just"/>
            <a:r>
              <a:rPr lang="pt-BR" dirty="0"/>
              <a:t>Espaço para criação e valorização do seu fazer;</a:t>
            </a:r>
          </a:p>
          <a:p>
            <a:pPr algn="just"/>
            <a:r>
              <a:rPr lang="pt-BR" dirty="0"/>
              <a:t>Aumento da capacidade de expressar emoções;</a:t>
            </a:r>
          </a:p>
          <a:p>
            <a:pPr algn="just"/>
            <a:r>
              <a:rPr lang="pt-BR" dirty="0"/>
              <a:t>Envolvimento emocional;</a:t>
            </a:r>
          </a:p>
          <a:p>
            <a:pPr algn="just"/>
            <a:r>
              <a:rPr lang="pt-BR" dirty="0"/>
              <a:t>Ampliar campos de experimentação, de criação e de confronto com o desconhecido (</a:t>
            </a:r>
            <a:r>
              <a:rPr lang="pt-BR" dirty="0" err="1"/>
              <a:t>Brunello</a:t>
            </a:r>
            <a:r>
              <a:rPr lang="pt-BR" dirty="0"/>
              <a:t>, 2007)</a:t>
            </a:r>
          </a:p>
          <a:p>
            <a:pPr algn="just"/>
            <a:r>
              <a:rPr lang="pt-BR" dirty="0"/>
              <a:t>O grupo adquiriu maior autonomia (diminuição da intervenção da terapeuta)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54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Teoria</a:t>
            </a:r>
            <a:r>
              <a:rPr lang="en-US" b="1" dirty="0"/>
              <a:t> do </a:t>
            </a:r>
            <a:r>
              <a:rPr lang="en-US" b="1" dirty="0" err="1"/>
              <a:t>desenvolvimento</a:t>
            </a:r>
            <a:r>
              <a:rPr lang="en-US" b="1" dirty="0"/>
              <a:t> </a:t>
            </a:r>
            <a:r>
              <a:rPr lang="en-US" b="1" dirty="0" err="1"/>
              <a:t>emocional</a:t>
            </a:r>
            <a:r>
              <a:rPr lang="en-US" b="1" dirty="0"/>
              <a:t> 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Mello Filho – o desenvolvimento do grupo parece repetir o desenvolvimento do indivíduo. </a:t>
            </a:r>
          </a:p>
        </p:txBody>
      </p:sp>
      <p:sp>
        <p:nvSpPr>
          <p:cNvPr id="6" name="Elipse 5"/>
          <p:cNvSpPr/>
          <p:nvPr/>
        </p:nvSpPr>
        <p:spPr>
          <a:xfrm>
            <a:off x="2771800" y="1403467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O que sabem sobre?????</a:t>
            </a:r>
          </a:p>
        </p:txBody>
      </p:sp>
    </p:spTree>
    <p:extLst>
      <p:ext uri="{BB962C8B-B14F-4D97-AF65-F5344CB8AC3E}">
        <p14:creationId xmlns:p14="http://schemas.microsoft.com/office/powerpoint/2010/main" val="3510799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MELLO FILHO, J. 1997. </a:t>
            </a:r>
            <a:r>
              <a:rPr lang="pt-BR" dirty="0" err="1"/>
              <a:t>Grupoterapia</a:t>
            </a:r>
            <a:r>
              <a:rPr lang="pt-BR" dirty="0"/>
              <a:t> com </a:t>
            </a:r>
            <a:r>
              <a:rPr lang="pt-BR" dirty="0" err="1"/>
              <a:t>pacien-tes</a:t>
            </a:r>
            <a:r>
              <a:rPr lang="pt-BR" dirty="0"/>
              <a:t> somáticos: 25 anos de experiência. In: D. ZI-MERMAN; L.C. OSÓRIO, Como trabalhamos com grupos. Porto Alegre, Artmed, p. 185-204</a:t>
            </a:r>
          </a:p>
          <a:p>
            <a:pPr marL="0" indent="0">
              <a:buNone/>
            </a:pPr>
            <a:r>
              <a:rPr lang="pt-BR" dirty="0" err="1"/>
              <a:t>Winnicott</a:t>
            </a:r>
            <a:r>
              <a:rPr lang="pt-BR" dirty="0"/>
              <a:t>. D.W. (1978) - </a:t>
            </a:r>
            <a:r>
              <a:rPr lang="pt-BR" b="1" dirty="0"/>
              <a:t>Textos Selecionados da Pediatria à Psicanálise.</a:t>
            </a:r>
            <a:r>
              <a:rPr lang="pt-BR" dirty="0"/>
              <a:t> Livraria Francisco Alves Ed. S. A . Rio de Janeiro, RJ. 1988.     </a:t>
            </a:r>
            <a:r>
              <a:rPr lang="pt-BR"/>
              <a:t> Winnicott</a:t>
            </a:r>
            <a:r>
              <a:rPr lang="pt-BR" dirty="0"/>
              <a:t>, D.W. (1979) - </a:t>
            </a:r>
            <a:r>
              <a:rPr lang="pt-BR" b="1" dirty="0"/>
              <a:t>O ambiente e os processos de maturação.</a:t>
            </a:r>
            <a:r>
              <a:rPr lang="pt-BR" dirty="0"/>
              <a:t> Ed Artes Médicas Sul, </a:t>
            </a:r>
            <a:r>
              <a:rPr lang="pt-BR" dirty="0" err="1"/>
              <a:t>Ltda</a:t>
            </a:r>
            <a:r>
              <a:rPr lang="pt-BR" dirty="0"/>
              <a:t>, Porto Alegre, RS, 1979.        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63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Winnicott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BR" sz="3800" dirty="0"/>
          </a:p>
          <a:p>
            <a:pPr marL="0" indent="0" algn="just">
              <a:buNone/>
            </a:pPr>
            <a:r>
              <a:rPr lang="pt-BR" sz="3800" b="1" dirty="0"/>
              <a:t>Primeira fase  </a:t>
            </a:r>
            <a:r>
              <a:rPr lang="pt-BR" sz="3800" dirty="0"/>
              <a:t>Estado de dependência total em relação ao meio, isto é a mãe. . </a:t>
            </a:r>
          </a:p>
          <a:p>
            <a:pPr marL="0" indent="0" algn="just">
              <a:buNone/>
            </a:pPr>
            <a:r>
              <a:rPr lang="pt-BR" sz="3800" dirty="0"/>
              <a:t>	‘</a:t>
            </a:r>
          </a:p>
          <a:p>
            <a:pPr marL="0" indent="0" algn="just">
              <a:buNone/>
            </a:pPr>
            <a:r>
              <a:rPr lang="pt-BR" sz="3800" i="1" dirty="0"/>
              <a:t>   “  No início do desenvolvimento  o ego fraco do bebê amparado pelo ego materno fortalece-se, uma vez que a mãe passa a sustentar esse bebê, satisfazendo a sua dependência absoluta”</a:t>
            </a:r>
            <a:r>
              <a:rPr lang="pt-BR" sz="3800" dirty="0"/>
              <a:t> </a:t>
            </a:r>
          </a:p>
          <a:p>
            <a:pPr marL="0" indent="0" algn="just">
              <a:buNone/>
            </a:pPr>
            <a:endParaRPr lang="pt-BR" sz="3800" dirty="0"/>
          </a:p>
          <a:p>
            <a:pPr marL="0" indent="0" algn="just">
              <a:buNone/>
            </a:pPr>
            <a:r>
              <a:rPr lang="pt-BR" sz="3800" b="1" dirty="0"/>
              <a:t>Segunda fase  </a:t>
            </a:r>
            <a:r>
              <a:rPr lang="pt-BR" sz="3800" dirty="0"/>
              <a:t>Estado de dependência relativa.  A mãe suficientemente boa desilude o bebê. </a:t>
            </a:r>
          </a:p>
          <a:p>
            <a:pPr marL="0" indent="0" algn="just">
              <a:buNone/>
            </a:pPr>
            <a:r>
              <a:rPr lang="pt-BR" sz="3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20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As três funções maternas: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• a apresentação do objeto (apresentação do seio ou da mamadeira);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Holding</a:t>
            </a:r>
            <a:r>
              <a:rPr lang="pt-BR" dirty="0"/>
              <a:t>, ou seja, a sustentação: a mãe protege o bebê dos perigos físicos que acontece através dos cuidados cotidianos   INTEGRAÇÃO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dirty="0" err="1"/>
              <a:t>Handling</a:t>
            </a:r>
            <a:r>
              <a:rPr lang="pt-BR" dirty="0"/>
              <a:t>, ou seja, a de manipulação: os cuidados  PERSONALIZAÇÃO </a:t>
            </a:r>
          </a:p>
        </p:txBody>
      </p:sp>
    </p:spTree>
    <p:extLst>
      <p:ext uri="{BB962C8B-B14F-4D97-AF65-F5344CB8AC3E}">
        <p14:creationId xmlns:p14="http://schemas.microsoft.com/office/powerpoint/2010/main" val="57682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Este ambiente é inicialmente a mãe, ou quem exerça sua função entendida como: segurar o bebê - no início literalmente e, cada vez mais, no sentido figurado de apoio psicológico; manuseá-lo, através dos cuidados necessários a sua sobrevivência, e apresentar-lhe o mundo em pequenas doses.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Para </a:t>
            </a:r>
            <a:r>
              <a:rPr lang="pt-BR" dirty="0" err="1"/>
              <a:t>Winnicott</a:t>
            </a:r>
            <a:r>
              <a:rPr lang="pt-BR" dirty="0"/>
              <a:t>, inicialmente a mãe exprime seu amor através dos cuidados físicos, procurando adaptar-se realmente de maneira ativa e criativa às necessidades do seu filho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“acúmulo de memórias de </a:t>
            </a:r>
            <a:r>
              <a:rPr lang="pt-BR" dirty="0" err="1"/>
              <a:t>maternagem</a:t>
            </a:r>
            <a:r>
              <a:rPr lang="pt-BR" dirty="0"/>
              <a:t>, da projeção de necessidades pessoais e introjeção dos detalhes do cuidado maternal, com o desenvolvimento da confiança no ambiente”</a:t>
            </a:r>
          </a:p>
        </p:txBody>
      </p:sp>
    </p:spTree>
    <p:extLst>
      <p:ext uri="{BB962C8B-B14F-4D97-AF65-F5344CB8AC3E}">
        <p14:creationId xmlns:p14="http://schemas.microsoft.com/office/powerpoint/2010/main" val="34647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Os fenômenos relacionados aos objetos transicionais são chamados de fenômenos transicionais.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Possessão original não-eu (defesa contra a ansiedade): objeto transicional (oriundo do exterior, segundo nosso ponto de vista, mas não o é, segundo o ponto de vista do bebê.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“O Objeto transicional não é significativo por ser uma coisa; sua </a:t>
            </a:r>
            <a:r>
              <a:rPr lang="pt-BR" dirty="0" err="1"/>
              <a:t>coisidade</a:t>
            </a:r>
            <a:r>
              <a:rPr lang="pt-BR" dirty="0"/>
              <a:t> é crucial  apenas porque ela ajuda a criança a sustentar uma realidade interna que se amplia e evolui, e a auxilia a diferenciá-la do mundo que não é eu” 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err="1"/>
              <a:t>Descatexização</a:t>
            </a:r>
            <a:r>
              <a:rPr lang="pt-BR" dirty="0"/>
              <a:t> do objeto (perde o significado) – fenômenos transicionais tornaram-se difusos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8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Espaço potencial</a:t>
            </a:r>
            <a:r>
              <a:rPr lang="pt-BR" sz="2200" dirty="0"/>
              <a:t>: zona intermediária (NA SEPARAÇÃO EU/NÃO-EU QUE SE DÁ O ESPAÇO POTENCIAL). A criança traz para dentro dessa área da brincadeira objetos ou fenômenos oriundos da realidade externa, usando-os a serviço de alguma amostra derivada da realidade interna. O brincar tem então, como uma das suas funções, provocar o alivio da tensão de relacionar realidade externa com a interna.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b="1" dirty="0">
                <a:solidFill>
                  <a:srgbClr val="FF0000"/>
                </a:solidFill>
              </a:rPr>
              <a:t>O lugar onde os símbolos são usados</a:t>
            </a:r>
          </a:p>
        </p:txBody>
      </p:sp>
    </p:spTree>
    <p:extLst>
      <p:ext uri="{BB962C8B-B14F-4D97-AF65-F5344CB8AC3E}">
        <p14:creationId xmlns:p14="http://schemas.microsoft.com/office/powerpoint/2010/main" val="376620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como espaço potencial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“um ambiente facilitador que propicie o desenvolvimento dos processos </a:t>
            </a:r>
            <a:r>
              <a:rPr lang="pt-BR" dirty="0" err="1"/>
              <a:t>maturacionais</a:t>
            </a:r>
            <a:r>
              <a:rPr lang="pt-BR" dirty="0"/>
              <a:t> e da criatividade de cada componente”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(Mello Filho, 1989)</a:t>
            </a:r>
          </a:p>
        </p:txBody>
      </p:sp>
    </p:spTree>
    <p:extLst>
      <p:ext uri="{BB962C8B-B14F-4D97-AF65-F5344CB8AC3E}">
        <p14:creationId xmlns:p14="http://schemas.microsoft.com/office/powerpoint/2010/main" val="171871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/>
            </a:r>
            <a:br>
              <a:rPr lang="pt-BR" b="1" u="sng" dirty="0"/>
            </a:br>
            <a:r>
              <a:rPr lang="pt-BR" b="1" dirty="0"/>
              <a:t>Grupo como espaço potencial</a:t>
            </a:r>
            <a:r>
              <a:rPr lang="pt-BR" b="1" u="sng" dirty="0"/>
              <a:t/>
            </a:r>
            <a:br>
              <a:rPr lang="pt-BR" b="1" u="sng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(processos </a:t>
            </a:r>
            <a:r>
              <a:rPr lang="pt-BR" dirty="0" err="1"/>
              <a:t>identificatórios</a:t>
            </a:r>
            <a:r>
              <a:rPr lang="pt-BR" dirty="0"/>
              <a:t>, conexões de experiências emocionais, troca de experiências)</a:t>
            </a:r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integrado</a:t>
            </a:r>
            <a:r>
              <a:rPr lang="en-US" dirty="0"/>
              <a:t>        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integrado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sustentado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holding do </a:t>
            </a:r>
            <a:r>
              <a:rPr lang="en-US" dirty="0" err="1"/>
              <a:t>terapeuta</a:t>
            </a:r>
            <a:r>
              <a:rPr lang="en-US" dirty="0"/>
              <a:t> (</a:t>
            </a:r>
            <a:r>
              <a:rPr lang="en-US" dirty="0" err="1"/>
              <a:t>constância</a:t>
            </a:r>
            <a:r>
              <a:rPr lang="en-US" dirty="0"/>
              <a:t>, </a:t>
            </a:r>
            <a:r>
              <a:rPr lang="en-US" dirty="0" err="1"/>
              <a:t>repetição</a:t>
            </a:r>
            <a:r>
              <a:rPr lang="en-US" dirty="0"/>
              <a:t>, </a:t>
            </a:r>
            <a:r>
              <a:rPr lang="en-US" dirty="0" err="1"/>
              <a:t>ritmo</a:t>
            </a:r>
            <a:r>
              <a:rPr lang="en-US" dirty="0"/>
              <a:t>) e pela </a:t>
            </a:r>
            <a:r>
              <a:rPr lang="en-US" dirty="0" err="1"/>
              <a:t>matriz</a:t>
            </a:r>
            <a:r>
              <a:rPr lang="en-US" dirty="0"/>
              <a:t> </a:t>
            </a:r>
            <a:r>
              <a:rPr lang="en-US" dirty="0" err="1"/>
              <a:t>grupal</a:t>
            </a:r>
            <a:r>
              <a:rPr lang="en-US" dirty="0"/>
              <a:t> que </a:t>
            </a:r>
            <a:r>
              <a:rPr lang="en-US" dirty="0" err="1"/>
              <a:t>vai</a:t>
            </a:r>
            <a:r>
              <a:rPr lang="en-US" dirty="0"/>
              <a:t> se </a:t>
            </a:r>
            <a:r>
              <a:rPr lang="en-US" dirty="0" err="1"/>
              <a:t>constituindo</a:t>
            </a:r>
            <a:endParaRPr lang="en-US" dirty="0"/>
          </a:p>
          <a:p>
            <a:pPr marL="0" lvl="0" indent="0">
              <a:buNone/>
            </a:pPr>
            <a:endParaRPr lang="pt-B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t-BR" dirty="0">
                <a:solidFill>
                  <a:prstClr val="black"/>
                </a:solidFill>
              </a:rPr>
              <a:t>                                                                      (</a:t>
            </a:r>
            <a:r>
              <a:rPr lang="pt-BR" dirty="0" err="1">
                <a:solidFill>
                  <a:prstClr val="black"/>
                </a:solidFill>
              </a:rPr>
              <a:t>Maximino</a:t>
            </a:r>
            <a:r>
              <a:rPr lang="pt-BR" dirty="0">
                <a:solidFill>
                  <a:prstClr val="black"/>
                </a:solidFill>
              </a:rPr>
              <a:t>, 2001)                                                                                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6199651" y="254151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6205548" y="340306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942049" y="2538888"/>
            <a:ext cx="2016224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confiabilidade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 rot="10800000" flipV="1">
            <a:off x="6922960" y="3293096"/>
            <a:ext cx="216862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Ambiente facilitador da exploração </a:t>
            </a:r>
          </a:p>
        </p:txBody>
      </p:sp>
      <p:sp>
        <p:nvSpPr>
          <p:cNvPr id="11" name="Seta em curva para cima 10"/>
          <p:cNvSpPr/>
          <p:nvPr/>
        </p:nvSpPr>
        <p:spPr>
          <a:xfrm>
            <a:off x="1907704" y="3293096"/>
            <a:ext cx="2664296" cy="648072"/>
          </a:xfrm>
          <a:prstGeom prst="curvedUp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278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1392</Words>
  <Application>Microsoft Office PowerPoint</Application>
  <PresentationFormat>Apresentação na tela (4:3)</PresentationFormat>
  <Paragraphs>135</Paragraphs>
  <Slides>20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Tema do Office</vt:lpstr>
      <vt:lpstr>Aula 2: O grupo como espaço potencial e processos grupais na Terapia Ocupacional  </vt:lpstr>
      <vt:lpstr>Apresentação do PowerPoint</vt:lpstr>
      <vt:lpstr>Winnicott</vt:lpstr>
      <vt:lpstr>Apresentação do PowerPoint</vt:lpstr>
      <vt:lpstr>Apresentação do PowerPoint</vt:lpstr>
      <vt:lpstr>Apresentação do PowerPoint</vt:lpstr>
      <vt:lpstr>Apresentação do PowerPoint</vt:lpstr>
      <vt:lpstr>Grupo como espaço potencial </vt:lpstr>
      <vt:lpstr> Grupo como espaço potencial </vt:lpstr>
      <vt:lpstr>Apresentação do PowerPoint</vt:lpstr>
      <vt:lpstr> Grupo como espaço potencial </vt:lpstr>
      <vt:lpstr>Apresentação do PowerPoint</vt:lpstr>
      <vt:lpstr>Apresentação do PowerPoint</vt:lpstr>
      <vt:lpstr>O terapeuta ocupacional</vt:lpstr>
      <vt:lpstr>Apresentação do PowerPoint</vt:lpstr>
      <vt:lpstr>O terapeuta ocupacional e as atividades</vt:lpstr>
      <vt:lpstr>Atividades</vt:lpstr>
      <vt:lpstr>Uma história grupal </vt:lpstr>
      <vt:lpstr>Possibilidades....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Didático</cp:lastModifiedBy>
  <cp:revision>31</cp:revision>
  <dcterms:created xsi:type="dcterms:W3CDTF">2019-06-17T12:24:08Z</dcterms:created>
  <dcterms:modified xsi:type="dcterms:W3CDTF">2022-11-22T13:26:57Z</dcterms:modified>
</cp:coreProperties>
</file>