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C035D-78A9-E04A-8814-E9BBD078F6F9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FCB62-BC5C-EC46-BCA3-B96F51B8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775C-9BB6-4F44-B413-ADEF7DDB76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6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775C-9BB6-4F44-B413-ADEF7DDB76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05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775C-9BB6-4F44-B413-ADEF7DDB76A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81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6KrCwr0cXKA&amp;list=PLz1HVcZkmfpu4RkGTGehn7-asAAJNWGWT&amp;index=14&amp;t=0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2O9OfxS0r08&amp;list=PLz1HVcZkmfptenlZLncVqPas5EGdCmCsy&amp;index=10&amp;t=0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pZ9FufCQT0" TargetMode="External"/><Relationship Id="rId3" Type="http://schemas.openxmlformats.org/officeDocument/2006/relationships/hyperlink" Target="https://www.youtube.com/watch?v=DxZGYah7vs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2kUfvUDOOxQ&amp;list=PLz1HVcZkmfpvSoc82pkWXirehVbS4dRtS&amp;index=18&amp;t=0s" TargetMode="External"/><Relationship Id="rId3" Type="http://schemas.openxmlformats.org/officeDocument/2006/relationships/hyperlink" Target="https://www.youtube.com/watch?v=dYwKkNXQ3SM&amp;t=430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519" y="4208929"/>
            <a:ext cx="7403849" cy="1048684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Hist</a:t>
            </a:r>
            <a:r>
              <a:rPr lang="en-US" sz="4000" dirty="0" err="1" smtClean="0"/>
              <a:t>ória</a:t>
            </a:r>
            <a:r>
              <a:rPr lang="en-US" sz="4000" dirty="0" smtClean="0"/>
              <a:t> do </a:t>
            </a:r>
            <a:r>
              <a:rPr lang="en-US" sz="4000" dirty="0" err="1" smtClean="0"/>
              <a:t>repertório</a:t>
            </a:r>
            <a:r>
              <a:rPr lang="en-US" sz="4000" dirty="0" smtClean="0"/>
              <a:t> coral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799"/>
            <a:ext cx="5458968" cy="1163683"/>
          </a:xfrm>
        </p:spPr>
        <p:txBody>
          <a:bodyPr>
            <a:normAutofit/>
          </a:bodyPr>
          <a:lstStyle/>
          <a:p>
            <a:r>
              <a:rPr lang="en-US" dirty="0" smtClean="0"/>
              <a:t>Susana Cecilia Igayara-Souza</a:t>
            </a:r>
          </a:p>
          <a:p>
            <a:r>
              <a:rPr lang="en-US" dirty="0" smtClean="0"/>
              <a:t>CMU </a:t>
            </a:r>
            <a:r>
              <a:rPr lang="mr-IN" dirty="0" smtClean="0"/>
              <a:t>–</a:t>
            </a:r>
            <a:r>
              <a:rPr lang="en-US" dirty="0" smtClean="0"/>
              <a:t> ECA- USP 2020</a:t>
            </a:r>
          </a:p>
          <a:p>
            <a:r>
              <a:rPr lang="en-US" dirty="0" smtClean="0"/>
              <a:t>AULA ONLINE </a:t>
            </a:r>
            <a:r>
              <a:rPr lang="mr-IN" dirty="0" smtClean="0"/>
              <a:t>–</a:t>
            </a:r>
            <a:r>
              <a:rPr lang="en-US" dirty="0" smtClean="0"/>
              <a:t> 03 DE JUNHO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Apropriação criativa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trabalho deve ser pensado como uma apropriação criativa do repertório coral estudado, direcionado hipoteticamente para um público  adulto ou infantil. Pode usar outros textos e recursos visuais. Pode ter caráter narrativo, ser construído como colagem, como comentário a textos ou imagens, pode ser um guia de estudo das obras com caráter estilístico, cronológico, histórico, cultural, musicológico ou outra abordagem escolhida.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03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únicas exigências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pt-BR" dirty="0"/>
              <a:t>usar cinco </a:t>
            </a:r>
            <a:r>
              <a:rPr lang="pt-BR" dirty="0" smtClean="0"/>
              <a:t>m</a:t>
            </a:r>
            <a:r>
              <a:rPr lang="pt-BR" dirty="0" smtClean="0"/>
              <a:t>úsicas</a:t>
            </a:r>
            <a:r>
              <a:rPr lang="pt-BR" dirty="0" smtClean="0"/>
              <a:t> </a:t>
            </a:r>
            <a:r>
              <a:rPr lang="pt-BR" dirty="0"/>
              <a:t>das obras estudadas;  </a:t>
            </a:r>
          </a:p>
          <a:p>
            <a:pPr marL="514350" indent="-514350">
              <a:buAutoNum type="arabicParenR"/>
            </a:pPr>
            <a:r>
              <a:rPr lang="pt-BR" dirty="0"/>
              <a:t>acrescentar mais outras </a:t>
            </a:r>
            <a:r>
              <a:rPr lang="pt-BR" dirty="0" smtClean="0"/>
              <a:t>cinco </a:t>
            </a:r>
            <a:r>
              <a:rPr lang="pt-BR" dirty="0"/>
              <a:t>de repertório coral de qualquer época e estilo, dando a elas um novo sentido de conjunto;</a:t>
            </a:r>
          </a:p>
          <a:p>
            <a:pPr marL="514350" indent="-514350">
              <a:buAutoNum type="arabicParenR"/>
            </a:pPr>
            <a:r>
              <a:rPr lang="pt-BR" dirty="0"/>
              <a:t>apresentar um roteiro escrito explicativo das escolhas</a:t>
            </a:r>
          </a:p>
          <a:p>
            <a:pPr marL="514350" indent="-514350">
              <a:buAutoNum type="arabicParenR"/>
            </a:pPr>
            <a:r>
              <a:rPr lang="pt-BR" dirty="0"/>
              <a:t>Apresentar a lista de bibliografia, sites, gravações e vídeos utilizados.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Pode usar uma ou duas faixas não corais, explicando o critério.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32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en-US" dirty="0" smtClean="0"/>
              <a:t>ÓXIMAS TAREFAS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IDEIA DE ROTEIRO</a:t>
            </a:r>
          </a:p>
          <a:p>
            <a:r>
              <a:rPr lang="en-US" dirty="0" smtClean="0"/>
              <a:t>ESCOLHA DE 3 M</a:t>
            </a:r>
            <a:r>
              <a:rPr lang="en-US" dirty="0" smtClean="0"/>
              <a:t>ÚSICAS </a:t>
            </a:r>
          </a:p>
          <a:p>
            <a:r>
              <a:rPr lang="en-US" dirty="0" smtClean="0"/>
              <a:t>ENTREGA PARCIAL: 15/06</a:t>
            </a:r>
          </a:p>
          <a:p>
            <a:r>
              <a:rPr lang="en-US" dirty="0" smtClean="0"/>
              <a:t>ENTREGA DO TRABALHO FINAL: 21/06</a:t>
            </a:r>
          </a:p>
          <a:p>
            <a:r>
              <a:rPr lang="en-US" dirty="0" smtClean="0"/>
              <a:t>APRESENTAÇÃO 24/06 (AULA ONLINE)</a:t>
            </a:r>
          </a:p>
          <a:p>
            <a:r>
              <a:rPr lang="en-US" dirty="0" smtClean="0"/>
              <a:t>SE NECESSÁRIO: CONTINUAÇÃO DIA 01/07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4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FECHAMENTO DO SEMESTRE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ÚLTIMA AULA: 01/07</a:t>
            </a:r>
          </a:p>
          <a:p>
            <a:r>
              <a:rPr lang="en-US" dirty="0" smtClean="0"/>
              <a:t>AVALIAÇÃO: TRABALHO FINAL + ROTEIRO DE AUTOAVALIAÇÃO</a:t>
            </a:r>
          </a:p>
          <a:p>
            <a:r>
              <a:rPr lang="en-US" dirty="0" smtClean="0"/>
              <a:t>REPOSIÇÃO: NÃO HÁ PARA ESTA DISCIPLIINA</a:t>
            </a:r>
          </a:p>
          <a:p>
            <a:r>
              <a:rPr lang="en-US" dirty="0" smtClean="0"/>
              <a:t>ALUNOS QUE NÃO CURSARAM </a:t>
            </a:r>
            <a:endParaRPr lang="mr-IN" dirty="0"/>
          </a:p>
          <a:p>
            <a:pPr lvl="1"/>
            <a:r>
              <a:rPr lang="en-US" dirty="0" smtClean="0"/>
              <a:t>AVALIAÇÃO FICARÁ EM ABERTO (CASO TENHAM TIDO PROBLEMAS DE ACESSO)</a:t>
            </a:r>
          </a:p>
          <a:p>
            <a:pPr lvl="1"/>
            <a:r>
              <a:rPr lang="en-US" dirty="0" smtClean="0"/>
              <a:t>PRAZO PARA TRANCAMENTO: 20/06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cursar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2021. </a:t>
            </a:r>
            <a:endParaRPr lang="en-US" dirty="0"/>
          </a:p>
          <a:p>
            <a:pPr lvl="1"/>
            <a:r>
              <a:rPr lang="en-US" dirty="0" smtClean="0"/>
              <a:t>REPROVAÇÃO: se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trancar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trabalhos</a:t>
            </a:r>
            <a:r>
              <a:rPr lang="en-US" dirty="0" smtClean="0"/>
              <a:t> no </a:t>
            </a:r>
            <a:r>
              <a:rPr lang="en-US" dirty="0" err="1" smtClean="0"/>
              <a:t>prazo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 posterior (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7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ROTEIRO DE AUTOAVALIA</a:t>
            </a:r>
            <a:r>
              <a:rPr lang="en-US" dirty="0" smtClean="0"/>
              <a:t>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definição</a:t>
            </a:r>
            <a:r>
              <a:rPr lang="en-US" dirty="0" smtClean="0"/>
              <a:t> da nota final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autoavaliação</a:t>
            </a:r>
            <a:r>
              <a:rPr lang="en-US" dirty="0" smtClean="0"/>
              <a:t> do </a:t>
            </a:r>
            <a:r>
              <a:rPr lang="en-US" dirty="0" err="1" smtClean="0"/>
              <a:t>acompanhamento</a:t>
            </a:r>
            <a:r>
              <a:rPr lang="en-US" dirty="0" smtClean="0"/>
              <a:t> do </a:t>
            </a:r>
            <a:r>
              <a:rPr lang="en-US" dirty="0" err="1" smtClean="0"/>
              <a:t>curso</a:t>
            </a:r>
            <a:r>
              <a:rPr lang="en-US" dirty="0" smtClean="0"/>
              <a:t> e do </a:t>
            </a:r>
            <a:r>
              <a:rPr lang="en-US" dirty="0" err="1" smtClean="0"/>
              <a:t>aproveitamento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autoavaliação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um </a:t>
            </a:r>
            <a:r>
              <a:rPr lang="en-US" dirty="0" err="1" smtClean="0"/>
              <a:t>texto</a:t>
            </a:r>
            <a:r>
              <a:rPr lang="en-US" dirty="0" smtClean="0"/>
              <a:t> dado. </a:t>
            </a:r>
          </a:p>
          <a:p>
            <a:r>
              <a:rPr lang="en-US" dirty="0" err="1" smtClean="0"/>
              <a:t>Roteiro</a:t>
            </a:r>
            <a:r>
              <a:rPr lang="en-US" dirty="0" smtClean="0"/>
              <a:t> </a:t>
            </a:r>
            <a:r>
              <a:rPr lang="en-US" dirty="0" err="1" smtClean="0"/>
              <a:t>disponibilizado</a:t>
            </a:r>
            <a:r>
              <a:rPr lang="en-US" dirty="0" smtClean="0"/>
              <a:t> no </a:t>
            </a:r>
            <a:r>
              <a:rPr lang="en-US" dirty="0" err="1" smtClean="0"/>
              <a:t>moodle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respondido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17/06.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9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/>
              <a:t>óximos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10- </a:t>
            </a:r>
            <a:r>
              <a:rPr lang="en-US" dirty="0" err="1"/>
              <a:t>Repertório</a:t>
            </a:r>
            <a:r>
              <a:rPr lang="en-US" dirty="0"/>
              <a:t> coral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séculos</a:t>
            </a:r>
            <a:r>
              <a:rPr lang="en-US" dirty="0"/>
              <a:t> XX e XXI: </a:t>
            </a:r>
            <a:r>
              <a:rPr lang="en-US" dirty="0" err="1"/>
              <a:t>correntes</a:t>
            </a:r>
            <a:r>
              <a:rPr lang="en-US" dirty="0"/>
              <a:t> </a:t>
            </a:r>
            <a:r>
              <a:rPr lang="en-US" dirty="0" err="1"/>
              <a:t>estéticas</a:t>
            </a:r>
            <a:r>
              <a:rPr lang="en-US" dirty="0"/>
              <a:t> e </a:t>
            </a:r>
            <a:r>
              <a:rPr lang="en-US" dirty="0" err="1"/>
              <a:t>diversidade</a:t>
            </a:r>
            <a:r>
              <a:rPr lang="en-US" dirty="0"/>
              <a:t> </a:t>
            </a:r>
            <a:r>
              <a:rPr lang="en-US" dirty="0" err="1"/>
              <a:t>estilística</a:t>
            </a:r>
            <a:r>
              <a:rPr lang="en-US" dirty="0"/>
              <a:t> </a:t>
            </a:r>
          </a:p>
          <a:p>
            <a:r>
              <a:rPr lang="en-US" dirty="0"/>
              <a:t>17- Coro Virtual: de Eric </a:t>
            </a:r>
            <a:r>
              <a:rPr lang="en-US" dirty="0" err="1"/>
              <a:t>Whitacre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coros</a:t>
            </a:r>
            <a:r>
              <a:rPr lang="en-US" dirty="0"/>
              <a:t> </a:t>
            </a:r>
            <a:r>
              <a:rPr lang="en-US" dirty="0" err="1"/>
              <a:t>amadores</a:t>
            </a:r>
            <a:r>
              <a:rPr lang="en-US" dirty="0"/>
              <a:t>. </a:t>
            </a:r>
            <a:r>
              <a:rPr lang="en-US" dirty="0" err="1"/>
              <a:t>Reflexão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prática</a:t>
            </a:r>
            <a:r>
              <a:rPr lang="en-US" dirty="0"/>
              <a:t> coral </a:t>
            </a:r>
            <a:r>
              <a:rPr lang="en-US" dirty="0" err="1"/>
              <a:t>em</a:t>
            </a:r>
            <a:r>
              <a:rPr lang="en-US" dirty="0"/>
              <a:t> tempos de </a:t>
            </a:r>
            <a:r>
              <a:rPr lang="en-US" dirty="0" err="1"/>
              <a:t>isolamento</a:t>
            </a:r>
            <a:r>
              <a:rPr lang="en-US" dirty="0"/>
              <a:t> social. </a:t>
            </a:r>
          </a:p>
          <a:p>
            <a:r>
              <a:rPr lang="en-US" dirty="0"/>
              <a:t>24- </a:t>
            </a:r>
            <a:r>
              <a:rPr lang="en-US" dirty="0" err="1"/>
              <a:t>Reunião</a:t>
            </a:r>
            <a:r>
              <a:rPr lang="en-US" dirty="0"/>
              <a:t>: </a:t>
            </a:r>
            <a:r>
              <a:rPr lang="en-US" dirty="0" err="1"/>
              <a:t>Trabalhos</a:t>
            </a:r>
            <a:r>
              <a:rPr lang="en-US" dirty="0"/>
              <a:t>: </a:t>
            </a:r>
            <a:r>
              <a:rPr lang="en-US" dirty="0" err="1"/>
              <a:t>intermusicalidade</a:t>
            </a:r>
            <a:r>
              <a:rPr lang="en-US" dirty="0"/>
              <a:t> </a:t>
            </a:r>
          </a:p>
          <a:p>
            <a:r>
              <a:rPr lang="en-US" dirty="0"/>
              <a:t>JULHO </a:t>
            </a:r>
          </a:p>
          <a:p>
            <a:r>
              <a:rPr lang="en-US" dirty="0"/>
              <a:t>01- </a:t>
            </a:r>
            <a:r>
              <a:rPr lang="en-US" dirty="0" err="1"/>
              <a:t>avaliação</a:t>
            </a:r>
            <a:r>
              <a:rPr lang="en-US" dirty="0"/>
              <a:t>, </a:t>
            </a:r>
            <a:r>
              <a:rPr lang="en-US" dirty="0" err="1"/>
              <a:t>perspectivas</a:t>
            </a:r>
            <a:r>
              <a:rPr lang="en-US" dirty="0"/>
              <a:t>. (se </a:t>
            </a:r>
            <a:r>
              <a:rPr lang="en-US" dirty="0" err="1"/>
              <a:t>necessário</a:t>
            </a:r>
            <a:r>
              <a:rPr lang="en-US" dirty="0"/>
              <a:t>, </a:t>
            </a:r>
            <a:r>
              <a:rPr lang="en-US" dirty="0" err="1"/>
              <a:t>continuidade</a:t>
            </a:r>
            <a:r>
              <a:rPr lang="en-US" dirty="0"/>
              <a:t> dos </a:t>
            </a:r>
            <a:r>
              <a:rPr lang="en-US" dirty="0" err="1"/>
              <a:t>trabalhos</a:t>
            </a:r>
            <a:r>
              <a:rPr lang="en-US" dirty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Coment</a:t>
            </a:r>
            <a:r>
              <a:rPr lang="en-US" dirty="0" err="1" smtClean="0"/>
              <a:t>ários</a:t>
            </a:r>
            <a:r>
              <a:rPr lang="en-US" dirty="0" smtClean="0"/>
              <a:t> a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vídeos</a:t>
            </a:r>
            <a:r>
              <a:rPr lang="en-US" dirty="0" smtClean="0"/>
              <a:t> das playlists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Renascimento: </a:t>
            </a:r>
            <a:r>
              <a:rPr lang="pt-BR" dirty="0" err="1"/>
              <a:t>Palestrina</a:t>
            </a:r>
            <a:r>
              <a:rPr lang="pt-BR" dirty="0"/>
              <a:t> </a:t>
            </a:r>
            <a:r>
              <a:rPr lang="mr-IN" dirty="0"/>
              <a:t>–</a:t>
            </a:r>
            <a:r>
              <a:rPr lang="pt-BR" dirty="0"/>
              <a:t> Madrigal </a:t>
            </a:r>
            <a:r>
              <a:rPr lang="pt-BR" dirty="0" err="1"/>
              <a:t>Ars</a:t>
            </a:r>
            <a:r>
              <a:rPr lang="pt-BR" dirty="0"/>
              <a:t> Viva </a:t>
            </a:r>
            <a:r>
              <a:rPr lang="mr-IN" dirty="0"/>
              <a:t>–</a:t>
            </a:r>
            <a:r>
              <a:rPr lang="pt-BR" dirty="0"/>
              <a:t> Gilberto Mendes </a:t>
            </a:r>
            <a:r>
              <a:rPr lang="pt-BR" dirty="0" smtClean="0"/>
              <a:t>cantando</a:t>
            </a:r>
            <a:endParaRPr lang="pt-BR" b="1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://www.youtube.com/watch?v=6KrCwr0cXKA&amp;list=PLz1HVcZkmfpu4RkGTGehn7-asAAJNWGWT&amp;index=14&amp;t=0s</a:t>
            </a:r>
            <a:endParaRPr lang="pt-BR" dirty="0"/>
          </a:p>
          <a:p>
            <a:r>
              <a:rPr lang="pt-B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1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Barroco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https://www.youtube.com/watch?v=2O9OfxS0r08&amp;list=PLz1HVcZkmfptenlZLncVqPas5EGdCmCsy&amp;index=10&amp;t=0s</a:t>
            </a:r>
            <a:endParaRPr lang="pt-BR" dirty="0"/>
          </a:p>
          <a:p>
            <a:r>
              <a:rPr lang="en-US" dirty="0" smtClean="0"/>
              <a:t>Cecilia </a:t>
            </a:r>
            <a:r>
              <a:rPr lang="en-US" dirty="0" err="1" smtClean="0"/>
              <a:t>Bartoli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virtuosismo</a:t>
            </a:r>
            <a:r>
              <a:rPr lang="en-US" dirty="0" smtClean="0"/>
              <a:t> vocal</a:t>
            </a:r>
          </a:p>
          <a:p>
            <a:r>
              <a:rPr lang="en-US" dirty="0" err="1" smtClean="0"/>
              <a:t>Rela</a:t>
            </a:r>
            <a:r>
              <a:rPr lang="en-US" dirty="0" err="1" smtClean="0"/>
              <a:t>ção</a:t>
            </a:r>
            <a:r>
              <a:rPr lang="en-US" dirty="0" smtClean="0"/>
              <a:t> solo x </a:t>
            </a:r>
            <a:r>
              <a:rPr lang="en-US" dirty="0" err="1" smtClean="0"/>
              <a:t>coro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</a:t>
            </a:r>
            <a:r>
              <a:rPr lang="en-US" dirty="0" err="1" smtClean="0"/>
              <a:t>ássico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>
                <a:hlinkClick r:id="rId2"/>
              </a:rPr>
              <a:t>https://www.youtube.com/watch?v=spZ9FufCQT0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Mozart </a:t>
            </a:r>
            <a:r>
              <a:rPr lang="mr-IN" dirty="0" smtClean="0"/>
              <a:t>–</a:t>
            </a:r>
            <a:r>
              <a:rPr lang="pt-BR" dirty="0" smtClean="0"/>
              <a:t> Ave </a:t>
            </a:r>
            <a:r>
              <a:rPr lang="pt-BR" dirty="0" err="1" smtClean="0"/>
              <a:t>Verum</a:t>
            </a:r>
            <a:r>
              <a:rPr lang="pt-BR" dirty="0" smtClean="0"/>
              <a:t> Corpus (moteto)</a:t>
            </a:r>
          </a:p>
          <a:p>
            <a:endParaRPr lang="pt-BR" dirty="0"/>
          </a:p>
          <a:p>
            <a:r>
              <a:rPr lang="pt-BR" dirty="0" err="1" smtClean="0"/>
              <a:t>Luis</a:t>
            </a:r>
            <a:r>
              <a:rPr lang="pt-BR" dirty="0" smtClean="0"/>
              <a:t> Guilherme Godoy (ex-aluno da USP)</a:t>
            </a:r>
          </a:p>
          <a:p>
            <a:r>
              <a:rPr lang="pt-BR" u="sng" dirty="0">
                <a:hlinkClick r:id="rId3"/>
              </a:rPr>
              <a:t>https://www.youtube.com/watch?v=DxZGYah7vs4</a:t>
            </a:r>
            <a:endParaRPr lang="pt-BR" dirty="0"/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6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Romantismo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>
                <a:hlinkClick r:id="rId2"/>
              </a:rPr>
              <a:t>https://www.youtube.com/watch?v=2kUfvUDOOxQ&amp;list=PLz1HVcZkmfpvSoc82pkWXirehVbS4dRtS&amp;index=18&amp;t=0s</a:t>
            </a:r>
            <a:endParaRPr lang="pt-BR" dirty="0"/>
          </a:p>
          <a:p>
            <a:r>
              <a:rPr lang="en-US" dirty="0" smtClean="0"/>
              <a:t>Fisk </a:t>
            </a:r>
            <a:r>
              <a:rPr lang="en-US" dirty="0" err="1" smtClean="0"/>
              <a:t>Jubille</a:t>
            </a:r>
            <a:r>
              <a:rPr lang="en-US" dirty="0" smtClean="0"/>
              <a:t> Singers (</a:t>
            </a:r>
            <a:r>
              <a:rPr lang="en-US" dirty="0" err="1" smtClean="0"/>
              <a:t>fundado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1871)</a:t>
            </a:r>
          </a:p>
          <a:p>
            <a:r>
              <a:rPr lang="en-US" dirty="0" err="1" smtClean="0"/>
              <a:t>Apresenta</a:t>
            </a:r>
            <a:r>
              <a:rPr lang="en-US" dirty="0" err="1" smtClean="0"/>
              <a:t>ção</a:t>
            </a:r>
            <a:r>
              <a:rPr lang="en-US" dirty="0" smtClean="0"/>
              <a:t> de Andrew Ward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história</a:t>
            </a:r>
            <a:r>
              <a:rPr lang="en-US" dirty="0" smtClean="0"/>
              <a:t> do Fisk Jubilee Singers </a:t>
            </a:r>
            <a:endParaRPr lang="en-US" dirty="0"/>
          </a:p>
          <a:p>
            <a:r>
              <a:rPr lang="pt-BR" u="sng" dirty="0">
                <a:hlinkClick r:id="rId3"/>
              </a:rPr>
              <a:t>https://www.youtube.com/watch?v=dYwKkNXQ3SM&amp;t=430s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TRABALHO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Intermusicalidade</a:t>
            </a:r>
            <a:endParaRPr lang="en-US" dirty="0" smtClean="0"/>
          </a:p>
          <a:p>
            <a:r>
              <a:rPr lang="en-US" dirty="0" err="1" smtClean="0"/>
              <a:t>Intertextualidade</a:t>
            </a:r>
            <a:r>
              <a:rPr lang="en-US" dirty="0" smtClean="0"/>
              <a:t>: </a:t>
            </a:r>
            <a:r>
              <a:rPr lang="en-US" dirty="0" err="1" smtClean="0"/>
              <a:t>presen</a:t>
            </a:r>
            <a:r>
              <a:rPr lang="en-US" dirty="0" err="1" smtClean="0"/>
              <a:t>ça</a:t>
            </a:r>
            <a:r>
              <a:rPr lang="en-US" dirty="0" smtClean="0"/>
              <a:t> de outros </a:t>
            </a:r>
            <a:r>
              <a:rPr lang="en-US" dirty="0" err="1" smtClean="0"/>
              <a:t>textos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um </a:t>
            </a:r>
            <a:r>
              <a:rPr lang="en-US" dirty="0" err="1" smtClean="0"/>
              <a:t>texto</a:t>
            </a:r>
            <a:r>
              <a:rPr lang="en-US" dirty="0" smtClean="0"/>
              <a:t> (</a:t>
            </a:r>
            <a:r>
              <a:rPr lang="en-US" dirty="0" err="1" smtClean="0"/>
              <a:t>citação</a:t>
            </a:r>
            <a:r>
              <a:rPr lang="en-US" dirty="0" smtClean="0"/>
              <a:t>, </a:t>
            </a:r>
            <a:r>
              <a:rPr lang="en-US" dirty="0" err="1" smtClean="0"/>
              <a:t>paráfrase</a:t>
            </a:r>
            <a:r>
              <a:rPr lang="en-US" dirty="0" smtClean="0"/>
              <a:t>, </a:t>
            </a:r>
            <a:r>
              <a:rPr lang="en-US" dirty="0" err="1" smtClean="0"/>
              <a:t>referência</a:t>
            </a:r>
            <a:r>
              <a:rPr lang="en-US" dirty="0" smtClean="0"/>
              <a:t>, </a:t>
            </a:r>
            <a:r>
              <a:rPr lang="en-US" dirty="0" err="1" smtClean="0"/>
              <a:t>alusão</a:t>
            </a:r>
            <a:r>
              <a:rPr lang="en-US" dirty="0" smtClean="0"/>
              <a:t>, </a:t>
            </a:r>
            <a:r>
              <a:rPr lang="en-US" dirty="0" err="1" smtClean="0"/>
              <a:t>estilo</a:t>
            </a:r>
            <a:r>
              <a:rPr lang="en-US" dirty="0" smtClean="0"/>
              <a:t>, </a:t>
            </a:r>
            <a:r>
              <a:rPr lang="en-US" dirty="0" err="1" smtClean="0"/>
              <a:t>estrutura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9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INTERTEXTUALIDADE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Philippe </a:t>
            </a:r>
            <a:r>
              <a:rPr lang="en-US" dirty="0" err="1"/>
              <a:t>Sollers</a:t>
            </a:r>
            <a:r>
              <a:rPr lang="en-US" dirty="0"/>
              <a:t> </a:t>
            </a:r>
            <a:r>
              <a:rPr lang="en-US" dirty="0" err="1"/>
              <a:t>afirma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“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se </a:t>
            </a:r>
            <a:r>
              <a:rPr lang="en-US" dirty="0" err="1"/>
              <a:t>situa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junção</a:t>
            </a:r>
            <a:r>
              <a:rPr lang="en-US" dirty="0"/>
              <a:t> de </a:t>
            </a:r>
            <a:r>
              <a:rPr lang="en-US" dirty="0" err="1"/>
              <a:t>diversos</a:t>
            </a:r>
            <a:r>
              <a:rPr lang="en-US" dirty="0"/>
              <a:t> </a:t>
            </a:r>
            <a:r>
              <a:rPr lang="en-US" dirty="0" err="1"/>
              <a:t>textos</a:t>
            </a:r>
            <a:r>
              <a:rPr lang="en-US" dirty="0"/>
              <a:t> dos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,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mesmo</a:t>
            </a:r>
            <a:r>
              <a:rPr lang="en-US" dirty="0"/>
              <a:t> tempo, a </a:t>
            </a:r>
            <a:r>
              <a:rPr lang="en-US" dirty="0" err="1"/>
              <a:t>releitura</a:t>
            </a:r>
            <a:r>
              <a:rPr lang="en-US" dirty="0"/>
              <a:t>, a </a:t>
            </a:r>
            <a:r>
              <a:rPr lang="en-US" dirty="0" err="1"/>
              <a:t>acentuação</a:t>
            </a:r>
            <a:r>
              <a:rPr lang="en-US" dirty="0"/>
              <a:t>, a </a:t>
            </a:r>
            <a:r>
              <a:rPr lang="en-US" dirty="0" err="1"/>
              <a:t>condensação</a:t>
            </a:r>
            <a:r>
              <a:rPr lang="en-US" dirty="0"/>
              <a:t>, o </a:t>
            </a:r>
            <a:r>
              <a:rPr lang="en-US" dirty="0" err="1"/>
              <a:t>deslocamento</a:t>
            </a:r>
            <a:r>
              <a:rPr lang="en-US" dirty="0"/>
              <a:t> e o </a:t>
            </a:r>
            <a:r>
              <a:rPr lang="en-US" dirty="0" err="1"/>
              <a:t>aprofundamento</a:t>
            </a:r>
            <a:r>
              <a:rPr lang="en-US" dirty="0" smtClean="0"/>
              <a:t>” </a:t>
            </a:r>
            <a:r>
              <a:rPr lang="en-US" dirty="0"/>
              <a:t>(SOLLERS </a:t>
            </a:r>
            <a:r>
              <a:rPr lang="en-US" dirty="0" err="1"/>
              <a:t>apud</a:t>
            </a:r>
            <a:r>
              <a:rPr lang="en-US" dirty="0"/>
              <a:t> BIASI, 2001, p. 387).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/>
              <a:t>partir</a:t>
            </a:r>
            <a:r>
              <a:rPr lang="en-US" dirty="0"/>
              <a:t> dos </a:t>
            </a:r>
            <a:r>
              <a:rPr lang="en-US" dirty="0" err="1"/>
              <a:t>anos</a:t>
            </a:r>
            <a:r>
              <a:rPr lang="en-US" dirty="0"/>
              <a:t> 80, o </a:t>
            </a:r>
            <a:r>
              <a:rPr lang="en-US" dirty="0" err="1"/>
              <a:t>conceito</a:t>
            </a:r>
            <a:r>
              <a:rPr lang="en-US" dirty="0"/>
              <a:t> de </a:t>
            </a:r>
            <a:r>
              <a:rPr lang="en-US" dirty="0" err="1"/>
              <a:t>intertextualidade</a:t>
            </a:r>
            <a:r>
              <a:rPr lang="en-US" dirty="0"/>
              <a:t> </a:t>
            </a:r>
            <a:r>
              <a:rPr lang="en-US" dirty="0" err="1"/>
              <a:t>desenvolveu</a:t>
            </a:r>
            <a:r>
              <a:rPr lang="en-US" dirty="0"/>
              <a:t>-se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trabalhos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analisam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prática</a:t>
            </a:r>
            <a:r>
              <a:rPr lang="en-US" dirty="0"/>
              <a:t>, dos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salientamos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estudos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as </a:t>
            </a:r>
            <a:r>
              <a:rPr lang="en-US" dirty="0" err="1"/>
              <a:t>práticas</a:t>
            </a:r>
            <a:r>
              <a:rPr lang="en-US" dirty="0"/>
              <a:t> de </a:t>
            </a:r>
            <a:r>
              <a:rPr lang="en-US" dirty="0" err="1"/>
              <a:t>citação</a:t>
            </a:r>
            <a:r>
              <a:rPr lang="en-US" dirty="0"/>
              <a:t>, </a:t>
            </a:r>
            <a:r>
              <a:rPr lang="en-US" dirty="0" err="1"/>
              <a:t>concebida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“</a:t>
            </a:r>
            <a:r>
              <a:rPr lang="en-US" dirty="0" err="1"/>
              <a:t>repetição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unidade</a:t>
            </a:r>
            <a:r>
              <a:rPr lang="en-US" dirty="0"/>
              <a:t> de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outro </a:t>
            </a:r>
            <a:r>
              <a:rPr lang="en-US" dirty="0" err="1"/>
              <a:t>discurso</a:t>
            </a:r>
            <a:r>
              <a:rPr lang="en-US" dirty="0" smtClean="0"/>
              <a:t>”, </a:t>
            </a:r>
            <a:r>
              <a:rPr lang="en-US" dirty="0"/>
              <a:t>a </a:t>
            </a:r>
            <a:r>
              <a:rPr lang="en-US" dirty="0" err="1"/>
              <a:t>partir</a:t>
            </a:r>
            <a:r>
              <a:rPr lang="en-US" dirty="0"/>
              <a:t> da </a:t>
            </a:r>
            <a:r>
              <a:rPr lang="en-US" dirty="0" err="1"/>
              <a:t>definição</a:t>
            </a:r>
            <a:r>
              <a:rPr lang="en-US" dirty="0"/>
              <a:t> de Antoine </a:t>
            </a:r>
            <a:r>
              <a:rPr lang="en-US" dirty="0" err="1"/>
              <a:t>Compagnon</a:t>
            </a:r>
            <a:r>
              <a:rPr lang="en-US" dirty="0"/>
              <a:t> (1979, p. 54). O </a:t>
            </a:r>
            <a:r>
              <a:rPr lang="en-US" dirty="0" err="1"/>
              <a:t>detalhamento</a:t>
            </a:r>
            <a:r>
              <a:rPr lang="en-US" dirty="0"/>
              <a:t> dos </a:t>
            </a:r>
            <a:r>
              <a:rPr lang="en-US" dirty="0" err="1"/>
              <a:t>mecanismos</a:t>
            </a:r>
            <a:r>
              <a:rPr lang="en-US" dirty="0"/>
              <a:t> e das </a:t>
            </a:r>
            <a:r>
              <a:rPr lang="en-US" dirty="0" err="1"/>
              <a:t>práticas</a:t>
            </a:r>
            <a:r>
              <a:rPr lang="en-US" dirty="0"/>
              <a:t> de </a:t>
            </a:r>
            <a:r>
              <a:rPr lang="en-US" dirty="0" err="1"/>
              <a:t>citação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ligado</a:t>
            </a:r>
            <a:r>
              <a:rPr lang="en-US" dirty="0"/>
              <a:t> a um </a:t>
            </a:r>
            <a:r>
              <a:rPr lang="en-US" dirty="0" err="1"/>
              <a:t>conceito</a:t>
            </a:r>
            <a:r>
              <a:rPr lang="en-US" dirty="0"/>
              <a:t> de </a:t>
            </a:r>
            <a:r>
              <a:rPr lang="en-US" dirty="0" err="1"/>
              <a:t>escritura</a:t>
            </a:r>
            <a:r>
              <a:rPr lang="en-US" dirty="0"/>
              <a:t> </a:t>
            </a:r>
            <a:r>
              <a:rPr lang="en-US" dirty="0" err="1"/>
              <a:t>literária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considera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“</a:t>
            </a:r>
            <a:r>
              <a:rPr lang="en-US" dirty="0" err="1"/>
              <a:t>toda</a:t>
            </a:r>
            <a:r>
              <a:rPr lang="en-US" dirty="0"/>
              <a:t> </a:t>
            </a:r>
            <a:r>
              <a:rPr lang="en-US" dirty="0" err="1"/>
              <a:t>escritura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colagem</a:t>
            </a:r>
            <a:r>
              <a:rPr lang="en-US" dirty="0"/>
              <a:t> e </a:t>
            </a:r>
            <a:r>
              <a:rPr lang="en-US" dirty="0" err="1"/>
              <a:t>glosa</a:t>
            </a:r>
            <a:r>
              <a:rPr lang="en-US" dirty="0"/>
              <a:t>, </a:t>
            </a:r>
            <a:r>
              <a:rPr lang="en-US" dirty="0" err="1"/>
              <a:t>citação</a:t>
            </a:r>
            <a:r>
              <a:rPr lang="en-US" dirty="0"/>
              <a:t> e </a:t>
            </a:r>
            <a:r>
              <a:rPr lang="en-US" dirty="0" err="1"/>
              <a:t>comentário</a:t>
            </a:r>
            <a:r>
              <a:rPr lang="en-US" dirty="0" smtClean="0"/>
              <a:t>” </a:t>
            </a:r>
            <a:r>
              <a:rPr lang="en-US" dirty="0"/>
              <a:t>(COMPAGNON, 1996, p. 39).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9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“</a:t>
            </a:r>
            <a:r>
              <a:rPr lang="pt-BR" dirty="0" err="1"/>
              <a:t>Intermusicalidade</a:t>
            </a:r>
            <a:r>
              <a:rPr lang="pt-BR" dirty="0"/>
              <a:t>” (por analogia ao conceito de intertextualidade)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usar </a:t>
            </a:r>
            <a:r>
              <a:rPr lang="pt-BR" dirty="0" smtClean="0"/>
              <a:t>5 </a:t>
            </a:r>
            <a:r>
              <a:rPr lang="pt-BR" dirty="0" smtClean="0"/>
              <a:t>m</a:t>
            </a:r>
            <a:r>
              <a:rPr lang="pt-BR" dirty="0" smtClean="0"/>
              <a:t>úsicas ou movimentos de</a:t>
            </a:r>
            <a:r>
              <a:rPr lang="pt-BR" dirty="0" smtClean="0"/>
              <a:t> obras </a:t>
            </a:r>
            <a:r>
              <a:rPr lang="pt-BR" dirty="0" smtClean="0"/>
              <a:t>das </a:t>
            </a:r>
            <a:r>
              <a:rPr lang="pt-BR" dirty="0" err="1" smtClean="0"/>
              <a:t>playlists</a:t>
            </a:r>
            <a:r>
              <a:rPr lang="pt-BR" dirty="0" smtClean="0"/>
              <a:t> das </a:t>
            </a:r>
            <a:r>
              <a:rPr lang="pt-BR" dirty="0" smtClean="0"/>
              <a:t>aulas </a:t>
            </a:r>
            <a:r>
              <a:rPr lang="pt-BR" dirty="0"/>
              <a:t>e procurar outras cinco que estabeleçam um diálogo, a partir da ideia de intertextualidade.</a:t>
            </a:r>
          </a:p>
          <a:p>
            <a:r>
              <a:rPr lang="pt-BR" dirty="0"/>
              <a:t>Pode usar aproximações, distanciamentos, contrastes, referências, reverências, negações</a:t>
            </a:r>
          </a:p>
          <a:p>
            <a:r>
              <a:rPr lang="pt-BR" dirty="0"/>
              <a:t>As </a:t>
            </a:r>
            <a:r>
              <a:rPr lang="pt-BR" dirty="0" smtClean="0"/>
              <a:t>m</a:t>
            </a:r>
            <a:r>
              <a:rPr lang="pt-BR" dirty="0" smtClean="0"/>
              <a:t>úsicas</a:t>
            </a:r>
            <a:r>
              <a:rPr lang="pt-BR" dirty="0" smtClean="0"/>
              <a:t> </a:t>
            </a:r>
            <a:r>
              <a:rPr lang="pt-BR" dirty="0"/>
              <a:t>deverão ser apresentadas </a:t>
            </a:r>
            <a:r>
              <a:rPr lang="pt-BR" u="sng" dirty="0"/>
              <a:t>com</a:t>
            </a:r>
            <a:r>
              <a:rPr lang="pt-BR" dirty="0"/>
              <a:t> um guia de escuta (escrito, em </a:t>
            </a:r>
            <a:r>
              <a:rPr lang="pt-BR" dirty="0" err="1"/>
              <a:t>powerpoint</a:t>
            </a:r>
            <a:r>
              <a:rPr lang="pt-BR" dirty="0"/>
              <a:t>, como legendas em vídeo, pós-escrito, </a:t>
            </a:r>
            <a:r>
              <a:rPr lang="pt-BR" dirty="0" err="1"/>
              <a:t>etc</a:t>
            </a:r>
            <a:r>
              <a:rPr lang="pt-BR" dirty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23611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108</TotalTime>
  <Words>820</Words>
  <Application>Microsoft Macintosh PowerPoint</Application>
  <PresentationFormat>On-screen Show (4:3)</PresentationFormat>
  <Paragraphs>75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História do repertório coral</vt:lpstr>
      <vt:lpstr>Próximos passos</vt:lpstr>
      <vt:lpstr>Comentários a alguns vídeos das playlists</vt:lpstr>
      <vt:lpstr>Barroco</vt:lpstr>
      <vt:lpstr>Clássico</vt:lpstr>
      <vt:lpstr>Romantismo</vt:lpstr>
      <vt:lpstr>TRABALHO FINAL</vt:lpstr>
      <vt:lpstr>INTERTEXTUALIDADE</vt:lpstr>
      <vt:lpstr>“Intermusicalidade” (por analogia ao conceito de intertextualidade)</vt:lpstr>
      <vt:lpstr>Apropriação criativa</vt:lpstr>
      <vt:lpstr>únicas exigências </vt:lpstr>
      <vt:lpstr>PRÓXIMAS TAREFAS</vt:lpstr>
      <vt:lpstr>FECHAMENTO DO SEMESTRE</vt:lpstr>
      <vt:lpstr>ROTEIRO DE AUTOAVALIAÇÃO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do repertório coral</dc:title>
  <dc:creator>Susana Igayara-Souza</dc:creator>
  <cp:lastModifiedBy>Susana Igayara-Souza</cp:lastModifiedBy>
  <cp:revision>13</cp:revision>
  <dcterms:created xsi:type="dcterms:W3CDTF">2020-06-02T23:44:14Z</dcterms:created>
  <dcterms:modified xsi:type="dcterms:W3CDTF">2020-06-03T01:32:53Z</dcterms:modified>
</cp:coreProperties>
</file>