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6" r:id="rId8"/>
    <p:sldId id="264" r:id="rId9"/>
    <p:sldId id="271" r:id="rId10"/>
    <p:sldId id="272" r:id="rId11"/>
    <p:sldId id="270" r:id="rId12"/>
    <p:sldId id="265" r:id="rId13"/>
    <p:sldId id="267" r:id="rId14"/>
    <p:sldId id="269" r:id="rId15"/>
    <p:sldId id="273" r:id="rId16"/>
    <p:sldId id="274" r:id="rId17"/>
    <p:sldId id="275" r:id="rId18"/>
    <p:sldId id="276" r:id="rId19"/>
    <p:sldId id="260" r:id="rId20"/>
    <p:sldId id="277" r:id="rId21"/>
    <p:sldId id="281" r:id="rId22"/>
    <p:sldId id="283" r:id="rId23"/>
    <p:sldId id="282" r:id="rId24"/>
    <p:sldId id="278" r:id="rId25"/>
    <p:sldId id="279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03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67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75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8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5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0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22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43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25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46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BF03-519D-4140-801B-612113340AC1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7A2CA-D7CE-448F-A0CB-CD29AC2FA7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46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W53XRa%20-%20Diagrama%20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39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827584" y="332656"/>
            <a:ext cx="57606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O Universo está em </a:t>
            </a:r>
            <a:r>
              <a:rPr lang="pt-BR" sz="3200" b="1" dirty="0" smtClean="0">
                <a:solidFill>
                  <a:schemeClr val="bg1"/>
                </a:solidFill>
              </a:rPr>
              <a:t>expansão, assim como a nossa mente! </a:t>
            </a:r>
            <a:endParaRPr lang="pt-BR" sz="3200" b="1" dirty="0">
              <a:solidFill>
                <a:schemeClr val="bg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3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</a:t>
            </a:r>
            <a:r>
              <a:rPr lang="pt-BR" b="1" dirty="0" smtClean="0"/>
              <a:t> </a:t>
            </a:r>
            <a:r>
              <a:rPr lang="pt-BR" dirty="0" smtClean="0"/>
              <a:t>signo é um </a:t>
            </a:r>
            <a:r>
              <a:rPr lang="pt-BR" b="1" dirty="0" smtClean="0"/>
              <a:t>diagrama </a:t>
            </a:r>
            <a:r>
              <a:rPr lang="pt-BR" dirty="0" smtClean="0"/>
              <a:t>e guarda em si um processo que se desdobrará ao tomarmos contato com ele: a este processo damos o nome de </a:t>
            </a:r>
            <a:r>
              <a:rPr lang="pt-BR" b="1" dirty="0" smtClean="0"/>
              <a:t>semiose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 smtClean="0"/>
              <a:t>Diagrama:</a:t>
            </a:r>
            <a:r>
              <a:rPr lang="pt-BR" dirty="0" smtClean="0"/>
              <a:t> </a:t>
            </a:r>
            <a:r>
              <a:rPr lang="pt-BR" dirty="0"/>
              <a:t>forma de raciocinar que articula as relações entre sistemas de signos de modo a irmos além da causa-efeito na apreensão da semiose dos fenômenos </a:t>
            </a:r>
            <a:r>
              <a:rPr lang="pt-BR" dirty="0" smtClean="0"/>
              <a:t>– especialmente evidente na </a:t>
            </a:r>
            <a:r>
              <a:rPr lang="pt-BR" dirty="0"/>
              <a:t>comunicação </a:t>
            </a:r>
            <a:r>
              <a:rPr lang="pt-BR" dirty="0" smtClean="0"/>
              <a:t>digital. 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5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016" y="0"/>
            <a:ext cx="6381328" cy="638132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11560" y="638132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linkClick r:id="rId3"/>
              </a:rPr>
              <a:t>https://</a:t>
            </a:r>
            <a:r>
              <a:rPr lang="pt-BR" dirty="0" smtClean="0">
                <a:hlinkClick r:id="rId3"/>
              </a:rPr>
              <a:t>goo.gl/W53XRa - Diagrama /</a:t>
            </a:r>
            <a:r>
              <a:rPr lang="pt-BR" dirty="0" smtClean="0"/>
              <a:t> grafo sobre o discurso polarizado no </a:t>
            </a:r>
            <a:r>
              <a:rPr lang="pt-BR" dirty="0" err="1" smtClean="0"/>
              <a:t>Facebook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39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pt-BR" dirty="0" smtClean="0"/>
              <a:t>Para Iuri </a:t>
            </a:r>
            <a:r>
              <a:rPr lang="pt-BR" dirty="0" err="1" smtClean="0"/>
              <a:t>Lotman</a:t>
            </a:r>
            <a:r>
              <a:rPr lang="pt-BR" dirty="0" smtClean="0"/>
              <a:t> (Semiótica da Cultura):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O princípio dual é gerativo: não necessariamente precisa ser opositivo (estar em oposição);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O dual gera tanto a tríade quanto a unidade. No último caso o binarismo pode ser redutor.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pt-BR" dirty="0" smtClean="0"/>
              <a:t>A tríade é justamente a estrutura do signo; daí pensar </a:t>
            </a:r>
            <a:r>
              <a:rPr lang="pt-BR" dirty="0" err="1" smtClean="0"/>
              <a:t>semioticamente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Vivemos em um mundo de </a:t>
            </a:r>
            <a:r>
              <a:rPr lang="pt-BR" dirty="0" err="1" smtClean="0"/>
              <a:t>semiodiversidade</a:t>
            </a:r>
            <a:r>
              <a:rPr lang="pt-BR" dirty="0" smtClean="0"/>
              <a:t>; pensar o signo é pensar na diversidade </a:t>
            </a:r>
            <a:r>
              <a:rPr lang="pt-BR" dirty="0" err="1" smtClean="0"/>
              <a:t>autogerativa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268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“A </a:t>
            </a:r>
            <a:r>
              <a:rPr lang="pt-BR" b="1" dirty="0" smtClean="0"/>
              <a:t>regressão infinita</a:t>
            </a:r>
            <a:r>
              <a:rPr lang="pt-BR" dirty="0" smtClean="0"/>
              <a:t> na relação entre signo e objeto está ligada ao fato de que a operação de representação do objeto pelo signo implica a determinação do interpretante. Isto significa que numa relação </a:t>
            </a:r>
            <a:r>
              <a:rPr lang="pt-BR" dirty="0" err="1" smtClean="0"/>
              <a:t>triádica</a:t>
            </a:r>
            <a:r>
              <a:rPr lang="pt-BR" dirty="0" smtClean="0"/>
              <a:t> genuína, o objeto  manifesta-se no interpretante através do signo, ou, ainda, na tríade genuína, o objeto do signo também é de natureza </a:t>
            </a:r>
            <a:r>
              <a:rPr lang="pt-BR" dirty="0" err="1" smtClean="0"/>
              <a:t>sígnica</a:t>
            </a:r>
            <a:r>
              <a:rPr lang="pt-BR" dirty="0" smtClean="0"/>
              <a:t>, quer dizer, o objeto da representação só pode ser de natureza representativa.” </a:t>
            </a:r>
            <a:r>
              <a:rPr lang="pt-BR" dirty="0" err="1" smtClean="0"/>
              <a:t>Santaella</a:t>
            </a:r>
            <a:r>
              <a:rPr lang="pt-BR" dirty="0" smtClean="0"/>
              <a:t>, p. 19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02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Signo – duas tendências na cultura (</a:t>
            </a:r>
            <a:r>
              <a:rPr lang="pt-BR" dirty="0" err="1" smtClean="0"/>
              <a:t>Lotman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Todos</a:t>
            </a:r>
            <a:r>
              <a:rPr lang="en-US" dirty="0" smtClean="0"/>
              <a:t>   </a:t>
            </a:r>
            <a:r>
              <a:rPr lang="en-US" dirty="0" err="1"/>
              <a:t>os</a:t>
            </a:r>
            <a:r>
              <a:rPr lang="en-US" dirty="0"/>
              <a:t>  </a:t>
            </a:r>
            <a:r>
              <a:rPr lang="en-US" dirty="0" err="1"/>
              <a:t>melhoramentos</a:t>
            </a:r>
            <a:r>
              <a:rPr lang="en-US" dirty="0"/>
              <a:t>  </a:t>
            </a:r>
            <a:r>
              <a:rPr lang="en-US" dirty="0" err="1"/>
              <a:t>técnicos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 </a:t>
            </a:r>
            <a:r>
              <a:rPr lang="en-US" dirty="0" err="1"/>
              <a:t>espadas</a:t>
            </a:r>
            <a:r>
              <a:rPr lang="en-US" dirty="0"/>
              <a:t> de  </a:t>
            </a:r>
            <a:r>
              <a:rPr lang="en-US" dirty="0" err="1"/>
              <a:t>dois</a:t>
            </a:r>
            <a:r>
              <a:rPr lang="en-US" dirty="0"/>
              <a:t>  </a:t>
            </a:r>
            <a:r>
              <a:rPr lang="en-US" dirty="0" err="1"/>
              <a:t>gumes</a:t>
            </a:r>
            <a:r>
              <a:rPr lang="en-US" dirty="0"/>
              <a:t>: </a:t>
            </a:r>
            <a:r>
              <a:rPr lang="en-US" dirty="0" err="1"/>
              <a:t>destinados</a:t>
            </a:r>
            <a:r>
              <a:rPr lang="en-US" dirty="0"/>
              <a:t>  a  </a:t>
            </a:r>
            <a:r>
              <a:rPr lang="en-US" dirty="0" err="1"/>
              <a:t>servir</a:t>
            </a:r>
            <a:r>
              <a:rPr lang="en-US" dirty="0"/>
              <a:t> o  </a:t>
            </a:r>
            <a:r>
              <a:rPr lang="en-US" dirty="0" err="1"/>
              <a:t>progresso</a:t>
            </a:r>
            <a:r>
              <a:rPr lang="en-US" dirty="0"/>
              <a:t> e  o  </a:t>
            </a:r>
            <a:r>
              <a:rPr lang="en-US" dirty="0" err="1"/>
              <a:t>bem</a:t>
            </a:r>
            <a:r>
              <a:rPr lang="en-US" dirty="0"/>
              <a:t>  da  </a:t>
            </a:r>
            <a:r>
              <a:rPr lang="en-US" dirty="0" err="1"/>
              <a:t>sociedade</a:t>
            </a:r>
            <a:r>
              <a:rPr lang="en-US" dirty="0"/>
              <a:t>, </a:t>
            </a:r>
            <a:r>
              <a:rPr lang="en-US" dirty="0" err="1"/>
              <a:t>foram</a:t>
            </a:r>
            <a:r>
              <a:rPr lang="en-US" dirty="0"/>
              <a:t>  </a:t>
            </a:r>
            <a:r>
              <a:rPr lang="en-US" dirty="0" err="1"/>
              <a:t>empregados</a:t>
            </a:r>
            <a:r>
              <a:rPr lang="en-US" dirty="0"/>
              <a:t> com  </a:t>
            </a:r>
            <a:r>
              <a:rPr lang="en-US" dirty="0" err="1"/>
              <a:t>igual</a:t>
            </a:r>
            <a:r>
              <a:rPr lang="en-US" dirty="0"/>
              <a:t>  </a:t>
            </a:r>
            <a:r>
              <a:rPr lang="en-US" dirty="0" err="1"/>
              <a:t>sucesso</a:t>
            </a:r>
            <a:r>
              <a:rPr lang="en-US" dirty="0"/>
              <a:t> para  fins </a:t>
            </a:r>
            <a:r>
              <a:rPr lang="en-US" dirty="0" err="1"/>
              <a:t>opostos</a:t>
            </a:r>
            <a:r>
              <a:rPr lang="en-US" dirty="0"/>
              <a:t>. Uma  das  </a:t>
            </a:r>
            <a:r>
              <a:rPr lang="en-US" dirty="0" err="1"/>
              <a:t>maiores</a:t>
            </a:r>
            <a:r>
              <a:rPr lang="en-US" dirty="0"/>
              <a:t> </a:t>
            </a:r>
            <a:r>
              <a:rPr lang="en-US" dirty="0" err="1"/>
              <a:t>aquisições</a:t>
            </a:r>
            <a:r>
              <a:rPr lang="en-US" dirty="0"/>
              <a:t> da  </a:t>
            </a:r>
            <a:r>
              <a:rPr lang="en-US" dirty="0" err="1"/>
              <a:t>humanidade</a:t>
            </a:r>
            <a:r>
              <a:rPr lang="en-US" dirty="0"/>
              <a:t> –  a  </a:t>
            </a:r>
            <a:r>
              <a:rPr lang="en-US" dirty="0" err="1"/>
              <a:t>comunicação</a:t>
            </a:r>
            <a:r>
              <a:rPr lang="en-US" dirty="0"/>
              <a:t> </a:t>
            </a:r>
            <a:r>
              <a:rPr lang="en-US" dirty="0" err="1"/>
              <a:t>através</a:t>
            </a:r>
            <a:r>
              <a:rPr lang="en-US" dirty="0"/>
              <a:t> dos </a:t>
            </a:r>
            <a:r>
              <a:rPr lang="en-US" dirty="0" err="1"/>
              <a:t>signos</a:t>
            </a:r>
            <a:r>
              <a:rPr lang="en-US" dirty="0"/>
              <a:t>  –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escapou</a:t>
            </a:r>
            <a:r>
              <a:rPr lang="en-US" dirty="0"/>
              <a:t> 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destino</a:t>
            </a:r>
            <a:r>
              <a:rPr lang="en-US" dirty="0"/>
              <a:t>. </a:t>
            </a:r>
            <a:r>
              <a:rPr lang="en-US" dirty="0" err="1"/>
              <a:t>Chamados</a:t>
            </a:r>
            <a:r>
              <a:rPr lang="en-US" dirty="0"/>
              <a:t> a </a:t>
            </a:r>
            <a:r>
              <a:rPr lang="en-US" dirty="0" err="1"/>
              <a:t>servir</a:t>
            </a:r>
            <a:r>
              <a:rPr lang="en-US" dirty="0"/>
              <a:t> a </a:t>
            </a:r>
            <a:r>
              <a:rPr lang="en-US" dirty="0" err="1"/>
              <a:t>informação</a:t>
            </a:r>
            <a:r>
              <a:rPr lang="en-US" dirty="0"/>
              <a:t>,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signos</a:t>
            </a:r>
            <a:r>
              <a:rPr lang="en-US" dirty="0"/>
              <a:t>  </a:t>
            </a:r>
            <a:r>
              <a:rPr lang="en-US" dirty="0" err="1"/>
              <a:t>serviram</a:t>
            </a:r>
            <a:r>
              <a:rPr lang="en-US" dirty="0"/>
              <a:t> </a:t>
            </a:r>
            <a:r>
              <a:rPr lang="en-US" dirty="0" err="1"/>
              <a:t>muitas</a:t>
            </a:r>
            <a:r>
              <a:rPr lang="en-US" dirty="0"/>
              <a:t>  </a:t>
            </a:r>
            <a:r>
              <a:rPr lang="en-US" dirty="0" err="1"/>
              <a:t>vezes</a:t>
            </a:r>
            <a:r>
              <a:rPr lang="en-US" dirty="0"/>
              <a:t>  para  </a:t>
            </a:r>
            <a:r>
              <a:rPr lang="en-US" dirty="0" err="1"/>
              <a:t>desinformar</a:t>
            </a:r>
            <a:r>
              <a:rPr lang="en-US" dirty="0"/>
              <a:t>. A “</a:t>
            </a:r>
            <a:r>
              <a:rPr lang="en-US" dirty="0" err="1"/>
              <a:t>palavra</a:t>
            </a:r>
            <a:r>
              <a:rPr lang="en-US" dirty="0"/>
              <a:t>”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 </a:t>
            </a:r>
            <a:r>
              <a:rPr lang="en-US" dirty="0" err="1"/>
              <a:t>história</a:t>
            </a:r>
            <a:r>
              <a:rPr lang="en-US" dirty="0"/>
              <a:t>  da  </a:t>
            </a:r>
            <a:r>
              <a:rPr lang="en-US" dirty="0" err="1"/>
              <a:t>cultura</a:t>
            </a:r>
            <a:r>
              <a:rPr lang="en-US" dirty="0"/>
              <a:t>  </a:t>
            </a:r>
            <a:r>
              <a:rPr lang="en-US" dirty="0" err="1"/>
              <a:t>por</a:t>
            </a:r>
            <a:r>
              <a:rPr lang="en-US" dirty="0"/>
              <a:t>  </a:t>
            </a:r>
            <a:r>
              <a:rPr lang="en-US" dirty="0" err="1"/>
              <a:t>mais</a:t>
            </a:r>
            <a:r>
              <a:rPr lang="en-US" dirty="0"/>
              <a:t>  de 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,  e  </a:t>
            </a:r>
            <a:r>
              <a:rPr lang="en-US" dirty="0" err="1"/>
              <a:t>simultaneamente</a:t>
            </a:r>
            <a:r>
              <a:rPr lang="en-US" dirty="0"/>
              <a:t>,  </a:t>
            </a:r>
            <a:r>
              <a:rPr lang="en-US" dirty="0" err="1"/>
              <a:t>símbolo</a:t>
            </a:r>
            <a:r>
              <a:rPr lang="en-US" dirty="0"/>
              <a:t> de  </a:t>
            </a:r>
            <a:r>
              <a:rPr lang="en-US" dirty="0" err="1"/>
              <a:t>sabedoria</a:t>
            </a:r>
            <a:r>
              <a:rPr lang="en-US" dirty="0"/>
              <a:t>, </a:t>
            </a:r>
            <a:r>
              <a:rPr lang="en-US" dirty="0" err="1"/>
              <a:t>conhecimento</a:t>
            </a:r>
            <a:r>
              <a:rPr lang="en-US" dirty="0"/>
              <a:t> e  de  </a:t>
            </a:r>
            <a:r>
              <a:rPr lang="en-US" dirty="0" err="1"/>
              <a:t>verdade</a:t>
            </a:r>
            <a:r>
              <a:rPr lang="en-US" dirty="0"/>
              <a:t> (</a:t>
            </a:r>
            <a:r>
              <a:rPr lang="en-US" dirty="0" err="1"/>
              <a:t>veja</a:t>
            </a:r>
            <a:r>
              <a:rPr lang="en-US" dirty="0"/>
              <a:t>-se no </a:t>
            </a:r>
            <a:r>
              <a:rPr lang="en-US" dirty="0" err="1"/>
              <a:t>Evangelho</a:t>
            </a:r>
            <a:r>
              <a:rPr lang="en-US" dirty="0"/>
              <a:t>: “No  </a:t>
            </a:r>
            <a:r>
              <a:rPr lang="en-US" dirty="0" err="1"/>
              <a:t>princípio</a:t>
            </a:r>
            <a:r>
              <a:rPr lang="en-US" dirty="0"/>
              <a:t>  era  o </a:t>
            </a:r>
            <a:r>
              <a:rPr lang="en-US" dirty="0" err="1"/>
              <a:t>Verbo</a:t>
            </a:r>
            <a:r>
              <a:rPr lang="en-US" dirty="0"/>
              <a:t>”) e </a:t>
            </a:r>
            <a:r>
              <a:rPr lang="en-US" dirty="0" err="1"/>
              <a:t>sinônimo</a:t>
            </a:r>
            <a:r>
              <a:rPr lang="en-US" dirty="0"/>
              <a:t> de  </a:t>
            </a:r>
            <a:r>
              <a:rPr lang="en-US" dirty="0" err="1"/>
              <a:t>mentira</a:t>
            </a:r>
            <a:r>
              <a:rPr lang="en-US" dirty="0"/>
              <a:t>, de  </a:t>
            </a:r>
            <a:r>
              <a:rPr lang="en-US" dirty="0" err="1"/>
              <a:t>engano</a:t>
            </a:r>
            <a:r>
              <a:rPr lang="en-US" dirty="0"/>
              <a:t> (Hamlet: “</a:t>
            </a:r>
            <a:r>
              <a:rPr lang="en-US" dirty="0" err="1"/>
              <a:t>Palavras</a:t>
            </a:r>
            <a:r>
              <a:rPr lang="en-US" dirty="0"/>
              <a:t>,  </a:t>
            </a:r>
            <a:r>
              <a:rPr lang="en-US" dirty="0" err="1"/>
              <a:t>palavras</a:t>
            </a:r>
            <a:r>
              <a:rPr lang="en-US" dirty="0"/>
              <a:t>,  </a:t>
            </a:r>
            <a:r>
              <a:rPr lang="en-US" dirty="0" err="1"/>
              <a:t>palavras</a:t>
            </a:r>
            <a:r>
              <a:rPr lang="en-US" dirty="0"/>
              <a:t>”; Gogol:  “O  </a:t>
            </a:r>
            <a:r>
              <a:rPr lang="en-US" dirty="0" err="1"/>
              <a:t>terrível</a:t>
            </a:r>
            <a:r>
              <a:rPr lang="en-US" dirty="0"/>
              <a:t>  </a:t>
            </a:r>
            <a:r>
              <a:rPr lang="en-US" dirty="0" err="1"/>
              <a:t>reino</a:t>
            </a:r>
            <a:r>
              <a:rPr lang="en-US" dirty="0"/>
              <a:t>  das  </a:t>
            </a:r>
            <a:r>
              <a:rPr lang="en-US" dirty="0" err="1"/>
              <a:t>palavras</a:t>
            </a:r>
            <a:r>
              <a:rPr lang="en-US" dirty="0"/>
              <a:t>  sob  a </a:t>
            </a:r>
            <a:r>
              <a:rPr lang="en-US" dirty="0" err="1"/>
              <a:t>aparência</a:t>
            </a:r>
            <a:r>
              <a:rPr lang="en-US" dirty="0"/>
              <a:t> de </a:t>
            </a:r>
            <a:r>
              <a:rPr lang="en-US" dirty="0" err="1"/>
              <a:t>factos</a:t>
            </a:r>
            <a:r>
              <a:rPr lang="en-US" dirty="0"/>
              <a:t>”). </a:t>
            </a: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75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Signo – duas tendências na cultura (</a:t>
            </a:r>
            <a:r>
              <a:rPr lang="pt-BR" dirty="0" err="1" smtClean="0"/>
              <a:t>Lotman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dirty="0" err="1"/>
              <a:t>assimilação</a:t>
            </a:r>
            <a:r>
              <a:rPr lang="en-US" dirty="0"/>
              <a:t> dos </a:t>
            </a:r>
            <a:r>
              <a:rPr lang="en-US" dirty="0" err="1"/>
              <a:t>signos</a:t>
            </a:r>
            <a:r>
              <a:rPr lang="en-US" dirty="0"/>
              <a:t> com a </a:t>
            </a:r>
            <a:r>
              <a:rPr lang="en-US" dirty="0" err="1"/>
              <a:t>mentira</a:t>
            </a:r>
            <a:r>
              <a:rPr lang="en-US" dirty="0"/>
              <a:t> e o </a:t>
            </a:r>
            <a:r>
              <a:rPr lang="en-US" dirty="0" err="1"/>
              <a:t>combate</a:t>
            </a:r>
            <a:r>
              <a:rPr lang="en-US" dirty="0"/>
              <a:t> contra 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travado</a:t>
            </a:r>
            <a:r>
              <a:rPr lang="en-US" dirty="0"/>
              <a:t> (</a:t>
            </a:r>
            <a:r>
              <a:rPr lang="en-US" dirty="0" err="1"/>
              <a:t>rejeição</a:t>
            </a:r>
            <a:r>
              <a:rPr lang="en-US" dirty="0"/>
              <a:t> do </a:t>
            </a:r>
            <a:r>
              <a:rPr lang="en-US" dirty="0" err="1"/>
              <a:t>dinheiro</a:t>
            </a:r>
            <a:r>
              <a:rPr lang="en-US" dirty="0"/>
              <a:t>, dos  </a:t>
            </a:r>
            <a:r>
              <a:rPr lang="en-US" dirty="0" err="1"/>
              <a:t>símbolos</a:t>
            </a:r>
            <a:r>
              <a:rPr lang="en-US" dirty="0"/>
              <a:t> </a:t>
            </a:r>
            <a:r>
              <a:rPr lang="en-US" dirty="0" err="1"/>
              <a:t>sociais</a:t>
            </a:r>
            <a:r>
              <a:rPr lang="en-US" dirty="0"/>
              <a:t>, das </a:t>
            </a:r>
            <a:r>
              <a:rPr lang="en-US" dirty="0" err="1"/>
              <a:t>ciências</a:t>
            </a:r>
            <a:r>
              <a:rPr lang="en-US" dirty="0"/>
              <a:t>,  das </a:t>
            </a:r>
            <a:r>
              <a:rPr lang="en-US" dirty="0" err="1"/>
              <a:t>artes</a:t>
            </a:r>
            <a:r>
              <a:rPr lang="en-US" dirty="0"/>
              <a:t>,  da </a:t>
            </a:r>
            <a:r>
              <a:rPr lang="en-US" dirty="0" err="1"/>
              <a:t>própria</a:t>
            </a:r>
            <a:r>
              <a:rPr lang="en-US" dirty="0"/>
              <a:t> </a:t>
            </a:r>
            <a:r>
              <a:rPr lang="en-US" dirty="0" err="1"/>
              <a:t>palavra</a:t>
            </a:r>
            <a:r>
              <a:rPr lang="en-US" dirty="0"/>
              <a:t>) </a:t>
            </a:r>
            <a:r>
              <a:rPr lang="en-US" dirty="0" err="1"/>
              <a:t>encontram</a:t>
            </a:r>
            <a:r>
              <a:rPr lang="en-US" dirty="0"/>
              <a:t>- se </a:t>
            </a:r>
            <a:r>
              <a:rPr lang="en-US" dirty="0" err="1"/>
              <a:t>constantemente</a:t>
            </a:r>
            <a:r>
              <a:rPr lang="en-US" dirty="0"/>
              <a:t> no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antigo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Idade</a:t>
            </a:r>
            <a:r>
              <a:rPr lang="en-US" dirty="0"/>
              <a:t> </a:t>
            </a:r>
            <a:r>
              <a:rPr lang="en-US" dirty="0" err="1"/>
              <a:t>Média</a:t>
            </a:r>
            <a:r>
              <a:rPr lang="en-US" dirty="0"/>
              <a:t>, 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culturas</a:t>
            </a:r>
            <a:r>
              <a:rPr lang="en-US" dirty="0"/>
              <a:t>  do </a:t>
            </a:r>
            <a:r>
              <a:rPr lang="en-US" dirty="0" err="1"/>
              <a:t>Oriente</a:t>
            </a:r>
            <a:r>
              <a:rPr lang="en-US" dirty="0"/>
              <a:t>, e </a:t>
            </a:r>
            <a:r>
              <a:rPr lang="en-US" dirty="0" err="1"/>
              <a:t>constituem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época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, </a:t>
            </a:r>
            <a:r>
              <a:rPr lang="en-US" dirty="0" err="1"/>
              <a:t>uma</a:t>
            </a:r>
            <a:r>
              <a:rPr lang="en-US" dirty="0"/>
              <a:t> das </a:t>
            </a:r>
            <a:r>
              <a:rPr lang="en-US" dirty="0" err="1"/>
              <a:t>ideias</a:t>
            </a:r>
            <a:r>
              <a:rPr lang="en-US" dirty="0"/>
              <a:t>  </a:t>
            </a:r>
            <a:r>
              <a:rPr lang="en-US" dirty="0" err="1"/>
              <a:t>directrizes</a:t>
            </a:r>
            <a:r>
              <a:rPr lang="en-US" dirty="0"/>
              <a:t> da </a:t>
            </a:r>
            <a:r>
              <a:rPr lang="en-US" dirty="0" err="1"/>
              <a:t>democracia</a:t>
            </a:r>
            <a:r>
              <a:rPr lang="en-US" dirty="0"/>
              <a:t> </a:t>
            </a:r>
            <a:r>
              <a:rPr lang="en-US" dirty="0" err="1"/>
              <a:t>europeia</a:t>
            </a:r>
            <a:r>
              <a:rPr lang="en-US" dirty="0"/>
              <a:t>, de Rousseau a </a:t>
            </a:r>
            <a:r>
              <a:rPr lang="en-US" dirty="0" err="1"/>
              <a:t>Tolstoi</a:t>
            </a:r>
            <a:r>
              <a:rPr lang="en-US" dirty="0"/>
              <a:t>.  Este  </a:t>
            </a:r>
            <a:r>
              <a:rPr lang="en-US" dirty="0" err="1"/>
              <a:t>processo</a:t>
            </a:r>
            <a:r>
              <a:rPr lang="en-US" dirty="0"/>
              <a:t> é </a:t>
            </a:r>
            <a:r>
              <a:rPr lang="en-US" dirty="0" err="1"/>
              <a:t>paralelo</a:t>
            </a:r>
            <a:r>
              <a:rPr lang="en-US" dirty="0"/>
              <a:t> à apologia da  </a:t>
            </a:r>
            <a:r>
              <a:rPr lang="en-US" dirty="0" err="1"/>
              <a:t>cultura</a:t>
            </a:r>
            <a:r>
              <a:rPr lang="en-US" dirty="0"/>
              <a:t>  dos  </a:t>
            </a:r>
            <a:r>
              <a:rPr lang="en-US" dirty="0" err="1"/>
              <a:t>signos</a:t>
            </a:r>
            <a:r>
              <a:rPr lang="en-US" dirty="0"/>
              <a:t>  e à </a:t>
            </a:r>
            <a:r>
              <a:rPr lang="en-US" dirty="0" err="1"/>
              <a:t>luta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desenvolvimento</a:t>
            </a:r>
            <a:r>
              <a:rPr lang="en-US" dirty="0"/>
              <a:t>. O </a:t>
            </a:r>
            <a:r>
              <a:rPr lang="en-US" dirty="0" err="1"/>
              <a:t>conflito</a:t>
            </a:r>
            <a:r>
              <a:rPr lang="en-US" dirty="0"/>
              <a:t> entre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duas</a:t>
            </a:r>
            <a:r>
              <a:rPr lang="en-US" dirty="0"/>
              <a:t> </a:t>
            </a:r>
            <a:r>
              <a:rPr lang="en-US" dirty="0" err="1"/>
              <a:t>tendências</a:t>
            </a:r>
            <a:r>
              <a:rPr lang="en-US" dirty="0"/>
              <a:t> é </a:t>
            </a:r>
            <a:r>
              <a:rPr lang="en-US" dirty="0" err="1"/>
              <a:t>uma</a:t>
            </a:r>
            <a:r>
              <a:rPr lang="en-US" dirty="0"/>
              <a:t> das </a:t>
            </a:r>
            <a:r>
              <a:rPr lang="en-US" dirty="0" err="1"/>
              <a:t>contradições</a:t>
            </a:r>
            <a:r>
              <a:rPr lang="en-US" dirty="0"/>
              <a:t> </a:t>
            </a:r>
            <a:r>
              <a:rPr lang="en-US" dirty="0" err="1"/>
              <a:t>dialécticas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constantes</a:t>
            </a:r>
            <a:r>
              <a:rPr lang="en-US" dirty="0"/>
              <a:t> da </a:t>
            </a:r>
            <a:r>
              <a:rPr lang="en-US" dirty="0" err="1"/>
              <a:t>civilização</a:t>
            </a:r>
            <a:r>
              <a:rPr lang="en-US" dirty="0"/>
              <a:t> </a:t>
            </a:r>
            <a:r>
              <a:rPr lang="en-US" dirty="0" err="1"/>
              <a:t>humana</a:t>
            </a:r>
            <a:r>
              <a:rPr lang="en-US" dirty="0" smtClean="0"/>
              <a:t>.” P. 26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5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Signo – duas tendências na cultura (</a:t>
            </a:r>
            <a:r>
              <a:rPr lang="pt-BR" dirty="0" err="1" smtClean="0"/>
              <a:t>Lotman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Luta </a:t>
            </a:r>
            <a:r>
              <a:rPr lang="pt-BR" dirty="0" smtClean="0">
                <a:sym typeface="Wingdings" panose="05000000000000000000" pitchFamily="2" charset="2"/>
              </a:rPr>
              <a:t> conflito  vida  semiose</a:t>
            </a:r>
          </a:p>
          <a:p>
            <a:endParaRPr lang="pt-BR" dirty="0">
              <a:sym typeface="Wingdings" panose="05000000000000000000" pitchFamily="2" charset="2"/>
            </a:endParaRPr>
          </a:p>
          <a:p>
            <a:r>
              <a:rPr lang="pt-BR" dirty="0" err="1" smtClean="0">
                <a:sym typeface="Wingdings" panose="05000000000000000000" pitchFamily="2" charset="2"/>
              </a:rPr>
              <a:t>Lotman</a:t>
            </a:r>
            <a:r>
              <a:rPr lang="pt-BR" dirty="0" smtClean="0">
                <a:sym typeface="Wingdings" panose="05000000000000000000" pitchFamily="2" charset="2"/>
              </a:rPr>
              <a:t>, I. </a:t>
            </a:r>
            <a:r>
              <a:rPr lang="en-US" b="1" dirty="0" err="1"/>
              <a:t>Estética</a:t>
            </a:r>
            <a:r>
              <a:rPr lang="en-US" b="1" dirty="0"/>
              <a:t> e </a:t>
            </a:r>
            <a:r>
              <a:rPr lang="en-US" b="1" dirty="0" err="1"/>
              <a:t>semiótica</a:t>
            </a:r>
            <a:r>
              <a:rPr lang="en-US" b="1" dirty="0"/>
              <a:t> do cinema. </a:t>
            </a:r>
            <a:r>
              <a:rPr lang="en-US" dirty="0" err="1"/>
              <a:t>Lisboa</a:t>
            </a:r>
            <a:r>
              <a:rPr lang="en-US" dirty="0"/>
              <a:t>: Editorial </a:t>
            </a:r>
            <a:r>
              <a:rPr lang="en-US" dirty="0" err="1"/>
              <a:t>Estampa</a:t>
            </a:r>
            <a:r>
              <a:rPr lang="en-US" dirty="0"/>
              <a:t>, 1978.</a:t>
            </a:r>
            <a:endParaRPr lang="pt-BR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68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Signo: voltando à teoria de </a:t>
            </a:r>
            <a:r>
              <a:rPr lang="pt-BR" dirty="0" err="1" smtClean="0"/>
              <a:t>Peirce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processo </a:t>
            </a:r>
            <a:r>
              <a:rPr lang="pt-BR" dirty="0" err="1" smtClean="0"/>
              <a:t>triádico</a:t>
            </a:r>
            <a:r>
              <a:rPr lang="pt-BR" dirty="0" smtClean="0"/>
              <a:t> também se refere a: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 signo</a:t>
            </a:r>
            <a:r>
              <a:rPr lang="pt-BR" dirty="0"/>
              <a:t> </a:t>
            </a:r>
            <a:r>
              <a:rPr lang="pt-BR" dirty="0" smtClean="0"/>
              <a:t>(ou </a:t>
            </a:r>
            <a:r>
              <a:rPr lang="pt-BR" dirty="0" err="1" smtClean="0"/>
              <a:t>representamen</a:t>
            </a:r>
            <a:r>
              <a:rPr lang="pt-BR" dirty="0" smtClean="0"/>
              <a:t>, para </a:t>
            </a:r>
            <a:r>
              <a:rPr lang="pt-BR" dirty="0" err="1" smtClean="0"/>
              <a:t>Peirce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 err="1" smtClean="0"/>
              <a:t>primeiridade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qualidade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objeto</a:t>
            </a:r>
            <a:r>
              <a:rPr lang="pt-BR" dirty="0"/>
              <a:t>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 err="1" smtClean="0"/>
              <a:t>secundidade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err="1" smtClean="0">
                <a:sym typeface="Wingdings" panose="05000000000000000000" pitchFamily="2" charset="2"/>
              </a:rPr>
              <a:t>factualidade</a:t>
            </a:r>
            <a:r>
              <a:rPr lang="pt-BR" dirty="0" smtClean="0">
                <a:sym typeface="Wingdings" panose="05000000000000000000" pitchFamily="2" charset="2"/>
              </a:rPr>
              <a:t> de existir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  <a:p>
            <a:r>
              <a:rPr lang="pt-BR" dirty="0" smtClean="0"/>
              <a:t> </a:t>
            </a:r>
            <a:r>
              <a:rPr lang="pt-BR" b="1" dirty="0" smtClean="0"/>
              <a:t>interpretante</a:t>
            </a:r>
            <a:r>
              <a:rPr lang="pt-BR" dirty="0" smtClean="0"/>
              <a:t> = </a:t>
            </a:r>
            <a:r>
              <a:rPr lang="pt-BR" dirty="0" err="1" smtClean="0"/>
              <a:t>terceiridade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aproxima o 1º e o 2º  em síntese.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8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há comunicação humana sem signos. (</a:t>
            </a:r>
            <a:r>
              <a:rPr lang="pt-BR" dirty="0" err="1" smtClean="0"/>
              <a:t>Santaella</a:t>
            </a:r>
            <a:r>
              <a:rPr lang="pt-BR" dirty="0" smtClean="0"/>
              <a:t>, p. 4)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O signo tem uma função mediadora: medeia a nossa percepção do mundo; signo pode ser entendido como a forma ordenada de um processo – quê processo?</a:t>
            </a:r>
          </a:p>
          <a:p>
            <a:r>
              <a:rPr lang="pt-BR" dirty="0" smtClean="0"/>
              <a:t>Para </a:t>
            </a:r>
            <a:r>
              <a:rPr lang="pt-BR" dirty="0" err="1" smtClean="0"/>
              <a:t>Peirce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73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OU ...O processo </a:t>
            </a:r>
            <a:r>
              <a:rPr lang="pt-BR" dirty="0" err="1" smtClean="0"/>
              <a:t>triádico</a:t>
            </a:r>
            <a:r>
              <a:rPr lang="pt-BR" dirty="0" smtClean="0"/>
              <a:t> também se refere a: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 signo</a:t>
            </a:r>
            <a:r>
              <a:rPr lang="pt-BR" dirty="0"/>
              <a:t> </a:t>
            </a:r>
            <a:r>
              <a:rPr lang="pt-BR" dirty="0" smtClean="0"/>
              <a:t>(ou </a:t>
            </a:r>
            <a:r>
              <a:rPr lang="pt-BR" dirty="0" err="1" smtClean="0"/>
              <a:t>representamen</a:t>
            </a:r>
            <a:r>
              <a:rPr lang="pt-BR" dirty="0" smtClean="0"/>
              <a:t>, para </a:t>
            </a:r>
            <a:r>
              <a:rPr lang="pt-BR" dirty="0" err="1" smtClean="0"/>
              <a:t>Peirce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 err="1" smtClean="0"/>
              <a:t>primeiridade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qualidade 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ÍCONE (vermelho)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objeto</a:t>
            </a:r>
            <a:r>
              <a:rPr lang="pt-BR" dirty="0"/>
              <a:t>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 err="1" smtClean="0"/>
              <a:t>secundidade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err="1" smtClean="0">
                <a:sym typeface="Wingdings" panose="05000000000000000000" pitchFamily="2" charset="2"/>
              </a:rPr>
              <a:t>factualidade</a:t>
            </a:r>
            <a:r>
              <a:rPr lang="pt-BR" dirty="0" smtClean="0">
                <a:sym typeface="Wingdings" panose="05000000000000000000" pitchFamily="2" charset="2"/>
              </a:rPr>
              <a:t> de existir 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ÍNDICE (pegada)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  <a:p>
            <a:r>
              <a:rPr lang="pt-BR" dirty="0" smtClean="0"/>
              <a:t> </a:t>
            </a:r>
            <a:r>
              <a:rPr lang="pt-BR" b="1" dirty="0" smtClean="0"/>
              <a:t>interpretante</a:t>
            </a:r>
            <a:r>
              <a:rPr lang="pt-BR" dirty="0" smtClean="0"/>
              <a:t> = </a:t>
            </a:r>
            <a:r>
              <a:rPr lang="pt-BR" dirty="0" err="1" smtClean="0"/>
              <a:t>terceiridade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 aproxima o 1º e o 2º  em síntese. 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SÍMBOLO (livro)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19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símbolo reúne o processo; por isso, no seu interior, o símbolo tem presentes um caráter </a:t>
            </a:r>
            <a:r>
              <a:rPr lang="pt-BR" dirty="0" err="1" smtClean="0"/>
              <a:t>indicial</a:t>
            </a:r>
            <a:r>
              <a:rPr lang="pt-BR" dirty="0" smtClean="0"/>
              <a:t> e icônico.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No símbolo, o índice é tudo a que ele se refere; o sujeito;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O ícone é o predicado, suas qualidades;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E o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SÍMBOLO é o conceito.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90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pt-BR" dirty="0" smtClean="0"/>
              <a:t>Para </a:t>
            </a:r>
            <a:r>
              <a:rPr lang="pt-BR" dirty="0" err="1" smtClean="0"/>
              <a:t>Peirce</a:t>
            </a:r>
            <a:r>
              <a:rPr lang="pt-BR" dirty="0" smtClean="0"/>
              <a:t>, o símbolo tem caráter de hábito ou de convenção.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“O símbolo é um signo cuja virtude está na generalidade da lei, regra, hábito ou convenção de que ele é portador e a função como signo dependerá precisamente dessa lei ou regra que determinará seu interpretante”. (p. 132, A teoria geral dos signos, </a:t>
            </a:r>
            <a:r>
              <a:rPr lang="pt-BR" dirty="0" err="1" smtClean="0"/>
              <a:t>Santaella</a:t>
            </a:r>
            <a:r>
              <a:rPr lang="pt-BR" dirty="0" smtClean="0"/>
              <a:t>).</a:t>
            </a: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6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Por exemplo, o signo LIVRO é da ordem do símbolo.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Seu caráter </a:t>
            </a:r>
            <a:r>
              <a:rPr lang="pt-BR" dirty="0" err="1" smtClean="0"/>
              <a:t>indicial</a:t>
            </a:r>
            <a:r>
              <a:rPr lang="pt-BR" dirty="0" smtClean="0"/>
              <a:t> é sua fisicalidade, no caso do livro de papel; do livro em geral e de cada um em particular;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Seu caráter icônico, sua qualidade, é “virar páginas” – no caso tanto do livro físico quanto digital;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SÍMBOLO é o conceito e uma proposição (“regressão infinita”);</a:t>
            </a:r>
          </a:p>
          <a:p>
            <a:pPr marL="0" indent="0">
              <a:buNone/>
            </a:pPr>
            <a:endParaRPr lang="pt-BR" b="1" dirty="0" smtClean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Quando um grupo adota um símbolo, há consequências imprevisíveis; desdobramentos (para o bem e para mal) que este símbolo pode trazer. </a:t>
            </a: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9030"/>
            <a:ext cx="5508104" cy="550810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9512" y="58052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http://pribellafronte.com.br/icone-indice-simbolo/</a:t>
            </a:r>
          </a:p>
        </p:txBody>
      </p:sp>
    </p:spTree>
    <p:extLst>
      <p:ext uri="{BB962C8B-B14F-4D97-AF65-F5344CB8AC3E}">
        <p14:creationId xmlns:p14="http://schemas.microsoft.com/office/powerpoint/2010/main" val="211176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39343"/>
            <a:ext cx="7224045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21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pt-BR" dirty="0" smtClean="0"/>
              <a:t>Um processo </a:t>
            </a:r>
            <a:r>
              <a:rPr lang="pt-BR" dirty="0" err="1" smtClean="0"/>
              <a:t>triádico</a:t>
            </a:r>
            <a:r>
              <a:rPr lang="pt-BR" dirty="0" smtClean="0"/>
              <a:t>, no qual: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 signo</a:t>
            </a:r>
            <a:r>
              <a:rPr lang="pt-BR" dirty="0"/>
              <a:t> = o que está no lugar do objeto e o </a:t>
            </a:r>
            <a:r>
              <a:rPr lang="pt-BR" dirty="0" smtClean="0"/>
              <a:t>representa (objeto </a:t>
            </a:r>
            <a:r>
              <a:rPr lang="pt-BR" dirty="0"/>
              <a:t>aqui não é coisa</a:t>
            </a:r>
            <a:r>
              <a:rPr lang="pt-BR" dirty="0" smtClean="0"/>
              <a:t>;)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/>
              <a:t>objeto</a:t>
            </a:r>
            <a:r>
              <a:rPr lang="pt-BR" dirty="0"/>
              <a:t> = significante</a:t>
            </a:r>
            <a:r>
              <a:rPr lang="pt-BR" dirty="0" smtClean="0"/>
              <a:t>;</a:t>
            </a:r>
            <a:br>
              <a:rPr lang="pt-BR" dirty="0" smtClean="0"/>
            </a:br>
            <a:endParaRPr lang="pt-BR" dirty="0"/>
          </a:p>
          <a:p>
            <a:r>
              <a:rPr lang="pt-BR" dirty="0" smtClean="0"/>
              <a:t> </a:t>
            </a:r>
            <a:r>
              <a:rPr lang="pt-BR" b="1" dirty="0" smtClean="0"/>
              <a:t>interpretante</a:t>
            </a:r>
            <a:r>
              <a:rPr lang="pt-BR" dirty="0" smtClean="0"/>
              <a:t> = pensamento/significado; 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43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O</a:t>
            </a:r>
            <a:r>
              <a:rPr lang="pt-BR" b="1" dirty="0" smtClean="0"/>
              <a:t> objeto</a:t>
            </a:r>
            <a:r>
              <a:rPr lang="pt-BR" dirty="0" smtClean="0"/>
              <a:t> não é sempre “uma coisa”;</a:t>
            </a:r>
            <a:br>
              <a:rPr lang="pt-BR" dirty="0" smtClean="0"/>
            </a:br>
            <a:endParaRPr lang="pt-BR" dirty="0"/>
          </a:p>
          <a:p>
            <a:r>
              <a:rPr lang="pt-BR" dirty="0" smtClean="0"/>
              <a:t>O </a:t>
            </a:r>
            <a:r>
              <a:rPr lang="pt-BR" b="1" dirty="0" smtClean="0"/>
              <a:t>interpretante</a:t>
            </a:r>
            <a:r>
              <a:rPr lang="pt-BR" dirty="0" smtClean="0"/>
              <a:t> não é sinônimo de intérprete ou interpretação.</a:t>
            </a:r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978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05" y="2276872"/>
            <a:ext cx="6745771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34" y="604521"/>
            <a:ext cx="3886200" cy="562927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788024" y="1759456"/>
            <a:ext cx="38164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“Do um nasce o dois</a:t>
            </a:r>
          </a:p>
          <a:p>
            <a:endParaRPr lang="pt-BR" sz="2800" dirty="0"/>
          </a:p>
          <a:p>
            <a:r>
              <a:rPr lang="pt-BR" sz="2800" dirty="0" smtClean="0"/>
              <a:t>Do dois nasce o três</a:t>
            </a:r>
          </a:p>
          <a:p>
            <a:endParaRPr lang="pt-BR" sz="2800" dirty="0"/>
          </a:p>
          <a:p>
            <a:r>
              <a:rPr lang="pt-BR" sz="2800" dirty="0" smtClean="0"/>
              <a:t>E do três nascem as 10 mil coisas”</a:t>
            </a:r>
          </a:p>
          <a:p>
            <a:endParaRPr lang="pt-BR" sz="2800" dirty="0"/>
          </a:p>
          <a:p>
            <a:r>
              <a:rPr lang="pt-BR" sz="2800" dirty="0" err="1" smtClean="0"/>
              <a:t>Lao</a:t>
            </a:r>
            <a:r>
              <a:rPr lang="pt-BR" sz="2800" dirty="0" smtClean="0"/>
              <a:t> </a:t>
            </a:r>
            <a:r>
              <a:rPr lang="pt-BR" sz="2800" dirty="0" err="1" smtClean="0"/>
              <a:t>Tzu</a:t>
            </a:r>
            <a:r>
              <a:rPr lang="pt-BR" sz="2800" dirty="0" smtClean="0"/>
              <a:t> ou </a:t>
            </a:r>
            <a:r>
              <a:rPr lang="pt-BR" sz="2800" dirty="0" err="1" smtClean="0"/>
              <a:t>Lao</a:t>
            </a:r>
            <a:r>
              <a:rPr lang="pt-BR" sz="2800" dirty="0" smtClean="0"/>
              <a:t> </a:t>
            </a:r>
            <a:r>
              <a:rPr lang="pt-BR" sz="2800" dirty="0" err="1" smtClean="0"/>
              <a:t>Tsé</a:t>
            </a:r>
            <a:endParaRPr lang="pt-BR" sz="2800" dirty="0" smtClean="0"/>
          </a:p>
          <a:p>
            <a:r>
              <a:rPr lang="pt-BR" sz="2800" dirty="0" smtClean="0"/>
              <a:t>Tao Te </a:t>
            </a:r>
            <a:r>
              <a:rPr lang="pt-BR" sz="2800" dirty="0" err="1" smtClean="0"/>
              <a:t>Ching</a:t>
            </a:r>
            <a:r>
              <a:rPr lang="pt-BR" sz="2800" dirty="0" smtClean="0"/>
              <a:t> – “O livro do caminho” - Taoísmo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551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“A interpretação de um signo por uma pessoa é primariamente uma atitude de contemplação, alerta e observação do interpretante ou interpretantes que o signo é capaz de produzir. É por isso que um mestre </a:t>
            </a:r>
            <a:r>
              <a:rPr lang="pt-BR" dirty="0" err="1" smtClean="0"/>
              <a:t>taoísta</a:t>
            </a:r>
            <a:r>
              <a:rPr lang="pt-BR" dirty="0" smtClean="0"/>
              <a:t> dizia que uma pessoa sábia nunca sente ressentimento ou frustração porque alguém não lhe disse a verdade; para aquele que sabe ler signos, todos os signos só revelam a verdade.” P. 63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22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Signo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“Em síntese, a ação que é própria do signo é a de crescer.” </a:t>
            </a:r>
            <a:r>
              <a:rPr lang="pt-BR" dirty="0" err="1" smtClean="0"/>
              <a:t>Santaella</a:t>
            </a:r>
            <a:r>
              <a:rPr lang="pt-BR" dirty="0" smtClean="0"/>
              <a:t>, p. 19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6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719</Words>
  <Application>Microsoft Office PowerPoint</Application>
  <PresentationFormat>Apresentação na tela (4:3)</PresentationFormat>
  <Paragraphs>94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Tema do Office</vt:lpstr>
      <vt:lpstr>Signo</vt:lpstr>
      <vt:lpstr>Signo</vt:lpstr>
      <vt:lpstr>Apresentação do PowerPoint</vt:lpstr>
      <vt:lpstr>Signo</vt:lpstr>
      <vt:lpstr>Signo</vt:lpstr>
      <vt:lpstr>Signo</vt:lpstr>
      <vt:lpstr>Apresentação do PowerPoint</vt:lpstr>
      <vt:lpstr>Signo</vt:lpstr>
      <vt:lpstr>Signo</vt:lpstr>
      <vt:lpstr>Apresentação do PowerPoint</vt:lpstr>
      <vt:lpstr>Signo</vt:lpstr>
      <vt:lpstr>Apresentação do PowerPoint</vt:lpstr>
      <vt:lpstr>Signo</vt:lpstr>
      <vt:lpstr>Signo</vt:lpstr>
      <vt:lpstr>Signo</vt:lpstr>
      <vt:lpstr>Signo – duas tendências na cultura (Lotman)</vt:lpstr>
      <vt:lpstr>Signo – duas tendências na cultura (Lotman)</vt:lpstr>
      <vt:lpstr>Signo – duas tendências na cultura (Lotman)</vt:lpstr>
      <vt:lpstr>Signo: voltando à teoria de Peirce</vt:lpstr>
      <vt:lpstr>Signo</vt:lpstr>
      <vt:lpstr>Signo</vt:lpstr>
      <vt:lpstr>Signo</vt:lpstr>
      <vt:lpstr>Signo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Dosvald1</dc:creator>
  <cp:lastModifiedBy>User</cp:lastModifiedBy>
  <cp:revision>50</cp:revision>
  <dcterms:created xsi:type="dcterms:W3CDTF">2018-03-06T14:30:35Z</dcterms:created>
  <dcterms:modified xsi:type="dcterms:W3CDTF">2018-03-20T20:26:00Z</dcterms:modified>
</cp:coreProperties>
</file>