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88" r:id="rId11"/>
    <p:sldId id="289" r:id="rId12"/>
    <p:sldId id="290" r:id="rId13"/>
    <p:sldId id="291" r:id="rId14"/>
    <p:sldId id="266" r:id="rId15"/>
    <p:sldId id="295" r:id="rId16"/>
    <p:sldId id="293" r:id="rId17"/>
    <p:sldId id="294" r:id="rId18"/>
    <p:sldId id="267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0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8AA656-EE25-4B64-B2CE-BB85E0BCB56B}" type="datetimeFigureOut">
              <a:rPr lang="pt-BR" smtClean="0"/>
              <a:pPr/>
              <a:t>18/11/2016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8FE374-0DEA-44A4-BD42-725F5935A7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Tratamento terciário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Giovana</a:t>
            </a:r>
            <a:r>
              <a:rPr lang="pt-BR" dirty="0" smtClean="0"/>
              <a:t> </a:t>
            </a:r>
            <a:r>
              <a:rPr lang="pt-BR" dirty="0" err="1" smtClean="0"/>
              <a:t>Tommaso</a:t>
            </a:r>
            <a:r>
              <a:rPr lang="pt-BR" dirty="0" smtClean="0"/>
              <a:t> &amp; Rogers Ribeiro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400" smtClean="0"/>
              <a:t>PARÃMETROS DE DIMENSIONAMENTO EMPREGADOS NA NITRIFICAÇÃO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t-BR" altLang="pt-BR" sz="2400" smtClean="0">
                <a:cs typeface="Times New Roman" panose="02020603050405020304" pitchFamily="18" charset="0"/>
              </a:rPr>
              <a:t>CINÉTICA – MODELO DE MONOD (MISTURA COMPLETA) – REMOÇÃO DE MATÉRIA NITROGENADA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181600" y="2590800"/>
          <a:ext cx="2517775" cy="1296988"/>
        </p:xfrm>
        <a:graphic>
          <a:graphicData uri="http://schemas.openxmlformats.org/presentationml/2006/ole">
            <p:oleObj spid="_x0000_s2050" name="Equation" r:id="rId3" imgW="837836" imgH="431613" progId="Equation.3">
              <p:embed/>
            </p:oleObj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33400" y="2667000"/>
          <a:ext cx="3889375" cy="1373188"/>
        </p:xfrm>
        <a:graphic>
          <a:graphicData uri="http://schemas.openxmlformats.org/presentationml/2006/ole">
            <p:oleObj spid="_x0000_s2051" name="Equation" r:id="rId4" imgW="1295400" imgH="457200" progId="Equation.3">
              <p:embed/>
            </p:oleObj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266700" y="3962400"/>
          <a:ext cx="3544888" cy="1373188"/>
        </p:xfrm>
        <a:graphic>
          <a:graphicData uri="http://schemas.openxmlformats.org/presentationml/2006/ole">
            <p:oleObj spid="_x0000_s2052" name="Equation" r:id="rId5" imgW="1181100" imgH="457200" progId="Equation.3">
              <p:embed/>
            </p:oleObj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5410200" y="3962400"/>
          <a:ext cx="1220788" cy="1182688"/>
        </p:xfrm>
        <a:graphic>
          <a:graphicData uri="http://schemas.openxmlformats.org/presentationml/2006/ole">
            <p:oleObj spid="_x0000_s2053" name="Equation" r:id="rId6" imgW="406048" imgH="393359" progId="Equation.3">
              <p:embed/>
            </p:oleObj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905000" y="5484813"/>
          <a:ext cx="4956175" cy="1373187"/>
        </p:xfrm>
        <a:graphic>
          <a:graphicData uri="http://schemas.openxmlformats.org/presentationml/2006/ole">
            <p:oleObj spid="_x0000_s2054" name="Equation" r:id="rId7" imgW="165100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400" smtClean="0"/>
              <a:t>PARÃMETROS DE DIMENSIONAMENTO EMPREGADOS NA NITRIFICAÇÃO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80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t-BR" altLang="pt-BR" smtClean="0">
                <a:cs typeface="Times New Roman" panose="02020603050405020304" pitchFamily="18" charset="0"/>
              </a:rPr>
              <a:t>OXIGÊNIO DISSOLVIDO</a:t>
            </a:r>
          </a:p>
          <a:p>
            <a:pPr eaLnBrk="1" hangingPunct="1"/>
            <a:endParaRPr lang="pt-BR" altLang="pt-BR" smtClean="0">
              <a:cs typeface="Times New Roman" panose="02020603050405020304" pitchFamily="18" charset="0"/>
            </a:endParaRPr>
          </a:p>
          <a:p>
            <a:pPr eaLnBrk="1" hangingPunct="1"/>
            <a:endParaRPr lang="pt-BR" altLang="pt-BR" smtClean="0">
              <a:cs typeface="Times New Roman" panose="02020603050405020304" pitchFamily="18" charset="0"/>
            </a:endParaRPr>
          </a:p>
          <a:p>
            <a:pPr eaLnBrk="1" hangingPunct="1"/>
            <a:endParaRPr lang="pt-BR" altLang="pt-BR" smtClean="0">
              <a:cs typeface="Times New Roman" panose="02020603050405020304" pitchFamily="18" charset="0"/>
            </a:endParaRPr>
          </a:p>
          <a:p>
            <a:pPr eaLnBrk="1" hangingPunct="1"/>
            <a:endParaRPr lang="pt-BR" altLang="pt-BR" smtClean="0">
              <a:cs typeface="Times New Roman" panose="02020603050405020304" pitchFamily="18" charset="0"/>
            </a:endParaRPr>
          </a:p>
          <a:p>
            <a:pPr eaLnBrk="1" hangingPunct="1"/>
            <a:endParaRPr lang="pt-BR" altLang="pt-BR" smtClean="0">
              <a:cs typeface="Times New Roman" panose="02020603050405020304" pitchFamily="18" charset="0"/>
            </a:endParaRPr>
          </a:p>
          <a:p>
            <a:pPr eaLnBrk="1" hangingPunct="1"/>
            <a:endParaRPr lang="pt-BR" altLang="pt-BR" baseline="-2500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133600" y="2590800"/>
          <a:ext cx="3584575" cy="2822575"/>
        </p:xfrm>
        <a:graphic>
          <a:graphicData uri="http://schemas.openxmlformats.org/presentationml/2006/ole">
            <p:oleObj spid="_x0000_s3074" name="Equation" r:id="rId3" imgW="1193800" imgH="939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400" smtClean="0"/>
              <a:t>PARÃMETROS DE DIMENSIONAMENTO EMPREGADOS NA NITRIFICAÇÃO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80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t-BR" altLang="pt-BR" smtClean="0">
                <a:cs typeface="Times New Roman" panose="02020603050405020304" pitchFamily="18" charset="0"/>
              </a:rPr>
              <a:t>TEMPERATURA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266950" y="2933700"/>
          <a:ext cx="3317875" cy="2136775"/>
        </p:xfrm>
        <a:graphic>
          <a:graphicData uri="http://schemas.openxmlformats.org/presentationml/2006/ole">
            <p:oleObj spid="_x0000_s4098" name="Equation" r:id="rId3" imgW="1104900" imgH="71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400" smtClean="0"/>
              <a:t>PARÂMETROS DE DIMENSIONAMENTO EMPREGADOS NA NITRIFICAÇÃO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80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t-BR" altLang="pt-BR" smtClean="0">
                <a:cs typeface="Times New Roman" panose="02020603050405020304" pitchFamily="18" charset="0"/>
              </a:rPr>
              <a:t>pH</a:t>
            </a:r>
          </a:p>
          <a:p>
            <a:pPr eaLnBrk="1" hangingPunct="1"/>
            <a:endParaRPr lang="pt-BR" altLang="pt-BR" smtClean="0">
              <a:cs typeface="Times New Roman" panose="02020603050405020304" pitchFamily="18" charset="0"/>
            </a:endParaRPr>
          </a:p>
          <a:p>
            <a:pPr eaLnBrk="1" hangingPunct="1"/>
            <a:endParaRPr lang="pt-BR" altLang="pt-BR" smtClean="0">
              <a:cs typeface="Times New Roman" panose="02020603050405020304" pitchFamily="18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257300" y="3638550"/>
          <a:ext cx="5338763" cy="725488"/>
        </p:xfrm>
        <a:graphic>
          <a:graphicData uri="http://schemas.openxmlformats.org/presentationml/2006/ole">
            <p:oleObj spid="_x0000_s5122" name="Equation" r:id="rId3" imgW="1778000" imgH="241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2800" dirty="0"/>
              <a:t>OXIGÊNIO DISSOLVIDO (OD)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636912"/>
            <a:ext cx="7543800" cy="3733800"/>
          </a:xfrm>
          <a:noFill/>
        </p:spPr>
        <p:txBody>
          <a:bodyPr/>
          <a:lstStyle/>
          <a:p>
            <a:r>
              <a:rPr lang="pt-BR" sz="2400" dirty="0">
                <a:cs typeface="Times New Roman" pitchFamily="18" charset="0"/>
              </a:rPr>
              <a:t>OD &lt; 0,5</a:t>
            </a:r>
            <a:r>
              <a:rPr lang="pt-BR" sz="2400" dirty="0" err="1">
                <a:cs typeface="Times New Roman" pitchFamily="18" charset="0"/>
              </a:rPr>
              <a:t>mg</a:t>
            </a:r>
            <a:r>
              <a:rPr lang="pt-BR" sz="2400" dirty="0">
                <a:cs typeface="Times New Roman" pitchFamily="18" charset="0"/>
              </a:rPr>
              <a:t>/L – REATORES COM FLOCOS EM SUSPENSÃO</a:t>
            </a:r>
          </a:p>
          <a:p>
            <a:endParaRPr lang="pt-BR" sz="2400" dirty="0">
              <a:cs typeface="Times New Roman" pitchFamily="18" charset="0"/>
            </a:endParaRPr>
          </a:p>
          <a:p>
            <a:r>
              <a:rPr lang="pt-BR" sz="2400" dirty="0">
                <a:cs typeface="Times New Roman" pitchFamily="18" charset="0"/>
              </a:rPr>
              <a:t>OD &lt; 2,0</a:t>
            </a:r>
            <a:r>
              <a:rPr lang="pt-BR" sz="2400" dirty="0" err="1">
                <a:cs typeface="Times New Roman" pitchFamily="18" charset="0"/>
              </a:rPr>
              <a:t>mg</a:t>
            </a:r>
            <a:r>
              <a:rPr lang="pt-BR" sz="2400" dirty="0">
                <a:cs typeface="Times New Roman" pitchFamily="18" charset="0"/>
              </a:rPr>
              <a:t>/L – REATORES DE FILME FIXO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4824536" cy="914400"/>
          </a:xfrm>
        </p:spPr>
        <p:txBody>
          <a:bodyPr/>
          <a:lstStyle/>
          <a:p>
            <a:r>
              <a:rPr lang="pt-BR" dirty="0" smtClean="0"/>
              <a:t>Opções para a </a:t>
            </a:r>
            <a:r>
              <a:rPr lang="pt-BR" dirty="0" err="1" smtClean="0"/>
              <a:t>desnitrficação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584" y="2780928"/>
            <a:ext cx="4626159" cy="4724402"/>
          </a:xfrm>
        </p:spPr>
        <p:txBody>
          <a:bodyPr/>
          <a:lstStyle/>
          <a:p>
            <a:r>
              <a:rPr lang="pt-BR" dirty="0" smtClean="0"/>
              <a:t>Recirculação – reatores anaeróbios</a:t>
            </a:r>
          </a:p>
          <a:p>
            <a:pPr lvl="1"/>
            <a:r>
              <a:rPr lang="pt-BR" dirty="0" smtClean="0"/>
              <a:t>UASB ou filtro anaeróbio</a:t>
            </a:r>
          </a:p>
          <a:p>
            <a:r>
              <a:rPr lang="pt-BR" dirty="0" smtClean="0"/>
              <a:t>Processos separados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8498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DESNITRIFICAÇÃO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4800600"/>
          </a:xfrm>
          <a:noFill/>
        </p:spPr>
        <p:txBody>
          <a:bodyPr/>
          <a:lstStyle/>
          <a:p>
            <a:r>
              <a:rPr lang="pt-BR" sz="2400">
                <a:cs typeface="Times New Roman" pitchFamily="18" charset="0"/>
              </a:rPr>
              <a:t>VALORES TÍPICOS PARA O MODELO DE  MONOD</a:t>
            </a:r>
          </a:p>
        </p:txBody>
      </p:sp>
      <p:graphicFrame>
        <p:nvGraphicFramePr>
          <p:cNvPr id="454660" name="Group 4"/>
          <p:cNvGraphicFramePr>
            <a:graphicFrameLocks noGrp="1"/>
          </p:cNvGraphicFramePr>
          <p:nvPr/>
        </p:nvGraphicFramePr>
        <p:xfrm>
          <a:off x="539552" y="2348880"/>
          <a:ext cx="8064896" cy="3538539"/>
        </p:xfrm>
        <a:graphic>
          <a:graphicData uri="http://schemas.openxmlformats.org/drawingml/2006/table">
            <a:tbl>
              <a:tblPr/>
              <a:tblGrid>
                <a:gridCol w="2200655"/>
                <a:gridCol w="3300982"/>
                <a:gridCol w="2563259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PARÂMETRO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FAIXA DE VALORES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</a:t>
                      </a:r>
                      <a:r>
                        <a:rPr kumimoji="0" lang="pt-B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MÁX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0,3 a 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</a:t>
                      </a:r>
                      <a:r>
                        <a:rPr kumimoji="0" lang="pt-BR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N-NO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(mg/L)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0,4 a 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mgSSV/mg N-NO</a:t>
                      </a:r>
                      <a:r>
                        <a:rPr kumimoji="0" lang="pt-B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pt-B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</a:t>
                      </a:r>
                      <a:r>
                        <a:rPr kumimoji="0" lang="pt-BR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0,04 a 0,08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</a:t>
                      </a:r>
                      <a:r>
                        <a:rPr kumimoji="0" lang="pt-B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55086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/>
              <a:t>PRINCIPAIS FATORES QUE INTERFEREM NA DESNITRIFICAÇÃO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286000"/>
            <a:ext cx="7620000" cy="4267200"/>
          </a:xfrm>
          <a:noFill/>
        </p:spPr>
        <p:txBody>
          <a:bodyPr/>
          <a:lstStyle/>
          <a:p>
            <a:r>
              <a:rPr lang="pt-BR" sz="2400" dirty="0">
                <a:cs typeface="Times New Roman" pitchFamily="18" charset="0"/>
              </a:rPr>
              <a:t>OD</a:t>
            </a:r>
          </a:p>
          <a:p>
            <a:r>
              <a:rPr lang="pt-BR" sz="2400" dirty="0">
                <a:cs typeface="Times New Roman" pitchFamily="18" charset="0"/>
              </a:rPr>
              <a:t>TEMPERATURA E pH</a:t>
            </a:r>
          </a:p>
          <a:p>
            <a:r>
              <a:rPr lang="pt-BR" sz="2400" dirty="0">
                <a:cs typeface="Times New Roman" pitchFamily="18" charset="0"/>
              </a:rPr>
              <a:t>CONCENTRAÇÃO DE NITRATOS</a:t>
            </a:r>
          </a:p>
          <a:p>
            <a:r>
              <a:rPr lang="pt-BR" sz="2400" dirty="0">
                <a:cs typeface="Times New Roman" pitchFamily="18" charset="0"/>
              </a:rPr>
              <a:t>CONCENTRAÇÃO DE CARBONO ORGÂNICO</a:t>
            </a:r>
          </a:p>
          <a:p>
            <a:r>
              <a:rPr lang="pt-BR" sz="2400" dirty="0">
                <a:cs typeface="Times New Roman" pitchFamily="18" charset="0"/>
              </a:rPr>
              <a:t>RELAÇÃO DQO/N-NO</a:t>
            </a:r>
            <a:r>
              <a:rPr lang="pt-BR" sz="2400" baseline="-25000" dirty="0">
                <a:cs typeface="Times New Roman" pitchFamily="18" charset="0"/>
              </a:rPr>
              <a:t>X</a:t>
            </a:r>
            <a:endParaRPr lang="pt-BR" sz="2400" dirty="0">
              <a:cs typeface="Times New Roman" pitchFamily="18" charset="0"/>
            </a:endParaRPr>
          </a:p>
          <a:p>
            <a:r>
              <a:rPr lang="pt-BR" sz="2400" dirty="0">
                <a:cs typeface="Times New Roman" pitchFamily="18" charset="0"/>
              </a:rPr>
              <a:t>COMPOSTOS TÓXICOS</a:t>
            </a:r>
          </a:p>
          <a:p>
            <a:r>
              <a:rPr lang="pt-BR" sz="2400" dirty="0">
                <a:cs typeface="Times New Roman" pitchFamily="18" charset="0"/>
              </a:rPr>
              <a:t>TEMPO DE RETENÇÃO CELULAR</a:t>
            </a:r>
          </a:p>
        </p:txBody>
      </p:sp>
    </p:spTree>
    <p:extLst>
      <p:ext uri="{BB962C8B-B14F-4D97-AF65-F5344CB8AC3E}">
        <p14:creationId xmlns:p14="http://schemas.microsoft.com/office/powerpoint/2010/main" xmlns="" val="2100801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2800"/>
              <a:t>TEMPERATURA E pH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667000"/>
            <a:ext cx="8077200" cy="3886200"/>
          </a:xfrm>
          <a:noFill/>
        </p:spPr>
        <p:txBody>
          <a:bodyPr/>
          <a:lstStyle/>
          <a:p>
            <a:r>
              <a:rPr lang="pt-BR" sz="2400" dirty="0">
                <a:cs typeface="Times New Roman" pitchFamily="18" charset="0"/>
              </a:rPr>
              <a:t>TEMPERATURA IDEAL &gt;20ºC</a:t>
            </a:r>
          </a:p>
          <a:p>
            <a:endParaRPr lang="pt-BR" sz="2400" dirty="0">
              <a:cs typeface="Times New Roman" pitchFamily="18" charset="0"/>
            </a:endParaRPr>
          </a:p>
          <a:p>
            <a:r>
              <a:rPr lang="pt-BR" sz="2400" dirty="0">
                <a:cs typeface="Times New Roman" pitchFamily="18" charset="0"/>
              </a:rPr>
              <a:t>TEMPERATURAS INFERIORES A 5ºC CAUSAM SÉRIOS PREJUÍZOS AO PROCESSO</a:t>
            </a:r>
          </a:p>
          <a:p>
            <a:endParaRPr lang="pt-BR" sz="2400" dirty="0">
              <a:cs typeface="Times New Roman" pitchFamily="18" charset="0"/>
            </a:endParaRPr>
          </a:p>
          <a:p>
            <a:r>
              <a:rPr lang="pt-BR" sz="2400" dirty="0">
                <a:cs typeface="Times New Roman" pitchFamily="18" charset="0"/>
              </a:rPr>
              <a:t>FAIXA DE pH: 7,0 – 7,5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/>
              <a:t>PRESENÇA E NATUREZA DO CARBONO ORGÂNICO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077200" cy="3733800"/>
          </a:xfrm>
          <a:noFill/>
        </p:spPr>
        <p:txBody>
          <a:bodyPr/>
          <a:lstStyle/>
          <a:p>
            <a:r>
              <a:rPr lang="pt-BR" sz="2400" dirty="0">
                <a:cs typeface="Times New Roman" pitchFamily="18" charset="0"/>
              </a:rPr>
              <a:t>A TAXA ESPECÍFICA DE UTILIZAÇÃO DE SUBSTRATO AUMENTA COM O AUMENTO DA DISPONIBILIDADE DE CARBONO, OU SEJA, DA RELAÇÃO C/N</a:t>
            </a:r>
          </a:p>
          <a:p>
            <a:r>
              <a:rPr lang="pt-BR" sz="2400" dirty="0">
                <a:cs typeface="Times New Roman" pitchFamily="18" charset="0"/>
              </a:rPr>
              <a:t>REMOÇÃO ELEVADA DE N-NO</a:t>
            </a:r>
            <a:r>
              <a:rPr lang="pt-BR" sz="2400" baseline="-25000" dirty="0">
                <a:cs typeface="Times New Roman" pitchFamily="18" charset="0"/>
              </a:rPr>
              <a:t>X</a:t>
            </a:r>
            <a:r>
              <a:rPr lang="pt-BR" sz="2400" dirty="0">
                <a:cs typeface="Times New Roman" pitchFamily="18" charset="0"/>
              </a:rPr>
              <a:t> PARA VALORES DE C/N MAIORES QUE 7,0</a:t>
            </a:r>
          </a:p>
          <a:p>
            <a:r>
              <a:rPr lang="pt-BR" sz="2400" dirty="0">
                <a:cs typeface="Times New Roman" pitchFamily="18" charset="0"/>
              </a:rPr>
              <a:t>A RELAÇÃO C/N DEPENDE DA FONTE DE CARBONO</a:t>
            </a:r>
          </a:p>
          <a:p>
            <a:endParaRPr lang="pt-BR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19672" y="1844824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“Some food processing industries (meat, vegetables, cheese processing) also contribute </a:t>
            </a:r>
            <a:r>
              <a:rPr lang="en-US" dirty="0" err="1" smtClean="0"/>
              <a:t>signifcantly</a:t>
            </a:r>
            <a:r>
              <a:rPr lang="en-US" dirty="0" smtClean="0"/>
              <a:t> to the phosphorus budget, even though the pollution may be due to floor and utensil cleaning rather than to direct food wastes.”</a:t>
            </a:r>
          </a:p>
          <a:p>
            <a:pPr algn="r"/>
            <a:r>
              <a:rPr lang="pt-BR" dirty="0" err="1" smtClean="0"/>
              <a:t>Tusseau-Vuillemin</a:t>
            </a:r>
            <a:r>
              <a:rPr lang="pt-BR" smtClean="0"/>
              <a:t> (2001)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3200">
                <a:cs typeface="Times New Roman" pitchFamily="18" charset="0"/>
              </a:rPr>
              <a:t>TEMPO DE RETENÇÃO CELULAR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8077200" cy="3505200"/>
          </a:xfrm>
          <a:noFill/>
        </p:spPr>
        <p:txBody>
          <a:bodyPr/>
          <a:lstStyle/>
          <a:p>
            <a:r>
              <a:rPr lang="pt-BR" sz="2400" dirty="0">
                <a:cs typeface="Times New Roman" pitchFamily="18" charset="0"/>
              </a:rPr>
              <a:t>AS DESNITRIFICANTES HETEROTRÓFICAS APRESENTAM TAXAS DE CRESCIMANTO MAIORES QUE AS NITRIFICANTES E PORTANTO, </a:t>
            </a:r>
            <a:r>
              <a:rPr lang="pt-BR" sz="2400" dirty="0" smtClean="0">
                <a:cs typeface="Times New Roman" pitchFamily="18" charset="0"/>
              </a:rPr>
              <a:t>APRESENTAM </a:t>
            </a:r>
            <a:r>
              <a:rPr lang="pt-BR" sz="2400" dirty="0">
                <a:cs typeface="Times New Roman" pitchFamily="18" charset="0"/>
              </a:rPr>
              <a:t>VALORES MENORES DE TEMPO DE RETENÇÃO CELULAR</a:t>
            </a:r>
          </a:p>
          <a:p>
            <a:r>
              <a:rPr lang="pt-BR" sz="2400" dirty="0">
                <a:cs typeface="Times New Roman" pitchFamily="18" charset="0"/>
                <a:sym typeface="Symbol" pitchFamily="18" charset="2"/>
              </a:rPr>
              <a:t></a:t>
            </a:r>
            <a:r>
              <a:rPr lang="pt-BR" sz="2400" baseline="-25000" dirty="0">
                <a:cs typeface="Times New Roman" pitchFamily="18" charset="0"/>
                <a:sym typeface="Symbol" pitchFamily="18" charset="2"/>
              </a:rPr>
              <a:t>C</a:t>
            </a:r>
            <a:r>
              <a:rPr lang="pt-BR" sz="2400" baseline="30000" dirty="0">
                <a:cs typeface="Times New Roman" pitchFamily="18" charset="0"/>
                <a:sym typeface="Symbol" pitchFamily="18" charset="2"/>
              </a:rPr>
              <a:t>MIN</a:t>
            </a:r>
            <a:r>
              <a:rPr lang="pt-BR" sz="2400" dirty="0">
                <a:cs typeface="Times New Roman" pitchFamily="18" charset="0"/>
                <a:sym typeface="Symbol" pitchFamily="18" charset="2"/>
              </a:rPr>
              <a:t> = 0,5 DIA (20ºC)</a:t>
            </a:r>
            <a:endParaRPr lang="pt-BR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2800"/>
              <a:t>REMOÇÃO BIOLÓGICA DE FÓSFORO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204864"/>
            <a:ext cx="8077200" cy="3810000"/>
          </a:xfrm>
          <a:noFill/>
        </p:spPr>
        <p:txBody>
          <a:bodyPr/>
          <a:lstStyle/>
          <a:p>
            <a:r>
              <a:rPr lang="pt-BR" sz="2400" dirty="0">
                <a:cs typeface="Times New Roman" pitchFamily="18" charset="0"/>
              </a:rPr>
              <a:t>FATORES AMBIENTAIS QUE INFLUENCIAM NA REMOÇÃO DE FÓSFORO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OD</a:t>
            </a:r>
          </a:p>
          <a:p>
            <a:pPr lvl="2"/>
            <a:r>
              <a:rPr lang="pt-BR" sz="1800" dirty="0">
                <a:cs typeface="Times New Roman" pitchFamily="18" charset="0"/>
              </a:rPr>
              <a:t>ZONA ANAERÓBIA: AUSÊNCIA</a:t>
            </a:r>
          </a:p>
          <a:p>
            <a:pPr lvl="2"/>
            <a:r>
              <a:rPr lang="pt-BR" sz="1800" dirty="0">
                <a:cs typeface="Times New Roman" pitchFamily="18" charset="0"/>
              </a:rPr>
              <a:t>ZONA AERÓBIA: 1,5 A 3mg/L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TEMPERATURA:  Acima de 15ºC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pH: 7,5 – 8,0 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NITRATO NA ZONA ANAERÓBIA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2800"/>
              <a:t>REMOÇÃO BIOLÓGICA DE FÓSFORO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8077200" cy="4038600"/>
          </a:xfrm>
          <a:noFill/>
        </p:spPr>
        <p:txBody>
          <a:bodyPr/>
          <a:lstStyle/>
          <a:p>
            <a:r>
              <a:rPr lang="pt-BR" sz="2400" dirty="0">
                <a:cs typeface="Times New Roman" pitchFamily="18" charset="0"/>
              </a:rPr>
              <a:t>FATORES DE PROJETO QUE INFLUENCIAM NA REMOÇÃO DE FÓSFORO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IDADE DO LODO – descarte de fósforo no lodo excedente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TDH NA ZONA ANAERÓBIA: 1 a 2h; produção de ácidos voláteis que serão consumidos pelos acumuladores de fósforo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TDH NA ZONA AERÓBIA: 1 a 2h; absorção de fósforo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MÉTODOS DE  TRATAMENTO DO LODO EXCEDENTE: </a:t>
            </a: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condições anaeróbias propiciam a liberação de fósforo</a:t>
            </a:r>
          </a:p>
          <a:p>
            <a:pPr lvl="1"/>
            <a:endParaRPr lang="pt-BR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r>
              <a:rPr lang="pt-BR" dirty="0"/>
              <a:t>Sistema BARDENPHO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r>
              <a:rPr lang="pt-BR" dirty="0"/>
              <a:t>Performance estável até com variação de cargas volumétricas aplicadas </a:t>
            </a:r>
          </a:p>
          <a:p>
            <a:r>
              <a:rPr lang="pt-BR" dirty="0"/>
              <a:t>Pequeno ou nenhum gasto com produtos químicos</a:t>
            </a:r>
          </a:p>
          <a:p>
            <a:r>
              <a:rPr lang="pt-BR" dirty="0"/>
              <a:t>Eficiência na remoção de DBO, SS, TN e TP </a:t>
            </a:r>
          </a:p>
          <a:p>
            <a:r>
              <a:rPr lang="pt-BR" dirty="0"/>
              <a:t>Recuperação de alcalinidade</a:t>
            </a:r>
          </a:p>
          <a:p>
            <a:r>
              <a:rPr lang="pt-BR" dirty="0"/>
              <a:t>Baixos requisitos de potência instalada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BARDENPHO</a:t>
            </a:r>
          </a:p>
        </p:txBody>
      </p:sp>
      <p:pic>
        <p:nvPicPr>
          <p:cNvPr id="467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10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BARDENPHO</a:t>
            </a:r>
          </a:p>
        </p:txBody>
      </p:sp>
      <p:sp>
        <p:nvSpPr>
          <p:cNvPr id="468999" name="Rectangle 7"/>
          <p:cNvSpPr>
            <a:spLocks noGrp="1" noChangeArrowheads="1"/>
          </p:cNvSpPr>
          <p:nvPr>
            <p:ph idx="1"/>
          </p:nvPr>
        </p:nvSpPr>
        <p:spPr>
          <a:xfrm>
            <a:off x="611560" y="548680"/>
            <a:ext cx="4378325" cy="3733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PRIMEIRO ESTÁGIO</a:t>
            </a:r>
          </a:p>
          <a:p>
            <a:r>
              <a:rPr lang="pt-BR" dirty="0"/>
              <a:t>Recebimento do lodo do </a:t>
            </a:r>
            <a:r>
              <a:rPr lang="pt-BR" dirty="0" err="1"/>
              <a:t>decantador</a:t>
            </a:r>
            <a:r>
              <a:rPr lang="pt-BR" dirty="0"/>
              <a:t> + DBO da WW </a:t>
            </a:r>
          </a:p>
          <a:p>
            <a:r>
              <a:rPr lang="pt-BR" dirty="0"/>
              <a:t>Ausência de O</a:t>
            </a:r>
            <a:r>
              <a:rPr lang="pt-BR" baseline="-25000" dirty="0"/>
              <a:t>2</a:t>
            </a:r>
            <a:r>
              <a:rPr lang="pt-BR" dirty="0"/>
              <a:t> e NO</a:t>
            </a:r>
            <a:r>
              <a:rPr lang="pt-BR" baseline="-25000" dirty="0"/>
              <a:t>3</a:t>
            </a:r>
          </a:p>
          <a:p>
            <a:r>
              <a:rPr lang="pt-BR" dirty="0"/>
              <a:t>Stress – remoção de P no estágio Aeróbio</a:t>
            </a:r>
            <a:endParaRPr lang="pt-BR" baseline="-25000" dirty="0"/>
          </a:p>
          <a:p>
            <a:endParaRPr lang="pt-BR" dirty="0"/>
          </a:p>
        </p:txBody>
      </p:sp>
      <p:pic>
        <p:nvPicPr>
          <p:cNvPr id="468998" name="Picture 6"/>
          <p:cNvPicPr>
            <a:picLocks noChangeAspect="1" noChangeArrowheads="1"/>
          </p:cNvPicPr>
          <p:nvPr/>
        </p:nvPicPr>
        <p:blipFill>
          <a:blip r:embed="rId2" cstate="print"/>
          <a:srcRect l="1842" r="9723"/>
          <a:stretch>
            <a:fillRect/>
          </a:stretch>
        </p:blipFill>
        <p:spPr bwMode="auto">
          <a:xfrm>
            <a:off x="5220072" y="1268760"/>
            <a:ext cx="3456384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BARDENPHO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76672"/>
            <a:ext cx="4378325" cy="3733800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SEGUNDO ESTÁGIO – PRIMEIRO ESTÁGIO DE DESNITRIFICAÇÃO</a:t>
            </a:r>
          </a:p>
          <a:p>
            <a:r>
              <a:rPr lang="pt-BR" sz="2400" dirty="0"/>
              <a:t>Recebimento do “LIQUOR”do terceiro estágio + DBO da WW </a:t>
            </a:r>
          </a:p>
          <a:p>
            <a:r>
              <a:rPr lang="pt-BR" sz="2400" dirty="0"/>
              <a:t>Ausência de O</a:t>
            </a:r>
            <a:r>
              <a:rPr lang="pt-BR" sz="2400" baseline="-25000" dirty="0"/>
              <a:t>2</a:t>
            </a:r>
            <a:r>
              <a:rPr lang="pt-BR" sz="2400" dirty="0"/>
              <a:t>  PRESENÇA DE NO</a:t>
            </a:r>
            <a:r>
              <a:rPr lang="pt-BR" sz="2400" baseline="-25000" dirty="0"/>
              <a:t>3</a:t>
            </a:r>
          </a:p>
          <a:p>
            <a:r>
              <a:rPr lang="pt-BR" sz="2400" dirty="0"/>
              <a:t>Remoção de 2/3 do nitrato</a:t>
            </a:r>
          </a:p>
          <a:p>
            <a:endParaRPr lang="pt-BR" sz="2400" dirty="0"/>
          </a:p>
        </p:txBody>
      </p:sp>
      <p:pic>
        <p:nvPicPr>
          <p:cNvPr id="472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4338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BARDENPHO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620688"/>
            <a:ext cx="4378325" cy="3733800"/>
          </a:xfrm>
        </p:spPr>
        <p:txBody>
          <a:bodyPr>
            <a:normAutofit/>
          </a:bodyPr>
          <a:lstStyle/>
          <a:p>
            <a:r>
              <a:rPr lang="pt-BR" dirty="0"/>
              <a:t>TERCEIRO ESTÁGIO – </a:t>
            </a:r>
            <a:r>
              <a:rPr lang="pt-BR" dirty="0">
                <a:solidFill>
                  <a:srgbClr val="FF0000"/>
                </a:solidFill>
              </a:rPr>
              <a:t>NITRIFICAÇÃO</a:t>
            </a:r>
          </a:p>
          <a:p>
            <a:r>
              <a:rPr lang="pt-BR" dirty="0"/>
              <a:t>Presença de O2</a:t>
            </a:r>
          </a:p>
          <a:p>
            <a:r>
              <a:rPr lang="pt-BR" dirty="0"/>
              <a:t>Conversão da amônia à Nitrato</a:t>
            </a:r>
          </a:p>
          <a:p>
            <a:r>
              <a:rPr lang="pt-BR" dirty="0"/>
              <a:t>Absorção de fósforo</a:t>
            </a:r>
          </a:p>
          <a:p>
            <a:r>
              <a:rPr lang="pt-BR" dirty="0"/>
              <a:t>Remoção de DBO</a:t>
            </a:r>
          </a:p>
          <a:p>
            <a:endParaRPr lang="pt-BR" dirty="0"/>
          </a:p>
        </p:txBody>
      </p:sp>
      <p:pic>
        <p:nvPicPr>
          <p:cNvPr id="473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8621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BARDENPHO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48680"/>
            <a:ext cx="4378325" cy="37338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Primeiro e segundos </a:t>
            </a:r>
            <a:r>
              <a:rPr lang="pt-BR" dirty="0">
                <a:solidFill>
                  <a:srgbClr val="FF0000"/>
                </a:solidFill>
              </a:rPr>
              <a:t>estágios:</a:t>
            </a:r>
          </a:p>
          <a:p>
            <a:r>
              <a:rPr lang="pt-BR" dirty="0"/>
              <a:t>Ausência de O2</a:t>
            </a:r>
          </a:p>
          <a:p>
            <a:pPr algn="ctr"/>
            <a:r>
              <a:rPr lang="pt-BR" dirty="0"/>
              <a:t>Remoção de DBO </a:t>
            </a:r>
            <a:r>
              <a:rPr lang="pt-BR" dirty="0">
                <a:sym typeface="Wingdings" pitchFamily="2" charset="2"/>
              </a:rPr>
              <a:t> </a:t>
            </a:r>
          </a:p>
          <a:p>
            <a:pPr algn="ctr">
              <a:buFont typeface="Wingdings" pitchFamily="2" charset="2"/>
              <a:buNone/>
            </a:pPr>
            <a:r>
              <a:rPr lang="pt-BR" dirty="0" err="1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pt-BR" baseline="-25000" dirty="0" err="1">
                <a:solidFill>
                  <a:srgbClr val="FF0000"/>
                </a:solidFill>
                <a:sym typeface="Wingdings" pitchFamily="2" charset="2"/>
              </a:rPr>
              <a:t>org</a:t>
            </a:r>
            <a:r>
              <a:rPr lang="pt-BR" dirty="0">
                <a:solidFill>
                  <a:srgbClr val="FF0000"/>
                </a:solidFill>
                <a:sym typeface="Wingdings" pitchFamily="2" charset="2"/>
              </a:rPr>
              <a:t> </a:t>
            </a:r>
            <a:r>
              <a:rPr lang="pt-BR" dirty="0" err="1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pt-BR" baseline="-25000" dirty="0" err="1">
                <a:solidFill>
                  <a:srgbClr val="FF0000"/>
                </a:solidFill>
                <a:sym typeface="Wingdings" pitchFamily="2" charset="2"/>
              </a:rPr>
              <a:t>amon</a:t>
            </a:r>
            <a:endParaRPr lang="pt-BR" baseline="-25000" dirty="0">
              <a:solidFill>
                <a:srgbClr val="FF0000"/>
              </a:solidFill>
            </a:endParaRPr>
          </a:p>
          <a:p>
            <a:endParaRPr lang="pt-BR" baseline="-25000" dirty="0"/>
          </a:p>
        </p:txBody>
      </p:sp>
      <p:pic>
        <p:nvPicPr>
          <p:cNvPr id="476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72816"/>
            <a:ext cx="3616325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BARDENPHO</a:t>
            </a:r>
          </a:p>
        </p:txBody>
      </p:sp>
      <p:sp>
        <p:nvSpPr>
          <p:cNvPr id="477190" name="Rectangle 6"/>
          <p:cNvSpPr>
            <a:spLocks noGrp="1" noChangeArrowheads="1"/>
          </p:cNvSpPr>
          <p:nvPr>
            <p:ph idx="1"/>
          </p:nvPr>
        </p:nvSpPr>
        <p:spPr>
          <a:xfrm>
            <a:off x="539552" y="764704"/>
            <a:ext cx="4378325" cy="3733800"/>
          </a:xfrm>
          <a:noFill/>
          <a:ln/>
        </p:spPr>
        <p:txBody>
          <a:bodyPr>
            <a:norm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TERCEIRO ESTÁGIO – NITRIFICAÇÃO</a:t>
            </a:r>
          </a:p>
          <a:p>
            <a:r>
              <a:rPr lang="pt-BR" dirty="0"/>
              <a:t>Presença de O2</a:t>
            </a:r>
          </a:p>
          <a:p>
            <a:r>
              <a:rPr lang="pt-BR" dirty="0"/>
              <a:t>Conversão da amônia à Nitrato</a:t>
            </a:r>
          </a:p>
          <a:p>
            <a:r>
              <a:rPr lang="pt-BR" dirty="0">
                <a:solidFill>
                  <a:srgbClr val="FF0000"/>
                </a:solidFill>
              </a:rPr>
              <a:t>Absorção de fósforo</a:t>
            </a:r>
          </a:p>
          <a:p>
            <a:r>
              <a:rPr lang="pt-BR" dirty="0">
                <a:solidFill>
                  <a:srgbClr val="FF0000"/>
                </a:solidFill>
              </a:rPr>
              <a:t>Remoção de DBO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771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535" y="1584148"/>
            <a:ext cx="42005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t-BR" sz="3200" dirty="0"/>
              <a:t>Remoção de NITROGÊNIO -FUNDAMENTOS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183880" cy="418795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rgbClr val="0000FF"/>
                </a:solidFill>
                <a:cs typeface="Times New Roman" pitchFamily="18" charset="0"/>
              </a:rPr>
              <a:t>NITRIFICAÇÃO</a:t>
            </a:r>
            <a:r>
              <a:rPr lang="pt-BR" dirty="0">
                <a:cs typeface="Times New Roman" pitchFamily="18" charset="0"/>
              </a:rPr>
              <a:t> – TRANSFORMAÇÃO DE N-AMONIACAL EM NITRATO – bactérias autotróficas</a:t>
            </a:r>
          </a:p>
          <a:p>
            <a:pPr lvl="1"/>
            <a:r>
              <a:rPr lang="pt-BR" dirty="0">
                <a:solidFill>
                  <a:srgbClr val="FF0000"/>
                </a:solidFill>
                <a:cs typeface="Times New Roman" pitchFamily="18" charset="0"/>
              </a:rPr>
              <a:t>NITRITAÇÃO</a:t>
            </a:r>
          </a:p>
          <a:p>
            <a:pPr lvl="1">
              <a:buFontTx/>
              <a:buNone/>
            </a:pPr>
            <a:r>
              <a:rPr lang="pt-BR" dirty="0">
                <a:cs typeface="Times New Roman" pitchFamily="18" charset="0"/>
              </a:rPr>
              <a:t>			</a:t>
            </a:r>
            <a:r>
              <a:rPr lang="pt-BR" sz="2000" b="1" i="1" dirty="0">
                <a:solidFill>
                  <a:srgbClr val="FF9900"/>
                </a:solidFill>
                <a:cs typeface="Times New Roman" pitchFamily="18" charset="0"/>
              </a:rPr>
              <a:t>NITROSOMONAS</a:t>
            </a:r>
          </a:p>
          <a:p>
            <a:pPr lvl="2">
              <a:buFont typeface="Wingdings" pitchFamily="2" charset="2"/>
              <a:buNone/>
            </a:pPr>
            <a:r>
              <a:rPr lang="pt-BR" sz="2400" dirty="0">
                <a:cs typeface="Times New Roman" pitchFamily="18" charset="0"/>
              </a:rPr>
              <a:t>NH</a:t>
            </a:r>
            <a:r>
              <a:rPr lang="pt-BR" sz="2400" baseline="-25000" dirty="0">
                <a:cs typeface="Times New Roman" pitchFamily="18" charset="0"/>
              </a:rPr>
              <a:t>4</a:t>
            </a:r>
            <a:r>
              <a:rPr lang="pt-BR" sz="2400" baseline="30000" dirty="0">
                <a:cs typeface="Times New Roman" pitchFamily="18" charset="0"/>
              </a:rPr>
              <a:t>+</a:t>
            </a:r>
            <a:r>
              <a:rPr lang="pt-BR" sz="2400" dirty="0">
                <a:cs typeface="Times New Roman" pitchFamily="18" charset="0"/>
              </a:rPr>
              <a:t> + 1,5O</a:t>
            </a:r>
            <a:r>
              <a:rPr lang="pt-BR" sz="2400" baseline="-25000" dirty="0">
                <a:cs typeface="Times New Roman" pitchFamily="18" charset="0"/>
              </a:rPr>
              <a:t>2</a:t>
            </a:r>
            <a:r>
              <a:rPr lang="pt-BR" sz="2400" dirty="0">
                <a:cs typeface="Times New Roman" pitchFamily="18" charset="0"/>
              </a:rPr>
              <a:t> =&gt; NO</a:t>
            </a:r>
            <a:r>
              <a:rPr lang="pt-BR" sz="2400" baseline="-25000" dirty="0">
                <a:cs typeface="Times New Roman" pitchFamily="18" charset="0"/>
              </a:rPr>
              <a:t>2</a:t>
            </a:r>
            <a:r>
              <a:rPr lang="pt-BR" sz="2400" baseline="30000" dirty="0">
                <a:cs typeface="Times New Roman" pitchFamily="18" charset="0"/>
              </a:rPr>
              <a:t>-</a:t>
            </a:r>
            <a:r>
              <a:rPr lang="pt-BR" sz="2400" dirty="0">
                <a:cs typeface="Times New Roman" pitchFamily="18" charset="0"/>
              </a:rPr>
              <a:t> + H</a:t>
            </a:r>
            <a:r>
              <a:rPr lang="pt-BR" sz="2400" baseline="-25000" dirty="0">
                <a:cs typeface="Times New Roman" pitchFamily="18" charset="0"/>
              </a:rPr>
              <a:t>2</a:t>
            </a:r>
            <a:r>
              <a:rPr lang="pt-BR" sz="2400" dirty="0">
                <a:cs typeface="Times New Roman" pitchFamily="18" charset="0"/>
              </a:rPr>
              <a:t>O + 2H</a:t>
            </a:r>
            <a:r>
              <a:rPr lang="pt-BR" sz="2400" baseline="30000" dirty="0">
                <a:cs typeface="Times New Roman" pitchFamily="18" charset="0"/>
              </a:rPr>
              <a:t>+</a:t>
            </a:r>
            <a:endParaRPr lang="pt-BR" sz="2400" dirty="0">
              <a:cs typeface="Times New Roman" pitchFamily="18" charset="0"/>
            </a:endParaRPr>
          </a:p>
          <a:p>
            <a:pPr lvl="1"/>
            <a:r>
              <a:rPr lang="pt-BR" dirty="0">
                <a:solidFill>
                  <a:srgbClr val="FF0000"/>
                </a:solidFill>
                <a:cs typeface="Times New Roman" pitchFamily="18" charset="0"/>
              </a:rPr>
              <a:t>NITRATAÇÃO</a:t>
            </a:r>
          </a:p>
          <a:p>
            <a:pPr lvl="1">
              <a:buFontTx/>
              <a:buNone/>
            </a:pPr>
            <a:r>
              <a:rPr lang="pt-BR" sz="2000" b="1" i="1" dirty="0">
                <a:cs typeface="Times New Roman" pitchFamily="18" charset="0"/>
              </a:rPr>
              <a:t>			</a:t>
            </a:r>
            <a:r>
              <a:rPr lang="pt-BR" sz="2000" b="1" i="1" dirty="0">
                <a:solidFill>
                  <a:srgbClr val="FF9900"/>
                </a:solidFill>
                <a:cs typeface="Times New Roman" pitchFamily="18" charset="0"/>
              </a:rPr>
              <a:t>NITROBACTER</a:t>
            </a:r>
            <a:endParaRPr lang="pt-BR" dirty="0">
              <a:solidFill>
                <a:srgbClr val="FF9900"/>
              </a:solidFill>
              <a:cs typeface="Times New Roman" pitchFamily="18" charset="0"/>
            </a:endParaRPr>
          </a:p>
          <a:p>
            <a:pPr lvl="2">
              <a:buFont typeface="Wingdings" pitchFamily="2" charset="2"/>
              <a:buNone/>
            </a:pPr>
            <a:r>
              <a:rPr lang="pt-BR" sz="2400" dirty="0">
                <a:cs typeface="Times New Roman" pitchFamily="18" charset="0"/>
              </a:rPr>
              <a:t>NO</a:t>
            </a:r>
            <a:r>
              <a:rPr lang="pt-BR" sz="2400" baseline="-25000" dirty="0">
                <a:cs typeface="Times New Roman" pitchFamily="18" charset="0"/>
              </a:rPr>
              <a:t>2</a:t>
            </a:r>
            <a:r>
              <a:rPr lang="pt-BR" sz="2400" baseline="30000" dirty="0">
                <a:cs typeface="Times New Roman" pitchFamily="18" charset="0"/>
              </a:rPr>
              <a:t>-</a:t>
            </a:r>
            <a:r>
              <a:rPr lang="pt-BR" sz="2400" dirty="0">
                <a:cs typeface="Times New Roman" pitchFamily="18" charset="0"/>
              </a:rPr>
              <a:t> + 0,5O</a:t>
            </a:r>
            <a:r>
              <a:rPr lang="pt-BR" sz="2400" baseline="-25000" dirty="0">
                <a:cs typeface="Times New Roman" pitchFamily="18" charset="0"/>
              </a:rPr>
              <a:t>2</a:t>
            </a:r>
            <a:r>
              <a:rPr lang="pt-BR" sz="2400" dirty="0">
                <a:cs typeface="Times New Roman" pitchFamily="18" charset="0"/>
              </a:rPr>
              <a:t> =&gt; NO</a:t>
            </a:r>
            <a:r>
              <a:rPr lang="pt-BR" sz="2400" baseline="-25000" dirty="0">
                <a:cs typeface="Times New Roman" pitchFamily="18" charset="0"/>
              </a:rPr>
              <a:t>3</a:t>
            </a:r>
            <a:r>
              <a:rPr lang="pt-BR" sz="2400" baseline="30000" dirty="0">
                <a:cs typeface="Times New Roman" pitchFamily="18" charset="0"/>
              </a:rPr>
              <a:t>-</a:t>
            </a:r>
          </a:p>
          <a:p>
            <a:pPr lvl="2">
              <a:buFont typeface="Wingdings" pitchFamily="2" charset="2"/>
              <a:buNone/>
            </a:pPr>
            <a:endParaRPr lang="pt-BR" sz="2400" dirty="0">
              <a:cs typeface="Times New Roman" pitchFamily="18" charset="0"/>
            </a:endParaRPr>
          </a:p>
          <a:p>
            <a:r>
              <a:rPr lang="pt-BR" dirty="0">
                <a:solidFill>
                  <a:srgbClr val="0000FF"/>
                </a:solidFill>
                <a:cs typeface="Times New Roman" pitchFamily="18" charset="0"/>
              </a:rPr>
              <a:t>DESNITRIFICAÇÃO</a:t>
            </a:r>
            <a:r>
              <a:rPr lang="pt-BR" dirty="0">
                <a:cs typeface="Times New Roman" pitchFamily="18" charset="0"/>
              </a:rPr>
              <a:t> – TRANSFORMAÇÃO DE NITRATO EM NITROGÊNIO GASOSO NA AUSÊNCIA DE OXIGÊNIO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BARDENPHO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4378325" cy="3733800"/>
          </a:xfrm>
          <a:noFill/>
          <a:ln/>
        </p:spPr>
        <p:txBody>
          <a:bodyPr/>
          <a:lstStyle/>
          <a:p>
            <a:r>
              <a:rPr lang="pt-BR" dirty="0"/>
              <a:t>QUARTO ESTÁGIO – DESNITRIFICAÇÃO</a:t>
            </a:r>
          </a:p>
          <a:p>
            <a:r>
              <a:rPr lang="pt-BR" dirty="0"/>
              <a:t>Ausência O</a:t>
            </a:r>
            <a:r>
              <a:rPr lang="pt-BR" baseline="-25000" dirty="0"/>
              <a:t>2</a:t>
            </a:r>
          </a:p>
          <a:p>
            <a:r>
              <a:rPr lang="pt-BR" dirty="0">
                <a:solidFill>
                  <a:srgbClr val="FF0000"/>
                </a:solidFill>
              </a:rPr>
              <a:t>Remoção de DBO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782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775" y="2309813"/>
            <a:ext cx="4340225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BARDENPHO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4378325" cy="3733800"/>
          </a:xfrm>
          <a:noFill/>
          <a:ln/>
        </p:spPr>
        <p:txBody>
          <a:bodyPr>
            <a:normAutofit/>
          </a:bodyPr>
          <a:lstStyle/>
          <a:p>
            <a:r>
              <a:rPr lang="pt-BR" dirty="0"/>
              <a:t>QUINTO ESTÁGIO – REAERAÇÃO</a:t>
            </a:r>
          </a:p>
          <a:p>
            <a:r>
              <a:rPr lang="pt-BR" dirty="0">
                <a:solidFill>
                  <a:srgbClr val="FF0000"/>
                </a:solidFill>
              </a:rPr>
              <a:t>Absorção de fósforo</a:t>
            </a:r>
          </a:p>
          <a:p>
            <a:r>
              <a:rPr lang="pt-BR" dirty="0">
                <a:solidFill>
                  <a:srgbClr val="FF0000"/>
                </a:solidFill>
              </a:rPr>
              <a:t>Remoção de N</a:t>
            </a:r>
            <a:r>
              <a:rPr lang="pt-BR" baseline="-25000" dirty="0">
                <a:solidFill>
                  <a:srgbClr val="FF0000"/>
                </a:solidFill>
              </a:rPr>
              <a:t>2 </a:t>
            </a:r>
            <a:r>
              <a:rPr lang="pt-BR" dirty="0">
                <a:solidFill>
                  <a:srgbClr val="FF0000"/>
                </a:solidFill>
              </a:rPr>
              <a:t>– </a:t>
            </a:r>
            <a:r>
              <a:rPr lang="pt-BR" dirty="0" err="1">
                <a:solidFill>
                  <a:srgbClr val="FF0000"/>
                </a:solidFill>
              </a:rPr>
              <a:t>stripping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>
                <a:solidFill>
                  <a:srgbClr val="FF0000"/>
                </a:solidFill>
              </a:rPr>
              <a:t>Evita liberação de fósforo no </a:t>
            </a:r>
            <a:r>
              <a:rPr lang="pt-BR" dirty="0" err="1">
                <a:solidFill>
                  <a:srgbClr val="FF0000"/>
                </a:solidFill>
              </a:rPr>
              <a:t>decantador</a:t>
            </a:r>
            <a:endParaRPr lang="pt-BR" baseline="-25000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812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565400"/>
            <a:ext cx="333851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BARDENPHO + decantador</a:t>
            </a:r>
          </a:p>
        </p:txBody>
      </p:sp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6231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Novas tecnologias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/>
              <a:t>SND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Nitrificação e desnitrificação simultâneas</a:t>
            </a:r>
          </a:p>
          <a:p>
            <a:pPr>
              <a:lnSpc>
                <a:spcPct val="90000"/>
              </a:lnSpc>
            </a:pPr>
            <a:r>
              <a:rPr lang="pt-BR" sz="2400"/>
              <a:t>SHARON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Nitratação e desnitrificação</a:t>
            </a:r>
          </a:p>
          <a:p>
            <a:pPr>
              <a:lnSpc>
                <a:spcPct val="90000"/>
              </a:lnSpc>
            </a:pPr>
            <a:r>
              <a:rPr lang="pt-BR" sz="2400"/>
              <a:t>Canon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Nitritação e oxidação anaeróbia de amônia</a:t>
            </a:r>
          </a:p>
          <a:p>
            <a:pPr>
              <a:lnSpc>
                <a:spcPct val="90000"/>
              </a:lnSpc>
            </a:pPr>
            <a:r>
              <a:rPr lang="pt-BR" sz="2400"/>
              <a:t>Oland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SND com NH</a:t>
            </a:r>
            <a:r>
              <a:rPr lang="pt-BR" sz="2000" baseline="-25000"/>
              <a:t>4</a:t>
            </a:r>
            <a:r>
              <a:rPr lang="pt-BR" sz="2000"/>
              <a:t> como doador de e</a:t>
            </a:r>
            <a:r>
              <a:rPr lang="pt-BR" sz="2000" baseline="30000"/>
              <a:t>-</a:t>
            </a:r>
            <a:r>
              <a:rPr lang="pt-BR" sz="2000"/>
              <a:t> para desnitrificação</a:t>
            </a:r>
          </a:p>
          <a:p>
            <a:pPr>
              <a:lnSpc>
                <a:spcPct val="90000"/>
              </a:lnSpc>
            </a:pPr>
            <a:r>
              <a:rPr lang="pt-BR" sz="2400"/>
              <a:t>ANAMOX</a:t>
            </a:r>
          </a:p>
          <a:p>
            <a:pPr lvl="1">
              <a:lnSpc>
                <a:spcPct val="90000"/>
              </a:lnSpc>
            </a:pPr>
            <a:r>
              <a:rPr lang="pt-BR" sz="2000"/>
              <a:t>Oxidação anaeróbia da amônia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/>
              <a:t>REMOÇÃO DE FÓSFORO POR PRECIPITAÇÃO QUÍMICA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44824"/>
            <a:ext cx="8077200" cy="4114800"/>
          </a:xfrm>
          <a:noFill/>
        </p:spPr>
        <p:txBody>
          <a:bodyPr/>
          <a:lstStyle/>
          <a:p>
            <a:r>
              <a:rPr lang="pt-BR" sz="2400" dirty="0">
                <a:cs typeface="Times New Roman" pitchFamily="18" charset="0"/>
              </a:rPr>
              <a:t>CAL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5Ca</a:t>
            </a:r>
            <a:r>
              <a:rPr lang="pt-BR" sz="2000" baseline="30000" dirty="0">
                <a:cs typeface="Times New Roman" pitchFamily="18" charset="0"/>
              </a:rPr>
              <a:t>2+</a:t>
            </a:r>
            <a:r>
              <a:rPr lang="pt-BR" sz="2000" dirty="0">
                <a:cs typeface="Times New Roman" pitchFamily="18" charset="0"/>
              </a:rPr>
              <a:t> + 3PO</a:t>
            </a:r>
            <a:r>
              <a:rPr lang="pt-BR" sz="2000" baseline="-25000" dirty="0">
                <a:cs typeface="Times New Roman" pitchFamily="18" charset="0"/>
              </a:rPr>
              <a:t>4</a:t>
            </a:r>
            <a:r>
              <a:rPr lang="pt-BR" sz="2000" baseline="30000" dirty="0">
                <a:cs typeface="Times New Roman" pitchFamily="18" charset="0"/>
              </a:rPr>
              <a:t>3-</a:t>
            </a:r>
            <a:r>
              <a:rPr lang="pt-BR" sz="2000" dirty="0">
                <a:cs typeface="Times New Roman" pitchFamily="18" charset="0"/>
              </a:rPr>
              <a:t> + OH</a:t>
            </a:r>
            <a:r>
              <a:rPr lang="pt-BR" sz="2000" baseline="30000" dirty="0">
                <a:cs typeface="Times New Roman" pitchFamily="18" charset="0"/>
              </a:rPr>
              <a:t>-</a:t>
            </a:r>
            <a:r>
              <a:rPr lang="pt-BR" sz="2000" dirty="0">
                <a:cs typeface="Times New Roman" pitchFamily="18" charset="0"/>
              </a:rPr>
              <a:t> =&gt; Ca</a:t>
            </a:r>
            <a:r>
              <a:rPr lang="pt-BR" sz="2000" baseline="-25000" dirty="0">
                <a:cs typeface="Times New Roman" pitchFamily="18" charset="0"/>
              </a:rPr>
              <a:t>5</a:t>
            </a:r>
            <a:r>
              <a:rPr lang="pt-BR" sz="2000" dirty="0">
                <a:cs typeface="Times New Roman" pitchFamily="18" charset="0"/>
              </a:rPr>
              <a:t>(PO</a:t>
            </a:r>
            <a:r>
              <a:rPr lang="pt-BR" sz="2000" baseline="-25000" dirty="0">
                <a:cs typeface="Times New Roman" pitchFamily="18" charset="0"/>
              </a:rPr>
              <a:t>4</a:t>
            </a:r>
            <a:r>
              <a:rPr lang="pt-BR" sz="2000" dirty="0">
                <a:cs typeface="Times New Roman" pitchFamily="18" charset="0"/>
              </a:rPr>
              <a:t>)</a:t>
            </a:r>
            <a:r>
              <a:rPr lang="pt-BR" sz="2000" baseline="-25000" dirty="0">
                <a:cs typeface="Times New Roman" pitchFamily="18" charset="0"/>
              </a:rPr>
              <a:t>3</a:t>
            </a:r>
            <a:r>
              <a:rPr lang="pt-BR" sz="2000" dirty="0">
                <a:cs typeface="Times New Roman" pitchFamily="18" charset="0"/>
              </a:rPr>
              <a:t>(OH)</a:t>
            </a:r>
          </a:p>
          <a:p>
            <a:endParaRPr lang="pt-BR" sz="2400" dirty="0">
              <a:cs typeface="Times New Roman" pitchFamily="18" charset="0"/>
            </a:endParaRPr>
          </a:p>
          <a:p>
            <a:r>
              <a:rPr lang="pt-BR" sz="2400" dirty="0">
                <a:cs typeface="Times New Roman" pitchFamily="18" charset="0"/>
              </a:rPr>
              <a:t>ALUMÍNIO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Al</a:t>
            </a:r>
            <a:r>
              <a:rPr lang="pt-BR" sz="2000" baseline="30000" dirty="0">
                <a:cs typeface="Times New Roman" pitchFamily="18" charset="0"/>
              </a:rPr>
              <a:t>3+</a:t>
            </a:r>
            <a:r>
              <a:rPr lang="pt-BR" sz="2000" dirty="0">
                <a:cs typeface="Times New Roman" pitchFamily="18" charset="0"/>
              </a:rPr>
              <a:t> + PO</a:t>
            </a:r>
            <a:r>
              <a:rPr lang="pt-BR" sz="2000" baseline="-25000" dirty="0">
                <a:cs typeface="Times New Roman" pitchFamily="18" charset="0"/>
              </a:rPr>
              <a:t>4</a:t>
            </a:r>
            <a:r>
              <a:rPr lang="pt-BR" sz="2000" baseline="30000" dirty="0">
                <a:cs typeface="Times New Roman" pitchFamily="18" charset="0"/>
              </a:rPr>
              <a:t>3-</a:t>
            </a:r>
            <a:r>
              <a:rPr lang="pt-BR" sz="2000" dirty="0">
                <a:cs typeface="Times New Roman" pitchFamily="18" charset="0"/>
              </a:rPr>
              <a:t> =&gt; AlPO</a:t>
            </a:r>
            <a:r>
              <a:rPr lang="pt-BR" sz="2000" baseline="-25000" dirty="0">
                <a:cs typeface="Times New Roman" pitchFamily="18" charset="0"/>
              </a:rPr>
              <a:t>4</a:t>
            </a:r>
            <a:endParaRPr lang="pt-BR" sz="2000" dirty="0">
              <a:cs typeface="Times New Roman" pitchFamily="18" charset="0"/>
            </a:endParaRPr>
          </a:p>
          <a:p>
            <a:pPr lvl="1">
              <a:buFontTx/>
              <a:buNone/>
            </a:pPr>
            <a:r>
              <a:rPr lang="pt-BR" sz="2000" dirty="0">
                <a:cs typeface="Times New Roman" pitchFamily="18" charset="0"/>
              </a:rPr>
              <a:t>			 pH: 7,0</a:t>
            </a:r>
          </a:p>
          <a:p>
            <a:endParaRPr lang="pt-BR" sz="2400" dirty="0">
              <a:cs typeface="Times New Roman" pitchFamily="18" charset="0"/>
            </a:endParaRPr>
          </a:p>
          <a:p>
            <a:r>
              <a:rPr lang="pt-BR" sz="2400" dirty="0">
                <a:cs typeface="Times New Roman" pitchFamily="18" charset="0"/>
              </a:rPr>
              <a:t>FERRO III</a:t>
            </a:r>
          </a:p>
          <a:p>
            <a:pPr lvl="1"/>
            <a:r>
              <a:rPr lang="pt-BR" sz="2000" dirty="0">
                <a:cs typeface="Times New Roman" pitchFamily="18" charset="0"/>
              </a:rPr>
              <a:t>Fe</a:t>
            </a:r>
            <a:r>
              <a:rPr lang="pt-BR" sz="2000" baseline="30000" dirty="0">
                <a:cs typeface="Times New Roman" pitchFamily="18" charset="0"/>
              </a:rPr>
              <a:t>3+</a:t>
            </a:r>
            <a:r>
              <a:rPr lang="pt-BR" sz="2000" dirty="0">
                <a:cs typeface="Times New Roman" pitchFamily="18" charset="0"/>
              </a:rPr>
              <a:t> + PO</a:t>
            </a:r>
            <a:r>
              <a:rPr lang="pt-BR" sz="2000" baseline="-25000" dirty="0">
                <a:cs typeface="Times New Roman" pitchFamily="18" charset="0"/>
              </a:rPr>
              <a:t>4</a:t>
            </a:r>
            <a:r>
              <a:rPr lang="pt-BR" sz="2000" baseline="30000" dirty="0">
                <a:cs typeface="Times New Roman" pitchFamily="18" charset="0"/>
              </a:rPr>
              <a:t>3-</a:t>
            </a:r>
            <a:r>
              <a:rPr lang="pt-BR" sz="2000" dirty="0">
                <a:cs typeface="Times New Roman" pitchFamily="18" charset="0"/>
              </a:rPr>
              <a:t> =&gt; FePO</a:t>
            </a:r>
            <a:r>
              <a:rPr lang="pt-BR" sz="2000" baseline="-25000" dirty="0">
                <a:cs typeface="Times New Roman" pitchFamily="18" charset="0"/>
              </a:rPr>
              <a:t>4</a:t>
            </a:r>
          </a:p>
          <a:p>
            <a:pPr lvl="1">
              <a:buFontTx/>
              <a:buNone/>
            </a:pPr>
            <a:r>
              <a:rPr lang="pt-BR" sz="2000" dirty="0">
                <a:cs typeface="Times New Roman" pitchFamily="18" charset="0"/>
              </a:rPr>
              <a:t>			pH: 5,3 - 5,4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MT" charset="0"/>
                <a:cs typeface="Times New Roman" pitchFamily="18" charset="0"/>
              </a:rPr>
              <a:t>BIBLIOGRAFIA</a:t>
            </a:r>
            <a:r>
              <a:rPr lang="pt-BR"/>
              <a:t> 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692696"/>
            <a:ext cx="7659688" cy="3236913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pt-BR" sz="2400" dirty="0"/>
              <a:t>Marcos </a:t>
            </a:r>
            <a:r>
              <a:rPr lang="pt-BR" sz="2400" dirty="0" err="1"/>
              <a:t>von</a:t>
            </a:r>
            <a:r>
              <a:rPr lang="pt-BR" sz="2400" dirty="0"/>
              <a:t> </a:t>
            </a:r>
            <a:r>
              <a:rPr lang="pt-BR" sz="2400" dirty="0" err="1"/>
              <a:t>Sperling</a:t>
            </a:r>
            <a:r>
              <a:rPr lang="pt-BR" sz="2400" dirty="0"/>
              <a:t> (1997). </a:t>
            </a:r>
            <a:r>
              <a:rPr lang="pt-BR" sz="2400" dirty="0" err="1"/>
              <a:t>Pricípios</a:t>
            </a:r>
            <a:r>
              <a:rPr lang="pt-BR" sz="2400" dirty="0"/>
              <a:t> do tratamento biológico de águas </a:t>
            </a:r>
            <a:r>
              <a:rPr lang="pt-BR" sz="2400" dirty="0" err="1"/>
              <a:t>residuárias</a:t>
            </a:r>
            <a:r>
              <a:rPr lang="pt-BR" sz="2400" dirty="0"/>
              <a:t> (Volume 4). UFMG, Belo Horizonte, Minas Gerais – Brasil. </a:t>
            </a:r>
          </a:p>
          <a:p>
            <a:pPr algn="just">
              <a:buFont typeface="Wingdings" pitchFamily="2" charset="2"/>
              <a:buNone/>
            </a:pPr>
            <a:r>
              <a:rPr lang="pt-BR" sz="2400" dirty="0"/>
              <a:t>Entre outros...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20688"/>
            <a:ext cx="7947223" cy="601663"/>
          </a:xfrm>
        </p:spPr>
        <p:txBody>
          <a:bodyPr>
            <a:normAutofit fontScale="90000"/>
          </a:bodyPr>
          <a:lstStyle/>
          <a:p>
            <a:r>
              <a:rPr lang="pt-BR" sz="2800" dirty="0"/>
              <a:t>NITROGÊNIO EM SUAS VÁRIAS FORMAS</a:t>
            </a:r>
          </a:p>
        </p:txBody>
      </p:sp>
      <p:graphicFrame>
        <p:nvGraphicFramePr>
          <p:cNvPr id="435203" name="Group 3"/>
          <p:cNvGraphicFramePr>
            <a:graphicFrameLocks noGrp="1"/>
          </p:cNvGraphicFramePr>
          <p:nvPr/>
        </p:nvGraphicFramePr>
        <p:xfrm>
          <a:off x="971600" y="1916832"/>
          <a:ext cx="7086600" cy="3200400"/>
        </p:xfrm>
        <a:graphic>
          <a:graphicData uri="http://schemas.openxmlformats.org/drawingml/2006/table">
            <a:tbl>
              <a:tblPr/>
              <a:tblGrid>
                <a:gridCol w="1600200"/>
                <a:gridCol w="1131888"/>
                <a:gridCol w="871537"/>
                <a:gridCol w="869950"/>
                <a:gridCol w="871538"/>
                <a:gridCol w="869950"/>
                <a:gridCol w="871537"/>
              </a:tblGrid>
              <a:tr h="18796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NITRIFICAÇÃO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(AERÓBIO)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OXIDAÇÃO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DESNITRIFICAÇÃO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(ANÓXICO)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REDUÇÃO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NH</a:t>
                      </a:r>
                      <a:r>
                        <a:rPr kumimoji="0" lang="pt-B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/NH</a:t>
                      </a:r>
                      <a:r>
                        <a:rPr kumimoji="0" lang="pt-B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pt-B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r>
                        <a:rPr kumimoji="0" lang="pt-B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pt-B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r>
                        <a:rPr kumimoji="0" lang="pt-BR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pt-B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r>
                        <a:rPr kumimoji="0" lang="pt-B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pt-B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endParaRPr kumimoji="0" lang="pt-B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r>
                        <a:rPr kumimoji="0" lang="pt-B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  <a:r>
                        <a:rPr kumimoji="0" lang="pt-B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pt-BR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1352600" y="4812432"/>
            <a:ext cx="2743200" cy="0"/>
          </a:xfrm>
          <a:prstGeom prst="line">
            <a:avLst/>
          </a:prstGeom>
          <a:noFill/>
          <a:ln w="635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435225" name="Line 25"/>
          <p:cNvSpPr>
            <a:spLocks noChangeShapeType="1"/>
          </p:cNvSpPr>
          <p:nvPr/>
        </p:nvSpPr>
        <p:spPr bwMode="auto">
          <a:xfrm>
            <a:off x="4476800" y="4812432"/>
            <a:ext cx="2971800" cy="0"/>
          </a:xfrm>
          <a:prstGeom prst="line">
            <a:avLst/>
          </a:prstGeom>
          <a:noFill/>
          <a:ln w="635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435226" name="Oval 26"/>
          <p:cNvSpPr>
            <a:spLocks noChangeArrowheads="1"/>
          </p:cNvSpPr>
          <p:nvPr/>
        </p:nvSpPr>
        <p:spPr bwMode="auto">
          <a:xfrm>
            <a:off x="2681338" y="4050432"/>
            <a:ext cx="863600" cy="720725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5227" name="Oval 27"/>
          <p:cNvSpPr>
            <a:spLocks noChangeArrowheads="1"/>
          </p:cNvSpPr>
          <p:nvPr/>
        </p:nvSpPr>
        <p:spPr bwMode="auto">
          <a:xfrm>
            <a:off x="4624438" y="4050432"/>
            <a:ext cx="792162" cy="720725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35228" name="Line 28"/>
          <p:cNvSpPr>
            <a:spLocks noChangeShapeType="1"/>
          </p:cNvSpPr>
          <p:nvPr/>
        </p:nvSpPr>
        <p:spPr bwMode="auto">
          <a:xfrm>
            <a:off x="3832275" y="4123457"/>
            <a:ext cx="576263" cy="576263"/>
          </a:xfrm>
          <a:prstGeom prst="line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435229" name="Line 29"/>
          <p:cNvSpPr>
            <a:spLocks noChangeShapeType="1"/>
          </p:cNvSpPr>
          <p:nvPr/>
        </p:nvSpPr>
        <p:spPr bwMode="auto">
          <a:xfrm flipV="1">
            <a:off x="3832275" y="4123457"/>
            <a:ext cx="576263" cy="576263"/>
          </a:xfrm>
          <a:prstGeom prst="line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435230" name="Line 30"/>
          <p:cNvSpPr>
            <a:spLocks noChangeShapeType="1"/>
          </p:cNvSpPr>
          <p:nvPr/>
        </p:nvSpPr>
        <p:spPr bwMode="auto">
          <a:xfrm>
            <a:off x="4121200" y="4626695"/>
            <a:ext cx="0" cy="79216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t-BR"/>
          </a:p>
        </p:txBody>
      </p:sp>
      <p:sp>
        <p:nvSpPr>
          <p:cNvPr id="435231" name="Text Box 31"/>
          <p:cNvSpPr txBox="1">
            <a:spLocks noChangeArrowheads="1"/>
          </p:cNvSpPr>
          <p:nvPr/>
        </p:nvSpPr>
        <p:spPr bwMode="auto">
          <a:xfrm>
            <a:off x="3059832" y="5445224"/>
            <a:ext cx="215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/>
              <a:t>Novos processos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26" grpId="0" animBg="1"/>
      <p:bldP spid="435227" grpId="0" animBg="1"/>
      <p:bldP spid="435228" grpId="0" animBg="1"/>
      <p:bldP spid="435229" grpId="0" animBg="1"/>
      <p:bldP spid="435230" grpId="0" animBg="1"/>
      <p:bldP spid="4352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/>
              <a:t>ALTERNATIVAS PARA PROMOVER A NITRIFICAÇÃO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844824"/>
            <a:ext cx="7543800" cy="3810000"/>
          </a:xfrm>
          <a:noFill/>
        </p:spPr>
        <p:txBody>
          <a:bodyPr/>
          <a:lstStyle/>
          <a:p>
            <a:pPr lvl="1"/>
            <a:r>
              <a:rPr lang="pt-BR" dirty="0" smtClean="0">
                <a:cs typeface="Times New Roman" pitchFamily="18" charset="0"/>
              </a:rPr>
              <a:t>LAGOAS AERADAS</a:t>
            </a:r>
            <a:endParaRPr lang="pt-BR" dirty="0">
              <a:cs typeface="Times New Roman" pitchFamily="18" charset="0"/>
            </a:endParaRPr>
          </a:p>
          <a:p>
            <a:pPr lvl="1"/>
            <a:r>
              <a:rPr lang="pt-BR" dirty="0">
                <a:cs typeface="Times New Roman" pitchFamily="18" charset="0"/>
              </a:rPr>
              <a:t>LODOS ATIVADOS</a:t>
            </a:r>
          </a:p>
          <a:p>
            <a:pPr lvl="1"/>
            <a:r>
              <a:rPr lang="pt-BR" dirty="0">
                <a:cs typeface="Times New Roman" pitchFamily="18" charset="0"/>
              </a:rPr>
              <a:t>VALOS DE OXIDAÇÃO</a:t>
            </a:r>
          </a:p>
          <a:p>
            <a:pPr lvl="1"/>
            <a:r>
              <a:rPr lang="pt-BR" dirty="0">
                <a:cs typeface="Times New Roman" pitchFamily="18" charset="0"/>
              </a:rPr>
              <a:t>FILTRO BIOLÓGICO</a:t>
            </a:r>
          </a:p>
          <a:p>
            <a:pPr lvl="1"/>
            <a:r>
              <a:rPr lang="pt-BR" dirty="0" smtClean="0">
                <a:cs typeface="Times New Roman" pitchFamily="18" charset="0"/>
              </a:rPr>
              <a:t>BIODISCO</a:t>
            </a:r>
          </a:p>
          <a:p>
            <a:pPr lvl="1"/>
            <a:r>
              <a:rPr lang="pt-BR" dirty="0" err="1" smtClean="0">
                <a:solidFill>
                  <a:srgbClr val="C00000"/>
                </a:solidFill>
                <a:cs typeface="Times New Roman" pitchFamily="18" charset="0"/>
              </a:rPr>
              <a:t>Bardenpho</a:t>
            </a:r>
            <a:r>
              <a:rPr lang="pt-BR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pt-BR" dirty="0" err="1" smtClean="0">
                <a:solidFill>
                  <a:srgbClr val="C00000"/>
                </a:solidFill>
                <a:cs typeface="Times New Roman" pitchFamily="18" charset="0"/>
              </a:rPr>
              <a:t>processs</a:t>
            </a:r>
            <a:endParaRPr lang="pt-BR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2400"/>
              <a:t>ASPECTOS GERAIS DA NITRIFICAÇÃO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00808"/>
            <a:ext cx="7924800" cy="4191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MICRORGANIMOS – BACTÉRIAS ESTRITAMENTE AERÓBIAS</a:t>
            </a:r>
          </a:p>
          <a:p>
            <a:pPr lvl="1">
              <a:lnSpc>
                <a:spcPct val="90000"/>
              </a:lnSpc>
            </a:pP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TAXA DE CRESCIMENTO DA </a:t>
            </a:r>
            <a:r>
              <a:rPr lang="pt-BR" sz="2000" i="1" dirty="0">
                <a:solidFill>
                  <a:srgbClr val="FF0000"/>
                </a:solidFill>
                <a:cs typeface="Times New Roman" pitchFamily="18" charset="0"/>
              </a:rPr>
              <a:t>NITROSOMONAS </a:t>
            </a: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É MENOR QUE A DA </a:t>
            </a:r>
            <a:r>
              <a:rPr lang="pt-BR" sz="2000" i="1" dirty="0">
                <a:solidFill>
                  <a:srgbClr val="FF0000"/>
                </a:solidFill>
                <a:cs typeface="Times New Roman" pitchFamily="18" charset="0"/>
              </a:rPr>
              <a:t>NITROBACTER, </a:t>
            </a: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PORTANTO, LIMITANTE DO PROCESSO</a:t>
            </a:r>
          </a:p>
          <a:p>
            <a:pPr>
              <a:lnSpc>
                <a:spcPct val="90000"/>
              </a:lnSpc>
            </a:pPr>
            <a:endParaRPr lang="pt-B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CONSUMO DE O</a:t>
            </a:r>
            <a:r>
              <a:rPr lang="pt-BR" sz="2400" baseline="-25000" dirty="0">
                <a:cs typeface="Times New Roman" pitchFamily="18" charset="0"/>
              </a:rPr>
              <a:t>2</a:t>
            </a:r>
            <a:r>
              <a:rPr lang="pt-BR" sz="2400" dirty="0"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2000" dirty="0">
                <a:cs typeface="Times New Roman" pitchFamily="18" charset="0"/>
              </a:rPr>
              <a:t>4,25 A 5mgO</a:t>
            </a:r>
            <a:r>
              <a:rPr lang="pt-BR" sz="2000" baseline="-25000" dirty="0">
                <a:cs typeface="Times New Roman" pitchFamily="18" charset="0"/>
              </a:rPr>
              <a:t>2</a:t>
            </a:r>
            <a:r>
              <a:rPr lang="pt-BR" sz="2000" dirty="0">
                <a:cs typeface="Times New Roman" pitchFamily="18" charset="0"/>
              </a:rPr>
              <a:t>/</a:t>
            </a:r>
            <a:r>
              <a:rPr lang="pt-BR" sz="2000" dirty="0" err="1">
                <a:cs typeface="Times New Roman" pitchFamily="18" charset="0"/>
              </a:rPr>
              <a:t>mg</a:t>
            </a:r>
            <a:r>
              <a:rPr lang="pt-BR" sz="2000" dirty="0">
                <a:cs typeface="Times New Roman" pitchFamily="18" charset="0"/>
              </a:rPr>
              <a:t> N-AMONIACAL REMOVIDO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pt-BR" sz="2400" dirty="0">
                <a:cs typeface="Times New Roman" pitchFamily="18" charset="0"/>
              </a:rPr>
              <a:t>CONSUMO DE ALCALINIDADE: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sz="2000" dirty="0">
                <a:cs typeface="Times New Roman" pitchFamily="18" charset="0"/>
              </a:rPr>
              <a:t>7mgCaCO</a:t>
            </a:r>
            <a:r>
              <a:rPr lang="pt-BR" sz="2000" baseline="-25000" dirty="0">
                <a:cs typeface="Times New Roman" pitchFamily="18" charset="0"/>
              </a:rPr>
              <a:t>3</a:t>
            </a:r>
            <a:r>
              <a:rPr lang="pt-BR" sz="2000" dirty="0">
                <a:cs typeface="Times New Roman" pitchFamily="18" charset="0"/>
              </a:rPr>
              <a:t>/</a:t>
            </a:r>
            <a:r>
              <a:rPr lang="pt-BR" sz="2000" dirty="0" err="1">
                <a:cs typeface="Times New Roman" pitchFamily="18" charset="0"/>
              </a:rPr>
              <a:t>mg</a:t>
            </a:r>
            <a:r>
              <a:rPr lang="pt-BR" sz="2000" dirty="0">
                <a:cs typeface="Times New Roman" pitchFamily="18" charset="0"/>
              </a:rPr>
              <a:t> N-AMONIACAL REMOVIDO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2400"/>
              <a:t>ASPECTOS GERAIS DA NITRIFICAÇÃO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276872"/>
            <a:ext cx="7772400" cy="3657600"/>
          </a:xfrm>
          <a:noFill/>
        </p:spPr>
        <p:txBody>
          <a:bodyPr/>
          <a:lstStyle/>
          <a:p>
            <a:r>
              <a:rPr lang="pt-BR" dirty="0">
                <a:cs typeface="Times New Roman" pitchFamily="18" charset="0"/>
              </a:rPr>
              <a:t>TEMPERATURA</a:t>
            </a:r>
          </a:p>
          <a:p>
            <a:pPr lvl="1"/>
            <a:r>
              <a:rPr lang="pt-BR" dirty="0">
                <a:cs typeface="Times New Roman" pitchFamily="18" charset="0"/>
              </a:rPr>
              <a:t>TEMP. BAIXA LEVA AO AUMENTO NA CONCENTRAÇÃO DE NITRITOS (CONC. NO</a:t>
            </a:r>
            <a:r>
              <a:rPr lang="pt-BR" baseline="-25000" dirty="0">
                <a:cs typeface="Times New Roman" pitchFamily="18" charset="0"/>
              </a:rPr>
              <a:t>2</a:t>
            </a:r>
            <a:r>
              <a:rPr lang="pt-BR" baseline="30000" dirty="0">
                <a:cs typeface="Times New Roman" pitchFamily="18" charset="0"/>
              </a:rPr>
              <a:t>-</a:t>
            </a:r>
            <a:r>
              <a:rPr lang="pt-BR" dirty="0">
                <a:cs typeface="Times New Roman" pitchFamily="18" charset="0"/>
              </a:rPr>
              <a:t> &gt; 10mg/L INIBE A </a:t>
            </a:r>
            <a:r>
              <a:rPr lang="pt-BR" i="1" dirty="0">
                <a:cs typeface="Times New Roman" pitchFamily="18" charset="0"/>
              </a:rPr>
              <a:t>NITROBACTER</a:t>
            </a:r>
            <a:r>
              <a:rPr lang="pt-BR" dirty="0" smtClean="0">
                <a:cs typeface="Times New Roman" pitchFamily="18" charset="0"/>
              </a:rPr>
              <a:t>) - OCORRÊNCIA DE FORTE INIBIÇÃO PARA TEMPERATURAS ABAIXO DE 10ºC</a:t>
            </a:r>
          </a:p>
          <a:p>
            <a:pPr lvl="1">
              <a:buNone/>
            </a:pPr>
            <a:endParaRPr lang="pt-BR" dirty="0">
              <a:cs typeface="Times New Roman" pitchFamily="18" charset="0"/>
            </a:endParaRPr>
          </a:p>
          <a:p>
            <a:pPr lvl="1"/>
            <a:r>
              <a:rPr lang="pt-BR" dirty="0">
                <a:cs typeface="Times New Roman" pitchFamily="18" charset="0"/>
              </a:rPr>
              <a:t>FAIXA IDEAL (30ºC</a:t>
            </a:r>
            <a:r>
              <a:rPr lang="pt-BR" dirty="0" smtClean="0">
                <a:cs typeface="Times New Roman" pitchFamily="18" charset="0"/>
              </a:rPr>
              <a:t>)</a:t>
            </a:r>
            <a:endParaRPr lang="pt-BR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/>
          <a:lstStyle/>
          <a:p>
            <a:pPr algn="ctr"/>
            <a:r>
              <a:rPr lang="pt-BR" sz="2400"/>
              <a:t>ASPECTOS GERAIS DA NITRIFICAÇÃO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060848"/>
            <a:ext cx="7543800" cy="4038600"/>
          </a:xfrm>
          <a:noFill/>
        </p:spPr>
        <p:txBody>
          <a:bodyPr>
            <a:normAutofit/>
          </a:bodyPr>
          <a:lstStyle/>
          <a:p>
            <a:r>
              <a:rPr lang="pt-BR" dirty="0">
                <a:cs typeface="Times New Roman" pitchFamily="18" charset="0"/>
              </a:rPr>
              <a:t>INIBIDORES</a:t>
            </a:r>
          </a:p>
          <a:p>
            <a:pPr lvl="1"/>
            <a:r>
              <a:rPr lang="pt-BR" dirty="0">
                <a:cs typeface="Times New Roman" pitchFamily="18" charset="0"/>
              </a:rPr>
              <a:t>Nitritos e </a:t>
            </a:r>
            <a:r>
              <a:rPr lang="pt-BR" dirty="0" err="1">
                <a:cs typeface="Times New Roman" pitchFamily="18" charset="0"/>
              </a:rPr>
              <a:t>ác</a:t>
            </a:r>
            <a:r>
              <a:rPr lang="pt-BR" dirty="0">
                <a:cs typeface="Times New Roman" pitchFamily="18" charset="0"/>
              </a:rPr>
              <a:t>. Nitroso (Conc. acima de 0,22 e 2,8</a:t>
            </a:r>
            <a:r>
              <a:rPr lang="pt-BR" dirty="0" err="1">
                <a:cs typeface="Times New Roman" pitchFamily="18" charset="0"/>
              </a:rPr>
              <a:t>mg</a:t>
            </a:r>
            <a:r>
              <a:rPr lang="pt-BR" dirty="0">
                <a:cs typeface="Times New Roman" pitchFamily="18" charset="0"/>
              </a:rPr>
              <a:t>/L, respectivamente)</a:t>
            </a:r>
          </a:p>
          <a:p>
            <a:pPr lvl="1"/>
            <a:r>
              <a:rPr lang="pt-BR" dirty="0">
                <a:cs typeface="Times New Roman" pitchFamily="18" charset="0"/>
              </a:rPr>
              <a:t>Metais (Conc. acima de 20mg/L)</a:t>
            </a:r>
          </a:p>
          <a:p>
            <a:pPr lvl="1"/>
            <a:r>
              <a:rPr lang="pt-BR" dirty="0">
                <a:cs typeface="Times New Roman" pitchFamily="18" charset="0"/>
              </a:rPr>
              <a:t>N-AMONIACAL (Conc. acima de 1000mg/L)</a:t>
            </a:r>
          </a:p>
          <a:p>
            <a:endParaRPr lang="pt-BR" dirty="0">
              <a:cs typeface="Times New Roman" pitchFamily="18" charset="0"/>
            </a:endParaRPr>
          </a:p>
          <a:p>
            <a:r>
              <a:rPr lang="pt-BR" dirty="0">
                <a:cs typeface="Times New Roman" pitchFamily="18" charset="0"/>
              </a:rPr>
              <a:t>pH</a:t>
            </a:r>
          </a:p>
          <a:p>
            <a:pPr lvl="1"/>
            <a:r>
              <a:rPr lang="pt-BR" dirty="0">
                <a:cs typeface="Times New Roman" pitchFamily="18" charset="0"/>
              </a:rPr>
              <a:t>Faixa 7,2-8,0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609600"/>
            <a:ext cx="8486775" cy="6016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400" smtClean="0"/>
              <a:t>PARÃMETROS DE DIMENSIONAMENTO EMPREGADOS NA NITRIFICAÇÃO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pt-BR" altLang="pt-BR" sz="2400" smtClean="0">
                <a:cs typeface="Times New Roman" panose="02020603050405020304" pitchFamily="18" charset="0"/>
              </a:rPr>
              <a:t>CINÉTICA – MODELO DE MONOD (MISTURA COMPLETA) – REMOÇÃO DE MATÉRIA CARBONÁCEA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410200" y="3048000"/>
          <a:ext cx="2251075" cy="1296988"/>
        </p:xfrm>
        <a:graphic>
          <a:graphicData uri="http://schemas.openxmlformats.org/presentationml/2006/ole">
            <p:oleObj spid="_x0000_s1026" name="Equation" r:id="rId3" imgW="748975" imgH="431613" progId="Equation.3">
              <p:embed/>
            </p:oleObj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838200" y="2971800"/>
          <a:ext cx="3468688" cy="1296988"/>
        </p:xfrm>
        <a:graphic>
          <a:graphicData uri="http://schemas.openxmlformats.org/presentationml/2006/ole">
            <p:oleObj spid="_x0000_s1027" name="Equation" r:id="rId4" imgW="1155700" imgH="431800" progId="Equation.3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50825" y="5561013"/>
          <a:ext cx="3430588" cy="1296987"/>
        </p:xfrm>
        <a:graphic>
          <a:graphicData uri="http://schemas.openxmlformats.org/presentationml/2006/ole">
            <p:oleObj spid="_x0000_s1028" name="Equation" r:id="rId5" imgW="1143000" imgH="43180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581400" y="4191000"/>
          <a:ext cx="1220788" cy="1182688"/>
        </p:xfrm>
        <a:graphic>
          <a:graphicData uri="http://schemas.openxmlformats.org/presentationml/2006/ole">
            <p:oleObj spid="_x0000_s1029" name="Equation" r:id="rId6" imgW="406048" imgH="393359" progId="Equation.3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111625" y="5637213"/>
          <a:ext cx="5032375" cy="1220787"/>
        </p:xfrm>
        <a:graphic>
          <a:graphicData uri="http://schemas.openxmlformats.org/presentationml/2006/ole">
            <p:oleObj spid="_x0000_s1030" name="Equation" r:id="rId7" imgW="1675673" imgH="406224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</TotalTime>
  <Words>868</Words>
  <Application>Microsoft Office PowerPoint</Application>
  <PresentationFormat>Apresentação na tela (4:3)</PresentationFormat>
  <Paragraphs>201</Paragraphs>
  <Slides>35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Aspecto</vt:lpstr>
      <vt:lpstr>Equation</vt:lpstr>
      <vt:lpstr>Tratamento terciário</vt:lpstr>
      <vt:lpstr>Slide 2</vt:lpstr>
      <vt:lpstr>Remoção de NITROGÊNIO -FUNDAMENTOS</vt:lpstr>
      <vt:lpstr>NITROGÊNIO EM SUAS VÁRIAS FORMAS</vt:lpstr>
      <vt:lpstr>ALTERNATIVAS PARA PROMOVER A NITRIFICAÇÃO</vt:lpstr>
      <vt:lpstr>ASPECTOS GERAIS DA NITRIFICAÇÃO</vt:lpstr>
      <vt:lpstr>ASPECTOS GERAIS DA NITRIFICAÇÃO</vt:lpstr>
      <vt:lpstr>ASPECTOS GERAIS DA NITRIFICAÇÃO</vt:lpstr>
      <vt:lpstr>PARÃMETROS DE DIMENSIONAMENTO EMPREGADOS NA NITRIFICAÇÃO</vt:lpstr>
      <vt:lpstr>PARÃMETROS DE DIMENSIONAMENTO EMPREGADOS NA NITRIFICAÇÃO</vt:lpstr>
      <vt:lpstr>PARÃMETROS DE DIMENSIONAMENTO EMPREGADOS NA NITRIFICAÇÃO</vt:lpstr>
      <vt:lpstr>PARÃMETROS DE DIMENSIONAMENTO EMPREGADOS NA NITRIFICAÇÃO</vt:lpstr>
      <vt:lpstr>PARÂMETROS DE DIMENSIONAMENTO EMPREGADOS NA NITRIFICAÇÃO</vt:lpstr>
      <vt:lpstr>OXIGÊNIO DISSOLVIDO (OD)</vt:lpstr>
      <vt:lpstr>Opções para a desnitrficação</vt:lpstr>
      <vt:lpstr>DESNITRIFICAÇÃO</vt:lpstr>
      <vt:lpstr>PRINCIPAIS FATORES QUE INTERFEREM NA DESNITRIFICAÇÃO</vt:lpstr>
      <vt:lpstr>TEMPERATURA E pH</vt:lpstr>
      <vt:lpstr>PRESENÇA E NATUREZA DO CARBONO ORGÂNICO</vt:lpstr>
      <vt:lpstr>TEMPO DE RETENÇÃO CELULAR</vt:lpstr>
      <vt:lpstr>REMOÇÃO BIOLÓGICA DE FÓSFORO</vt:lpstr>
      <vt:lpstr>REMOÇÃO BIOLÓGICA DE FÓSFORO</vt:lpstr>
      <vt:lpstr>Sistema BARDENPHO</vt:lpstr>
      <vt:lpstr>BARDENPHO</vt:lpstr>
      <vt:lpstr>BARDENPHO</vt:lpstr>
      <vt:lpstr>BARDENPHO</vt:lpstr>
      <vt:lpstr>BARDENPHO</vt:lpstr>
      <vt:lpstr>BARDENPHO</vt:lpstr>
      <vt:lpstr>BARDENPHO</vt:lpstr>
      <vt:lpstr>BARDENPHO</vt:lpstr>
      <vt:lpstr>BARDENPHO</vt:lpstr>
      <vt:lpstr>BARDENPHO + decantador</vt:lpstr>
      <vt:lpstr>Novas tecnologias</vt:lpstr>
      <vt:lpstr>REMOÇÃO DE FÓSFORO POR PRECIPITAÇÃO QUÍMICA</vt:lpstr>
      <vt:lpstr>BIBLIOGRAFIA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Tertiary treatment</dc:title>
  <dc:creator>User</dc:creator>
  <cp:lastModifiedBy>User</cp:lastModifiedBy>
  <cp:revision>9</cp:revision>
  <dcterms:created xsi:type="dcterms:W3CDTF">2011-03-28T12:27:31Z</dcterms:created>
  <dcterms:modified xsi:type="dcterms:W3CDTF">2016-11-18T09:30:56Z</dcterms:modified>
</cp:coreProperties>
</file>