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6" r:id="rId4"/>
    <p:sldId id="281" r:id="rId5"/>
    <p:sldId id="277" r:id="rId6"/>
    <p:sldId id="278" r:id="rId7"/>
    <p:sldId id="279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97" r:id="rId17"/>
    <p:sldId id="298" r:id="rId18"/>
    <p:sldId id="267" r:id="rId19"/>
    <p:sldId id="268" r:id="rId20"/>
    <p:sldId id="269" r:id="rId21"/>
    <p:sldId id="293" r:id="rId22"/>
    <p:sldId id="294" r:id="rId23"/>
    <p:sldId id="295" r:id="rId24"/>
    <p:sldId id="270" r:id="rId25"/>
    <p:sldId id="296" r:id="rId26"/>
    <p:sldId id="282" r:id="rId27"/>
    <p:sldId id="283" r:id="rId28"/>
    <p:sldId id="284" r:id="rId29"/>
    <p:sldId id="285" r:id="rId30"/>
    <p:sldId id="271" r:id="rId31"/>
    <p:sldId id="286" r:id="rId32"/>
    <p:sldId id="287" r:id="rId33"/>
    <p:sldId id="288" r:id="rId34"/>
    <p:sldId id="289" r:id="rId35"/>
    <p:sldId id="290" r:id="rId36"/>
    <p:sldId id="299" r:id="rId37"/>
    <p:sldId id="300" r:id="rId38"/>
    <p:sldId id="301" r:id="rId39"/>
    <p:sldId id="302" r:id="rId40"/>
    <p:sldId id="303" r:id="rId41"/>
    <p:sldId id="304" r:id="rId42"/>
    <p:sldId id="273" r:id="rId43"/>
    <p:sldId id="27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957E-A684-4A3D-89DF-79902C7EDC33}" type="datetimeFigureOut">
              <a:rPr lang="pt-BR" smtClean="0"/>
              <a:pPr/>
              <a:t>29/08/2021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D004-BDF6-4F3D-BC61-0403EC1142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AB9E7-7876-4161-8EA6-94183F0EDE36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B2027-0E8B-47B6-A647-D5B63A66C3F1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B1620-46BD-457F-933F-FB74EF8D84AF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 lIns="92065" tIns="46034" rIns="92065" bIns="46034" anchor="t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7ED43-9FD8-4DA2-9CF6-60FE21919E5A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 lIns="92065" tIns="46034" rIns="92065" bIns="46034" anchor="t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2E906-30D6-40BC-AEEE-CF190F688D35}" type="slidenum">
              <a:rPr lang="pt-BR" smtClean="0"/>
              <a:pPr/>
              <a:t>23</a:t>
            </a:fld>
            <a:endParaRPr lang="pt-BR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 lIns="92065" tIns="46034" rIns="92065" bIns="46034" anchor="t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CF465-81D9-47AD-8201-A68ED22D75A3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 lIns="92065" tIns="46034" rIns="92065" bIns="46034" anchor="t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0CFEC-38AF-4B6D-9F61-E4766526691C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9AA1B-CD97-40D0-A3B4-5B1B58E753D1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D5781-5B80-4041-A5AD-66BB72DD4B78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16855-60CB-4D8D-9FCB-F539F199A0D2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79F3-2EAC-437E-ABB3-65DEA60897FF}" type="datetime1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39CC-F516-4BB2-BAA6-886099F13613}" type="datetime1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FCA-29E5-425E-94F5-F939B7C7B99A}" type="datetime1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648-79E8-4C59-9605-F46E5AC4BBD9}" type="datetime1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28BF-8B9D-4B47-8A1A-08AFA4ECCA4B}" type="datetime1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0359-DE3A-44CE-8633-9084A35A18AF}" type="datetime1">
              <a:rPr lang="pt-BR" smtClean="0"/>
              <a:t>29/08/2021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D5B-E211-43D4-8C6E-D4E407A661F8}" type="datetime1">
              <a:rPr lang="pt-BR" smtClean="0"/>
              <a:t>29/08/2021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358B-E5AF-4C22-AC48-44039DC0C72C}" type="datetime1">
              <a:rPr lang="pt-BR" smtClean="0"/>
              <a:t>29/08/2021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FBB-2A9F-495D-8A7F-A64D84487E95}" type="datetime1">
              <a:rPr lang="pt-BR" smtClean="0"/>
              <a:t>29/08/2021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57C8-E4C1-414C-8CA0-C4BC523C29CA}" type="datetime1">
              <a:rPr lang="pt-BR" smtClean="0"/>
              <a:t>29/08/2021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220-AB8C-4333-96D7-48F27577E13C}" type="datetime1">
              <a:rPr lang="pt-BR" smtClean="0"/>
              <a:t>29/08/2021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255E-0B08-4CC6-9EBD-3120B57AE635}" type="datetime1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CCA 5968 – 2021 - Leandro Leonardo Batista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DD66-FB7D-446E-BFE7-890FB93677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barry_schwartz_the_paradox_of_choice?language=pt-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7YFYToHTA" TargetMode="External"/><Relationship Id="rId2" Type="http://schemas.openxmlformats.org/officeDocument/2006/relationships/hyperlink" Target="https://pluga.co/blog/marketing/pesquisa-de-satisfacao-onlin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COLETANDO DADOS DE FORMA ESTRUTURADA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pt-BR" dirty="0" smtClean="0"/>
              <a:t>CCA 5968 – 2021</a:t>
            </a:r>
          </a:p>
          <a:p>
            <a:endParaRPr lang="pt-BR" sz="2000" dirty="0"/>
          </a:p>
          <a:p>
            <a:r>
              <a:rPr lang="pt-BR" sz="2000" dirty="0" smtClean="0"/>
              <a:t>Leandro Leonardo Batista</a:t>
            </a:r>
            <a:endParaRPr lang="pt-B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15F30-653C-4163-8CE8-F9BFC74EEAC7}" type="slidenum">
              <a:rPr lang="pt-BR" smtClean="0"/>
              <a:pPr/>
              <a:t>10</a:t>
            </a:fld>
            <a:endParaRPr lang="pt-BR" dirty="0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184525" y="715963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4000" dirty="0"/>
              <a:t>Questionário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517525" y="1911350"/>
            <a:ext cx="7481472" cy="449725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I - Introdução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Pesquisa </a:t>
            </a:r>
            <a:r>
              <a:rPr lang="pt-BR" sz="2000" b="1" dirty="0" err="1" smtClean="0"/>
              <a:t>quanti</a:t>
            </a:r>
            <a:r>
              <a:rPr lang="pt-BR" sz="2000" dirty="0" smtClean="0"/>
              <a:t> </a:t>
            </a:r>
            <a:r>
              <a:rPr lang="pt-BR" sz="2000" dirty="0"/>
              <a:t>= questionário (errado)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pt-BR" sz="2000" dirty="0"/>
              <a:t> Vários instrumentos:</a:t>
            </a:r>
          </a:p>
          <a:p>
            <a:pPr lvl="3">
              <a:lnSpc>
                <a:spcPct val="90000"/>
              </a:lnSpc>
              <a:buFontTx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 Dados primários sem questionários: 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800" dirty="0" smtClean="0"/>
              <a:t> observação de comportamentos, 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800" dirty="0" smtClean="0"/>
              <a:t> contagem (tráfego de pessoas em um site, n</a:t>
            </a:r>
            <a:r>
              <a:rPr lang="pt-BR" sz="1800" u="sng" dirty="0" smtClean="0"/>
              <a:t>º</a:t>
            </a:r>
            <a:r>
              <a:rPr lang="pt-BR" sz="1800" dirty="0" smtClean="0"/>
              <a:t> de </a:t>
            </a:r>
            <a:r>
              <a:rPr lang="pt-BR" sz="1800" dirty="0" err="1" smtClean="0"/>
              <a:t>clicks</a:t>
            </a:r>
            <a:r>
              <a:rPr lang="pt-BR" sz="1800" dirty="0" smtClean="0"/>
              <a:t>),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800" dirty="0" smtClean="0"/>
              <a:t>  análise de conteúdo de propagandas e/ou comentários</a:t>
            </a:r>
          </a:p>
          <a:p>
            <a:pPr lvl="3">
              <a:lnSpc>
                <a:spcPct val="90000"/>
              </a:lnSpc>
              <a:buFontTx/>
              <a:buChar char="•"/>
            </a:pPr>
            <a:r>
              <a:rPr lang="pt-BR" sz="2000" dirty="0" smtClean="0"/>
              <a:t>Dados </a:t>
            </a:r>
            <a:r>
              <a:rPr lang="pt-BR" sz="2000" dirty="0"/>
              <a:t>secundários</a:t>
            </a:r>
            <a:r>
              <a:rPr lang="pt-BR" sz="2000" dirty="0" smtClean="0"/>
              <a:t>: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600" dirty="0" smtClean="0"/>
              <a:t> Pesquisa publicadas do </a:t>
            </a:r>
            <a:r>
              <a:rPr lang="pt-BR" sz="1600" dirty="0" err="1" smtClean="0"/>
              <a:t>Euromonitor</a:t>
            </a:r>
            <a:r>
              <a:rPr lang="pt-BR" sz="1600" dirty="0" smtClean="0"/>
              <a:t>, Datafolha, Ibope, </a:t>
            </a:r>
            <a:r>
              <a:rPr lang="pt-BR" sz="1600" dirty="0" err="1" smtClean="0"/>
              <a:t>etc</a:t>
            </a:r>
            <a:endParaRPr lang="pt-BR" sz="1600" dirty="0" smtClean="0"/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600" dirty="0" smtClean="0"/>
              <a:t> Resultados de estudos científicos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600" dirty="0" smtClean="0"/>
              <a:t> Instituições: Federação do comércio, </a:t>
            </a:r>
            <a:r>
              <a:rPr lang="pt-BR" sz="1600" dirty="0" err="1" smtClean="0"/>
              <a:t>Fiesp</a:t>
            </a:r>
            <a:r>
              <a:rPr lang="pt-BR" sz="1600" dirty="0" smtClean="0"/>
              <a:t>, </a:t>
            </a:r>
            <a:r>
              <a:rPr lang="pt-BR" sz="1600" dirty="0" err="1" smtClean="0"/>
              <a:t>etc</a:t>
            </a:r>
            <a:r>
              <a:rPr lang="pt-BR" sz="1600" dirty="0" smtClean="0"/>
              <a:t> 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600" dirty="0" smtClean="0"/>
              <a:t>   impostos</a:t>
            </a:r>
            <a:r>
              <a:rPr lang="pt-BR" sz="1600" dirty="0"/>
              <a:t>, </a:t>
            </a:r>
            <a:r>
              <a:rPr lang="pt-BR" sz="1600" dirty="0" smtClean="0"/>
              <a:t>taxas,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600" dirty="0" smtClean="0"/>
              <a:t>  dólar, inflação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pt-BR" sz="2000" dirty="0" smtClean="0"/>
              <a:t> Várias </a:t>
            </a:r>
            <a:r>
              <a:rPr lang="pt-BR" sz="2000" dirty="0"/>
              <a:t>formas de registrar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000" dirty="0"/>
              <a:t> </a:t>
            </a:r>
            <a:r>
              <a:rPr lang="pt-BR" sz="1800" dirty="0" smtClean="0"/>
              <a:t>Memória </a:t>
            </a:r>
            <a:r>
              <a:rPr lang="pt-BR" sz="1800" dirty="0" err="1" smtClean="0"/>
              <a:t>qdo</a:t>
            </a:r>
            <a:r>
              <a:rPr lang="pt-BR" sz="1800" dirty="0" smtClean="0"/>
              <a:t>. anotar é impossível</a:t>
            </a:r>
            <a:endParaRPr lang="pt-BR" sz="1800" dirty="0"/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800" dirty="0"/>
              <a:t> Gravar eletronicamente </a:t>
            </a:r>
            <a:r>
              <a:rPr lang="pt-BR" sz="1800" dirty="0" smtClean="0"/>
              <a:t>(câmera, celular, </a:t>
            </a:r>
            <a:r>
              <a:rPr lang="pt-BR" sz="1800" dirty="0"/>
              <a:t>computador)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1800" dirty="0"/>
              <a:t> Anotar: livre ou estruturado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6167438" y="1019175"/>
          <a:ext cx="2276475" cy="1751013"/>
        </p:xfrm>
        <a:graphic>
          <a:graphicData uri="http://schemas.openxmlformats.org/presentationml/2006/ole">
            <p:oleObj spid="_x0000_s1026" name="ClipArt" r:id="rId3" imgW="2285640" imgH="1760400" progId="">
              <p:embed/>
            </p:oleObj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ACAAC-852A-401C-8CB9-4BD8D16B00D4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508125" y="227013"/>
            <a:ext cx="5072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600"/>
              <a:t>II- Escrevendo as questões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879725" y="1057275"/>
            <a:ext cx="32194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70000"/>
              </a:lnSpc>
              <a:buFontTx/>
              <a:buChar char="•"/>
            </a:pPr>
            <a:r>
              <a:rPr lang="pt-BR"/>
              <a:t> diferente de conversa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pt-BR"/>
              <a:t> mas tão simples quanto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pt-BR"/>
              <a:t> sem viés 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60325" y="2484438"/>
            <a:ext cx="4773999" cy="390940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2800" b="1" dirty="0"/>
              <a:t>A. Quanto ao tipo</a:t>
            </a:r>
            <a:endParaRPr lang="pt-BR" dirty="0"/>
          </a:p>
          <a:p>
            <a:pPr lvl="1"/>
            <a:r>
              <a:rPr lang="pt-BR" sz="2000" dirty="0"/>
              <a:t>1. </a:t>
            </a:r>
            <a:r>
              <a:rPr lang="pt-BR" sz="2000" u="sng" dirty="0" smtClean="0"/>
              <a:t>ABERTAS</a:t>
            </a:r>
            <a:r>
              <a:rPr lang="pt-BR" sz="2000" dirty="0" smtClean="0"/>
              <a:t>: </a:t>
            </a:r>
            <a:r>
              <a:rPr lang="pt-BR" sz="2000" dirty="0" smtClean="0">
                <a:solidFill>
                  <a:srgbClr val="FF0000"/>
                </a:solidFill>
              </a:rPr>
              <a:t>vantagem da narrativa</a:t>
            </a:r>
            <a:endParaRPr lang="pt-BR" sz="2000" dirty="0">
              <a:solidFill>
                <a:srgbClr val="FF0000"/>
              </a:solidFill>
            </a:endParaRPr>
          </a:p>
          <a:p>
            <a:pPr lvl="2">
              <a:buFontTx/>
              <a:buChar char="•"/>
            </a:pPr>
            <a:r>
              <a:rPr lang="pt-BR" sz="2000" dirty="0"/>
              <a:t> explicações</a:t>
            </a:r>
          </a:p>
          <a:p>
            <a:pPr lvl="2">
              <a:buFontTx/>
              <a:buChar char="•"/>
            </a:pPr>
            <a:r>
              <a:rPr lang="pt-BR" sz="2000" dirty="0"/>
              <a:t> razões</a:t>
            </a:r>
          </a:p>
          <a:p>
            <a:pPr lvl="2">
              <a:buFontTx/>
              <a:buChar char="•"/>
            </a:pPr>
            <a:r>
              <a:rPr lang="pt-BR" sz="2000" dirty="0"/>
              <a:t> comparações</a:t>
            </a:r>
          </a:p>
          <a:p>
            <a:pPr lvl="2">
              <a:buFontTx/>
              <a:buChar char="•"/>
            </a:pPr>
            <a:r>
              <a:rPr lang="pt-BR" sz="2000" dirty="0"/>
              <a:t> muitas categorias</a:t>
            </a:r>
          </a:p>
          <a:p>
            <a:pPr lvl="2">
              <a:buFontTx/>
              <a:buChar char="•"/>
            </a:pPr>
            <a:r>
              <a:rPr lang="pt-BR" sz="2000" dirty="0"/>
              <a:t> lembranças espontâneas</a:t>
            </a:r>
          </a:p>
          <a:p>
            <a:pPr lvl="1"/>
            <a:r>
              <a:rPr lang="pt-BR" sz="2000" dirty="0"/>
              <a:t>Ex. </a:t>
            </a:r>
            <a:r>
              <a:rPr lang="pt-BR" sz="2000" u="sng" dirty="0"/>
              <a:t>O que você acha desta classe</a:t>
            </a:r>
            <a:r>
              <a:rPr lang="pt-BR" sz="2000" u="sng" dirty="0" smtClean="0"/>
              <a:t>?</a:t>
            </a:r>
          </a:p>
          <a:p>
            <a:pPr lvl="1"/>
            <a:r>
              <a:rPr lang="pt-BR" sz="2000" dirty="0" smtClean="0"/>
              <a:t>	</a:t>
            </a:r>
            <a:r>
              <a:rPr lang="pt-BR" sz="2000" i="1" dirty="0" smtClean="0"/>
              <a:t>Pergunta deve incentivar respostas </a:t>
            </a:r>
          </a:p>
          <a:p>
            <a:pPr lvl="1"/>
            <a:r>
              <a:rPr lang="pt-BR" sz="2000" i="1" dirty="0" smtClean="0"/>
              <a:t>Completas – o que mais? </a:t>
            </a:r>
          </a:p>
          <a:p>
            <a:pPr lvl="1"/>
            <a:r>
              <a:rPr lang="pt-BR" sz="2000" i="1" dirty="0" smtClean="0"/>
              <a:t>                    Bonito de que forma?</a:t>
            </a:r>
          </a:p>
          <a:p>
            <a:pPr lvl="1"/>
            <a:r>
              <a:rPr lang="pt-BR" sz="2000" i="1" dirty="0" smtClean="0"/>
              <a:t>                    Bom, como?</a:t>
            </a:r>
            <a:endParaRPr lang="pt-BR" sz="2000" i="1" dirty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4929190" y="2786058"/>
            <a:ext cx="4102098" cy="403251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/>
            <a:r>
              <a:rPr lang="pt-BR" sz="2000" u="sng" dirty="0"/>
              <a:t>2. </a:t>
            </a:r>
            <a:r>
              <a:rPr lang="pt-BR" sz="2000" u="sng" dirty="0" smtClean="0"/>
              <a:t>FECHADAS: </a:t>
            </a:r>
            <a:r>
              <a:rPr lang="pt-BR" sz="2000" u="sng" dirty="0" smtClean="0">
                <a:solidFill>
                  <a:srgbClr val="FF0000"/>
                </a:solidFill>
              </a:rPr>
              <a:t>vantagem da padronização das respostas</a:t>
            </a:r>
            <a:endParaRPr lang="pt-BR" sz="2000" u="sng" dirty="0">
              <a:solidFill>
                <a:srgbClr val="FF0000"/>
              </a:solidFill>
            </a:endParaRPr>
          </a:p>
          <a:p>
            <a:pPr lvl="2">
              <a:buFontTx/>
              <a:buChar char="•"/>
            </a:pPr>
            <a:r>
              <a:rPr lang="pt-BR" sz="1800" dirty="0"/>
              <a:t> respostas pré-codificadas</a:t>
            </a:r>
          </a:p>
          <a:p>
            <a:pPr lvl="2">
              <a:buFontTx/>
              <a:buChar char="•"/>
            </a:pPr>
            <a:r>
              <a:rPr lang="pt-BR" sz="1800" dirty="0"/>
              <a:t> quantificar</a:t>
            </a:r>
          </a:p>
          <a:p>
            <a:pPr lvl="2">
              <a:buFontTx/>
              <a:buChar char="•"/>
            </a:pPr>
            <a:r>
              <a:rPr lang="pt-BR" sz="1800" dirty="0"/>
              <a:t> padronizam respostas</a:t>
            </a:r>
          </a:p>
          <a:p>
            <a:pPr lvl="1"/>
            <a:r>
              <a:rPr lang="pt-BR" sz="1800" dirty="0"/>
              <a:t>Ex. </a:t>
            </a:r>
            <a:r>
              <a:rPr lang="pt-BR" sz="1800" u="sng" dirty="0"/>
              <a:t>Entre os 5 fatores listados</a:t>
            </a:r>
            <a:br>
              <a:rPr lang="pt-BR" sz="1800" u="sng" dirty="0"/>
            </a:br>
            <a:r>
              <a:rPr lang="pt-BR" sz="1800" u="sng" dirty="0"/>
              <a:t>qual é o que melhor representa</a:t>
            </a:r>
          </a:p>
          <a:p>
            <a:pPr lvl="1"/>
            <a:r>
              <a:rPr lang="pt-BR" sz="1800" u="sng" dirty="0"/>
              <a:t>a sua opinião sobre esta classe</a:t>
            </a:r>
            <a:r>
              <a:rPr lang="pt-BR" sz="1800" u="sng" dirty="0" smtClean="0"/>
              <a:t>?</a:t>
            </a:r>
          </a:p>
          <a:p>
            <a:pPr marL="800100" lvl="1" indent="-342900">
              <a:buAutoNum type="alphaLcPeriod"/>
            </a:pPr>
            <a:r>
              <a:rPr lang="pt-BR" sz="1800" dirty="0" smtClean="0"/>
              <a:t>Opção 1</a:t>
            </a:r>
          </a:p>
          <a:p>
            <a:pPr marL="800100" lvl="1" indent="-342900">
              <a:buAutoNum type="alphaLcPeriod"/>
            </a:pPr>
            <a:r>
              <a:rPr lang="pt-BR" sz="1800" dirty="0" smtClean="0"/>
              <a:t>Opção 2</a:t>
            </a:r>
          </a:p>
          <a:p>
            <a:pPr marL="800100" lvl="1" indent="-342900">
              <a:buAutoNum type="alphaLcPeriod"/>
            </a:pPr>
            <a:r>
              <a:rPr lang="pt-BR" sz="1800" dirty="0" smtClean="0"/>
              <a:t>Opção 3</a:t>
            </a:r>
          </a:p>
          <a:p>
            <a:pPr marL="800100" lvl="1" indent="-342900">
              <a:buAutoNum type="alphaLcPeriod"/>
            </a:pPr>
            <a:r>
              <a:rPr lang="pt-BR" sz="1800" dirty="0" smtClean="0"/>
              <a:t>Opção 4</a:t>
            </a:r>
          </a:p>
          <a:p>
            <a:pPr marL="800100" lvl="1" indent="-342900">
              <a:buAutoNum type="alphaLcPeriod"/>
            </a:pPr>
            <a:r>
              <a:rPr lang="pt-BR" sz="1800" dirty="0" smtClean="0"/>
              <a:t>Outro:____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4953000" y="3048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2050" name="Object 7"/>
          <p:cNvGraphicFramePr>
            <a:graphicFrameLocks/>
          </p:cNvGraphicFramePr>
          <p:nvPr/>
        </p:nvGraphicFramePr>
        <p:xfrm>
          <a:off x="6567488" y="285728"/>
          <a:ext cx="2085975" cy="2276475"/>
        </p:xfrm>
        <a:graphic>
          <a:graphicData uri="http://schemas.openxmlformats.org/presentationml/2006/ole">
            <p:oleObj spid="_x0000_s2050" name="ClipArt" r:id="rId3" imgW="2095200" imgH="2285640" progId="">
              <p:embed/>
            </p:oleObj>
          </a:graphicData>
        </a:graphic>
      </p:graphicFrame>
      <p:cxnSp>
        <p:nvCxnSpPr>
          <p:cNvPr id="10" name="Conector de seta reta 9"/>
          <p:cNvCxnSpPr/>
          <p:nvPr/>
        </p:nvCxnSpPr>
        <p:spPr bwMode="auto">
          <a:xfrm>
            <a:off x="6072198" y="1214422"/>
            <a:ext cx="642942" cy="2857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40079-FBF7-4FE3-90A1-F8C5B5D029F9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46125" y="579438"/>
            <a:ext cx="681635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200" b="1" dirty="0"/>
              <a:t>B. </a:t>
            </a:r>
            <a:r>
              <a:rPr lang="pt-BR" sz="3200" b="1" dirty="0" smtClean="0"/>
              <a:t>As perguntas de respostas </a:t>
            </a:r>
            <a:r>
              <a:rPr lang="pt-BR" sz="3200" b="1" dirty="0"/>
              <a:t>fechadas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65125" y="1508125"/>
            <a:ext cx="3492495" cy="382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pt-BR" dirty="0"/>
              <a:t>1. </a:t>
            </a:r>
            <a:r>
              <a:rPr lang="pt-BR" dirty="0" smtClean="0"/>
              <a:t>Tipos de respostas</a:t>
            </a:r>
            <a:endParaRPr lang="pt-BR" dirty="0"/>
          </a:p>
          <a:p>
            <a:pPr lvl="1">
              <a:lnSpc>
                <a:spcPct val="130000"/>
              </a:lnSpc>
            </a:pPr>
            <a:r>
              <a:rPr lang="pt-BR" sz="2000" u="sng" dirty="0"/>
              <a:t>resposta </a:t>
            </a:r>
            <a:r>
              <a:rPr lang="pt-BR" sz="2000" u="sng" dirty="0" smtClean="0"/>
              <a:t>simples (RS)</a:t>
            </a:r>
            <a:endParaRPr lang="pt-BR" sz="2000" dirty="0"/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dirty="0" smtClean="0"/>
              <a:t> </a:t>
            </a:r>
            <a:r>
              <a:rPr lang="pt-BR" sz="1600" u="sng" dirty="0" smtClean="0"/>
              <a:t>aceita uma resposta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dirty="0" smtClean="0"/>
              <a:t>sim</a:t>
            </a:r>
            <a:r>
              <a:rPr lang="pt-BR" sz="1600" dirty="0"/>
              <a:t>/ </a:t>
            </a:r>
            <a:r>
              <a:rPr lang="pt-BR" sz="1600" dirty="0" smtClean="0"/>
              <a:t>não</a:t>
            </a:r>
            <a:endParaRPr lang="pt-BR" sz="1600" dirty="0"/>
          </a:p>
          <a:p>
            <a:pPr lvl="1">
              <a:lnSpc>
                <a:spcPct val="130000"/>
              </a:lnSpc>
            </a:pPr>
            <a:r>
              <a:rPr lang="pt-BR" sz="2000" u="sng" dirty="0" smtClean="0"/>
              <a:t>resposta múltipla (RM)</a:t>
            </a:r>
            <a:endParaRPr lang="pt-BR" sz="2000" u="sng" dirty="0"/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u="sng" dirty="0" smtClean="0"/>
              <a:t>aceita mais de uma resposta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dirty="0" smtClean="0"/>
              <a:t> destas </a:t>
            </a:r>
            <a:r>
              <a:rPr lang="pt-BR" sz="1600" dirty="0"/>
              <a:t>quais estão </a:t>
            </a:r>
            <a:r>
              <a:rPr lang="pt-BR" sz="1600" dirty="0" smtClean="0"/>
              <a:t>certas</a:t>
            </a:r>
            <a:endParaRPr lang="pt-BR" sz="1600" dirty="0"/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dirty="0" smtClean="0"/>
              <a:t>ordem de preferência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dirty="0" smtClean="0"/>
              <a:t> marque todas que se apliquem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600" dirty="0" smtClean="0"/>
              <a:t>Etc.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946525" y="1431925"/>
            <a:ext cx="4602222" cy="48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dirty="0"/>
              <a:t>2. Escalas</a:t>
            </a:r>
          </a:p>
          <a:p>
            <a:pPr lvl="1">
              <a:lnSpc>
                <a:spcPct val="120000"/>
              </a:lnSpc>
            </a:pPr>
            <a:r>
              <a:rPr lang="pt-BR" sz="2000" dirty="0"/>
              <a:t>a. </a:t>
            </a:r>
            <a:r>
              <a:rPr lang="pt-BR" sz="2000" u="sng" dirty="0"/>
              <a:t>medem</a:t>
            </a:r>
            <a:r>
              <a:rPr lang="pt-BR" sz="2000" dirty="0"/>
              <a:t>: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000" dirty="0"/>
              <a:t>quanto (satisfeito)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000" dirty="0"/>
              <a:t>qual (a chance)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000" dirty="0"/>
              <a:t>concordância (cenários e frases)</a:t>
            </a:r>
          </a:p>
          <a:p>
            <a:pPr lvl="1">
              <a:lnSpc>
                <a:spcPct val="120000"/>
              </a:lnSpc>
            </a:pPr>
            <a:r>
              <a:rPr lang="pt-BR" sz="2000" dirty="0"/>
              <a:t>b. </a:t>
            </a:r>
            <a:r>
              <a:rPr lang="pt-BR" sz="2000" u="sng" dirty="0"/>
              <a:t>escalas verbais usadas</a:t>
            </a:r>
            <a:endParaRPr lang="pt-BR" sz="2000" dirty="0"/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excelente/bom/ruim/péssimo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aprova/ desaprova 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concorda/discorda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muito/suficiente/pouco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melhor/pior/igual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sempre/nunca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pt-BR" sz="2000" dirty="0"/>
              <a:t>mais ou menos provável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3962400" y="1524000"/>
            <a:ext cx="0" cy="449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800" b="1" u="sng" dirty="0" smtClean="0"/>
              <a:t>Escalas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Teoricamente estão ao nível ordinal apenas debate-se desde de 1970 ou antes quais as consequências de assumir que medidas são intervalares: </a:t>
            </a:r>
            <a:r>
              <a:rPr lang="pt-BR" sz="1600" i="1" dirty="0" smtClean="0"/>
              <a:t>custo/ benefício do uso proibido</a:t>
            </a: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pt-BR" dirty="0" err="1" smtClean="0"/>
              <a:t>Likert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792" cy="3951288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400" dirty="0" smtClean="0"/>
              <a:t>Escalas tipo </a:t>
            </a:r>
            <a:r>
              <a:rPr lang="pt-BR" sz="1400" dirty="0" err="1" smtClean="0"/>
              <a:t>Likert</a:t>
            </a:r>
            <a:endParaRPr lang="pt-BR" sz="1400" dirty="0" smtClean="0"/>
          </a:p>
          <a:p>
            <a:pPr lvl="2"/>
            <a:r>
              <a:rPr lang="pt-BR" sz="1400" dirty="0" smtClean="0"/>
              <a:t>uma das mais comuns formas de medida</a:t>
            </a:r>
            <a:br>
              <a:rPr lang="pt-BR" sz="1400" dirty="0" smtClean="0"/>
            </a:br>
            <a:r>
              <a:rPr lang="pt-BR" sz="1400" dirty="0" smtClean="0"/>
              <a:t>concorda/discorda, etc.</a:t>
            </a:r>
          </a:p>
          <a:p>
            <a:pPr lvl="2"/>
            <a:r>
              <a:rPr lang="pt-BR" sz="1400" dirty="0" smtClean="0"/>
              <a:t>construídas com a mesma proporção de itens positivos e negativos</a:t>
            </a:r>
          </a:p>
          <a:p>
            <a:pPr lvl="2"/>
            <a:r>
              <a:rPr lang="pt-BR" sz="1400" dirty="0" smtClean="0"/>
              <a:t>assume-se que avaliação é contínua e monotônica </a:t>
            </a:r>
          </a:p>
          <a:p>
            <a:pPr lvl="2"/>
            <a:r>
              <a:rPr lang="pt-BR" sz="1400" dirty="0" smtClean="0"/>
              <a:t>permite análise fatorial em conjunto de escalas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1200" dirty="0" err="1" smtClean="0"/>
              <a:t>Perg</a:t>
            </a:r>
            <a:r>
              <a:rPr lang="pt-BR" sz="1200" dirty="0" smtClean="0"/>
              <a:t>. A ECA é a melhor escola do mundo, você: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pt-BR" sz="1200" dirty="0" smtClean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/>
              <a:t>Diferencial Semântico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4041775" cy="3951288"/>
          </a:xfrm>
          <a:ln>
            <a:solidFill>
              <a:srgbClr val="FF0000"/>
            </a:solidFill>
          </a:ln>
        </p:spPr>
        <p:txBody>
          <a:bodyPr/>
          <a:lstStyle/>
          <a:p>
            <a:pPr lvl="1">
              <a:lnSpc>
                <a:spcPct val="110000"/>
              </a:lnSpc>
            </a:pPr>
            <a:endParaRPr lang="pt-BR" sz="1400" dirty="0" smtClean="0"/>
          </a:p>
          <a:p>
            <a:pPr lvl="1">
              <a:lnSpc>
                <a:spcPct val="110000"/>
              </a:lnSpc>
            </a:pPr>
            <a:r>
              <a:rPr lang="pt-BR" sz="1400" dirty="0" smtClean="0"/>
              <a:t>técnica aplicada em estudos de atitudes</a:t>
            </a:r>
          </a:p>
          <a:p>
            <a:pPr lvl="1">
              <a:lnSpc>
                <a:spcPct val="110000"/>
              </a:lnSpc>
            </a:pPr>
            <a:r>
              <a:rPr lang="pt-BR" sz="1400" dirty="0" smtClean="0"/>
              <a:t>uso na avaliação da distância entre a atitude do indivíduo e os extremos propostos pela escala</a:t>
            </a:r>
          </a:p>
          <a:p>
            <a:pPr lvl="2">
              <a:lnSpc>
                <a:spcPct val="110000"/>
              </a:lnSpc>
            </a:pPr>
            <a:r>
              <a:rPr lang="pt-BR" sz="1400" dirty="0" smtClean="0"/>
              <a:t>Em geral: Conceito é apresentado e escalas avaliam as várias dimensões usando adjetivos extremos, definidos e opostos: bom/ ruim, fraco/ forte, ativo, passivo </a:t>
            </a:r>
          </a:p>
          <a:p>
            <a:pPr lvl="1">
              <a:lnSpc>
                <a:spcPct val="110000"/>
              </a:lnSpc>
            </a:pPr>
            <a:r>
              <a:rPr lang="pt-BR" sz="1400" dirty="0" smtClean="0"/>
              <a:t>vantagem em estudos </a:t>
            </a:r>
            <a:r>
              <a:rPr lang="pt-BR" sz="1400" dirty="0" err="1" smtClean="0"/>
              <a:t>multidimencionais</a:t>
            </a:r>
            <a:endParaRPr lang="pt-BR" sz="1400" dirty="0" smtClean="0"/>
          </a:p>
          <a:p>
            <a:pPr lvl="1">
              <a:lnSpc>
                <a:spcPct val="110000"/>
              </a:lnSpc>
            </a:pPr>
            <a:r>
              <a:rPr lang="pt-BR" sz="1400" dirty="0" smtClean="0"/>
              <a:t>problema quando existe interação produto/atributo</a:t>
            </a:r>
          </a:p>
          <a:p>
            <a:endParaRPr lang="pt-BR" sz="14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EEA6-67D3-47A0-8554-3C7787882C9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5457016"/>
          <a:ext cx="3912095" cy="106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19"/>
                <a:gridCol w="782419"/>
                <a:gridCol w="782419"/>
                <a:gridCol w="782419"/>
                <a:gridCol w="782419"/>
              </a:tblGrid>
              <a:tr h="306328">
                <a:tc gridSpan="5">
                  <a:txBody>
                    <a:bodyPr/>
                    <a:lstStyle/>
                    <a:p>
                      <a:r>
                        <a:rPr lang="pt-BR" sz="1100" dirty="0" smtClean="0"/>
                        <a:t>Pergunta 3: A ECA é a melhor escola do mundo, você</a:t>
                      </a:r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</a:tr>
              <a:tr h="306328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 Concorda totalmente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2. Concorda parcialmente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3. Nem concorda, nem discorda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4.</a:t>
                      </a:r>
                      <a:r>
                        <a:rPr lang="pt-BR" sz="1100" baseline="0" dirty="0" smtClean="0"/>
                        <a:t> Discorda parcialmente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5. Discorda totalmente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148064" y="5661248"/>
          <a:ext cx="3480050" cy="99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10"/>
                <a:gridCol w="696010"/>
                <a:gridCol w="696010"/>
                <a:gridCol w="696010"/>
                <a:gridCol w="696010"/>
              </a:tblGrid>
              <a:tr h="296261">
                <a:tc gridSpan="5">
                  <a:txBody>
                    <a:bodyPr/>
                    <a:lstStyle/>
                    <a:p>
                      <a:r>
                        <a:rPr lang="pt-BR" sz="1200" dirty="0" smtClean="0"/>
                        <a:t>Pergunta  4. A comida na D. Hermínia é:</a:t>
                      </a:r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6783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Quente</a:t>
                      </a:r>
                    </a:p>
                    <a:p>
                      <a:pPr algn="ctr"/>
                      <a:r>
                        <a:rPr lang="pt-BR" sz="1100" dirty="0" smtClean="0"/>
                        <a:t>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2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4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Fria</a:t>
                      </a:r>
                    </a:p>
                    <a:p>
                      <a:pPr algn="ctr"/>
                      <a:r>
                        <a:rPr lang="pt-BR" sz="1100" dirty="0" smtClean="0"/>
                        <a:t>5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8A520-2FD4-47E9-A00C-0063D021907E}" type="slidenum">
              <a:rPr lang="pt-BR" smtClean="0"/>
              <a:pPr/>
              <a:t>14</a:t>
            </a:fld>
            <a:endParaRPr lang="pt-BR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660525" y="136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pt-BR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30034" y="579438"/>
            <a:ext cx="807105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2800" b="1" dirty="0"/>
              <a:t>B. </a:t>
            </a:r>
            <a:r>
              <a:rPr lang="pt-BR" sz="2800" b="1" dirty="0" smtClean="0"/>
              <a:t>Dois pontos importantes para respostas fechadas</a:t>
            </a:r>
            <a:endParaRPr lang="pt-BR" sz="1600" dirty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17525" y="1355725"/>
            <a:ext cx="6197615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pt-BR" dirty="0"/>
              <a:t>A</a:t>
            </a:r>
            <a:r>
              <a:rPr lang="pt-BR" dirty="0" smtClean="0"/>
              <a:t>. </a:t>
            </a:r>
            <a:r>
              <a:rPr lang="pt-BR" u="sng" dirty="0"/>
              <a:t>número de itens</a:t>
            </a:r>
            <a:endParaRPr lang="pt-BR" dirty="0"/>
          </a:p>
          <a:p>
            <a:pPr lvl="1"/>
            <a:r>
              <a:rPr lang="pt-BR" sz="2000" dirty="0"/>
              <a:t>menor que 10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17525" y="2166938"/>
            <a:ext cx="6908943" cy="32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pt-BR" dirty="0"/>
              <a:t>B</a:t>
            </a:r>
            <a:r>
              <a:rPr lang="pt-BR" dirty="0" smtClean="0"/>
              <a:t>. </a:t>
            </a:r>
            <a:r>
              <a:rPr lang="pt-BR" dirty="0"/>
              <a:t>inclusão do ponto intermediário e não sei 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sempre </a:t>
            </a:r>
            <a:r>
              <a:rPr lang="pt-BR" sz="2000" dirty="0"/>
              <a:t>ou quase sempre devem ser incluídos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pode </a:t>
            </a:r>
            <a:r>
              <a:rPr lang="pt-BR" sz="2000" dirty="0"/>
              <a:t>ou não ser fornecido como alternativa de resposta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pt-BR" sz="2000" dirty="0"/>
              <a:t> vária formas de interpretar não sei: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não sei mesmo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não quero responder a questão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escapatória para perguntas encadeadas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estou cansado do questionário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pt-BR" sz="2000" dirty="0"/>
              <a:t> não estou interessado na pergunta/ objeto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5E60B9-297D-4CCB-B00A-97DC3FD71B78}" type="slidenum">
              <a:rPr lang="pt-BR" smtClean="0"/>
              <a:pPr/>
              <a:t>15</a:t>
            </a:fld>
            <a:endParaRPr lang="pt-BR" dirty="0" smtClean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350963" y="3665554"/>
            <a:ext cx="6567488" cy="2052637"/>
            <a:chOff x="851" y="2097"/>
            <a:chExt cx="4137" cy="1293"/>
          </a:xfrm>
        </p:grpSpPr>
        <p:sp>
          <p:nvSpPr>
            <p:cNvPr id="8199" name="Rectangle 2"/>
            <p:cNvSpPr>
              <a:spLocks noChangeArrowheads="1"/>
            </p:cNvSpPr>
            <p:nvPr/>
          </p:nvSpPr>
          <p:spPr bwMode="auto">
            <a:xfrm>
              <a:off x="945" y="2097"/>
              <a:ext cx="40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 b="1" dirty="0">
                  <a:solidFill>
                    <a:srgbClr val="000000"/>
                  </a:solidFill>
                  <a:latin typeface="Arial" charset="0"/>
                </a:rPr>
                <a:t>Quanto Tempo é Associado do </a:t>
              </a:r>
              <a:r>
                <a:rPr lang="pt-BR" sz="1800" b="1" dirty="0" err="1">
                  <a:solidFill>
                    <a:srgbClr val="000000"/>
                  </a:solidFill>
                  <a:latin typeface="Arial" charset="0"/>
                </a:rPr>
                <a:t>Do</a:t>
              </a:r>
              <a:r>
                <a:rPr lang="pt-BR" sz="18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pt-BR" sz="1800" b="1" dirty="0" smtClean="0">
                  <a:solidFill>
                    <a:srgbClr val="000000"/>
                  </a:solidFill>
                  <a:latin typeface="Arial" charset="0"/>
                </a:rPr>
                <a:t>Bolinha </a:t>
              </a:r>
              <a:r>
                <a:rPr lang="pt-BR" sz="1800" b="1" dirty="0" err="1" smtClean="0">
                  <a:solidFill>
                    <a:srgbClr val="000000"/>
                  </a:solidFill>
                  <a:latin typeface="Arial" charset="0"/>
                </a:rPr>
                <a:t>vs</a:t>
              </a:r>
              <a:r>
                <a:rPr lang="pt-BR" sz="1800" b="1" dirty="0" smtClean="0">
                  <a:solidFill>
                    <a:srgbClr val="000000"/>
                  </a:solidFill>
                  <a:latin typeface="Arial" charset="0"/>
                </a:rPr>
                <a:t> Profissão?</a:t>
              </a:r>
              <a:endParaRPr lang="pt-BR" sz="1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1635" y="2377"/>
              <a:ext cx="4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2 anos ou</a:t>
              </a:r>
            </a:p>
          </p:txBody>
        </p:sp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1691" y="2469"/>
              <a:ext cx="3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menos</a:t>
              </a:r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2129" y="2377"/>
              <a:ext cx="5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mais de 2 a 5</a:t>
              </a: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2285" y="2469"/>
              <a:ext cx="2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anos</a:t>
              </a:r>
            </a:p>
          </p:txBody>
        </p:sp>
        <p:sp>
          <p:nvSpPr>
            <p:cNvPr id="8204" name="Rectangle 7"/>
            <p:cNvSpPr>
              <a:spLocks noChangeArrowheads="1"/>
            </p:cNvSpPr>
            <p:nvPr/>
          </p:nvSpPr>
          <p:spPr bwMode="auto">
            <a:xfrm>
              <a:off x="2666" y="2377"/>
              <a:ext cx="6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mais de 5 a 10</a:t>
              </a:r>
            </a:p>
          </p:txBody>
        </p:sp>
        <p:sp>
          <p:nvSpPr>
            <p:cNvPr id="8205" name="Rectangle 8"/>
            <p:cNvSpPr>
              <a:spLocks noChangeArrowheads="1"/>
            </p:cNvSpPr>
            <p:nvPr/>
          </p:nvSpPr>
          <p:spPr bwMode="auto">
            <a:xfrm>
              <a:off x="2844" y="2469"/>
              <a:ext cx="2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anos</a:t>
              </a:r>
            </a:p>
          </p:txBody>
        </p:sp>
        <p:sp>
          <p:nvSpPr>
            <p:cNvPr id="8206" name="Rectangle 9"/>
            <p:cNvSpPr>
              <a:spLocks noChangeArrowheads="1"/>
            </p:cNvSpPr>
            <p:nvPr/>
          </p:nvSpPr>
          <p:spPr bwMode="auto">
            <a:xfrm>
              <a:off x="3293" y="2377"/>
              <a:ext cx="5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mais de 10</a:t>
              </a:r>
            </a:p>
          </p:txBody>
        </p:sp>
        <p:sp>
          <p:nvSpPr>
            <p:cNvPr id="8207" name="Rectangle 10"/>
            <p:cNvSpPr>
              <a:spLocks noChangeArrowheads="1"/>
            </p:cNvSpPr>
            <p:nvPr/>
          </p:nvSpPr>
          <p:spPr bwMode="auto">
            <a:xfrm>
              <a:off x="3404" y="2469"/>
              <a:ext cx="2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anos</a:t>
              </a:r>
            </a:p>
          </p:txBody>
        </p:sp>
        <p:sp>
          <p:nvSpPr>
            <p:cNvPr id="8208" name="Rectangle 11"/>
            <p:cNvSpPr>
              <a:spLocks noChangeArrowheads="1"/>
            </p:cNvSpPr>
            <p:nvPr/>
          </p:nvSpPr>
          <p:spPr bwMode="auto">
            <a:xfrm>
              <a:off x="4117" y="2377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Total</a:t>
              </a:r>
            </a:p>
          </p:txBody>
        </p:sp>
        <p:sp>
          <p:nvSpPr>
            <p:cNvPr id="8209" name="Rectangle 12"/>
            <p:cNvSpPr>
              <a:spLocks noChangeArrowheads="1"/>
            </p:cNvSpPr>
            <p:nvPr/>
          </p:nvSpPr>
          <p:spPr bwMode="auto">
            <a:xfrm>
              <a:off x="851" y="2701"/>
              <a:ext cx="65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 dirty="0" smtClean="0">
                  <a:solidFill>
                    <a:srgbClr val="800000"/>
                  </a:solidFill>
                  <a:latin typeface="Arial" charset="0"/>
                </a:rPr>
                <a:t>Empresários</a:t>
              </a:r>
              <a:endParaRPr lang="pt-BR" sz="1200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8210" name="Rectangle 13"/>
            <p:cNvSpPr>
              <a:spLocks noChangeArrowheads="1"/>
            </p:cNvSpPr>
            <p:nvPr/>
          </p:nvSpPr>
          <p:spPr bwMode="auto">
            <a:xfrm>
              <a:off x="1754" y="271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4.8</a:t>
              </a:r>
            </a:p>
          </p:txBody>
        </p:sp>
        <p:sp>
          <p:nvSpPr>
            <p:cNvPr id="8211" name="Rectangle 14"/>
            <p:cNvSpPr>
              <a:spLocks noChangeArrowheads="1"/>
            </p:cNvSpPr>
            <p:nvPr/>
          </p:nvSpPr>
          <p:spPr bwMode="auto">
            <a:xfrm>
              <a:off x="2292" y="2715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10.0</a:t>
              </a:r>
            </a:p>
          </p:txBody>
        </p:sp>
        <p:sp>
          <p:nvSpPr>
            <p:cNvPr id="8212" name="Rectangle 15"/>
            <p:cNvSpPr>
              <a:spLocks noChangeArrowheads="1"/>
            </p:cNvSpPr>
            <p:nvPr/>
          </p:nvSpPr>
          <p:spPr bwMode="auto">
            <a:xfrm>
              <a:off x="2875" y="271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6.5</a:t>
              </a:r>
            </a:p>
          </p:txBody>
        </p:sp>
        <p:sp>
          <p:nvSpPr>
            <p:cNvPr id="8213" name="Rectangle 16"/>
            <p:cNvSpPr>
              <a:spLocks noChangeArrowheads="1"/>
            </p:cNvSpPr>
            <p:nvPr/>
          </p:nvSpPr>
          <p:spPr bwMode="auto">
            <a:xfrm>
              <a:off x="3412" y="2715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28.8</a:t>
              </a:r>
            </a:p>
          </p:txBody>
        </p:sp>
        <p:sp>
          <p:nvSpPr>
            <p:cNvPr id="8214" name="Rectangle 17"/>
            <p:cNvSpPr>
              <a:spLocks noChangeArrowheads="1"/>
            </p:cNvSpPr>
            <p:nvPr/>
          </p:nvSpPr>
          <p:spPr bwMode="auto">
            <a:xfrm>
              <a:off x="4129" y="2715"/>
              <a:ext cx="5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50.0     200</a:t>
              </a:r>
            </a:p>
          </p:txBody>
        </p:sp>
        <p:sp>
          <p:nvSpPr>
            <p:cNvPr id="8215" name="Rectangle 18"/>
            <p:cNvSpPr>
              <a:spLocks noChangeArrowheads="1"/>
            </p:cNvSpPr>
            <p:nvPr/>
          </p:nvSpPr>
          <p:spPr bwMode="auto">
            <a:xfrm>
              <a:off x="851" y="2841"/>
              <a:ext cx="71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 dirty="0" smtClean="0">
                  <a:solidFill>
                    <a:srgbClr val="800000"/>
                  </a:solidFill>
                  <a:latin typeface="Arial" charset="0"/>
                </a:rPr>
                <a:t>Prof. Liberais</a:t>
              </a:r>
              <a:endParaRPr lang="pt-BR" sz="1200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8216" name="Rectangle 19"/>
            <p:cNvSpPr>
              <a:spLocks noChangeArrowheads="1"/>
            </p:cNvSpPr>
            <p:nvPr/>
          </p:nvSpPr>
          <p:spPr bwMode="auto">
            <a:xfrm>
              <a:off x="1754" y="285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3.3</a:t>
              </a:r>
            </a:p>
          </p:txBody>
        </p:sp>
        <p:sp>
          <p:nvSpPr>
            <p:cNvPr id="8217" name="Rectangle 20"/>
            <p:cNvSpPr>
              <a:spLocks noChangeArrowheads="1"/>
            </p:cNvSpPr>
            <p:nvPr/>
          </p:nvSpPr>
          <p:spPr bwMode="auto">
            <a:xfrm>
              <a:off x="2315" y="285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5.8</a:t>
              </a:r>
            </a:p>
          </p:txBody>
        </p:sp>
        <p:sp>
          <p:nvSpPr>
            <p:cNvPr id="8218" name="Rectangle 21"/>
            <p:cNvSpPr>
              <a:spLocks noChangeArrowheads="1"/>
            </p:cNvSpPr>
            <p:nvPr/>
          </p:nvSpPr>
          <p:spPr bwMode="auto">
            <a:xfrm>
              <a:off x="2875" y="285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3.8</a:t>
              </a:r>
            </a:p>
          </p:txBody>
        </p:sp>
        <p:sp>
          <p:nvSpPr>
            <p:cNvPr id="8219" name="Rectangle 22"/>
            <p:cNvSpPr>
              <a:spLocks noChangeArrowheads="1"/>
            </p:cNvSpPr>
            <p:nvPr/>
          </p:nvSpPr>
          <p:spPr bwMode="auto">
            <a:xfrm>
              <a:off x="3412" y="2855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12.3</a:t>
              </a:r>
            </a:p>
          </p:txBody>
        </p:sp>
        <p:sp>
          <p:nvSpPr>
            <p:cNvPr id="8220" name="Rectangle 23"/>
            <p:cNvSpPr>
              <a:spLocks noChangeArrowheads="1"/>
            </p:cNvSpPr>
            <p:nvPr/>
          </p:nvSpPr>
          <p:spPr bwMode="auto">
            <a:xfrm>
              <a:off x="4129" y="2855"/>
              <a:ext cx="5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25.0     100</a:t>
              </a:r>
            </a:p>
          </p:txBody>
        </p:sp>
        <p:sp>
          <p:nvSpPr>
            <p:cNvPr id="8221" name="Rectangle 24"/>
            <p:cNvSpPr>
              <a:spLocks noChangeArrowheads="1"/>
            </p:cNvSpPr>
            <p:nvPr/>
          </p:nvSpPr>
          <p:spPr bwMode="auto">
            <a:xfrm>
              <a:off x="851" y="2981"/>
              <a:ext cx="66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 dirty="0" smtClean="0">
                  <a:solidFill>
                    <a:srgbClr val="800000"/>
                  </a:solidFill>
                  <a:latin typeface="Arial" charset="0"/>
                </a:rPr>
                <a:t>Assalariados</a:t>
              </a:r>
              <a:endParaRPr lang="pt-BR" sz="1200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8222" name="Rectangle 25"/>
            <p:cNvSpPr>
              <a:spLocks noChangeArrowheads="1"/>
            </p:cNvSpPr>
            <p:nvPr/>
          </p:nvSpPr>
          <p:spPr bwMode="auto">
            <a:xfrm>
              <a:off x="1754" y="299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1.8</a:t>
              </a:r>
            </a:p>
          </p:txBody>
        </p:sp>
        <p:sp>
          <p:nvSpPr>
            <p:cNvPr id="8223" name="Rectangle 26"/>
            <p:cNvSpPr>
              <a:spLocks noChangeArrowheads="1"/>
            </p:cNvSpPr>
            <p:nvPr/>
          </p:nvSpPr>
          <p:spPr bwMode="auto">
            <a:xfrm>
              <a:off x="2315" y="299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3.0</a:t>
              </a:r>
            </a:p>
          </p:txBody>
        </p:sp>
        <p:sp>
          <p:nvSpPr>
            <p:cNvPr id="8224" name="Rectangle 27"/>
            <p:cNvSpPr>
              <a:spLocks noChangeArrowheads="1"/>
            </p:cNvSpPr>
            <p:nvPr/>
          </p:nvSpPr>
          <p:spPr bwMode="auto">
            <a:xfrm>
              <a:off x="2875" y="299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6.5</a:t>
              </a:r>
            </a:p>
          </p:txBody>
        </p:sp>
        <p:sp>
          <p:nvSpPr>
            <p:cNvPr id="8225" name="Rectangle 28"/>
            <p:cNvSpPr>
              <a:spLocks noChangeArrowheads="1"/>
            </p:cNvSpPr>
            <p:nvPr/>
          </p:nvSpPr>
          <p:spPr bwMode="auto">
            <a:xfrm>
              <a:off x="3412" y="2995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13.8</a:t>
              </a:r>
            </a:p>
          </p:txBody>
        </p:sp>
        <p:sp>
          <p:nvSpPr>
            <p:cNvPr id="8226" name="Rectangle 29"/>
            <p:cNvSpPr>
              <a:spLocks noChangeArrowheads="1"/>
            </p:cNvSpPr>
            <p:nvPr/>
          </p:nvSpPr>
          <p:spPr bwMode="auto">
            <a:xfrm>
              <a:off x="4129" y="2995"/>
              <a:ext cx="5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25.0     100</a:t>
              </a:r>
            </a:p>
          </p:txBody>
        </p:sp>
        <p:sp>
          <p:nvSpPr>
            <p:cNvPr id="8227" name="Rectangle 30"/>
            <p:cNvSpPr>
              <a:spLocks noChangeArrowheads="1"/>
            </p:cNvSpPr>
            <p:nvPr/>
          </p:nvSpPr>
          <p:spPr bwMode="auto">
            <a:xfrm>
              <a:off x="851" y="3234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Total</a:t>
              </a:r>
            </a:p>
          </p:txBody>
        </p:sp>
        <p:sp>
          <p:nvSpPr>
            <p:cNvPr id="8228" name="Rectangle 31"/>
            <p:cNvSpPr>
              <a:spLocks noChangeArrowheads="1"/>
            </p:cNvSpPr>
            <p:nvPr/>
          </p:nvSpPr>
          <p:spPr bwMode="auto">
            <a:xfrm>
              <a:off x="1754" y="3234"/>
              <a:ext cx="22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  <a:latin typeface="Arial" charset="0"/>
                </a:rPr>
                <a:t>9.8</a:t>
              </a:r>
            </a:p>
          </p:txBody>
        </p:sp>
        <p:sp>
          <p:nvSpPr>
            <p:cNvPr id="8229" name="Rectangle 32"/>
            <p:cNvSpPr>
              <a:spLocks noChangeArrowheads="1"/>
            </p:cNvSpPr>
            <p:nvPr/>
          </p:nvSpPr>
          <p:spPr bwMode="auto">
            <a:xfrm>
              <a:off x="2292" y="3234"/>
              <a:ext cx="27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  <a:latin typeface="Arial" charset="0"/>
                </a:rPr>
                <a:t>18.8</a:t>
              </a:r>
            </a:p>
          </p:txBody>
        </p:sp>
        <p:sp>
          <p:nvSpPr>
            <p:cNvPr id="8230" name="Rectangle 33"/>
            <p:cNvSpPr>
              <a:spLocks noChangeArrowheads="1"/>
            </p:cNvSpPr>
            <p:nvPr/>
          </p:nvSpPr>
          <p:spPr bwMode="auto">
            <a:xfrm>
              <a:off x="2852" y="3234"/>
              <a:ext cx="27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  <a:latin typeface="Arial" charset="0"/>
                </a:rPr>
                <a:t>16.8</a:t>
              </a:r>
            </a:p>
          </p:txBody>
        </p:sp>
        <p:sp>
          <p:nvSpPr>
            <p:cNvPr id="8231" name="Rectangle 34"/>
            <p:cNvSpPr>
              <a:spLocks noChangeArrowheads="1"/>
            </p:cNvSpPr>
            <p:nvPr/>
          </p:nvSpPr>
          <p:spPr bwMode="auto">
            <a:xfrm>
              <a:off x="3412" y="3234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dirty="0">
                  <a:solidFill>
                    <a:srgbClr val="000000"/>
                  </a:solidFill>
                  <a:latin typeface="Arial" charset="0"/>
                </a:rPr>
                <a:t>54.8</a:t>
              </a:r>
            </a:p>
          </p:txBody>
        </p:sp>
        <p:sp>
          <p:nvSpPr>
            <p:cNvPr id="8232" name="Rectangle 35"/>
            <p:cNvSpPr>
              <a:spLocks noChangeArrowheads="1"/>
            </p:cNvSpPr>
            <p:nvPr/>
          </p:nvSpPr>
          <p:spPr bwMode="auto">
            <a:xfrm>
              <a:off x="4107" y="3234"/>
              <a:ext cx="5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Arial" charset="0"/>
                </a:rPr>
                <a:t>100.0    400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17525" y="357188"/>
            <a:ext cx="7777163" cy="2928933"/>
            <a:chOff x="326" y="225"/>
            <a:chExt cx="4899" cy="1845"/>
          </a:xfrm>
        </p:grpSpPr>
        <p:sp>
          <p:nvSpPr>
            <p:cNvPr id="8197" name="Rectangle 38"/>
            <p:cNvSpPr>
              <a:spLocks noChangeArrowheads="1"/>
            </p:cNvSpPr>
            <p:nvPr/>
          </p:nvSpPr>
          <p:spPr bwMode="auto">
            <a:xfrm>
              <a:off x="758" y="225"/>
              <a:ext cx="382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buFontTx/>
                <a:buChar char="•"/>
              </a:pPr>
              <a:r>
                <a:rPr lang="pt-BR" sz="2800" b="1" dirty="0"/>
                <a:t> </a:t>
              </a:r>
              <a:r>
                <a:rPr lang="pt-BR" sz="2000" b="1" dirty="0" smtClean="0">
                  <a:solidFill>
                    <a:srgbClr val="FF0000"/>
                  </a:solidFill>
                </a:rPr>
                <a:t>PERGUNTA FECHADA: ENCONTRE O ERRO!!!</a:t>
              </a:r>
            </a:p>
            <a:p>
              <a:pPr>
                <a:buFontTx/>
                <a:buChar char="•"/>
              </a:pPr>
              <a:r>
                <a:rPr lang="pt-BR" sz="2000" b="1" dirty="0" smtClean="0">
                  <a:solidFill>
                    <a:srgbClr val="FF0000"/>
                  </a:solidFill>
                </a:rPr>
                <a:t>Considere os resultados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198" name="Rectangle 39"/>
            <p:cNvSpPr>
              <a:spLocks noChangeArrowheads="1"/>
            </p:cNvSpPr>
            <p:nvPr/>
          </p:nvSpPr>
          <p:spPr bwMode="auto">
            <a:xfrm>
              <a:off x="326" y="822"/>
              <a:ext cx="4899" cy="1248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dirty="0"/>
                <a:t>P.x: Há quanto tempo você é associado do Clube Do Bolinha?</a:t>
              </a:r>
            </a:p>
            <a:p>
              <a:endParaRPr lang="pt-BR" sz="2000" b="1" dirty="0"/>
            </a:p>
            <a:p>
              <a:r>
                <a:rPr lang="pt-BR" sz="2000" b="1" dirty="0"/>
                <a:t>a</a:t>
              </a:r>
              <a:r>
                <a:rPr lang="pt-BR" sz="2000" dirty="0"/>
                <a:t>) até 2 anos  </a:t>
              </a:r>
            </a:p>
            <a:p>
              <a:r>
                <a:rPr lang="pt-BR" sz="2000" b="1" dirty="0"/>
                <a:t>b</a:t>
              </a:r>
              <a:r>
                <a:rPr lang="pt-BR" sz="2000" dirty="0"/>
                <a:t>) entre 2 e 5 anos  </a:t>
              </a:r>
            </a:p>
            <a:p>
              <a:r>
                <a:rPr lang="pt-BR" sz="2000" b="1" dirty="0"/>
                <a:t>c</a:t>
              </a:r>
              <a:r>
                <a:rPr lang="pt-BR" sz="2000" dirty="0"/>
                <a:t>) mais de 5 a 10 anos  </a:t>
              </a:r>
            </a:p>
            <a:p>
              <a:r>
                <a:rPr lang="pt-BR" sz="2000" b="1" dirty="0"/>
                <a:t>d</a:t>
              </a:r>
              <a:r>
                <a:rPr lang="pt-BR" sz="2000" dirty="0"/>
                <a:t>) mais de 10 anos</a:t>
              </a:r>
            </a:p>
          </p:txBody>
        </p:sp>
      </p:grpSp>
      <p:sp>
        <p:nvSpPr>
          <p:cNvPr id="41" name="Espaço Reservado para Rodapé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Tabulando respostas múltiplas</a:t>
            </a:r>
            <a:endParaRPr lang="pt-B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4707" t="41992" r="35212" b="23828"/>
          <a:stretch>
            <a:fillRect/>
          </a:stretch>
        </p:blipFill>
        <p:spPr bwMode="auto">
          <a:xfrm>
            <a:off x="1500166" y="1571612"/>
            <a:ext cx="71519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Tabulando </a:t>
            </a:r>
            <a:r>
              <a:rPr lang="pt-BR" sz="3600" dirty="0"/>
              <a:t>r</a:t>
            </a:r>
            <a:r>
              <a:rPr lang="pt-BR" sz="3600" dirty="0" smtClean="0"/>
              <a:t>espostas múltiplas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5721" y="1285859"/>
          <a:ext cx="8143933" cy="4643472"/>
        </p:xfrm>
        <a:graphic>
          <a:graphicData uri="http://schemas.openxmlformats.org/drawingml/2006/table">
            <a:tbl>
              <a:tblPr/>
              <a:tblGrid>
                <a:gridCol w="1163419"/>
                <a:gridCol w="1163419"/>
                <a:gridCol w="1163419"/>
                <a:gridCol w="1163419"/>
                <a:gridCol w="1163419"/>
                <a:gridCol w="1163419"/>
                <a:gridCol w="1163419"/>
              </a:tblGrid>
              <a:tr h="154365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Marque o(s) equipamentos que você possui para seu uso exclusivo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possui para seu uso exclusivo: microcomputador/ notebook sem câmera/ microfone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possui para seu uso exclusivo: microcomputador/notebook com câmera/ microfone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possui para seu uso exclusivo: tablet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possui para seu uso exclusivo: smartphone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possui para seu uso exclusivo: console de videogame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 equipamentos declarados</a:t>
                      </a:r>
                    </a:p>
                  </a:txBody>
                  <a:tcPr marL="1550" marR="1550" marT="1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microcomputador/notebook com câmera/ microfone, smartphone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microcomputador/notebook com câmera/ microfone, smartphone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microcomputador/ notebook sem câmera/ microfone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smartphone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0" marR="1550" marT="1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357B16-12F6-4827-96A5-FABB077545FC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076" name="Oval 63"/>
          <p:cNvSpPr>
            <a:spLocks noChangeArrowheads="1"/>
          </p:cNvSpPr>
          <p:nvPr/>
        </p:nvSpPr>
        <p:spPr bwMode="auto">
          <a:xfrm>
            <a:off x="4953000" y="3124200"/>
            <a:ext cx="3810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Oval 61"/>
          <p:cNvSpPr>
            <a:spLocks noChangeArrowheads="1"/>
          </p:cNvSpPr>
          <p:nvPr/>
        </p:nvSpPr>
        <p:spPr bwMode="auto">
          <a:xfrm>
            <a:off x="4953000" y="1905000"/>
            <a:ext cx="3810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9263" y="1874838"/>
            <a:ext cx="1843087" cy="1193800"/>
            <a:chOff x="1083" y="1181"/>
            <a:chExt cx="1161" cy="752"/>
          </a:xfrm>
        </p:grpSpPr>
        <p:sp>
          <p:nvSpPr>
            <p:cNvPr id="3134" name="Rectangle 2"/>
            <p:cNvSpPr>
              <a:spLocks noChangeArrowheads="1"/>
            </p:cNvSpPr>
            <p:nvPr/>
          </p:nvSpPr>
          <p:spPr bwMode="auto">
            <a:xfrm>
              <a:off x="1083" y="1181"/>
              <a:ext cx="6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 b="1" u="sng">
                  <a:solidFill>
                    <a:srgbClr val="800000"/>
                  </a:solidFill>
                  <a:latin typeface="Arial" charset="0"/>
                </a:rPr>
                <a:t>Localização</a:t>
              </a:r>
            </a:p>
          </p:txBody>
        </p:sp>
        <p:sp>
          <p:nvSpPr>
            <p:cNvPr id="3135" name="Rectangle 3"/>
            <p:cNvSpPr>
              <a:spLocks noChangeArrowheads="1"/>
            </p:cNvSpPr>
            <p:nvPr/>
          </p:nvSpPr>
          <p:spPr bwMode="auto">
            <a:xfrm>
              <a:off x="1083" y="1387"/>
              <a:ext cx="11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dirty="0">
                  <a:solidFill>
                    <a:srgbClr val="800000"/>
                  </a:solidFill>
                  <a:latin typeface="Arial" charset="0"/>
                </a:rPr>
                <a:t>O clube é perto da residência</a:t>
              </a:r>
            </a:p>
          </p:txBody>
        </p:sp>
        <p:sp>
          <p:nvSpPr>
            <p:cNvPr id="3136" name="Rectangle 4"/>
            <p:cNvSpPr>
              <a:spLocks noChangeArrowheads="1"/>
            </p:cNvSpPr>
            <p:nvPr/>
          </p:nvSpPr>
          <p:spPr bwMode="auto">
            <a:xfrm>
              <a:off x="1083" y="1533"/>
              <a:ext cx="8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Facilidade de acesso</a:t>
              </a:r>
            </a:p>
          </p:txBody>
        </p:sp>
        <p:sp>
          <p:nvSpPr>
            <p:cNvPr id="3137" name="Rectangle 5"/>
            <p:cNvSpPr>
              <a:spLocks noChangeArrowheads="1"/>
            </p:cNvSpPr>
            <p:nvPr/>
          </p:nvSpPr>
          <p:spPr bwMode="auto">
            <a:xfrm>
              <a:off x="1083" y="1680"/>
              <a:ext cx="8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Afastado da cidade</a:t>
              </a:r>
            </a:p>
          </p:txBody>
        </p:sp>
        <p:sp>
          <p:nvSpPr>
            <p:cNvPr id="3138" name="Rectangle 6"/>
            <p:cNvSpPr>
              <a:spLocks noChangeArrowheads="1"/>
            </p:cNvSpPr>
            <p:nvPr/>
          </p:nvSpPr>
          <p:spPr bwMode="auto">
            <a:xfrm>
              <a:off x="1083" y="1779"/>
              <a:ext cx="3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>
                  <a:solidFill>
                    <a:srgbClr val="800000"/>
                  </a:solidFill>
                  <a:latin typeface="Arial" charset="0"/>
                </a:rPr>
                <a:t>Outros</a:t>
              </a:r>
            </a:p>
          </p:txBody>
        </p:sp>
      </p:grp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719263" y="3116263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 b="1">
                <a:solidFill>
                  <a:srgbClr val="800000"/>
                </a:solidFill>
                <a:latin typeface="Arial" charset="0"/>
              </a:rPr>
              <a:t>Laços afetivos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1719263" y="3344863"/>
            <a:ext cx="132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Amigos eram sócios</a:t>
            </a: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1719263" y="3576638"/>
            <a:ext cx="1624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Familiares já eram sócios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719263" y="38100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Já tinha sido sócio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719263" y="404336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Outros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19263" y="4303713"/>
            <a:ext cx="4532312" cy="274637"/>
            <a:chOff x="1083" y="2711"/>
            <a:chExt cx="2855" cy="173"/>
          </a:xfrm>
        </p:grpSpPr>
        <p:sp>
          <p:nvSpPr>
            <p:cNvPr id="3131" name="Rectangle 13"/>
            <p:cNvSpPr>
              <a:spLocks noChangeArrowheads="1"/>
            </p:cNvSpPr>
            <p:nvPr/>
          </p:nvSpPr>
          <p:spPr bwMode="auto">
            <a:xfrm>
              <a:off x="1083" y="2711"/>
              <a:ext cx="6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 b="1" u="sng">
                  <a:solidFill>
                    <a:srgbClr val="800000"/>
                  </a:solidFill>
                  <a:latin typeface="Arial" charset="0"/>
                </a:rPr>
                <a:t>Instalações</a:t>
              </a:r>
            </a:p>
          </p:txBody>
        </p:sp>
        <p:sp>
          <p:nvSpPr>
            <p:cNvPr id="3132" name="Rectangle 14"/>
            <p:cNvSpPr>
              <a:spLocks noChangeArrowheads="1"/>
            </p:cNvSpPr>
            <p:nvPr/>
          </p:nvSpPr>
          <p:spPr bwMode="auto">
            <a:xfrm>
              <a:off x="3073" y="2725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Arial" charset="0"/>
                </a:rPr>
                <a:t>19.0</a:t>
              </a:r>
            </a:p>
          </p:txBody>
        </p:sp>
        <p:sp>
          <p:nvSpPr>
            <p:cNvPr id="3133" name="Rectangle 15"/>
            <p:cNvSpPr>
              <a:spLocks noChangeArrowheads="1"/>
            </p:cNvSpPr>
            <p:nvPr/>
          </p:nvSpPr>
          <p:spPr bwMode="auto">
            <a:xfrm>
              <a:off x="3711" y="2725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Arial" charset="0"/>
                </a:rPr>
                <a:t>7.7</a:t>
              </a:r>
            </a:p>
          </p:txBody>
        </p:sp>
      </p:grp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1719263" y="4554538"/>
            <a:ext cx="240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Clube tem muita área verde/ ar puro/  é</a:t>
            </a:r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4948238" y="47069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9.0</a:t>
            </a:r>
          </a:p>
        </p:txBody>
      </p:sp>
      <p:sp>
        <p:nvSpPr>
          <p:cNvPr id="3087" name="Rectangle 19"/>
          <p:cNvSpPr>
            <a:spLocks noChangeArrowheads="1"/>
          </p:cNvSpPr>
          <p:nvPr/>
        </p:nvSpPr>
        <p:spPr bwMode="auto">
          <a:xfrm>
            <a:off x="5891213" y="47069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4.7</a:t>
            </a:r>
          </a:p>
        </p:txBody>
      </p:sp>
      <p:sp>
        <p:nvSpPr>
          <p:cNvPr id="3088" name="Rectangle 20"/>
          <p:cNvSpPr>
            <a:spLocks noChangeArrowheads="1"/>
          </p:cNvSpPr>
          <p:nvPr/>
        </p:nvSpPr>
        <p:spPr bwMode="auto">
          <a:xfrm>
            <a:off x="1719263" y="4945063"/>
            <a:ext cx="1554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Clube tem muito espaço</a:t>
            </a:r>
          </a:p>
        </p:txBody>
      </p:sp>
      <p:sp>
        <p:nvSpPr>
          <p:cNvPr id="3089" name="Rectangle 21"/>
          <p:cNvSpPr>
            <a:spLocks noChangeArrowheads="1"/>
          </p:cNvSpPr>
          <p:nvPr/>
        </p:nvSpPr>
        <p:spPr bwMode="auto">
          <a:xfrm>
            <a:off x="1719263" y="4776788"/>
            <a:ext cx="87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muito bonito</a:t>
            </a:r>
          </a:p>
        </p:txBody>
      </p:sp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4948238" y="4945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8.3</a:t>
            </a:r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5891213" y="4945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4.0</a:t>
            </a:r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1719263" y="5180013"/>
            <a:ext cx="1744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Boa quantidade de quadras</a:t>
            </a:r>
          </a:p>
        </p:txBody>
      </p:sp>
      <p:sp>
        <p:nvSpPr>
          <p:cNvPr id="3093" name="Rectangle 25"/>
          <p:cNvSpPr>
            <a:spLocks noChangeArrowheads="1"/>
          </p:cNvSpPr>
          <p:nvPr/>
        </p:nvSpPr>
        <p:spPr bwMode="auto">
          <a:xfrm>
            <a:off x="4948238" y="518001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3.0</a:t>
            </a:r>
          </a:p>
        </p:txBody>
      </p:sp>
      <p:sp>
        <p:nvSpPr>
          <p:cNvPr id="3094" name="Rectangle 26"/>
          <p:cNvSpPr>
            <a:spLocks noChangeArrowheads="1"/>
          </p:cNvSpPr>
          <p:nvPr/>
        </p:nvSpPr>
        <p:spPr bwMode="auto">
          <a:xfrm>
            <a:off x="5891213" y="518001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1.0</a:t>
            </a:r>
          </a:p>
        </p:txBody>
      </p:sp>
      <p:sp>
        <p:nvSpPr>
          <p:cNvPr id="3095" name="Rectangle 27"/>
          <p:cNvSpPr>
            <a:spLocks noChangeArrowheads="1"/>
          </p:cNvSpPr>
          <p:nvPr/>
        </p:nvSpPr>
        <p:spPr bwMode="auto">
          <a:xfrm>
            <a:off x="1719263" y="5413375"/>
            <a:ext cx="183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Tem as melhores instalações</a:t>
            </a:r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948238" y="5413375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2.7</a:t>
            </a: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891213" y="5413375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0.3</a:t>
            </a:r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1719263" y="5646738"/>
            <a:ext cx="159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Piscina coberta aquecida</a:t>
            </a:r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4948238" y="56467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2.3</a:t>
            </a:r>
          </a:p>
        </p:txBody>
      </p:sp>
      <p:sp>
        <p:nvSpPr>
          <p:cNvPr id="3100" name="Rectangle 32"/>
          <p:cNvSpPr>
            <a:spLocks noChangeArrowheads="1"/>
          </p:cNvSpPr>
          <p:nvPr/>
        </p:nvSpPr>
        <p:spPr bwMode="auto">
          <a:xfrm>
            <a:off x="5891213" y="56467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0.0</a:t>
            </a:r>
          </a:p>
        </p:txBody>
      </p:sp>
      <p:sp>
        <p:nvSpPr>
          <p:cNvPr id="3101" name="Rectangle 33"/>
          <p:cNvSpPr>
            <a:spLocks noChangeArrowheads="1"/>
          </p:cNvSpPr>
          <p:nvPr/>
        </p:nvSpPr>
        <p:spPr bwMode="auto">
          <a:xfrm>
            <a:off x="1719263" y="5880100"/>
            <a:ext cx="854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800000"/>
                </a:solidFill>
                <a:latin typeface="Arial" charset="0"/>
              </a:rPr>
              <a:t>Clube limpo</a:t>
            </a:r>
          </a:p>
        </p:txBody>
      </p:sp>
      <p:sp>
        <p:nvSpPr>
          <p:cNvPr id="3102" name="Rectangle 34"/>
          <p:cNvSpPr>
            <a:spLocks noChangeArrowheads="1"/>
          </p:cNvSpPr>
          <p:nvPr/>
        </p:nvSpPr>
        <p:spPr bwMode="auto">
          <a:xfrm>
            <a:off x="4948238" y="58801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0.7</a:t>
            </a:r>
          </a:p>
        </p:txBody>
      </p:sp>
      <p:sp>
        <p:nvSpPr>
          <p:cNvPr id="3103" name="Rectangle 35"/>
          <p:cNvSpPr>
            <a:spLocks noChangeArrowheads="1"/>
          </p:cNvSpPr>
          <p:nvPr/>
        </p:nvSpPr>
        <p:spPr bwMode="auto">
          <a:xfrm>
            <a:off x="5891213" y="58801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0.0</a:t>
            </a:r>
          </a:p>
        </p:txBody>
      </p:sp>
      <p:sp>
        <p:nvSpPr>
          <p:cNvPr id="3104" name="Rectangle 36"/>
          <p:cNvSpPr>
            <a:spLocks noChangeArrowheads="1"/>
          </p:cNvSpPr>
          <p:nvPr/>
        </p:nvSpPr>
        <p:spPr bwMode="auto">
          <a:xfrm>
            <a:off x="4902200" y="18970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 b="1">
                <a:solidFill>
                  <a:srgbClr val="000000"/>
                </a:solidFill>
                <a:latin typeface="Arial" charset="0"/>
              </a:rPr>
              <a:t>19.7</a:t>
            </a:r>
          </a:p>
        </p:txBody>
      </p:sp>
      <p:sp>
        <p:nvSpPr>
          <p:cNvPr id="3105" name="Rectangle 37"/>
          <p:cNvSpPr>
            <a:spLocks noChangeArrowheads="1"/>
          </p:cNvSpPr>
          <p:nvPr/>
        </p:nvSpPr>
        <p:spPr bwMode="auto">
          <a:xfrm>
            <a:off x="5895975" y="18970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 b="1">
                <a:solidFill>
                  <a:srgbClr val="000000"/>
                </a:solidFill>
                <a:latin typeface="Arial" charset="0"/>
              </a:rPr>
              <a:t>21.0</a:t>
            </a:r>
          </a:p>
        </p:txBody>
      </p:sp>
      <p:sp>
        <p:nvSpPr>
          <p:cNvPr id="3106" name="Rectangle 38"/>
          <p:cNvSpPr>
            <a:spLocks noChangeArrowheads="1"/>
          </p:cNvSpPr>
          <p:nvPr/>
        </p:nvSpPr>
        <p:spPr bwMode="auto">
          <a:xfrm>
            <a:off x="4902200" y="22018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14.0</a:t>
            </a:r>
          </a:p>
        </p:txBody>
      </p:sp>
      <p:sp>
        <p:nvSpPr>
          <p:cNvPr id="3107" name="Rectangle 39"/>
          <p:cNvSpPr>
            <a:spLocks noChangeArrowheads="1"/>
          </p:cNvSpPr>
          <p:nvPr/>
        </p:nvSpPr>
        <p:spPr bwMode="auto">
          <a:xfrm>
            <a:off x="5895975" y="22018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18.0</a:t>
            </a:r>
          </a:p>
        </p:txBody>
      </p:sp>
      <p:sp>
        <p:nvSpPr>
          <p:cNvPr id="3108" name="Rectangle 40"/>
          <p:cNvSpPr>
            <a:spLocks noChangeArrowheads="1"/>
          </p:cNvSpPr>
          <p:nvPr/>
        </p:nvSpPr>
        <p:spPr bwMode="auto">
          <a:xfrm>
            <a:off x="4937125" y="24336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2.3</a:t>
            </a:r>
          </a:p>
        </p:txBody>
      </p:sp>
      <p:sp>
        <p:nvSpPr>
          <p:cNvPr id="3109" name="Rectangle 41"/>
          <p:cNvSpPr>
            <a:spLocks noChangeArrowheads="1"/>
          </p:cNvSpPr>
          <p:nvPr/>
        </p:nvSpPr>
        <p:spPr bwMode="auto">
          <a:xfrm>
            <a:off x="5930900" y="24336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1.0</a:t>
            </a:r>
          </a:p>
        </p:txBody>
      </p:sp>
      <p:sp>
        <p:nvSpPr>
          <p:cNvPr id="3110" name="Rectangle 42"/>
          <p:cNvSpPr>
            <a:spLocks noChangeArrowheads="1"/>
          </p:cNvSpPr>
          <p:nvPr/>
        </p:nvSpPr>
        <p:spPr bwMode="auto">
          <a:xfrm>
            <a:off x="4937125" y="266700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1.7</a:t>
            </a:r>
          </a:p>
        </p:txBody>
      </p:sp>
      <p:sp>
        <p:nvSpPr>
          <p:cNvPr id="3111" name="Rectangle 43"/>
          <p:cNvSpPr>
            <a:spLocks noChangeArrowheads="1"/>
          </p:cNvSpPr>
          <p:nvPr/>
        </p:nvSpPr>
        <p:spPr bwMode="auto">
          <a:xfrm>
            <a:off x="5930900" y="266700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2.0</a:t>
            </a:r>
          </a:p>
        </p:txBody>
      </p:sp>
      <p:sp>
        <p:nvSpPr>
          <p:cNvPr id="3112" name="Rectangle 44"/>
          <p:cNvSpPr>
            <a:spLocks noChangeArrowheads="1"/>
          </p:cNvSpPr>
          <p:nvPr/>
        </p:nvSpPr>
        <p:spPr bwMode="auto">
          <a:xfrm>
            <a:off x="4937125" y="28241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1.7</a:t>
            </a:r>
          </a:p>
        </p:txBody>
      </p:sp>
      <p:sp>
        <p:nvSpPr>
          <p:cNvPr id="3113" name="Rectangle 45"/>
          <p:cNvSpPr>
            <a:spLocks noChangeArrowheads="1"/>
          </p:cNvSpPr>
          <p:nvPr/>
        </p:nvSpPr>
        <p:spPr bwMode="auto">
          <a:xfrm>
            <a:off x="5930900" y="28241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0.7</a:t>
            </a:r>
          </a:p>
        </p:txBody>
      </p:sp>
      <p:sp>
        <p:nvSpPr>
          <p:cNvPr id="3114" name="Rectangle 46"/>
          <p:cNvSpPr>
            <a:spLocks noChangeArrowheads="1"/>
          </p:cNvSpPr>
          <p:nvPr/>
        </p:nvSpPr>
        <p:spPr bwMode="auto">
          <a:xfrm>
            <a:off x="4913313" y="31162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 b="1">
                <a:solidFill>
                  <a:srgbClr val="000000"/>
                </a:solidFill>
                <a:latin typeface="Arial" charset="0"/>
              </a:rPr>
              <a:t>19.3</a:t>
            </a:r>
          </a:p>
        </p:txBody>
      </p:sp>
      <p:sp>
        <p:nvSpPr>
          <p:cNvPr id="3115" name="Rectangle 47"/>
          <p:cNvSpPr>
            <a:spLocks noChangeArrowheads="1"/>
          </p:cNvSpPr>
          <p:nvPr/>
        </p:nvSpPr>
        <p:spPr bwMode="auto">
          <a:xfrm>
            <a:off x="5856288" y="31162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 b="1">
                <a:solidFill>
                  <a:srgbClr val="000000"/>
                </a:solidFill>
                <a:latin typeface="Arial" charset="0"/>
              </a:rPr>
              <a:t>31.3</a:t>
            </a:r>
          </a:p>
        </p:txBody>
      </p:sp>
      <p:sp>
        <p:nvSpPr>
          <p:cNvPr id="3116" name="Rectangle 48"/>
          <p:cNvSpPr>
            <a:spLocks noChangeArrowheads="1"/>
          </p:cNvSpPr>
          <p:nvPr/>
        </p:nvSpPr>
        <p:spPr bwMode="auto">
          <a:xfrm>
            <a:off x="4913313" y="33448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10.7</a:t>
            </a:r>
          </a:p>
        </p:txBody>
      </p:sp>
      <p:sp>
        <p:nvSpPr>
          <p:cNvPr id="3117" name="Rectangle 49"/>
          <p:cNvSpPr>
            <a:spLocks noChangeArrowheads="1"/>
          </p:cNvSpPr>
          <p:nvPr/>
        </p:nvSpPr>
        <p:spPr bwMode="auto">
          <a:xfrm>
            <a:off x="5856288" y="33448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14.7</a:t>
            </a:r>
          </a:p>
        </p:txBody>
      </p:sp>
      <p:sp>
        <p:nvSpPr>
          <p:cNvPr id="3118" name="Rectangle 50"/>
          <p:cNvSpPr>
            <a:spLocks noChangeArrowheads="1"/>
          </p:cNvSpPr>
          <p:nvPr/>
        </p:nvSpPr>
        <p:spPr bwMode="auto">
          <a:xfrm>
            <a:off x="4983163" y="35766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6.0</a:t>
            </a:r>
          </a:p>
        </p:txBody>
      </p:sp>
      <p:sp>
        <p:nvSpPr>
          <p:cNvPr id="3119" name="Rectangle 51"/>
          <p:cNvSpPr>
            <a:spLocks noChangeArrowheads="1"/>
          </p:cNvSpPr>
          <p:nvPr/>
        </p:nvSpPr>
        <p:spPr bwMode="auto">
          <a:xfrm>
            <a:off x="5856288" y="3576638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10.3</a:t>
            </a:r>
          </a:p>
        </p:txBody>
      </p:sp>
      <p:sp>
        <p:nvSpPr>
          <p:cNvPr id="3120" name="Rectangle 52"/>
          <p:cNvSpPr>
            <a:spLocks noChangeArrowheads="1"/>
          </p:cNvSpPr>
          <p:nvPr/>
        </p:nvSpPr>
        <p:spPr bwMode="auto">
          <a:xfrm>
            <a:off x="4983163" y="38100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2.7</a:t>
            </a:r>
          </a:p>
        </p:txBody>
      </p:sp>
      <p:sp>
        <p:nvSpPr>
          <p:cNvPr id="3121" name="Rectangle 53"/>
          <p:cNvSpPr>
            <a:spLocks noChangeArrowheads="1"/>
          </p:cNvSpPr>
          <p:nvPr/>
        </p:nvSpPr>
        <p:spPr bwMode="auto">
          <a:xfrm>
            <a:off x="5926138" y="38100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8.0</a:t>
            </a:r>
          </a:p>
        </p:txBody>
      </p:sp>
      <p:sp>
        <p:nvSpPr>
          <p:cNvPr id="3122" name="Rectangle 54"/>
          <p:cNvSpPr>
            <a:spLocks noChangeArrowheads="1"/>
          </p:cNvSpPr>
          <p:nvPr/>
        </p:nvSpPr>
        <p:spPr bwMode="auto">
          <a:xfrm>
            <a:off x="4983163" y="40433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0.0</a:t>
            </a:r>
          </a:p>
        </p:txBody>
      </p:sp>
      <p:sp>
        <p:nvSpPr>
          <p:cNvPr id="3123" name="Rectangle 55"/>
          <p:cNvSpPr>
            <a:spLocks noChangeArrowheads="1"/>
          </p:cNvSpPr>
          <p:nvPr/>
        </p:nvSpPr>
        <p:spPr bwMode="auto">
          <a:xfrm>
            <a:off x="5926138" y="40433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000">
                <a:solidFill>
                  <a:srgbClr val="000000"/>
                </a:solidFill>
                <a:latin typeface="Arial" charset="0"/>
              </a:rPr>
              <a:t>0.3</a:t>
            </a:r>
          </a:p>
        </p:txBody>
      </p:sp>
      <p:sp>
        <p:nvSpPr>
          <p:cNvPr id="3124" name="Rectangle 56"/>
          <p:cNvSpPr>
            <a:spLocks noChangeArrowheads="1"/>
          </p:cNvSpPr>
          <p:nvPr/>
        </p:nvSpPr>
        <p:spPr bwMode="auto">
          <a:xfrm>
            <a:off x="714348" y="357166"/>
            <a:ext cx="80422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pergunta aberta: </a:t>
            </a:r>
            <a:r>
              <a:rPr lang="pt-BR" sz="1600" b="1" dirty="0">
                <a:solidFill>
                  <a:srgbClr val="000000"/>
                </a:solidFill>
                <a:latin typeface="Arial" charset="0"/>
              </a:rPr>
              <a:t>POR </a:t>
            </a:r>
            <a:r>
              <a:rPr lang="pt-BR" sz="1600" b="1" dirty="0" smtClean="0">
                <a:solidFill>
                  <a:srgbClr val="000000"/>
                </a:solidFill>
                <a:latin typeface="Arial" charset="0"/>
              </a:rPr>
              <a:t>QUE VOCÊ ESCOLHEU </a:t>
            </a:r>
            <a:r>
              <a:rPr lang="pt-BR" sz="1600" b="1" dirty="0">
                <a:solidFill>
                  <a:srgbClr val="000000"/>
                </a:solidFill>
                <a:latin typeface="Arial" charset="0"/>
              </a:rPr>
              <a:t>O </a:t>
            </a:r>
            <a:r>
              <a:rPr lang="pt-BR" sz="1600" b="1" dirty="0" smtClean="0">
                <a:solidFill>
                  <a:srgbClr val="000000"/>
                </a:solidFill>
                <a:latin typeface="Arial" charset="0"/>
              </a:rPr>
              <a:t>CLUBE DO </a:t>
            </a:r>
            <a:r>
              <a:rPr lang="pt-BR" sz="1600" b="1" dirty="0">
                <a:solidFill>
                  <a:srgbClr val="000000"/>
                </a:solidFill>
                <a:latin typeface="Arial" charset="0"/>
              </a:rPr>
              <a:t>BOLINHA?</a:t>
            </a:r>
          </a:p>
        </p:txBody>
      </p:sp>
      <p:sp>
        <p:nvSpPr>
          <p:cNvPr id="3125" name="Rectangle 57"/>
          <p:cNvSpPr>
            <a:spLocks noChangeArrowheads="1"/>
          </p:cNvSpPr>
          <p:nvPr/>
        </p:nvSpPr>
        <p:spPr bwMode="auto">
          <a:xfrm>
            <a:off x="4500562" y="1493838"/>
            <a:ext cx="118462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b="1" dirty="0" smtClean="0">
                <a:solidFill>
                  <a:srgbClr val="800000"/>
                </a:solidFill>
                <a:latin typeface="Arial" charset="0"/>
              </a:rPr>
              <a:t>Adolescentes</a:t>
            </a:r>
            <a:endParaRPr lang="pt-BR" sz="12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126" name="Rectangle 58"/>
          <p:cNvSpPr>
            <a:spLocks noChangeArrowheads="1"/>
          </p:cNvSpPr>
          <p:nvPr/>
        </p:nvSpPr>
        <p:spPr bwMode="auto">
          <a:xfrm>
            <a:off x="5726113" y="1493838"/>
            <a:ext cx="75982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b="1" dirty="0" smtClean="0">
                <a:solidFill>
                  <a:srgbClr val="800000"/>
                </a:solidFill>
                <a:latin typeface="Arial" charset="0"/>
              </a:rPr>
              <a:t>Adultos</a:t>
            </a:r>
            <a:endParaRPr lang="pt-BR" sz="12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127" name="Rectangle 59"/>
          <p:cNvSpPr>
            <a:spLocks noChangeArrowheads="1"/>
          </p:cNvSpPr>
          <p:nvPr/>
        </p:nvSpPr>
        <p:spPr bwMode="auto">
          <a:xfrm>
            <a:off x="2143108" y="843318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Arial" charset="0"/>
              </a:rPr>
              <a:t> Respostas </a:t>
            </a:r>
            <a:r>
              <a:rPr lang="pt-BR" sz="1600" b="1" dirty="0" smtClean="0">
                <a:solidFill>
                  <a:srgbClr val="000000"/>
                </a:solidFill>
                <a:latin typeface="Arial" charset="0"/>
              </a:rPr>
              <a:t>são codificadas por </a:t>
            </a:r>
            <a:r>
              <a:rPr lang="pt-BR" sz="1600" b="1" dirty="0">
                <a:solidFill>
                  <a:srgbClr val="000000"/>
                </a:solidFill>
                <a:latin typeface="Arial" charset="0"/>
              </a:rPr>
              <a:t>tipo de </a:t>
            </a:r>
            <a:r>
              <a:rPr lang="pt-BR" sz="1600" b="1" dirty="0" smtClean="0">
                <a:solidFill>
                  <a:srgbClr val="000000"/>
                </a:solidFill>
                <a:latin typeface="Arial" charset="0"/>
              </a:rPr>
              <a:t>tema</a:t>
            </a:r>
          </a:p>
          <a:p>
            <a:pPr>
              <a:buFontTx/>
              <a:buChar char="•"/>
            </a:pPr>
            <a:r>
              <a:rPr lang="pt-BR" sz="1600" b="1" dirty="0" smtClean="0">
                <a:solidFill>
                  <a:srgbClr val="000000"/>
                </a:solidFill>
                <a:latin typeface="Arial" charset="0"/>
              </a:rPr>
              <a:t>Considerando o objetivo da pesquisa</a:t>
            </a:r>
            <a:endParaRPr lang="pt-BR" sz="1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074" name="Object 60"/>
          <p:cNvGraphicFramePr>
            <a:graphicFrameLocks/>
          </p:cNvGraphicFramePr>
          <p:nvPr/>
        </p:nvGraphicFramePr>
        <p:xfrm>
          <a:off x="1824038" y="6149975"/>
          <a:ext cx="5476875" cy="328613"/>
        </p:xfrm>
        <a:graphic>
          <a:graphicData uri="http://schemas.openxmlformats.org/presentationml/2006/ole">
            <p:oleObj spid="_x0000_s3074" name="Document" r:id="rId3" imgW="5486040" imgH="338040" progId="Word.Document.8">
              <p:embed/>
            </p:oleObj>
          </a:graphicData>
        </a:graphic>
      </p:graphicFrame>
      <p:sp>
        <p:nvSpPr>
          <p:cNvPr id="3128" name="Oval 64"/>
          <p:cNvSpPr>
            <a:spLocks noChangeArrowheads="1"/>
          </p:cNvSpPr>
          <p:nvPr/>
        </p:nvSpPr>
        <p:spPr bwMode="auto">
          <a:xfrm>
            <a:off x="4876800" y="4267200"/>
            <a:ext cx="4572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29" name="Rectangle 65"/>
          <p:cNvSpPr>
            <a:spLocks noChangeArrowheads="1"/>
          </p:cNvSpPr>
          <p:nvPr/>
        </p:nvSpPr>
        <p:spPr bwMode="auto">
          <a:xfrm>
            <a:off x="5867400" y="3124200"/>
            <a:ext cx="381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0" name="Rectangle 66"/>
          <p:cNvSpPr>
            <a:spLocks noChangeArrowheads="1"/>
          </p:cNvSpPr>
          <p:nvPr/>
        </p:nvSpPr>
        <p:spPr bwMode="auto">
          <a:xfrm>
            <a:off x="5943600" y="1905000"/>
            <a:ext cx="381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7" name="Espaço Reservado para Rodapé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26D6A-378E-44FF-B027-A51A3DD34003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465763" y="2073275"/>
            <a:ext cx="795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b="1" dirty="0">
                <a:solidFill>
                  <a:srgbClr val="800000"/>
                </a:solidFill>
                <a:latin typeface="Arial" charset="0"/>
              </a:rPr>
              <a:t>Anúncio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248400" y="2057400"/>
            <a:ext cx="58830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b="1" dirty="0" smtClean="0">
                <a:solidFill>
                  <a:srgbClr val="800000"/>
                </a:solidFill>
                <a:latin typeface="Arial" charset="0"/>
              </a:rPr>
              <a:t>Filme</a:t>
            </a:r>
            <a:endParaRPr lang="pt-BR" sz="12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2892425" y="2447925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Piano-bar</a:t>
            </a: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5557838" y="244792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8.35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6367463" y="244792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8.69</a:t>
            </a:r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2892425" y="263525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Portaria</a:t>
            </a: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5557838" y="263525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8.09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6367463" y="263525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8.37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2892425" y="28209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Segurança</a:t>
            </a:r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5649913" y="2865438"/>
            <a:ext cx="400050" cy="173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4" name="Rectangle 17"/>
          <p:cNvSpPr>
            <a:spLocks noChangeArrowheads="1"/>
          </p:cNvSpPr>
          <p:nvPr/>
        </p:nvSpPr>
        <p:spPr bwMode="auto">
          <a:xfrm>
            <a:off x="5557838" y="2820988"/>
            <a:ext cx="481012" cy="274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7.88</a:t>
            </a:r>
          </a:p>
        </p:txBody>
      </p:sp>
      <p:sp>
        <p:nvSpPr>
          <p:cNvPr id="9235" name="Rectangle 18"/>
          <p:cNvSpPr>
            <a:spLocks noChangeArrowheads="1"/>
          </p:cNvSpPr>
          <p:nvPr/>
        </p:nvSpPr>
        <p:spPr bwMode="auto">
          <a:xfrm>
            <a:off x="6459538" y="2865438"/>
            <a:ext cx="400050" cy="173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6" name="Rectangle 19"/>
          <p:cNvSpPr>
            <a:spLocks noChangeArrowheads="1"/>
          </p:cNvSpPr>
          <p:nvPr/>
        </p:nvSpPr>
        <p:spPr bwMode="auto">
          <a:xfrm>
            <a:off x="6367463" y="2820988"/>
            <a:ext cx="481012" cy="274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8.72</a:t>
            </a: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2892425" y="3008313"/>
            <a:ext cx="996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Secretárias </a:t>
            </a:r>
          </a:p>
        </p:txBody>
      </p:sp>
      <p:sp>
        <p:nvSpPr>
          <p:cNvPr id="9238" name="Rectangle 21"/>
          <p:cNvSpPr>
            <a:spLocks noChangeArrowheads="1"/>
          </p:cNvSpPr>
          <p:nvPr/>
        </p:nvSpPr>
        <p:spPr bwMode="auto">
          <a:xfrm>
            <a:off x="3751263" y="3008313"/>
            <a:ext cx="1200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administrativas</a:t>
            </a: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5649913" y="3052763"/>
            <a:ext cx="312737" cy="1730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0" name="Rectangle 23"/>
          <p:cNvSpPr>
            <a:spLocks noChangeArrowheads="1"/>
          </p:cNvSpPr>
          <p:nvPr/>
        </p:nvSpPr>
        <p:spPr bwMode="auto">
          <a:xfrm>
            <a:off x="5557838" y="2996952"/>
            <a:ext cx="481012" cy="2776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7.85</a:t>
            </a: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6459538" y="3052763"/>
            <a:ext cx="400050" cy="1730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2" name="Rectangle 25"/>
          <p:cNvSpPr>
            <a:spLocks noChangeArrowheads="1"/>
          </p:cNvSpPr>
          <p:nvPr/>
        </p:nvSpPr>
        <p:spPr bwMode="auto">
          <a:xfrm>
            <a:off x="6367463" y="3008313"/>
            <a:ext cx="481012" cy="274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7.75</a:t>
            </a:r>
          </a:p>
        </p:txBody>
      </p:sp>
      <p:sp>
        <p:nvSpPr>
          <p:cNvPr id="9243" name="Rectangle 26"/>
          <p:cNvSpPr>
            <a:spLocks noChangeArrowheads="1"/>
          </p:cNvSpPr>
          <p:nvPr/>
        </p:nvSpPr>
        <p:spPr bwMode="auto">
          <a:xfrm>
            <a:off x="2892425" y="3195638"/>
            <a:ext cx="742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Sala de </a:t>
            </a:r>
          </a:p>
        </p:txBody>
      </p:sp>
      <p:sp>
        <p:nvSpPr>
          <p:cNvPr id="9244" name="Rectangle 27"/>
          <p:cNvSpPr>
            <a:spLocks noChangeArrowheads="1"/>
          </p:cNvSpPr>
          <p:nvPr/>
        </p:nvSpPr>
        <p:spPr bwMode="auto">
          <a:xfrm>
            <a:off x="3484563" y="3195638"/>
            <a:ext cx="77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carteado</a:t>
            </a:r>
          </a:p>
        </p:txBody>
      </p:sp>
      <p:sp>
        <p:nvSpPr>
          <p:cNvPr id="9245" name="Rectangle 28"/>
          <p:cNvSpPr>
            <a:spLocks noChangeArrowheads="1"/>
          </p:cNvSpPr>
          <p:nvPr/>
        </p:nvSpPr>
        <p:spPr bwMode="auto">
          <a:xfrm>
            <a:off x="5557838" y="31956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7.77</a:t>
            </a:r>
          </a:p>
        </p:txBody>
      </p:sp>
      <p:sp>
        <p:nvSpPr>
          <p:cNvPr id="9246" name="Rectangle 29"/>
          <p:cNvSpPr>
            <a:spLocks noChangeArrowheads="1"/>
          </p:cNvSpPr>
          <p:nvPr/>
        </p:nvSpPr>
        <p:spPr bwMode="auto">
          <a:xfrm>
            <a:off x="6367463" y="31956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8.22</a:t>
            </a:r>
          </a:p>
        </p:txBody>
      </p:sp>
      <p:sp>
        <p:nvSpPr>
          <p:cNvPr id="9247" name="Rectangle 30"/>
          <p:cNvSpPr>
            <a:spLocks noChangeArrowheads="1"/>
          </p:cNvSpPr>
          <p:nvPr/>
        </p:nvSpPr>
        <p:spPr bwMode="auto">
          <a:xfrm>
            <a:off x="2892425" y="3382963"/>
            <a:ext cx="811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Serviços </a:t>
            </a:r>
          </a:p>
        </p:txBody>
      </p:sp>
      <p:sp>
        <p:nvSpPr>
          <p:cNvPr id="9248" name="Rectangle 31"/>
          <p:cNvSpPr>
            <a:spLocks noChangeArrowheads="1"/>
          </p:cNvSpPr>
          <p:nvPr/>
        </p:nvSpPr>
        <p:spPr bwMode="auto">
          <a:xfrm>
            <a:off x="3562350" y="3382963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médicos</a:t>
            </a:r>
          </a:p>
        </p:txBody>
      </p:sp>
      <p:sp>
        <p:nvSpPr>
          <p:cNvPr id="9249" name="Rectangle 32"/>
          <p:cNvSpPr>
            <a:spLocks noChangeArrowheads="1"/>
          </p:cNvSpPr>
          <p:nvPr/>
        </p:nvSpPr>
        <p:spPr bwMode="auto">
          <a:xfrm>
            <a:off x="5557838" y="338296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7.61</a:t>
            </a:r>
          </a:p>
        </p:txBody>
      </p:sp>
      <p:sp>
        <p:nvSpPr>
          <p:cNvPr id="9250" name="Rectangle 33"/>
          <p:cNvSpPr>
            <a:spLocks noChangeArrowheads="1"/>
          </p:cNvSpPr>
          <p:nvPr/>
        </p:nvSpPr>
        <p:spPr bwMode="auto">
          <a:xfrm>
            <a:off x="6367463" y="338296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8.15</a:t>
            </a:r>
          </a:p>
        </p:txBody>
      </p:sp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2892425" y="3568700"/>
            <a:ext cx="709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Sauna/ </a:t>
            </a:r>
          </a:p>
        </p:txBody>
      </p:sp>
      <p:sp>
        <p:nvSpPr>
          <p:cNvPr id="9252" name="Rectangle 35"/>
          <p:cNvSpPr>
            <a:spLocks noChangeArrowheads="1"/>
          </p:cNvSpPr>
          <p:nvPr/>
        </p:nvSpPr>
        <p:spPr bwMode="auto">
          <a:xfrm>
            <a:off x="3446463" y="35687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massagem</a:t>
            </a:r>
          </a:p>
        </p:txBody>
      </p:sp>
      <p:sp>
        <p:nvSpPr>
          <p:cNvPr id="9253" name="Rectangle 36"/>
          <p:cNvSpPr>
            <a:spLocks noChangeArrowheads="1"/>
          </p:cNvSpPr>
          <p:nvPr/>
        </p:nvSpPr>
        <p:spPr bwMode="auto">
          <a:xfrm>
            <a:off x="5557838" y="356870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7.57</a:t>
            </a:r>
          </a:p>
        </p:txBody>
      </p:sp>
      <p:sp>
        <p:nvSpPr>
          <p:cNvPr id="9254" name="Rectangle 37"/>
          <p:cNvSpPr>
            <a:spLocks noChangeArrowheads="1"/>
          </p:cNvSpPr>
          <p:nvPr/>
        </p:nvSpPr>
        <p:spPr bwMode="auto">
          <a:xfrm>
            <a:off x="6367463" y="356870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8.07</a:t>
            </a:r>
          </a:p>
        </p:txBody>
      </p:sp>
      <p:sp>
        <p:nvSpPr>
          <p:cNvPr id="9255" name="Rectangle 38"/>
          <p:cNvSpPr>
            <a:spLocks noChangeArrowheads="1"/>
          </p:cNvSpPr>
          <p:nvPr/>
        </p:nvSpPr>
        <p:spPr bwMode="auto">
          <a:xfrm>
            <a:off x="2892425" y="3756025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Salas de TV/ </a:t>
            </a:r>
          </a:p>
        </p:txBody>
      </p:sp>
      <p:sp>
        <p:nvSpPr>
          <p:cNvPr id="9256" name="Rectangle 39"/>
          <p:cNvSpPr>
            <a:spLocks noChangeArrowheads="1"/>
          </p:cNvSpPr>
          <p:nvPr/>
        </p:nvSpPr>
        <p:spPr bwMode="auto">
          <a:xfrm>
            <a:off x="3862388" y="3756025"/>
            <a:ext cx="557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vídeo</a:t>
            </a:r>
          </a:p>
        </p:txBody>
      </p:sp>
      <p:sp>
        <p:nvSpPr>
          <p:cNvPr id="9257" name="Rectangle 40"/>
          <p:cNvSpPr>
            <a:spLocks noChangeArrowheads="1"/>
          </p:cNvSpPr>
          <p:nvPr/>
        </p:nvSpPr>
        <p:spPr bwMode="auto">
          <a:xfrm>
            <a:off x="5557838" y="375602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7.34</a:t>
            </a:r>
          </a:p>
        </p:txBody>
      </p:sp>
      <p:sp>
        <p:nvSpPr>
          <p:cNvPr id="9258" name="Rectangle 41"/>
          <p:cNvSpPr>
            <a:spLocks noChangeArrowheads="1"/>
          </p:cNvSpPr>
          <p:nvPr/>
        </p:nvSpPr>
        <p:spPr bwMode="auto">
          <a:xfrm>
            <a:off x="6367463" y="375602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7.86</a:t>
            </a:r>
          </a:p>
        </p:txBody>
      </p:sp>
      <p:sp>
        <p:nvSpPr>
          <p:cNvPr id="9259" name="Rectangle 42"/>
          <p:cNvSpPr>
            <a:spLocks noChangeArrowheads="1"/>
          </p:cNvSpPr>
          <p:nvPr/>
        </p:nvSpPr>
        <p:spPr bwMode="auto">
          <a:xfrm>
            <a:off x="2892425" y="3943350"/>
            <a:ext cx="750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Cinema/</a:t>
            </a:r>
          </a:p>
        </p:txBody>
      </p:sp>
      <p:sp>
        <p:nvSpPr>
          <p:cNvPr id="9260" name="Rectangle 43"/>
          <p:cNvSpPr>
            <a:spLocks noChangeArrowheads="1"/>
          </p:cNvSpPr>
          <p:nvPr/>
        </p:nvSpPr>
        <p:spPr bwMode="auto">
          <a:xfrm>
            <a:off x="3497263" y="3943350"/>
            <a:ext cx="573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teatro</a:t>
            </a:r>
          </a:p>
        </p:txBody>
      </p:sp>
      <p:sp>
        <p:nvSpPr>
          <p:cNvPr id="9261" name="Rectangle 44"/>
          <p:cNvSpPr>
            <a:spLocks noChangeArrowheads="1"/>
          </p:cNvSpPr>
          <p:nvPr/>
        </p:nvSpPr>
        <p:spPr bwMode="auto">
          <a:xfrm>
            <a:off x="5557838" y="394335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7.24</a:t>
            </a:r>
          </a:p>
        </p:txBody>
      </p:sp>
      <p:sp>
        <p:nvSpPr>
          <p:cNvPr id="9262" name="Rectangle 45"/>
          <p:cNvSpPr>
            <a:spLocks noChangeArrowheads="1"/>
          </p:cNvSpPr>
          <p:nvPr/>
        </p:nvSpPr>
        <p:spPr bwMode="auto">
          <a:xfrm>
            <a:off x="6367463" y="394335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7.75</a:t>
            </a:r>
          </a:p>
        </p:txBody>
      </p:sp>
      <p:sp>
        <p:nvSpPr>
          <p:cNvPr id="9263" name="Rectangle 46"/>
          <p:cNvSpPr>
            <a:spLocks noChangeArrowheads="1"/>
          </p:cNvSpPr>
          <p:nvPr/>
        </p:nvSpPr>
        <p:spPr bwMode="auto">
          <a:xfrm>
            <a:off x="2892425" y="413067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Limpeza</a:t>
            </a:r>
          </a:p>
        </p:txBody>
      </p:sp>
      <p:sp>
        <p:nvSpPr>
          <p:cNvPr id="9264" name="Rectangle 47"/>
          <p:cNvSpPr>
            <a:spLocks noChangeArrowheads="1"/>
          </p:cNvSpPr>
          <p:nvPr/>
        </p:nvSpPr>
        <p:spPr bwMode="auto">
          <a:xfrm>
            <a:off x="5649913" y="4173538"/>
            <a:ext cx="400050" cy="173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9265" name="Rectangle 48"/>
          <p:cNvSpPr>
            <a:spLocks noChangeArrowheads="1"/>
          </p:cNvSpPr>
          <p:nvPr/>
        </p:nvSpPr>
        <p:spPr bwMode="auto">
          <a:xfrm>
            <a:off x="5557838" y="41306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7.20</a:t>
            </a:r>
          </a:p>
        </p:txBody>
      </p:sp>
      <p:sp>
        <p:nvSpPr>
          <p:cNvPr id="9266" name="Rectangle 49"/>
          <p:cNvSpPr>
            <a:spLocks noChangeArrowheads="1"/>
          </p:cNvSpPr>
          <p:nvPr/>
        </p:nvSpPr>
        <p:spPr bwMode="auto">
          <a:xfrm>
            <a:off x="6459538" y="4173538"/>
            <a:ext cx="400050" cy="173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67" name="Rectangle 50"/>
          <p:cNvSpPr>
            <a:spLocks noChangeArrowheads="1"/>
          </p:cNvSpPr>
          <p:nvPr/>
        </p:nvSpPr>
        <p:spPr bwMode="auto">
          <a:xfrm>
            <a:off x="6367463" y="4130675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8.08</a:t>
            </a:r>
          </a:p>
        </p:txBody>
      </p:sp>
      <p:sp>
        <p:nvSpPr>
          <p:cNvPr id="9268" name="Rectangle 51"/>
          <p:cNvSpPr>
            <a:spLocks noChangeArrowheads="1"/>
          </p:cNvSpPr>
          <p:nvPr/>
        </p:nvSpPr>
        <p:spPr bwMode="auto">
          <a:xfrm>
            <a:off x="2892425" y="4316413"/>
            <a:ext cx="971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Cabelereiro</a:t>
            </a:r>
          </a:p>
        </p:txBody>
      </p:sp>
      <p:sp>
        <p:nvSpPr>
          <p:cNvPr id="9269" name="Rectangle 52"/>
          <p:cNvSpPr>
            <a:spLocks noChangeArrowheads="1"/>
          </p:cNvSpPr>
          <p:nvPr/>
        </p:nvSpPr>
        <p:spPr bwMode="auto">
          <a:xfrm>
            <a:off x="5649913" y="4360863"/>
            <a:ext cx="400050" cy="173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9270" name="Rectangle 53"/>
          <p:cNvSpPr>
            <a:spLocks noChangeArrowheads="1"/>
          </p:cNvSpPr>
          <p:nvPr/>
        </p:nvSpPr>
        <p:spPr bwMode="auto">
          <a:xfrm>
            <a:off x="5557838" y="431641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7.05</a:t>
            </a:r>
          </a:p>
        </p:txBody>
      </p:sp>
      <p:sp>
        <p:nvSpPr>
          <p:cNvPr id="9271" name="Rectangle 54"/>
          <p:cNvSpPr>
            <a:spLocks noChangeArrowheads="1"/>
          </p:cNvSpPr>
          <p:nvPr/>
        </p:nvSpPr>
        <p:spPr bwMode="auto">
          <a:xfrm>
            <a:off x="6459538" y="4360863"/>
            <a:ext cx="400050" cy="173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72" name="Rectangle 55"/>
          <p:cNvSpPr>
            <a:spLocks noChangeArrowheads="1"/>
          </p:cNvSpPr>
          <p:nvPr/>
        </p:nvSpPr>
        <p:spPr bwMode="auto">
          <a:xfrm>
            <a:off x="6367463" y="4316413"/>
            <a:ext cx="481012" cy="274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8.17</a:t>
            </a:r>
          </a:p>
        </p:txBody>
      </p:sp>
      <p:sp>
        <p:nvSpPr>
          <p:cNvPr id="9273" name="Rectangle 56"/>
          <p:cNvSpPr>
            <a:spLocks noChangeArrowheads="1"/>
          </p:cNvSpPr>
          <p:nvPr/>
        </p:nvSpPr>
        <p:spPr bwMode="auto">
          <a:xfrm>
            <a:off x="2892425" y="4503738"/>
            <a:ext cx="854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Vestiários</a:t>
            </a:r>
          </a:p>
        </p:txBody>
      </p:sp>
      <p:sp>
        <p:nvSpPr>
          <p:cNvPr id="9274" name="Rectangle 57"/>
          <p:cNvSpPr>
            <a:spLocks noChangeArrowheads="1"/>
          </p:cNvSpPr>
          <p:nvPr/>
        </p:nvSpPr>
        <p:spPr bwMode="auto">
          <a:xfrm>
            <a:off x="5557838" y="45037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7.00</a:t>
            </a:r>
          </a:p>
        </p:txBody>
      </p:sp>
      <p:sp>
        <p:nvSpPr>
          <p:cNvPr id="9275" name="Rectangle 58"/>
          <p:cNvSpPr>
            <a:spLocks noChangeArrowheads="1"/>
          </p:cNvSpPr>
          <p:nvPr/>
        </p:nvSpPr>
        <p:spPr bwMode="auto">
          <a:xfrm>
            <a:off x="6367463" y="45037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7.69</a:t>
            </a:r>
          </a:p>
        </p:txBody>
      </p:sp>
      <p:sp>
        <p:nvSpPr>
          <p:cNvPr id="9276" name="Rectangle 59"/>
          <p:cNvSpPr>
            <a:spLocks noChangeArrowheads="1"/>
          </p:cNvSpPr>
          <p:nvPr/>
        </p:nvSpPr>
        <p:spPr bwMode="auto">
          <a:xfrm>
            <a:off x="2892425" y="4691063"/>
            <a:ext cx="115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Comunicação </a:t>
            </a:r>
          </a:p>
        </p:txBody>
      </p:sp>
      <p:sp>
        <p:nvSpPr>
          <p:cNvPr id="9277" name="Rectangle 60"/>
          <p:cNvSpPr>
            <a:spLocks noChangeArrowheads="1"/>
          </p:cNvSpPr>
          <p:nvPr/>
        </p:nvSpPr>
        <p:spPr bwMode="auto">
          <a:xfrm>
            <a:off x="3924300" y="4691063"/>
            <a:ext cx="395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ao </a:t>
            </a:r>
          </a:p>
        </p:txBody>
      </p:sp>
      <p:sp>
        <p:nvSpPr>
          <p:cNvPr id="9278" name="Rectangle 61"/>
          <p:cNvSpPr>
            <a:spLocks noChangeArrowheads="1"/>
          </p:cNvSpPr>
          <p:nvPr/>
        </p:nvSpPr>
        <p:spPr bwMode="auto">
          <a:xfrm>
            <a:off x="4148138" y="4691063"/>
            <a:ext cx="869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associado</a:t>
            </a:r>
          </a:p>
        </p:txBody>
      </p:sp>
      <p:sp>
        <p:nvSpPr>
          <p:cNvPr id="9279" name="Rectangle 62"/>
          <p:cNvSpPr>
            <a:spLocks noChangeArrowheads="1"/>
          </p:cNvSpPr>
          <p:nvPr/>
        </p:nvSpPr>
        <p:spPr bwMode="auto">
          <a:xfrm>
            <a:off x="5557838" y="469106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6.88</a:t>
            </a:r>
          </a:p>
        </p:txBody>
      </p:sp>
      <p:sp>
        <p:nvSpPr>
          <p:cNvPr id="9280" name="Rectangle 63"/>
          <p:cNvSpPr>
            <a:spLocks noChangeArrowheads="1"/>
          </p:cNvSpPr>
          <p:nvPr/>
        </p:nvSpPr>
        <p:spPr bwMode="auto">
          <a:xfrm>
            <a:off x="6367463" y="469106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7.60</a:t>
            </a:r>
          </a:p>
        </p:txBody>
      </p:sp>
      <p:sp>
        <p:nvSpPr>
          <p:cNvPr id="9281" name="Rectangle 64"/>
          <p:cNvSpPr>
            <a:spLocks noChangeArrowheads="1"/>
          </p:cNvSpPr>
          <p:nvPr/>
        </p:nvSpPr>
        <p:spPr bwMode="auto">
          <a:xfrm>
            <a:off x="2892425" y="4878388"/>
            <a:ext cx="1057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Restaurante </a:t>
            </a:r>
          </a:p>
        </p:txBody>
      </p:sp>
      <p:sp>
        <p:nvSpPr>
          <p:cNvPr id="9282" name="Rectangle 65"/>
          <p:cNvSpPr>
            <a:spLocks noChangeArrowheads="1"/>
          </p:cNvSpPr>
          <p:nvPr/>
        </p:nvSpPr>
        <p:spPr bwMode="auto">
          <a:xfrm>
            <a:off x="3808413" y="4878388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da </a:t>
            </a:r>
          </a:p>
        </p:txBody>
      </p:sp>
      <p:sp>
        <p:nvSpPr>
          <p:cNvPr id="9283" name="Rectangle 66"/>
          <p:cNvSpPr>
            <a:spLocks noChangeArrowheads="1"/>
          </p:cNvSpPr>
          <p:nvPr/>
        </p:nvSpPr>
        <p:spPr bwMode="auto">
          <a:xfrm>
            <a:off x="4032250" y="4878388"/>
            <a:ext cx="633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cupula</a:t>
            </a:r>
          </a:p>
        </p:txBody>
      </p:sp>
      <p:sp>
        <p:nvSpPr>
          <p:cNvPr id="9284" name="Rectangle 67"/>
          <p:cNvSpPr>
            <a:spLocks noChangeArrowheads="1"/>
          </p:cNvSpPr>
          <p:nvPr/>
        </p:nvSpPr>
        <p:spPr bwMode="auto">
          <a:xfrm>
            <a:off x="5557838" y="487838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6.66</a:t>
            </a:r>
          </a:p>
        </p:txBody>
      </p:sp>
      <p:sp>
        <p:nvSpPr>
          <p:cNvPr id="9285" name="Rectangle 68"/>
          <p:cNvSpPr>
            <a:spLocks noChangeArrowheads="1"/>
          </p:cNvSpPr>
          <p:nvPr/>
        </p:nvSpPr>
        <p:spPr bwMode="auto">
          <a:xfrm>
            <a:off x="6367463" y="487838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7.84</a:t>
            </a:r>
          </a:p>
        </p:txBody>
      </p:sp>
      <p:sp>
        <p:nvSpPr>
          <p:cNvPr id="9286" name="Rectangle 69"/>
          <p:cNvSpPr>
            <a:spLocks noChangeArrowheads="1"/>
          </p:cNvSpPr>
          <p:nvPr/>
        </p:nvSpPr>
        <p:spPr bwMode="auto">
          <a:xfrm>
            <a:off x="2892425" y="5064125"/>
            <a:ext cx="531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Boite</a:t>
            </a:r>
          </a:p>
        </p:txBody>
      </p:sp>
      <p:sp>
        <p:nvSpPr>
          <p:cNvPr id="9287" name="Rectangle 70"/>
          <p:cNvSpPr>
            <a:spLocks noChangeArrowheads="1"/>
          </p:cNvSpPr>
          <p:nvPr/>
        </p:nvSpPr>
        <p:spPr bwMode="auto">
          <a:xfrm>
            <a:off x="5649913" y="5108575"/>
            <a:ext cx="400050" cy="173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88" name="Rectangle 71"/>
          <p:cNvSpPr>
            <a:spLocks noChangeArrowheads="1"/>
          </p:cNvSpPr>
          <p:nvPr/>
        </p:nvSpPr>
        <p:spPr bwMode="auto">
          <a:xfrm>
            <a:off x="5557838" y="5064125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6.64</a:t>
            </a:r>
          </a:p>
        </p:txBody>
      </p:sp>
      <p:sp>
        <p:nvSpPr>
          <p:cNvPr id="9289" name="Rectangle 72"/>
          <p:cNvSpPr>
            <a:spLocks noChangeArrowheads="1"/>
          </p:cNvSpPr>
          <p:nvPr/>
        </p:nvSpPr>
        <p:spPr bwMode="auto">
          <a:xfrm>
            <a:off x="6459538" y="5108575"/>
            <a:ext cx="400050" cy="173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90" name="Rectangle 73"/>
          <p:cNvSpPr>
            <a:spLocks noChangeArrowheads="1"/>
          </p:cNvSpPr>
          <p:nvPr/>
        </p:nvSpPr>
        <p:spPr bwMode="auto">
          <a:xfrm>
            <a:off x="6367463" y="5064125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6.53</a:t>
            </a:r>
          </a:p>
        </p:txBody>
      </p:sp>
      <p:sp>
        <p:nvSpPr>
          <p:cNvPr id="9291" name="Rectangle 74"/>
          <p:cNvSpPr>
            <a:spLocks noChangeArrowheads="1"/>
          </p:cNvSpPr>
          <p:nvPr/>
        </p:nvSpPr>
        <p:spPr bwMode="auto">
          <a:xfrm>
            <a:off x="2892425" y="5251450"/>
            <a:ext cx="582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Bares</a:t>
            </a:r>
          </a:p>
        </p:txBody>
      </p:sp>
      <p:sp>
        <p:nvSpPr>
          <p:cNvPr id="9292" name="Rectangle 75"/>
          <p:cNvSpPr>
            <a:spLocks noChangeArrowheads="1"/>
          </p:cNvSpPr>
          <p:nvPr/>
        </p:nvSpPr>
        <p:spPr bwMode="auto">
          <a:xfrm>
            <a:off x="5649913" y="5295900"/>
            <a:ext cx="400050" cy="173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93" name="Rectangle 76"/>
          <p:cNvSpPr>
            <a:spLocks noChangeArrowheads="1"/>
          </p:cNvSpPr>
          <p:nvPr/>
        </p:nvSpPr>
        <p:spPr bwMode="auto">
          <a:xfrm>
            <a:off x="5557838" y="5251450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6.52</a:t>
            </a:r>
          </a:p>
        </p:txBody>
      </p:sp>
      <p:sp>
        <p:nvSpPr>
          <p:cNvPr id="9294" name="Rectangle 77"/>
          <p:cNvSpPr>
            <a:spLocks noChangeArrowheads="1"/>
          </p:cNvSpPr>
          <p:nvPr/>
        </p:nvSpPr>
        <p:spPr bwMode="auto">
          <a:xfrm>
            <a:off x="6459538" y="5295900"/>
            <a:ext cx="400050" cy="173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95" name="Rectangle 78"/>
          <p:cNvSpPr>
            <a:spLocks noChangeArrowheads="1"/>
          </p:cNvSpPr>
          <p:nvPr/>
        </p:nvSpPr>
        <p:spPr bwMode="auto">
          <a:xfrm>
            <a:off x="6367463" y="5251450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7.57</a:t>
            </a:r>
          </a:p>
        </p:txBody>
      </p:sp>
      <p:sp>
        <p:nvSpPr>
          <p:cNvPr id="9296" name="Rectangle 79"/>
          <p:cNvSpPr>
            <a:spLocks noChangeArrowheads="1"/>
          </p:cNvSpPr>
          <p:nvPr/>
        </p:nvSpPr>
        <p:spPr bwMode="auto">
          <a:xfrm>
            <a:off x="2892425" y="5438775"/>
            <a:ext cx="135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Estacionamentos</a:t>
            </a:r>
          </a:p>
        </p:txBody>
      </p:sp>
      <p:sp>
        <p:nvSpPr>
          <p:cNvPr id="9297" name="Rectangle 80"/>
          <p:cNvSpPr>
            <a:spLocks noChangeArrowheads="1"/>
          </p:cNvSpPr>
          <p:nvPr/>
        </p:nvSpPr>
        <p:spPr bwMode="auto">
          <a:xfrm>
            <a:off x="5649913" y="5483225"/>
            <a:ext cx="400050" cy="173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98" name="Rectangle 81"/>
          <p:cNvSpPr>
            <a:spLocks noChangeArrowheads="1"/>
          </p:cNvSpPr>
          <p:nvPr/>
        </p:nvSpPr>
        <p:spPr bwMode="auto">
          <a:xfrm>
            <a:off x="5557838" y="5438775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charset="0"/>
              </a:rPr>
              <a:t>6.21</a:t>
            </a:r>
          </a:p>
        </p:txBody>
      </p:sp>
      <p:sp>
        <p:nvSpPr>
          <p:cNvPr id="9299" name="Rectangle 82"/>
          <p:cNvSpPr>
            <a:spLocks noChangeArrowheads="1"/>
          </p:cNvSpPr>
          <p:nvPr/>
        </p:nvSpPr>
        <p:spPr bwMode="auto">
          <a:xfrm>
            <a:off x="6459538" y="5483225"/>
            <a:ext cx="400050" cy="173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00" name="Rectangle 83"/>
          <p:cNvSpPr>
            <a:spLocks noChangeArrowheads="1"/>
          </p:cNvSpPr>
          <p:nvPr/>
        </p:nvSpPr>
        <p:spPr bwMode="auto">
          <a:xfrm>
            <a:off x="6367463" y="5438775"/>
            <a:ext cx="481012" cy="274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7.24</a:t>
            </a:r>
          </a:p>
        </p:txBody>
      </p:sp>
      <p:sp>
        <p:nvSpPr>
          <p:cNvPr id="9301" name="Rectangle 84"/>
          <p:cNvSpPr>
            <a:spLocks noChangeArrowheads="1"/>
          </p:cNvSpPr>
          <p:nvPr/>
        </p:nvSpPr>
        <p:spPr bwMode="auto">
          <a:xfrm>
            <a:off x="2892425" y="5811838"/>
            <a:ext cx="60272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dirty="0" smtClean="0">
                <a:solidFill>
                  <a:srgbClr val="800000"/>
                </a:solidFill>
                <a:latin typeface="Arial" charset="0"/>
              </a:rPr>
              <a:t>Média</a:t>
            </a:r>
            <a:endParaRPr lang="pt-BR" sz="12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302" name="Rectangle 85"/>
          <p:cNvSpPr>
            <a:spLocks noChangeArrowheads="1"/>
          </p:cNvSpPr>
          <p:nvPr/>
        </p:nvSpPr>
        <p:spPr bwMode="auto">
          <a:xfrm>
            <a:off x="5557838" y="58118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6.62</a:t>
            </a:r>
          </a:p>
        </p:txBody>
      </p:sp>
      <p:sp>
        <p:nvSpPr>
          <p:cNvPr id="9303" name="Rectangle 86"/>
          <p:cNvSpPr>
            <a:spLocks noChangeArrowheads="1"/>
          </p:cNvSpPr>
          <p:nvPr/>
        </p:nvSpPr>
        <p:spPr bwMode="auto">
          <a:xfrm>
            <a:off x="6367463" y="58118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7.07</a:t>
            </a:r>
          </a:p>
        </p:txBody>
      </p:sp>
      <p:sp>
        <p:nvSpPr>
          <p:cNvPr id="9304" name="Rectangle 87"/>
          <p:cNvSpPr>
            <a:spLocks noChangeArrowheads="1"/>
          </p:cNvSpPr>
          <p:nvPr/>
        </p:nvSpPr>
        <p:spPr bwMode="auto">
          <a:xfrm>
            <a:off x="2892425" y="6186488"/>
            <a:ext cx="531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800000"/>
                </a:solidFill>
                <a:latin typeface="Arial" charset="0"/>
              </a:rPr>
              <a:t>Base</a:t>
            </a:r>
          </a:p>
        </p:txBody>
      </p:sp>
      <p:sp>
        <p:nvSpPr>
          <p:cNvPr id="9305" name="Rectangle 88"/>
          <p:cNvSpPr>
            <a:spLocks noChangeArrowheads="1"/>
          </p:cNvSpPr>
          <p:nvPr/>
        </p:nvSpPr>
        <p:spPr bwMode="auto">
          <a:xfrm>
            <a:off x="5581650" y="6186488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  <p:sp>
        <p:nvSpPr>
          <p:cNvPr id="9306" name="Rectangle 89"/>
          <p:cNvSpPr>
            <a:spLocks noChangeArrowheads="1"/>
          </p:cNvSpPr>
          <p:nvPr/>
        </p:nvSpPr>
        <p:spPr bwMode="auto">
          <a:xfrm>
            <a:off x="6389688" y="6186488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9307" name="Rectangle 90"/>
          <p:cNvSpPr>
            <a:spLocks noChangeArrowheads="1"/>
          </p:cNvSpPr>
          <p:nvPr/>
        </p:nvSpPr>
        <p:spPr bwMode="auto">
          <a:xfrm>
            <a:off x="990600" y="852488"/>
            <a:ext cx="7800975" cy="12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pt-BR" sz="2800" dirty="0"/>
              <a:t> </a:t>
            </a:r>
            <a:r>
              <a:rPr lang="pt-BR" dirty="0"/>
              <a:t>pergunta em formato de escala</a:t>
            </a:r>
            <a:r>
              <a:rPr lang="pt-BR" sz="2800" dirty="0"/>
              <a:t>: </a:t>
            </a:r>
            <a:br>
              <a:rPr lang="pt-BR" sz="2800" dirty="0"/>
            </a:br>
            <a:r>
              <a:rPr lang="pt-BR" dirty="0"/>
              <a:t>De 1 a 10 que nota você daria </a:t>
            </a:r>
            <a:r>
              <a:rPr lang="pt-BR" dirty="0" smtClean="0"/>
              <a:t>para os seguintes serviços: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pt-BR" sz="1800" dirty="0" smtClean="0">
                <a:solidFill>
                  <a:srgbClr val="000000"/>
                </a:solidFill>
                <a:latin typeface="+mj-lt"/>
              </a:rPr>
              <a:t> (Nota média de serviços oferecidos por um hotel p</a:t>
            </a:r>
            <a:r>
              <a:rPr lang="pt-BR" sz="1800" dirty="0" smtClean="0">
                <a:latin typeface="+mj-lt"/>
              </a:rPr>
              <a:t>or tipo de estímulo</a:t>
            </a:r>
            <a:r>
              <a:rPr lang="pt-BR" sz="1800" dirty="0" smtClean="0">
                <a:solidFill>
                  <a:srgbClr val="000000"/>
                </a:solidFill>
                <a:latin typeface="+mj-lt"/>
              </a:rPr>
              <a:t>)</a:t>
            </a:r>
            <a:endParaRPr lang="pt-BR" sz="1800" dirty="0">
              <a:latin typeface="+mj-lt"/>
            </a:endParaRPr>
          </a:p>
          <a:p>
            <a:r>
              <a:rPr lang="pt-BR" sz="2000" dirty="0"/>
              <a:t> </a:t>
            </a:r>
          </a:p>
        </p:txBody>
      </p:sp>
      <p:sp>
        <p:nvSpPr>
          <p:cNvPr id="9308" name="Rectangle 91"/>
          <p:cNvSpPr>
            <a:spLocks noChangeArrowheads="1"/>
          </p:cNvSpPr>
          <p:nvPr/>
        </p:nvSpPr>
        <p:spPr bwMode="auto">
          <a:xfrm>
            <a:off x="5500694" y="1794037"/>
            <a:ext cx="136736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 dirty="0" smtClean="0"/>
              <a:t>Pessoas que viram:</a:t>
            </a:r>
            <a:endParaRPr lang="pt-BR" sz="1200" dirty="0"/>
          </a:p>
        </p:txBody>
      </p:sp>
      <p:sp>
        <p:nvSpPr>
          <p:cNvPr id="93" name="Elipse 92"/>
          <p:cNvSpPr/>
          <p:nvPr/>
        </p:nvSpPr>
        <p:spPr bwMode="auto">
          <a:xfrm>
            <a:off x="357158" y="2357430"/>
            <a:ext cx="2000264" cy="157163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Que dado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falta aqui e que teste pode ser apropriado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Espaço Reservado para Rodapé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Mensuração  e sua representação geram as informações</a:t>
            </a:r>
            <a:br>
              <a:rPr lang="pt-BR" sz="2400" dirty="0" smtClean="0"/>
            </a:br>
            <a:endParaRPr lang="pt-BR" sz="2400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57518"/>
            <a:ext cx="8229600" cy="44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1357291" y="1214422"/>
            <a:ext cx="7000923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Dados estatísticos = efeitos das formas de medir + possibilidade de inferência  </a:t>
            </a:r>
            <a:endParaRPr lang="pt-BR" sz="160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76626" cy="365125"/>
          </a:xfrm>
        </p:spPr>
        <p:txBody>
          <a:bodyPr/>
          <a:lstStyle/>
          <a:p>
            <a:r>
              <a:rPr lang="it-IT" dirty="0" smtClean="0"/>
              <a:t>CCA 5968 – 2021 - Leandro Leonardo Batista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2FB713-0471-454A-85C4-2A5C57E6B1D0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117725" y="198438"/>
            <a:ext cx="4203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200" b="1" dirty="0"/>
              <a:t>C. Texto das perguntas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69925" y="785794"/>
            <a:ext cx="7452361" cy="56175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1</a:t>
            </a:r>
            <a:r>
              <a:rPr lang="pt-BR" sz="1800" dirty="0"/>
              <a:t>. vocabulário simples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    (sua tia tem que entender)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2. não muito longo (25 a 30 palavras)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3. </a:t>
            </a:r>
            <a:r>
              <a:rPr lang="pt-BR" sz="1800" b="1" u="sng" dirty="0" smtClean="0"/>
              <a:t>Viés da aquiescência</a:t>
            </a:r>
            <a:r>
              <a:rPr lang="pt-BR" sz="1800" dirty="0" smtClean="0"/>
              <a:t> </a:t>
            </a:r>
            <a:r>
              <a:rPr lang="pt-BR" sz="1800" dirty="0" smtClean="0"/>
              <a:t>– tendência a concordar com a afirmação</a:t>
            </a: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1400" u="sng" dirty="0" smtClean="0"/>
              <a:t>Indutivo</a:t>
            </a:r>
            <a:r>
              <a:rPr lang="pt-BR" sz="1400" dirty="0" smtClean="0"/>
              <a:t>: </a:t>
            </a:r>
            <a:r>
              <a:rPr lang="pt-BR" sz="1400" dirty="0"/>
              <a:t>induz respondente a um aspecto da pergunta</a:t>
            </a:r>
          </a:p>
          <a:p>
            <a:pPr lvl="1">
              <a:lnSpc>
                <a:spcPct val="90000"/>
              </a:lnSpc>
            </a:pPr>
            <a:r>
              <a:rPr lang="pt-BR" sz="1400" dirty="0"/>
              <a:t>                - você acha que o presidente está fazendo </a:t>
            </a:r>
            <a:r>
              <a:rPr lang="pt-BR" sz="1400" dirty="0" smtClean="0"/>
              <a:t>um bom </a:t>
            </a:r>
            <a:r>
              <a:rPr lang="pt-BR" sz="1400" dirty="0"/>
              <a:t>trabalho?</a:t>
            </a:r>
          </a:p>
          <a:p>
            <a:pPr lvl="1">
              <a:lnSpc>
                <a:spcPct val="90000"/>
              </a:lnSpc>
            </a:pPr>
            <a:r>
              <a:rPr lang="pt-BR" sz="1400" dirty="0"/>
              <a:t>                - você acha uma boa </a:t>
            </a:r>
            <a:r>
              <a:rPr lang="pt-BR" sz="1400" dirty="0" smtClean="0"/>
              <a:t>ideia </a:t>
            </a:r>
            <a:r>
              <a:rPr lang="pt-BR" sz="1400" dirty="0"/>
              <a:t>o rodízio de </a:t>
            </a:r>
            <a:r>
              <a:rPr lang="pt-BR" sz="1400" dirty="0" smtClean="0"/>
              <a:t>carros </a:t>
            </a:r>
            <a:r>
              <a:rPr lang="pt-BR" sz="1400" dirty="0"/>
              <a:t>em São Paulo</a:t>
            </a:r>
            <a:r>
              <a:rPr lang="pt-BR" sz="1400" dirty="0" smtClean="0"/>
              <a:t>?</a:t>
            </a:r>
          </a:p>
          <a:p>
            <a:r>
              <a:rPr lang="pt-BR" sz="1800" dirty="0" smtClean="0"/>
              <a:t>4. o uso de conectores</a:t>
            </a:r>
          </a:p>
          <a:p>
            <a:pPr lvl="1">
              <a:buFontTx/>
              <a:buChar char="•"/>
            </a:pPr>
            <a:r>
              <a:rPr lang="pt-BR" sz="1800" dirty="0" smtClean="0"/>
              <a:t> e/ ou</a:t>
            </a:r>
          </a:p>
          <a:p>
            <a:pPr lvl="2">
              <a:buFontTx/>
              <a:buChar char="•"/>
            </a:pPr>
            <a:r>
              <a:rPr lang="pt-BR" sz="1400" dirty="0" smtClean="0"/>
              <a:t>Quanto você gosta de maçã e de jiló? (de 1 a 10)</a:t>
            </a:r>
          </a:p>
          <a:p>
            <a:pPr lvl="2">
              <a:buFontTx/>
              <a:buChar char="•"/>
            </a:pPr>
            <a:r>
              <a:rPr lang="pt-BR" sz="1400" dirty="0" smtClean="0"/>
              <a:t>Você gosta de maça ou de jiló? (sim ou não?)</a:t>
            </a:r>
          </a:p>
          <a:p>
            <a:r>
              <a:rPr lang="pt-BR" sz="1800" dirty="0" smtClean="0"/>
              <a:t>5. premissas falsas</a:t>
            </a:r>
          </a:p>
          <a:p>
            <a:pPr lvl="1">
              <a:buFontTx/>
              <a:buChar char="•"/>
            </a:pPr>
            <a:r>
              <a:rPr lang="pt-BR" sz="1600" dirty="0" smtClean="0"/>
              <a:t> </a:t>
            </a:r>
            <a:r>
              <a:rPr lang="pt-BR" sz="1400" dirty="0" smtClean="0"/>
              <a:t>Que aspectos você considera ao comprar um seguro-saúde?</a:t>
            </a:r>
          </a:p>
          <a:p>
            <a:pPr lvl="1">
              <a:buFontTx/>
              <a:buChar char="•"/>
            </a:pPr>
            <a:r>
              <a:rPr lang="pt-BR" sz="1400" dirty="0" smtClean="0"/>
              <a:t> O que é mais importante na escolha de um marido?</a:t>
            </a:r>
          </a:p>
          <a:p>
            <a:r>
              <a:rPr lang="pt-BR" sz="1800" dirty="0" smtClean="0"/>
              <a:t>6. o uso de palavras ambíguas</a:t>
            </a:r>
          </a:p>
          <a:p>
            <a:pPr lvl="1">
              <a:buFontTx/>
              <a:buChar char="•"/>
            </a:pPr>
            <a:r>
              <a:rPr lang="pt-BR" sz="1600" dirty="0" smtClean="0"/>
              <a:t> </a:t>
            </a:r>
            <a:r>
              <a:rPr lang="pt-BR" sz="1400" dirty="0" smtClean="0"/>
              <a:t>renda por salário</a:t>
            </a:r>
          </a:p>
          <a:p>
            <a:pPr lvl="1">
              <a:buFontTx/>
              <a:buChar char="•"/>
            </a:pPr>
            <a:r>
              <a:rPr lang="pt-BR" sz="1400" dirty="0" smtClean="0"/>
              <a:t> Você lê jornal aos domingos? (sempre ou alguma vez)</a:t>
            </a:r>
          </a:p>
          <a:p>
            <a:pPr lvl="1">
              <a:buFontTx/>
              <a:buChar char="•"/>
            </a:pPr>
            <a:r>
              <a:rPr lang="pt-BR" sz="1400" dirty="0" smtClean="0"/>
              <a:t> Quanto tempo você mora aqui?</a:t>
            </a:r>
          </a:p>
          <a:p>
            <a:r>
              <a:rPr lang="pt-BR" sz="1800" dirty="0" smtClean="0"/>
              <a:t>7. intenções infundadas</a:t>
            </a:r>
          </a:p>
          <a:p>
            <a:pPr lvl="1">
              <a:buFontTx/>
              <a:buChar char="•"/>
            </a:pPr>
            <a:r>
              <a:rPr lang="pt-BR" sz="1800" dirty="0" smtClean="0"/>
              <a:t> </a:t>
            </a:r>
            <a:r>
              <a:rPr lang="pt-BR" sz="1400" dirty="0" smtClean="0"/>
              <a:t>Se abrir um supermercado aqui, qual a frequência que você </a:t>
            </a:r>
          </a:p>
          <a:p>
            <a:pPr lvl="1"/>
            <a:r>
              <a:rPr lang="pt-BR" sz="1400" dirty="0" smtClean="0"/>
              <a:t>   vai comprar lá?</a:t>
            </a:r>
          </a:p>
          <a:p>
            <a:pPr lvl="1">
              <a:lnSpc>
                <a:spcPct val="90000"/>
              </a:lnSpc>
            </a:pPr>
            <a:endParaRPr lang="pt-BR" sz="18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 lIns="92075" tIns="46038" rIns="92075" bIns="46038">
            <a:normAutofit/>
          </a:bodyPr>
          <a:lstStyle/>
          <a:p>
            <a:pPr defTabSz="914400">
              <a:defRPr/>
            </a:pPr>
            <a:r>
              <a:rPr lang="pt-BR" sz="3200" b="1" dirty="0" smtClean="0"/>
              <a:t>D. Resposta Satisfatória x Otimização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33542"/>
            <a:ext cx="8029604" cy="4438664"/>
          </a:xfrm>
          <a:noFill/>
          <a:ln>
            <a:solidFill>
              <a:srgbClr val="FFC000"/>
            </a:solidFill>
          </a:ln>
        </p:spPr>
        <p:txBody>
          <a:bodyPr lIns="92075" tIns="46038" rIns="92075" bIns="46038" anchor="t">
            <a:noAutofit/>
          </a:bodyPr>
          <a:lstStyle/>
          <a:p>
            <a:pPr lvl="1" defTabSz="914400">
              <a:lnSpc>
                <a:spcPct val="100000"/>
              </a:lnSpc>
            </a:pPr>
            <a:r>
              <a:rPr lang="pt-BR" sz="1800" dirty="0" smtClean="0"/>
              <a:t>Resposta </a:t>
            </a:r>
            <a:r>
              <a:rPr lang="pt-BR" sz="1800" u="sng" dirty="0" smtClean="0"/>
              <a:t>Satisfatória</a:t>
            </a:r>
            <a:r>
              <a:rPr lang="pt-BR" sz="1800" dirty="0" smtClean="0"/>
              <a:t>: é aquela que embora não seja a melhor resposta possível, atende à necessidade do momento:</a:t>
            </a:r>
          </a:p>
          <a:p>
            <a:pPr lvl="3" defTabSz="914400">
              <a:lnSpc>
                <a:spcPct val="100000"/>
              </a:lnSpc>
            </a:pPr>
            <a:r>
              <a:rPr lang="pt-BR" sz="1800" dirty="0" smtClean="0"/>
              <a:t>quando a tarefa é muito difícil: </a:t>
            </a:r>
          </a:p>
          <a:p>
            <a:pPr lvl="4" defTabSz="914400">
              <a:lnSpc>
                <a:spcPct val="100000"/>
              </a:lnSpc>
            </a:pPr>
            <a:r>
              <a:rPr lang="pt-BR" sz="1800" dirty="0" smtClean="0"/>
              <a:t>ex. ordenar muitos itens;</a:t>
            </a:r>
          </a:p>
          <a:p>
            <a:pPr lvl="3" defTabSz="914400">
              <a:lnSpc>
                <a:spcPct val="100000"/>
              </a:lnSpc>
            </a:pPr>
            <a:r>
              <a:rPr lang="pt-BR" sz="1800" dirty="0" smtClean="0"/>
              <a:t>muitas dimensões para serem consideradas</a:t>
            </a:r>
          </a:p>
          <a:p>
            <a:pPr lvl="4" defTabSz="914400">
              <a:lnSpc>
                <a:spcPct val="100000"/>
              </a:lnSpc>
            </a:pPr>
            <a:r>
              <a:rPr lang="pt-BR" sz="1800" dirty="0" smtClean="0"/>
              <a:t>pouco conhecimento/ interesse do assunto, etc.</a:t>
            </a:r>
          </a:p>
          <a:p>
            <a:pPr lvl="3" defTabSz="914400">
              <a:lnSpc>
                <a:spcPct val="100000"/>
              </a:lnSpc>
            </a:pPr>
            <a:r>
              <a:rPr lang="pt-BR" sz="1800" dirty="0" smtClean="0"/>
              <a:t>muito associado ao uso de não sei</a:t>
            </a:r>
          </a:p>
          <a:p>
            <a:pPr lvl="1" defTabSz="914400">
              <a:lnSpc>
                <a:spcPct val="100000"/>
              </a:lnSpc>
            </a:pPr>
            <a:r>
              <a:rPr lang="pt-BR" sz="1800" dirty="0" smtClean="0"/>
              <a:t>Resposta baseada em </a:t>
            </a:r>
            <a:r>
              <a:rPr lang="pt-BR" sz="1800" u="sng" dirty="0" smtClean="0"/>
              <a:t>Otimização</a:t>
            </a:r>
            <a:r>
              <a:rPr lang="pt-BR" sz="1800" dirty="0" smtClean="0"/>
              <a:t>: respondente procura:</a:t>
            </a:r>
          </a:p>
          <a:p>
            <a:pPr lvl="3" defTabSz="914400">
              <a:lnSpc>
                <a:spcPct val="100000"/>
              </a:lnSpc>
            </a:pPr>
            <a:r>
              <a:rPr lang="pt-BR" sz="1800" dirty="0" smtClean="0"/>
              <a:t> diminuir suas perdas, ou</a:t>
            </a:r>
          </a:p>
          <a:p>
            <a:pPr lvl="3" defTabSz="914400">
              <a:lnSpc>
                <a:spcPct val="100000"/>
              </a:lnSpc>
            </a:pPr>
            <a:r>
              <a:rPr lang="pt-BR" sz="1800" dirty="0" smtClean="0"/>
              <a:t> aumentar seus benefícios pela resposta escolhida:</a:t>
            </a:r>
          </a:p>
          <a:p>
            <a:pPr lvl="4" defTabSz="914400">
              <a:lnSpc>
                <a:spcPct val="100000"/>
              </a:lnSpc>
            </a:pPr>
            <a:r>
              <a:rPr lang="pt-BR" sz="1800" dirty="0" smtClean="0"/>
              <a:t>em geral ocorre em respostas a perguntas consideradas “inteligentes” ou</a:t>
            </a:r>
          </a:p>
          <a:p>
            <a:pPr lvl="4" defTabSz="914400">
              <a:lnSpc>
                <a:spcPct val="100000"/>
              </a:lnSpc>
            </a:pPr>
            <a:r>
              <a:rPr lang="pt-BR" sz="1800" dirty="0" smtClean="0"/>
              <a:t> à necessidade de parecer inteligente nas respostas</a:t>
            </a:r>
          </a:p>
          <a:p>
            <a:pPr defTabSz="914400">
              <a:lnSpc>
                <a:spcPct val="90000"/>
              </a:lnSpc>
              <a:buFontTx/>
              <a:buChar char="–"/>
            </a:pPr>
            <a:endParaRPr 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pt-BR" sz="3200" b="1" dirty="0"/>
              <a:t>D. Resposta Satisfatória x Otimização</a:t>
            </a:r>
            <a:endParaRPr lang="pt-BR" sz="3200" dirty="0" smtClean="0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idx="1"/>
          </p:nvPr>
        </p:nvSpPr>
        <p:spPr>
          <a:xfrm>
            <a:off x="714348" y="1428736"/>
            <a:ext cx="7772400" cy="4643470"/>
          </a:xfrm>
          <a:noFill/>
          <a:ln>
            <a:solidFill>
              <a:srgbClr val="FFC000"/>
            </a:solidFill>
          </a:ln>
        </p:spPr>
        <p:txBody>
          <a:bodyPr lIns="92075" tIns="46038" rIns="92075" bIns="46038" anchor="t">
            <a:noAutofit/>
          </a:bodyPr>
          <a:lstStyle/>
          <a:p>
            <a:pPr defTabSz="914400">
              <a:lnSpc>
                <a:spcPct val="90000"/>
              </a:lnSpc>
              <a:buFont typeface="Wingdings 3" pitchFamily="18" charset="2"/>
              <a:buNone/>
            </a:pPr>
            <a:r>
              <a:rPr lang="pt-BR" sz="1600" b="1" u="sng" dirty="0" smtClean="0"/>
              <a:t>Fatores influenciadores:</a:t>
            </a:r>
          </a:p>
          <a:p>
            <a:pPr lvl="3" defTabSz="91440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pt-BR" sz="1600" dirty="0" smtClean="0"/>
              <a:t>Deve ser considerado no desenho do questionário e principalmente na análise</a:t>
            </a:r>
          </a:p>
          <a:p>
            <a:pPr defTabSz="914400">
              <a:lnSpc>
                <a:spcPct val="90000"/>
              </a:lnSpc>
              <a:buFont typeface="Wingdings 3" pitchFamily="18" charset="2"/>
              <a:buNone/>
            </a:pPr>
            <a:endParaRPr lang="pt-BR" sz="1600" dirty="0" smtClean="0"/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u="sng" dirty="0" smtClean="0"/>
              <a:t>1. Habilidade do respondente: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em relação ao tema: ex.: familiaridade, temas sensíveis, </a:t>
            </a:r>
            <a:r>
              <a:rPr lang="pt-BR" sz="1600" dirty="0" err="1" smtClean="0"/>
              <a:t>etc</a:t>
            </a:r>
            <a:endParaRPr lang="pt-BR" sz="1600" dirty="0" smtClean="0"/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em relação a responder de uma forma geral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capacidade de entendimento, etc.</a:t>
            </a:r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u="sng" dirty="0" smtClean="0"/>
              <a:t>2. Motivação: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importância do tema, relevância para a vida do entrevistado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comprimento do questionário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interação com o modo, entrevistador, etc.</a:t>
            </a:r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dirty="0" smtClean="0"/>
              <a:t>3. Dificuldades do trabalho solicitado: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perguntas imprecisas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escalas pouco naturais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tarefas longas</a:t>
            </a:r>
          </a:p>
          <a:p>
            <a:pPr lvl="2" defTabSz="914400">
              <a:lnSpc>
                <a:spcPct val="90000"/>
              </a:lnSpc>
            </a:pPr>
            <a:r>
              <a:rPr lang="pt-BR" sz="1600" dirty="0" smtClean="0"/>
              <a:t>textos longos (pergunta e/ou resposta),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32656"/>
            <a:ext cx="8183880" cy="1051560"/>
          </a:xfrm>
        </p:spPr>
        <p:txBody>
          <a:bodyPr lIns="92075" tIns="46038" rIns="92075" bIns="46038">
            <a:normAutofit/>
          </a:bodyPr>
          <a:lstStyle/>
          <a:p>
            <a:pPr defTabSz="914400">
              <a:defRPr/>
            </a:pPr>
            <a:r>
              <a:rPr lang="pt-BR" sz="3200" b="1" dirty="0"/>
              <a:t>E</a:t>
            </a:r>
            <a:r>
              <a:rPr lang="pt-BR" sz="3200" b="1" dirty="0" smtClean="0"/>
              <a:t>. Influência da Escala na Resposta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357298"/>
            <a:ext cx="7772400" cy="4786346"/>
          </a:xfrm>
          <a:noFill/>
          <a:ln>
            <a:solidFill>
              <a:srgbClr val="00B050"/>
            </a:solidFill>
          </a:ln>
        </p:spPr>
        <p:txBody>
          <a:bodyPr lIns="92075" tIns="46038" rIns="92075" bIns="46038" anchor="t">
            <a:noAutofit/>
          </a:bodyPr>
          <a:lstStyle/>
          <a:p>
            <a:pPr lvl="1" defTabSz="914400">
              <a:lnSpc>
                <a:spcPct val="120000"/>
              </a:lnSpc>
            </a:pPr>
            <a:r>
              <a:rPr lang="pt-BR" sz="1800" dirty="0" smtClean="0"/>
              <a:t>Uso da mesma escala pode representar:</a:t>
            </a:r>
          </a:p>
          <a:p>
            <a:pPr lvl="3" defTabSz="914400">
              <a:lnSpc>
                <a:spcPct val="120000"/>
              </a:lnSpc>
            </a:pPr>
            <a:r>
              <a:rPr lang="pt-BR" dirty="0" smtClean="0"/>
              <a:t>Um benefício: permite comparações ao longo do tempo e/ou questionário</a:t>
            </a:r>
          </a:p>
          <a:p>
            <a:pPr lvl="3" defTabSz="914400">
              <a:lnSpc>
                <a:spcPct val="120000"/>
              </a:lnSpc>
            </a:pPr>
            <a:r>
              <a:rPr lang="pt-BR" dirty="0" smtClean="0"/>
              <a:t>Um problema: esconde o efeito da escala</a:t>
            </a:r>
          </a:p>
          <a:p>
            <a:pPr lvl="2" defTabSz="914400">
              <a:lnSpc>
                <a:spcPct val="120000"/>
              </a:lnSpc>
            </a:pPr>
            <a:r>
              <a:rPr lang="pt-BR" sz="1800" dirty="0" smtClean="0"/>
              <a:t>Ex. Pergunta sobre </a:t>
            </a:r>
            <a:r>
              <a:rPr lang="pt-BR" sz="1800" dirty="0" smtClean="0"/>
              <a:t>frequência </a:t>
            </a:r>
            <a:r>
              <a:rPr lang="pt-BR" sz="1800" dirty="0" smtClean="0"/>
              <a:t>de sintomas (17 selecionados):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Escala de: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 </a:t>
            </a:r>
            <a:r>
              <a:rPr lang="pt-BR" sz="1600" b="1" dirty="0" smtClean="0"/>
              <a:t>Baixa</a:t>
            </a:r>
            <a:r>
              <a:rPr lang="pt-BR" sz="1600" dirty="0" smtClean="0"/>
              <a:t> freqüência			</a:t>
            </a:r>
            <a:r>
              <a:rPr lang="pt-BR" sz="1600" b="1" dirty="0" smtClean="0"/>
              <a:t>Alta</a:t>
            </a:r>
            <a:r>
              <a:rPr lang="pt-BR" sz="1600" dirty="0" smtClean="0"/>
              <a:t> freqüência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	   	Nunca			2x / mês ou menos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		 1x / ano			1x / semana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		 2x / ano			2x / semana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		 2x / mês			Diariamente</a:t>
            </a:r>
          </a:p>
          <a:p>
            <a:pPr lvl="2" defTabSz="914400">
              <a:lnSpc>
                <a:spcPct val="120000"/>
              </a:lnSpc>
              <a:buFont typeface="Wingdings" pitchFamily="2" charset="2"/>
              <a:buNone/>
            </a:pPr>
            <a:r>
              <a:rPr lang="pt-BR" sz="1600" dirty="0" smtClean="0"/>
              <a:t>		+ de 2x / mês		Várias vezes ao dia</a:t>
            </a:r>
            <a:endParaRPr lang="pt-BR" sz="1400" dirty="0" smtClean="0"/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endParaRPr lang="pt-BR" sz="1400" dirty="0" smtClean="0"/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r>
              <a:rPr lang="pt-BR" sz="1400" dirty="0" smtClean="0"/>
              <a:t>		          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" name="Grupo 10"/>
          <p:cNvGrpSpPr/>
          <p:nvPr/>
        </p:nvGrpSpPr>
        <p:grpSpPr>
          <a:xfrm>
            <a:off x="4662292" y="4490880"/>
            <a:ext cx="338336" cy="1224136"/>
            <a:chOff x="4355976" y="3933056"/>
            <a:chExt cx="338336" cy="1224136"/>
          </a:xfrm>
        </p:grpSpPr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4355976" y="3933056"/>
              <a:ext cx="0" cy="1214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>
              <a:off x="4389512" y="3937992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>
              <a:off x="4394275" y="5157192"/>
              <a:ext cx="3000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85852" y="5625830"/>
            <a:ext cx="1214446" cy="303500"/>
            <a:chOff x="1285852" y="4857760"/>
            <a:chExt cx="1214446" cy="303500"/>
          </a:xfrm>
          <a:solidFill>
            <a:srgbClr val="FFFF00"/>
          </a:solidFill>
        </p:grpSpPr>
        <p:sp>
          <p:nvSpPr>
            <p:cNvPr id="11269" name="Line 4"/>
            <p:cNvSpPr>
              <a:spLocks noChangeShapeType="1"/>
            </p:cNvSpPr>
            <p:nvPr/>
          </p:nvSpPr>
          <p:spPr bwMode="auto">
            <a:xfrm flipV="1">
              <a:off x="1717900" y="4857760"/>
              <a:ext cx="782398" cy="1554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1285852" y="4869160"/>
              <a:ext cx="368300" cy="2921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r>
                <a:rPr lang="pt-BR" sz="1400" dirty="0"/>
                <a:t>39%</a:t>
              </a:r>
            </a:p>
          </p:txBody>
        </p:sp>
      </p:grp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086228" y="4634896"/>
            <a:ext cx="368300" cy="2921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pt-BR" sz="1400" dirty="0"/>
              <a:t>62%</a:t>
            </a: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966DC-F8F4-43E6-BCAD-038FD79BF079}" type="slidenum">
              <a:rPr lang="pt-BR" smtClean="0"/>
              <a:pPr/>
              <a:t>24</a:t>
            </a:fld>
            <a:endParaRPr lang="pt-BR" dirty="0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660525" y="303213"/>
            <a:ext cx="458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600" dirty="0"/>
              <a:t>III- Ordem das questões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898525" y="1127125"/>
            <a:ext cx="7286034" cy="455573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pt-BR" b="1" u="sng" dirty="0"/>
              <a:t>1. primeira impressão é que vale</a:t>
            </a:r>
          </a:p>
          <a:p>
            <a:pPr lvl="1">
              <a:buFontTx/>
              <a:buChar char="•"/>
            </a:pPr>
            <a:r>
              <a:rPr lang="pt-BR" dirty="0"/>
              <a:t> </a:t>
            </a:r>
            <a:r>
              <a:rPr lang="pt-BR" sz="2000" dirty="0"/>
              <a:t>questões iniciais devem ser simples, interessantes,</a:t>
            </a:r>
          </a:p>
          <a:p>
            <a:pPr lvl="1"/>
            <a:r>
              <a:rPr lang="pt-BR" sz="2000" dirty="0"/>
              <a:t> claras e fáceis de responder (sem esforço)</a:t>
            </a:r>
          </a:p>
          <a:p>
            <a:pPr lvl="1">
              <a:buFontTx/>
              <a:buChar char="•"/>
            </a:pPr>
            <a:r>
              <a:rPr lang="pt-BR" sz="2000" dirty="0"/>
              <a:t> estabelecem tom do questionário</a:t>
            </a:r>
          </a:p>
          <a:p>
            <a:pPr lvl="1">
              <a:buFontTx/>
              <a:buChar char="•"/>
            </a:pPr>
            <a:r>
              <a:rPr lang="pt-BR" sz="2000" dirty="0"/>
              <a:t> geram expectativa</a:t>
            </a:r>
          </a:p>
          <a:p>
            <a:pPr lvl="1">
              <a:buFontTx/>
              <a:buChar char="•"/>
            </a:pPr>
            <a:r>
              <a:rPr lang="pt-BR" sz="2000" dirty="0"/>
              <a:t> estabelecem relação entre entrevistador </a:t>
            </a:r>
            <a:r>
              <a:rPr lang="pt-BR" sz="2000" dirty="0" smtClean="0"/>
              <a:t>(ou questionário em </a:t>
            </a:r>
          </a:p>
          <a:p>
            <a:pPr lvl="1"/>
            <a:r>
              <a:rPr lang="pt-BR" sz="2000" dirty="0" smtClean="0"/>
              <a:t>	auto preenchimento) e entrevistado.</a:t>
            </a:r>
            <a:endParaRPr lang="pt-BR" dirty="0"/>
          </a:p>
          <a:p>
            <a:r>
              <a:rPr lang="pt-BR" b="1" u="sng" dirty="0"/>
              <a:t>2. questões devem ser encadeadas</a:t>
            </a:r>
          </a:p>
          <a:p>
            <a:pPr lvl="1">
              <a:buFontTx/>
              <a:buChar char="•"/>
            </a:pPr>
            <a:r>
              <a:rPr lang="pt-BR" dirty="0"/>
              <a:t> </a:t>
            </a:r>
            <a:r>
              <a:rPr lang="pt-BR" sz="2000" dirty="0" smtClean="0"/>
              <a:t>um assunto </a:t>
            </a:r>
            <a:r>
              <a:rPr lang="pt-BR" sz="2000" dirty="0"/>
              <a:t>leva a </a:t>
            </a:r>
            <a:r>
              <a:rPr lang="pt-BR" sz="2000" dirty="0" smtClean="0"/>
              <a:t>outro (perspectiva do grupo entrevistado)</a:t>
            </a:r>
            <a:endParaRPr lang="pt-BR" dirty="0"/>
          </a:p>
          <a:p>
            <a:r>
              <a:rPr lang="pt-BR" b="1" u="sng" dirty="0"/>
              <a:t>3. uma área de cada vez</a:t>
            </a:r>
          </a:p>
          <a:p>
            <a:pPr lvl="1">
              <a:buFontTx/>
              <a:buChar char="•"/>
            </a:pPr>
            <a:r>
              <a:rPr lang="pt-BR" dirty="0"/>
              <a:t> </a:t>
            </a:r>
            <a:r>
              <a:rPr lang="pt-BR" sz="2000" dirty="0"/>
              <a:t>alertar para mudanças de tema</a:t>
            </a:r>
            <a:endParaRPr lang="pt-BR" dirty="0"/>
          </a:p>
          <a:p>
            <a:r>
              <a:rPr lang="pt-BR" b="1" u="sng" dirty="0"/>
              <a:t>4. usar pergunta aberta como forma de valorizar opinião</a:t>
            </a:r>
          </a:p>
          <a:p>
            <a:r>
              <a:rPr lang="pt-BR" dirty="0"/>
              <a:t>    do entrevistado </a:t>
            </a:r>
            <a:r>
              <a:rPr lang="pt-BR" sz="2000" dirty="0"/>
              <a:t>(mesmo que pré codificadas)</a:t>
            </a:r>
            <a:endParaRPr lang="pt-BR" dirty="0"/>
          </a:p>
          <a:p>
            <a:r>
              <a:rPr lang="pt-BR" b="1" u="sng" dirty="0"/>
              <a:t>5. inserir perguntas abertas entre fechadas para descanso</a:t>
            </a:r>
          </a:p>
          <a:p>
            <a:r>
              <a:rPr lang="pt-BR" dirty="0"/>
              <a:t>   do entrevistado </a:t>
            </a:r>
            <a:r>
              <a:rPr lang="pt-BR" sz="2000" dirty="0"/>
              <a:t>(escolha é cansativa)</a:t>
            </a:r>
          </a:p>
        </p:txBody>
      </p:sp>
      <p:graphicFrame>
        <p:nvGraphicFramePr>
          <p:cNvPr id="4098" name="Object 4"/>
          <p:cNvGraphicFramePr>
            <a:graphicFrameLocks/>
          </p:cNvGraphicFramePr>
          <p:nvPr/>
        </p:nvGraphicFramePr>
        <p:xfrm>
          <a:off x="6548438" y="203200"/>
          <a:ext cx="2276475" cy="1249363"/>
        </p:xfrm>
        <a:graphic>
          <a:graphicData uri="http://schemas.openxmlformats.org/presentationml/2006/ole">
            <p:oleObj spid="_x0000_s4098" name="ClipArt" r:id="rId3" imgW="2285640" imgH="1258560" progId="">
              <p:embed/>
            </p:oleObj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76" y="76200"/>
            <a:ext cx="7772400" cy="914400"/>
          </a:xfrm>
        </p:spPr>
        <p:txBody>
          <a:bodyPr lIns="92075" tIns="46038" rIns="92075" bIns="46038">
            <a:normAutofit fontScale="90000"/>
          </a:bodyPr>
          <a:lstStyle/>
          <a:p>
            <a:pPr defTabSz="914400">
              <a:defRPr/>
            </a:pPr>
            <a:r>
              <a:rPr lang="pt-BR" sz="3200" b="1" dirty="0" smtClean="0">
                <a:latin typeface="+mn-lt"/>
              </a:rPr>
              <a:t>III.1 </a:t>
            </a:r>
            <a:r>
              <a:rPr lang="pt-BR" sz="3200" b="1" dirty="0" smtClean="0">
                <a:latin typeface="+mn-lt"/>
              </a:rPr>
              <a:t>Efeitos de opções não escolhidas nas respostas </a:t>
            </a:r>
            <a:r>
              <a:rPr lang="pt-BR" sz="3200" b="1" dirty="0" err="1" smtClean="0">
                <a:latin typeface="+mn-lt"/>
              </a:rPr>
              <a:t>subsequentes</a:t>
            </a:r>
            <a:r>
              <a:rPr lang="pt-BR" sz="3200" b="1" dirty="0" smtClean="0">
                <a:latin typeface="+mn-lt"/>
              </a:rPr>
              <a:t> </a:t>
            </a:r>
            <a:endParaRPr lang="pt-BR" sz="3200" b="1" dirty="0" smtClean="0">
              <a:latin typeface="+mn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14800"/>
          </a:xfrm>
          <a:noFill/>
        </p:spPr>
        <p:txBody>
          <a:bodyPr lIns="92075" tIns="46038" rIns="92075" bIns="46038" anchor="t">
            <a:normAutofit fontScale="92500" lnSpcReduction="10000"/>
          </a:bodyPr>
          <a:lstStyle/>
          <a:p>
            <a:pPr lvl="1" defTabSz="914400">
              <a:lnSpc>
                <a:spcPct val="90000"/>
              </a:lnSpc>
            </a:pPr>
            <a:r>
              <a:rPr lang="pt-BR" sz="2400" dirty="0" smtClean="0"/>
              <a:t>A simples inclusão de mais itens pode ter o mesmo efeito ainda que ordem seja mantida: </a:t>
            </a:r>
            <a:r>
              <a:rPr lang="pt-BR" sz="2400" dirty="0" smtClean="0">
                <a:solidFill>
                  <a:srgbClr val="FF0000"/>
                </a:solidFill>
              </a:rPr>
              <a:t>(</a:t>
            </a:r>
            <a:r>
              <a:rPr lang="pt-BR" sz="2400" dirty="0" smtClean="0">
                <a:solidFill>
                  <a:srgbClr val="FF0000"/>
                </a:solidFill>
                <a:hlinkClick r:id="rId3"/>
              </a:rPr>
              <a:t>paradoxo da escolha</a:t>
            </a:r>
            <a:r>
              <a:rPr lang="pt-BR" sz="2400" dirty="0" smtClean="0">
                <a:solidFill>
                  <a:srgbClr val="FF0000"/>
                </a:solidFill>
              </a:rPr>
              <a:t>)</a:t>
            </a:r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u="sng" dirty="0" smtClean="0"/>
              <a:t>Pergunta 1</a:t>
            </a:r>
            <a:r>
              <a:rPr lang="pt-BR" sz="2000" dirty="0" smtClean="0"/>
              <a:t>: Seu plano de saúde tem cobertura para:</a:t>
            </a:r>
          </a:p>
          <a:p>
            <a:pPr lvl="1" defTabSz="914400">
              <a:lnSpc>
                <a:spcPct val="90000"/>
              </a:lnSpc>
              <a:buFont typeface="Wingdings" pitchFamily="2" charset="2"/>
              <a:buNone/>
            </a:pPr>
            <a:r>
              <a:rPr lang="pt-BR" sz="1800" b="1" dirty="0" smtClean="0"/>
              <a:t>Lista comum</a:t>
            </a:r>
            <a:r>
              <a:rPr lang="pt-BR" sz="1800" dirty="0" smtClean="0"/>
              <a:t>			</a:t>
            </a:r>
            <a:r>
              <a:rPr lang="pt-BR" sz="1800" b="1" dirty="0" smtClean="0"/>
              <a:t>Lista inclusiva</a:t>
            </a:r>
            <a:endParaRPr lang="pt-BR" sz="1800" dirty="0" smtClean="0"/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Hospital				</a:t>
            </a:r>
            <a:r>
              <a:rPr lang="pt-BR" sz="1800" dirty="0" err="1" smtClean="0"/>
              <a:t>Hospital</a:t>
            </a:r>
            <a:endParaRPr lang="pt-BR" sz="1800" dirty="0" smtClean="0"/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Atendimento para crianças		Tratamento dentário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Emergências				Atendimento para crianças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Consultas				Emergências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Remédios				</a:t>
            </a:r>
            <a:r>
              <a:rPr lang="pt-BR" sz="1800" dirty="0" err="1" smtClean="0"/>
              <a:t>Check-ups</a:t>
            </a:r>
            <a:endParaRPr lang="pt-BR" sz="1800" dirty="0" smtClean="0"/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Cirurgia				Remédios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						Psicológico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						Cirurgia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dirty="0" smtClean="0"/>
              <a:t>						Oftalmologista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endParaRPr lang="pt-BR" sz="2000" dirty="0" smtClean="0"/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2000" b="1" u="sng" dirty="0" smtClean="0"/>
              <a:t>Pergunta 2</a:t>
            </a:r>
            <a:r>
              <a:rPr lang="pt-BR" sz="1800" dirty="0" smtClean="0"/>
              <a:t>: Satisfação com plano de saúde: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b="1" dirty="0" smtClean="0"/>
              <a:t>Lista comum</a:t>
            </a:r>
            <a:r>
              <a:rPr lang="pt-BR" sz="1800" dirty="0" smtClean="0"/>
              <a:t>				</a:t>
            </a:r>
            <a:r>
              <a:rPr lang="pt-BR" sz="1800" b="1" dirty="0" smtClean="0"/>
              <a:t>Lista inclusiva</a:t>
            </a:r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r>
              <a:rPr lang="pt-BR" sz="1800" b="1" dirty="0" smtClean="0"/>
              <a:t>        8.1		</a:t>
            </a:r>
            <a:r>
              <a:rPr lang="pt-BR" sz="1600" dirty="0" smtClean="0"/>
              <a:t>(escala de 10 pontos)	</a:t>
            </a:r>
            <a:r>
              <a:rPr lang="pt-BR" sz="1800" b="1" dirty="0" smtClean="0"/>
              <a:t>      7.7</a:t>
            </a:r>
            <a:endParaRPr lang="pt-BR" sz="1800" dirty="0" smtClean="0"/>
          </a:p>
          <a:p>
            <a:pPr lvl="1" defTabSz="914400">
              <a:lnSpc>
                <a:spcPct val="70000"/>
              </a:lnSpc>
              <a:buFont typeface="Wingdings" pitchFamily="2" charset="2"/>
              <a:buNone/>
            </a:pPr>
            <a:endParaRPr 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IV - Efeitos de </a:t>
            </a:r>
            <a:r>
              <a:rPr lang="pt-BR" u="sng" dirty="0" smtClean="0"/>
              <a:t>comparações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b="1" dirty="0" smtClean="0"/>
              <a:t>Consistência</a:t>
            </a:r>
            <a:endParaRPr lang="pt-BR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7EA7E-9B63-4AD0-89B4-14D32E42A0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1995508"/>
            <a:ext cx="5838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943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7000892" y="4500570"/>
            <a:ext cx="1714512" cy="1231106"/>
            <a:chOff x="7000892" y="4500570"/>
            <a:chExt cx="1714512" cy="1231106"/>
          </a:xfrm>
        </p:grpSpPr>
        <p:sp>
          <p:nvSpPr>
            <p:cNvPr id="6" name="CaixaDeTexto 5"/>
            <p:cNvSpPr txBox="1"/>
            <p:nvPr/>
          </p:nvSpPr>
          <p:spPr>
            <a:xfrm>
              <a:off x="7429520" y="4500570"/>
              <a:ext cx="1285884" cy="123110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u="sng" dirty="0" smtClean="0"/>
                <a:t>Consistência</a:t>
              </a:r>
              <a:r>
                <a:rPr lang="pt-BR" sz="1200" dirty="0" smtClean="0"/>
                <a:t>:</a:t>
              </a:r>
            </a:p>
            <a:p>
              <a:r>
                <a:rPr lang="pt-BR" sz="1200" dirty="0" smtClean="0"/>
                <a:t>Respondentes buscam aproximar  os dois no formato comparativo</a:t>
              </a:r>
              <a:endParaRPr lang="pt-BR" sz="1200" dirty="0"/>
            </a:p>
          </p:txBody>
        </p:sp>
        <p:cxnSp>
          <p:nvCxnSpPr>
            <p:cNvPr id="8" name="Conector de seta reta 7"/>
            <p:cNvCxnSpPr/>
            <p:nvPr/>
          </p:nvCxnSpPr>
          <p:spPr>
            <a:xfrm rot="10800000" flipV="1">
              <a:off x="7000892" y="4786322"/>
              <a:ext cx="428628" cy="35719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214282" y="3857628"/>
            <a:ext cx="143456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Não comparativo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4500570"/>
            <a:ext cx="112024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Comparativo</a:t>
            </a:r>
            <a:endParaRPr lang="pt-BR" sz="1400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IV - </a:t>
            </a:r>
            <a:r>
              <a:rPr lang="pt-BR" dirty="0" smtClean="0"/>
              <a:t>Efeitos </a:t>
            </a:r>
            <a:r>
              <a:rPr lang="pt-BR" dirty="0"/>
              <a:t>de </a:t>
            </a:r>
            <a:r>
              <a:rPr lang="pt-BR" u="sng" dirty="0"/>
              <a:t>comparações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smtClean="0"/>
              <a:t>Contraste</a:t>
            </a:r>
            <a:endParaRPr lang="pt-BR" dirty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575" y="1739106"/>
            <a:ext cx="6038850" cy="4248150"/>
          </a:xfrm>
          <a:noFill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7072330" y="3786190"/>
            <a:ext cx="1573508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u="sng" dirty="0" smtClean="0"/>
              <a:t>Contrate</a:t>
            </a:r>
            <a:r>
              <a:rPr lang="pt-BR" sz="1400" dirty="0" smtClean="0"/>
              <a:t>:</a:t>
            </a:r>
          </a:p>
          <a:p>
            <a:r>
              <a:rPr lang="pt-BR" sz="1400" dirty="0" smtClean="0"/>
              <a:t>Diferença aumenta</a:t>
            </a:r>
          </a:p>
          <a:p>
            <a:r>
              <a:rPr lang="pt-BR" sz="1400" dirty="0" smtClean="0"/>
              <a:t>na comparação</a:t>
            </a:r>
            <a:endParaRPr lang="pt-BR" sz="1400" dirty="0"/>
          </a:p>
        </p:txBody>
      </p:sp>
      <p:cxnSp>
        <p:nvCxnSpPr>
          <p:cNvPr id="7" name="Conector de seta reta 6"/>
          <p:cNvCxnSpPr>
            <a:stCxn id="5" idx="1"/>
          </p:cNvCxnSpPr>
          <p:nvPr/>
        </p:nvCxnSpPr>
        <p:spPr>
          <a:xfrm rot="10800000">
            <a:off x="6072198" y="3857628"/>
            <a:ext cx="1000132" cy="297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 flipV="1">
            <a:off x="6072199" y="4200200"/>
            <a:ext cx="1009657" cy="22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42844" y="3357562"/>
            <a:ext cx="143456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Não comparativo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2844" y="4000504"/>
            <a:ext cx="112024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Comparativo</a:t>
            </a:r>
            <a:endParaRPr lang="pt-BR" sz="1400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IV - </a:t>
            </a:r>
            <a:r>
              <a:rPr lang="pt-BR" dirty="0" smtClean="0"/>
              <a:t>Efeitos </a:t>
            </a:r>
            <a:r>
              <a:rPr lang="pt-BR" dirty="0"/>
              <a:t>de </a:t>
            </a:r>
            <a:r>
              <a:rPr lang="pt-BR" u="sng" dirty="0"/>
              <a:t>comparações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smtClean="0"/>
              <a:t>Aditivo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7EA7E-9B63-4AD0-89B4-14D32E42A0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35"/>
            <a:ext cx="6191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215206" y="4100534"/>
            <a:ext cx="1727909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u="sng" dirty="0" smtClean="0"/>
              <a:t>Aditivo</a:t>
            </a:r>
            <a:r>
              <a:rPr lang="pt-BR" sz="1400" dirty="0" smtClean="0"/>
              <a:t>:</a:t>
            </a:r>
          </a:p>
          <a:p>
            <a:r>
              <a:rPr lang="pt-BR" sz="1400" dirty="0" smtClean="0"/>
              <a:t>Os dois melhoram na</a:t>
            </a:r>
          </a:p>
          <a:p>
            <a:r>
              <a:rPr lang="pt-BR" sz="1400" dirty="0" smtClean="0"/>
              <a:t>comparação</a:t>
            </a:r>
            <a:endParaRPr lang="pt-BR" sz="1400" dirty="0"/>
          </a:p>
        </p:txBody>
      </p:sp>
      <p:cxnSp>
        <p:nvCxnSpPr>
          <p:cNvPr id="7" name="Conector de seta reta 6"/>
          <p:cNvCxnSpPr/>
          <p:nvPr/>
        </p:nvCxnSpPr>
        <p:spPr>
          <a:xfrm rot="10800000">
            <a:off x="6500826" y="4243410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 flipV="1">
            <a:off x="6429388" y="4600600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14282" y="3857628"/>
            <a:ext cx="143456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Não comparativo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4500570"/>
            <a:ext cx="112024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Comparativo</a:t>
            </a:r>
            <a:endParaRPr lang="pt-BR" sz="1400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IV - </a:t>
            </a:r>
            <a:r>
              <a:rPr lang="pt-BR" dirty="0" smtClean="0"/>
              <a:t>Efeitos </a:t>
            </a:r>
            <a:r>
              <a:rPr lang="pt-BR" dirty="0"/>
              <a:t>de </a:t>
            </a:r>
            <a:r>
              <a:rPr lang="pt-BR" u="sng" dirty="0"/>
              <a:t>comparações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 smtClean="0"/>
              <a:t>Subtrativo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57336"/>
            <a:ext cx="60293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929454" y="3857628"/>
            <a:ext cx="1495474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u="sng" dirty="0" smtClean="0"/>
              <a:t>Subtrativo</a:t>
            </a:r>
            <a:r>
              <a:rPr lang="pt-BR" sz="1400" dirty="0" smtClean="0"/>
              <a:t>:</a:t>
            </a:r>
          </a:p>
          <a:p>
            <a:r>
              <a:rPr lang="pt-BR" sz="1400" dirty="0" smtClean="0"/>
              <a:t>Os dois pioram na</a:t>
            </a:r>
          </a:p>
          <a:p>
            <a:r>
              <a:rPr lang="pt-BR" sz="1400" dirty="0" smtClean="0"/>
              <a:t>comparação</a:t>
            </a:r>
            <a:endParaRPr lang="pt-BR" sz="1400" dirty="0"/>
          </a:p>
        </p:txBody>
      </p:sp>
      <p:cxnSp>
        <p:nvCxnSpPr>
          <p:cNvPr id="7" name="Conector de seta reta 6"/>
          <p:cNvCxnSpPr/>
          <p:nvPr/>
        </p:nvCxnSpPr>
        <p:spPr>
          <a:xfrm rot="10800000">
            <a:off x="6072198" y="4000504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 flipV="1">
            <a:off x="6072199" y="4286256"/>
            <a:ext cx="78581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1406" y="3714752"/>
            <a:ext cx="143456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Não comparativo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1406" y="4357694"/>
            <a:ext cx="112024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Comparativo</a:t>
            </a:r>
            <a:endParaRPr lang="pt-BR" sz="1400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pt-BR" dirty="0" smtClean="0"/>
              <a:t>Erros de cobertura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pt-BR" sz="2800" u="sng" dirty="0" smtClean="0"/>
              <a:t>Grupos que nunca terão oportunidade de responder</a:t>
            </a:r>
          </a:p>
          <a:p>
            <a:pPr lvl="1"/>
            <a:r>
              <a:rPr lang="pt-BR" sz="2400" dirty="0" smtClean="0"/>
              <a:t>Pesquisa domiciliar x pessoas que nunca estão em casa</a:t>
            </a:r>
          </a:p>
          <a:p>
            <a:pPr lvl="1"/>
            <a:r>
              <a:rPr lang="pt-BR" sz="2400" dirty="0" smtClean="0"/>
              <a:t>Ponto de fluxo x pessoas que nunca saem de casa</a:t>
            </a:r>
          </a:p>
          <a:p>
            <a:pPr lvl="1"/>
            <a:r>
              <a:rPr lang="pt-BR" sz="2400" dirty="0" smtClean="0"/>
              <a:t>Links:</a:t>
            </a:r>
          </a:p>
          <a:p>
            <a:pPr lvl="2"/>
            <a:r>
              <a:rPr lang="pt-BR" sz="2000" dirty="0" smtClean="0"/>
              <a:t>Limites de acesso (custo/  tempo/ etc.)</a:t>
            </a:r>
          </a:p>
          <a:p>
            <a:pPr lvl="2"/>
            <a:r>
              <a:rPr lang="pt-BR" sz="2000" dirty="0" smtClean="0"/>
              <a:t>Auto-seleção associado com características do indivíduo</a:t>
            </a:r>
          </a:p>
          <a:p>
            <a:r>
              <a:rPr lang="pt-BR" sz="2800" u="sng" dirty="0" smtClean="0"/>
              <a:t>Grupos super representados</a:t>
            </a:r>
          </a:p>
          <a:p>
            <a:pPr lvl="2"/>
            <a:r>
              <a:rPr lang="pt-BR" dirty="0" smtClean="0"/>
              <a:t>Respondentes “profissionais”</a:t>
            </a:r>
          </a:p>
          <a:p>
            <a:pPr lvl="2"/>
            <a:r>
              <a:rPr lang="pt-BR" dirty="0" smtClean="0"/>
              <a:t>Disponibilidade de tempo (aposentados?)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383FED-168F-4A56-950C-E6F124B1DC8A}" type="slidenum">
              <a:rPr lang="pt-BR" smtClean="0"/>
              <a:pPr/>
              <a:t>30</a:t>
            </a:fld>
            <a:endParaRPr lang="pt-BR" dirty="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57224" y="0"/>
            <a:ext cx="680500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600" dirty="0" smtClean="0"/>
              <a:t>V- Parte inteiro - </a:t>
            </a:r>
            <a:r>
              <a:rPr lang="pt-BR" sz="2000" u="sng" dirty="0" smtClean="0"/>
              <a:t>QUESTÕES GERAIS E ESPECÍFICAS</a:t>
            </a:r>
          </a:p>
          <a:p>
            <a:endParaRPr lang="pt-BR" sz="20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974725" y="1355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pt-BR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93725" y="980728"/>
            <a:ext cx="6570710" cy="43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0000"/>
              </a:lnSpc>
            </a:pPr>
            <a:r>
              <a:rPr lang="pt-BR" u="sng" dirty="0" smtClean="0"/>
              <a:t>Efeito IMPORTANTE para medir </a:t>
            </a:r>
            <a:r>
              <a:rPr lang="pt-BR" b="1" u="sng" dirty="0" smtClean="0"/>
              <a:t>fatores</a:t>
            </a:r>
            <a:r>
              <a:rPr lang="pt-BR" dirty="0" smtClean="0"/>
              <a:t>:</a:t>
            </a:r>
          </a:p>
          <a:p>
            <a:pPr lvl="1">
              <a:lnSpc>
                <a:spcPct val="130000"/>
              </a:lnSpc>
              <a:buFontTx/>
              <a:buChar char="•"/>
            </a:pPr>
            <a:endParaRPr lang="pt-BR" dirty="0" smtClean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b="1" dirty="0" smtClean="0"/>
              <a:t>usando </a:t>
            </a:r>
            <a:r>
              <a:rPr lang="pt-BR" b="1" dirty="0"/>
              <a:t>geral antes</a:t>
            </a:r>
            <a:r>
              <a:rPr lang="pt-BR" dirty="0"/>
              <a:t>: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dirty="0"/>
              <a:t> </a:t>
            </a:r>
            <a:r>
              <a:rPr lang="pt-BR" sz="2000" dirty="0"/>
              <a:t>específicas não influenciam geral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sz="2000" dirty="0"/>
              <a:t> entrevistado faz uma revisão geral antes de responder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sz="2000" dirty="0"/>
              <a:t> resposta geral usa aspectos definidos pelo </a:t>
            </a:r>
            <a:r>
              <a:rPr lang="pt-BR" sz="2000" i="1" dirty="0"/>
              <a:t>entrevistado</a:t>
            </a:r>
            <a:endParaRPr lang="pt-BR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b="1" dirty="0"/>
              <a:t>usando geral </a:t>
            </a:r>
            <a:r>
              <a:rPr lang="pt-BR" b="1" dirty="0" smtClean="0"/>
              <a:t>depois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dirty="0" smtClean="0"/>
              <a:t> </a:t>
            </a:r>
            <a:r>
              <a:rPr lang="pt-BR" sz="2000" dirty="0"/>
              <a:t>específicas influenciam geral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sz="2000" dirty="0"/>
              <a:t> geral serve como resumo das específicas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sz="2000" dirty="0"/>
              <a:t> tem alta correlação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pt-BR" sz="2000" dirty="0"/>
              <a:t> resposta geral limitada aos aspectos perguntados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580112" y="1071546"/>
          <a:ext cx="3336030" cy="129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720080"/>
                <a:gridCol w="576064"/>
                <a:gridCol w="279804"/>
                <a:gridCol w="556005"/>
                <a:gridCol w="556005"/>
              </a:tblGrid>
              <a:tr h="364779">
                <a:tc gridSpan="6">
                  <a:txBody>
                    <a:bodyPr/>
                    <a:lstStyle/>
                    <a:p>
                      <a:r>
                        <a:rPr lang="pt-BR" sz="1100" dirty="0" err="1" smtClean="0"/>
                        <a:t>Perguunta</a:t>
                      </a:r>
                      <a:r>
                        <a:rPr lang="pt-BR" sz="1100" baseline="0" dirty="0" smtClean="0"/>
                        <a:t> 1. </a:t>
                      </a:r>
                      <a:r>
                        <a:rPr lang="pt-BR" sz="1100" dirty="0" smtClean="0"/>
                        <a:t> Como </a:t>
                      </a:r>
                      <a:r>
                        <a:rPr lang="pt-BR" sz="1100" dirty="0" err="1" smtClean="0"/>
                        <a:t>vc</a:t>
                      </a:r>
                      <a:r>
                        <a:rPr lang="pt-BR" sz="1100" dirty="0" smtClean="0"/>
                        <a:t> avalia o seu seguro saúde?</a:t>
                      </a:r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84645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2. Como avalia</a:t>
                      </a:r>
                      <a:r>
                        <a:rPr lang="pt-BR" sz="1100" baseline="0" dirty="0" smtClean="0"/>
                        <a:t> </a:t>
                      </a:r>
                      <a:r>
                        <a:rPr lang="pt-BR" sz="1100" dirty="0" smtClean="0"/>
                        <a:t>atendimento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3. Como avalia</a:t>
                      </a:r>
                      <a:r>
                        <a:rPr lang="pt-BR" sz="1100" baseline="0" dirty="0" smtClean="0"/>
                        <a:t> </a:t>
                      </a:r>
                      <a:r>
                        <a:rPr lang="pt-BR" sz="1100" dirty="0" smtClean="0"/>
                        <a:t>reembolso</a:t>
                      </a:r>
                    </a:p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4. Como avalia</a:t>
                      </a:r>
                    </a:p>
                    <a:p>
                      <a:r>
                        <a:rPr lang="pt-BR" sz="1100" dirty="0" smtClean="0"/>
                        <a:t>O site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665126" y="3357562"/>
          <a:ext cx="333603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2"/>
                <a:gridCol w="715993"/>
                <a:gridCol w="556005"/>
                <a:gridCol w="208280"/>
                <a:gridCol w="556005"/>
                <a:gridCol w="556005"/>
              </a:tblGrid>
              <a:tr h="800274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1. Como avalia:</a:t>
                      </a:r>
                      <a:r>
                        <a:rPr lang="pt-BR" sz="1000" baseline="0" dirty="0" smtClean="0"/>
                        <a:t> </a:t>
                      </a:r>
                      <a:r>
                        <a:rPr lang="pt-BR" sz="1000" dirty="0" smtClean="0"/>
                        <a:t>atendimento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2. Como avalia</a:t>
                      </a:r>
                      <a:r>
                        <a:rPr lang="pt-BR" sz="1000" baseline="0" dirty="0" smtClean="0"/>
                        <a:t> </a:t>
                      </a:r>
                      <a:r>
                        <a:rPr lang="pt-BR" sz="1000" dirty="0" smtClean="0"/>
                        <a:t>reembolso</a:t>
                      </a:r>
                    </a:p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3.</a:t>
                      </a:r>
                      <a:r>
                        <a:rPr lang="pt-BR" sz="1000" baseline="0" dirty="0" smtClean="0"/>
                        <a:t> </a:t>
                      </a:r>
                      <a:r>
                        <a:rPr lang="pt-BR" sz="1000" dirty="0" smtClean="0"/>
                        <a:t>Como </a:t>
                      </a:r>
                      <a:r>
                        <a:rPr lang="pt-BR" sz="1000" dirty="0" err="1" smtClean="0"/>
                        <a:t>avaliaO</a:t>
                      </a:r>
                      <a:r>
                        <a:rPr lang="pt-BR" sz="1000" dirty="0" smtClean="0"/>
                        <a:t> site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50099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 Aspectos gerais: Como </a:t>
                      </a:r>
                      <a:r>
                        <a:rPr lang="pt-BR" sz="1200" dirty="0" err="1" smtClean="0"/>
                        <a:t>vc</a:t>
                      </a:r>
                      <a:r>
                        <a:rPr lang="pt-BR" sz="1200" dirty="0" smtClean="0"/>
                        <a:t> avalia o seu seguro saúde?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ector de seta reta 8"/>
          <p:cNvCxnSpPr/>
          <p:nvPr/>
        </p:nvCxnSpPr>
        <p:spPr>
          <a:xfrm flipV="1">
            <a:off x="2928926" y="1500174"/>
            <a:ext cx="228601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786050" y="357187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pt-BR" sz="2400" dirty="0" smtClean="0"/>
              <a:t>VI - </a:t>
            </a:r>
            <a:r>
              <a:rPr lang="pt-BR" sz="2400" dirty="0" err="1" smtClean="0"/>
              <a:t>Ratings</a:t>
            </a:r>
            <a:r>
              <a:rPr lang="pt-BR" sz="2400" dirty="0" smtClean="0"/>
              <a:t> x Rankings (avaliar </a:t>
            </a:r>
            <a:r>
              <a:rPr lang="pt-BR" sz="2400" dirty="0" err="1" smtClean="0"/>
              <a:t>vs</a:t>
            </a:r>
            <a:r>
              <a:rPr lang="pt-BR" sz="2400" dirty="0" smtClean="0"/>
              <a:t> ordenar)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34480"/>
            <a:ext cx="8229600" cy="4114800"/>
          </a:xfrm>
          <a:noFill/>
          <a:ln>
            <a:solidFill>
              <a:srgbClr val="00B050"/>
            </a:solidFill>
          </a:ln>
        </p:spPr>
        <p:txBody>
          <a:bodyPr lIns="92075" tIns="46038" rIns="92075" bIns="46038" anchor="t">
            <a:normAutofit/>
          </a:bodyPr>
          <a:lstStyle/>
          <a:p>
            <a:pPr lvl="1">
              <a:lnSpc>
                <a:spcPct val="120000"/>
              </a:lnSpc>
              <a:buNone/>
            </a:pPr>
            <a:r>
              <a:rPr lang="pt-BR" sz="2400" dirty="0" smtClean="0"/>
              <a:t>Ordenar uma lista = dar valor segundo um conceito</a:t>
            </a:r>
          </a:p>
          <a:p>
            <a:pPr lvl="2">
              <a:lnSpc>
                <a:spcPct val="120000"/>
              </a:lnSpc>
            </a:pPr>
            <a:r>
              <a:rPr lang="pt-BR" sz="2800" u="sng" dirty="0" smtClean="0"/>
              <a:t>Ordenar</a:t>
            </a:r>
            <a:r>
              <a:rPr lang="pt-BR" sz="2800" dirty="0" smtClean="0"/>
              <a:t>/ Hierarquizar (ranking)</a:t>
            </a:r>
          </a:p>
          <a:p>
            <a:pPr lvl="3">
              <a:lnSpc>
                <a:spcPct val="120000"/>
              </a:lnSpc>
            </a:pPr>
            <a:r>
              <a:rPr lang="pt-BR" sz="2400" dirty="0" smtClean="0"/>
              <a:t>Subjetivo</a:t>
            </a:r>
            <a:r>
              <a:rPr lang="pt-BR" sz="1800" dirty="0" smtClean="0"/>
              <a:t>: </a:t>
            </a:r>
            <a:r>
              <a:rPr lang="pt-BR" dirty="0" smtClean="0"/>
              <a:t>cada</a:t>
            </a:r>
            <a:r>
              <a:rPr lang="pt-BR" sz="1800" dirty="0" smtClean="0"/>
              <a:t> </a:t>
            </a:r>
            <a:r>
              <a:rPr lang="pt-BR" dirty="0" smtClean="0"/>
              <a:t>indivíduo segundo seus valores</a:t>
            </a:r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Ex. Considerando preço, qualidade e utilidade, qual deles é mais importante na compra de um curso? E em segundo lugar?</a:t>
            </a:r>
          </a:p>
          <a:p>
            <a:pPr lvl="2">
              <a:lnSpc>
                <a:spcPct val="120000"/>
              </a:lnSpc>
            </a:pPr>
            <a:r>
              <a:rPr lang="pt-BR" sz="2800" u="sng" dirty="0" smtClean="0"/>
              <a:t>Avaliar</a:t>
            </a:r>
            <a:r>
              <a:rPr lang="pt-BR" sz="2800" dirty="0" smtClean="0"/>
              <a:t>/ atribuir um </a:t>
            </a:r>
            <a:r>
              <a:rPr lang="pt-BR" sz="2800" dirty="0" smtClean="0"/>
              <a:t>valor (</a:t>
            </a:r>
            <a:r>
              <a:rPr lang="pt-BR" sz="2800" dirty="0" err="1" smtClean="0"/>
              <a:t>rating</a:t>
            </a:r>
            <a:r>
              <a:rPr lang="pt-BR" sz="2800" dirty="0" smtClean="0"/>
              <a:t>)</a:t>
            </a:r>
            <a:endParaRPr lang="pt-BR" sz="2800" dirty="0" smtClean="0"/>
          </a:p>
          <a:p>
            <a:pPr lvl="3">
              <a:lnSpc>
                <a:spcPct val="120000"/>
              </a:lnSpc>
            </a:pPr>
            <a:r>
              <a:rPr lang="pt-BR" sz="2400" dirty="0" smtClean="0"/>
              <a:t>Objetivo</a:t>
            </a:r>
            <a:r>
              <a:rPr lang="pt-BR" dirty="0" smtClean="0"/>
              <a:t>: segundo os valores do pesquisador</a:t>
            </a:r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Ex. Que nota (de o a 10) </a:t>
            </a:r>
            <a:r>
              <a:rPr lang="pt-BR" sz="1600" dirty="0" err="1" smtClean="0"/>
              <a:t>vc</a:t>
            </a:r>
            <a:r>
              <a:rPr lang="pt-BR" sz="1600" dirty="0" smtClean="0"/>
              <a:t> daria para a importância do preço na compra de um curso?</a:t>
            </a:r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E para a qualidade? E para a utilidade?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pt-BR" sz="2800" dirty="0" err="1" smtClean="0">
                <a:solidFill>
                  <a:srgbClr val="DDDDDD"/>
                </a:solidFill>
              </a:rPr>
              <a:t>Ratings</a:t>
            </a:r>
            <a:r>
              <a:rPr lang="pt-BR" sz="2800" dirty="0" smtClean="0"/>
              <a:t> x </a:t>
            </a:r>
            <a:r>
              <a:rPr lang="pt-BR" sz="2800" dirty="0" smtClean="0">
                <a:solidFill>
                  <a:srgbClr val="FF0033"/>
                </a:solidFill>
              </a:rPr>
              <a:t>Rankings / Ordenação</a:t>
            </a:r>
            <a:endParaRPr lang="pt-BR" sz="2800" dirty="0" smtClean="0">
              <a:solidFill>
                <a:srgbClr val="FF0033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229600" cy="4525963"/>
          </a:xfrm>
          <a:noFill/>
          <a:ln>
            <a:solidFill>
              <a:srgbClr val="00B050"/>
            </a:solidFill>
          </a:ln>
        </p:spPr>
        <p:txBody>
          <a:bodyPr lIns="92075" tIns="46038" rIns="92075" bIns="46038" anchor="t">
            <a:noAutofit/>
          </a:bodyPr>
          <a:lstStyle/>
          <a:p>
            <a:pPr>
              <a:buFont typeface="Wingdings 3" pitchFamily="18" charset="2"/>
              <a:buNone/>
            </a:pPr>
            <a:r>
              <a:rPr lang="pt-BR" sz="2400" b="1" dirty="0" smtClean="0"/>
              <a:t>Vantagens</a:t>
            </a:r>
            <a:r>
              <a:rPr lang="pt-BR" sz="2400" dirty="0" smtClean="0"/>
              <a:t> do uso de ordens (rankings)</a:t>
            </a:r>
          </a:p>
          <a:p>
            <a:pPr lvl="2">
              <a:buFont typeface="Wingdings" pitchFamily="2" charset="2"/>
              <a:buNone/>
            </a:pPr>
            <a:r>
              <a:rPr lang="pt-BR" sz="2800" dirty="0" smtClean="0"/>
              <a:t>1. quando itens têm muitas dimensões:</a:t>
            </a:r>
            <a:r>
              <a:rPr lang="pt-BR" sz="2000" dirty="0" smtClean="0"/>
              <a:t> </a:t>
            </a:r>
            <a:r>
              <a:rPr lang="pt-BR" dirty="0" smtClean="0"/>
              <a:t>é mais natural que seja feito de acordo com as dimensões individuais;</a:t>
            </a:r>
          </a:p>
          <a:p>
            <a:pPr lvl="2">
              <a:buFont typeface="Wingdings" pitchFamily="2" charset="2"/>
              <a:buNone/>
            </a:pPr>
            <a:r>
              <a:rPr lang="pt-BR" sz="2800" dirty="0" smtClean="0"/>
              <a:t>2. quando itens têm alta correlação: </a:t>
            </a:r>
            <a:r>
              <a:rPr lang="pt-BR" dirty="0" smtClean="0"/>
              <a:t>respondente pode comparar mais rapidamente;</a:t>
            </a:r>
          </a:p>
          <a:p>
            <a:pPr lvl="2">
              <a:buFont typeface="Wingdings" pitchFamily="2" charset="2"/>
              <a:buNone/>
            </a:pPr>
            <a:r>
              <a:rPr lang="pt-BR" sz="2800" dirty="0" smtClean="0"/>
              <a:t>3. Heurísticas: </a:t>
            </a:r>
            <a:r>
              <a:rPr lang="pt-BR" dirty="0" smtClean="0"/>
              <a:t>decisões nem sempre são racionais</a:t>
            </a:r>
            <a:br>
              <a:rPr lang="pt-BR" dirty="0" smtClean="0"/>
            </a:br>
            <a:r>
              <a:rPr lang="pt-BR" dirty="0" smtClean="0"/>
              <a:t>Nem sempre a soma das partes é igual ao todo!!!</a:t>
            </a:r>
          </a:p>
          <a:p>
            <a:pPr lvl="2">
              <a:buFont typeface="Wingdings" pitchFamily="2" charset="2"/>
              <a:buNone/>
            </a:pPr>
            <a:r>
              <a:rPr lang="pt-BR" sz="2800" dirty="0" smtClean="0"/>
              <a:t>4. Não sofre efeito de escala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pt-BR" sz="2400" dirty="0" err="1" smtClean="0">
                <a:solidFill>
                  <a:srgbClr val="DDDDDD"/>
                </a:solidFill>
              </a:rPr>
              <a:t>Ratings</a:t>
            </a:r>
            <a:r>
              <a:rPr lang="pt-BR" sz="2400" dirty="0" smtClean="0"/>
              <a:t> x </a:t>
            </a:r>
            <a:r>
              <a:rPr lang="pt-BR" sz="2400" dirty="0" smtClean="0">
                <a:solidFill>
                  <a:srgbClr val="FF0033"/>
                </a:solidFill>
              </a:rPr>
              <a:t>Rankings / Ordenação</a:t>
            </a:r>
            <a:endParaRPr lang="pt-BR" sz="2400" dirty="0" smtClean="0">
              <a:solidFill>
                <a:srgbClr val="FF0033"/>
              </a:solidFill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525963"/>
          </a:xfrm>
          <a:noFill/>
          <a:ln>
            <a:solidFill>
              <a:srgbClr val="00B050"/>
            </a:solidFill>
          </a:ln>
        </p:spPr>
        <p:txBody>
          <a:bodyPr lIns="92075" tIns="46038" rIns="92075" bIns="46038" anchor="t">
            <a:noAutofit/>
          </a:bodyPr>
          <a:lstStyle/>
          <a:p>
            <a:pPr>
              <a:lnSpc>
                <a:spcPct val="160000"/>
              </a:lnSpc>
              <a:buFont typeface="Wingdings 3" pitchFamily="18" charset="2"/>
              <a:buNone/>
            </a:pPr>
            <a:r>
              <a:rPr lang="pt-BR" sz="2400" b="1" dirty="0" smtClean="0"/>
              <a:t>Desvantagens</a:t>
            </a:r>
            <a:r>
              <a:rPr lang="pt-BR" sz="2400" dirty="0" smtClean="0"/>
              <a:t> do uso de ordens (rankings)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/>
              <a:t>	1. Ordenar é tarefa difícil:</a:t>
            </a:r>
            <a:r>
              <a:rPr lang="pt-BR" sz="2000" dirty="0" smtClean="0"/>
              <a:t> aumenta com o número de itens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/>
              <a:t>	2. Toma muito tempo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/>
              <a:t>	3. É influenciada pela capacidade e sofisticação cognitiva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/>
              <a:t>	4. Necessita de listas visuais (cartões, etc.)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/>
              <a:t>	5. Só tem valor para aquele conjunto</a:t>
            </a:r>
          </a:p>
          <a:p>
            <a:pPr lvl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/>
              <a:t>	6. Distância entre os itens da lista é desconhecida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32656"/>
            <a:ext cx="8183880" cy="1051560"/>
          </a:xfrm>
        </p:spPr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FF0033"/>
                </a:solidFill>
              </a:rPr>
              <a:t>Avaliar /</a:t>
            </a:r>
            <a:r>
              <a:rPr lang="pt-BR" sz="2400" dirty="0" err="1" smtClean="0">
                <a:solidFill>
                  <a:srgbClr val="FF0033"/>
                </a:solidFill>
              </a:rPr>
              <a:t>Ratings</a:t>
            </a:r>
            <a:r>
              <a:rPr lang="pt-BR" sz="2400" dirty="0" smtClean="0"/>
              <a:t> </a:t>
            </a:r>
            <a:r>
              <a:rPr lang="pt-BR" sz="2400" dirty="0" smtClean="0"/>
              <a:t>x </a:t>
            </a:r>
            <a:r>
              <a:rPr lang="pt-BR" sz="2400" dirty="0" smtClean="0">
                <a:solidFill>
                  <a:srgbClr val="DDDDDD"/>
                </a:solidFill>
              </a:rPr>
              <a:t>Rankings</a:t>
            </a:r>
            <a:endParaRPr lang="pt-BR" sz="2400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428736"/>
            <a:ext cx="7772400" cy="4714908"/>
          </a:xfrm>
          <a:noFill/>
          <a:ln>
            <a:solidFill>
              <a:srgbClr val="00B050"/>
            </a:solidFill>
          </a:ln>
        </p:spPr>
        <p:txBody>
          <a:bodyPr lIns="92075" tIns="46038" rIns="92075" bIns="46038" anchor="t">
            <a:noAutofit/>
          </a:bodyPr>
          <a:lstStyle/>
          <a:p>
            <a:pPr>
              <a:lnSpc>
                <a:spcPct val="100000"/>
              </a:lnSpc>
              <a:buFont typeface="Wingdings 3" pitchFamily="18" charset="2"/>
              <a:buNone/>
            </a:pPr>
            <a:r>
              <a:rPr lang="pt-BR" sz="2000" dirty="0" smtClean="0"/>
              <a:t>Vantagens de avaliar (</a:t>
            </a:r>
            <a:r>
              <a:rPr lang="pt-BR" sz="2000" dirty="0" err="1" smtClean="0"/>
              <a:t>ratings</a:t>
            </a:r>
            <a:r>
              <a:rPr lang="pt-BR" sz="2000" dirty="0" smtClean="0"/>
              <a:t>)</a:t>
            </a:r>
          </a:p>
          <a:p>
            <a:pPr lvl="2">
              <a:lnSpc>
                <a:spcPct val="100000"/>
              </a:lnSpc>
              <a:buFont typeface="Wingdings" pitchFamily="2" charset="2"/>
              <a:buNone/>
            </a:pPr>
            <a:r>
              <a:rPr lang="pt-BR" dirty="0" smtClean="0"/>
              <a:t>1. Fácil de apresentar</a:t>
            </a:r>
          </a:p>
          <a:p>
            <a:pPr lvl="2">
              <a:lnSpc>
                <a:spcPct val="100000"/>
              </a:lnSpc>
              <a:buFont typeface="Wingdings" pitchFamily="2" charset="2"/>
              <a:buNone/>
            </a:pPr>
            <a:r>
              <a:rPr lang="pt-BR" dirty="0" smtClean="0"/>
              <a:t>2. Mais rápido de responder </a:t>
            </a:r>
            <a:r>
              <a:rPr lang="pt-BR" sz="2000" dirty="0" smtClean="0"/>
              <a:t>(3 vezes mais do que ranking)</a:t>
            </a:r>
          </a:p>
          <a:p>
            <a:pPr lvl="2">
              <a:lnSpc>
                <a:spcPct val="100000"/>
              </a:lnSpc>
              <a:buFont typeface="Wingdings" pitchFamily="2" charset="2"/>
              <a:buNone/>
            </a:pPr>
            <a:r>
              <a:rPr lang="pt-BR" dirty="0" smtClean="0"/>
              <a:t>3. Notas são para itens individuais </a:t>
            </a:r>
            <a:r>
              <a:rPr lang="pt-BR" sz="2000" dirty="0" smtClean="0"/>
              <a:t>(existe uma dependência do grupo)</a:t>
            </a:r>
          </a:p>
          <a:p>
            <a:pPr>
              <a:lnSpc>
                <a:spcPct val="100000"/>
              </a:lnSpc>
              <a:buFont typeface="Wingdings 3" pitchFamily="18" charset="2"/>
              <a:buNone/>
            </a:pPr>
            <a:r>
              <a:rPr lang="pt-BR" sz="2000" dirty="0" smtClean="0"/>
              <a:t>Desvantagens</a:t>
            </a:r>
          </a:p>
          <a:p>
            <a:pPr lvl="2">
              <a:lnSpc>
                <a:spcPct val="100000"/>
              </a:lnSpc>
              <a:buFont typeface="Wingdings" pitchFamily="2" charset="2"/>
              <a:buNone/>
            </a:pPr>
            <a:r>
              <a:rPr lang="pt-BR" dirty="0" smtClean="0"/>
              <a:t>1. Grande inconsistência - </a:t>
            </a:r>
            <a:r>
              <a:rPr lang="pt-BR" sz="2000" dirty="0" smtClean="0"/>
              <a:t>associada à facilidade de responder</a:t>
            </a:r>
          </a:p>
          <a:p>
            <a:pPr lvl="2">
              <a:lnSpc>
                <a:spcPct val="100000"/>
              </a:lnSpc>
              <a:buFont typeface="Wingdings" pitchFamily="2" charset="2"/>
              <a:buNone/>
            </a:pPr>
            <a:r>
              <a:rPr lang="pt-BR" dirty="0" smtClean="0"/>
              <a:t>2. Tendências observadas em concentrar notas em alguns pontos da escala</a:t>
            </a:r>
          </a:p>
          <a:p>
            <a:pPr lvl="2">
              <a:lnSpc>
                <a:spcPct val="100000"/>
              </a:lnSpc>
              <a:buFont typeface="Wingdings" pitchFamily="2" charset="2"/>
              <a:buNone/>
            </a:pPr>
            <a:r>
              <a:rPr lang="pt-BR" dirty="0" smtClean="0"/>
              <a:t>3. Alta correlação entre os itens: </a:t>
            </a:r>
            <a:r>
              <a:rPr lang="pt-BR" sz="2000" dirty="0" smtClean="0"/>
              <a:t>mesma escala, proximidade de tempo, proximidade no questionário, etc.</a:t>
            </a:r>
            <a:endParaRPr lang="pt-BR" dirty="0" smtClean="0"/>
          </a:p>
          <a:p>
            <a:pPr>
              <a:buFont typeface="Wingdings 3" pitchFamily="18" charset="2"/>
              <a:buNone/>
            </a:pPr>
            <a:endParaRPr lang="pt-BR" sz="16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50"/>
                </a:solidFill>
              </a:rPr>
              <a:t>Avaliar / </a:t>
            </a:r>
            <a:r>
              <a:rPr lang="pt-BR" sz="2400" dirty="0" err="1" smtClean="0">
                <a:solidFill>
                  <a:srgbClr val="00B050"/>
                </a:solidFill>
              </a:rPr>
              <a:t>Ratings</a:t>
            </a:r>
            <a:r>
              <a:rPr lang="pt-BR" sz="2400" dirty="0" smtClean="0">
                <a:solidFill>
                  <a:srgbClr val="00B050"/>
                </a:solidFill>
              </a:rPr>
              <a:t> </a:t>
            </a:r>
            <a:r>
              <a:rPr lang="pt-BR" sz="2400" dirty="0" smtClean="0">
                <a:solidFill>
                  <a:srgbClr val="FF0033"/>
                </a:solidFill>
              </a:rPr>
              <a:t>x </a:t>
            </a:r>
            <a:r>
              <a:rPr lang="pt-BR" sz="2400" dirty="0" smtClean="0">
                <a:solidFill>
                  <a:srgbClr val="0070C0"/>
                </a:solidFill>
              </a:rPr>
              <a:t>Rankings / Ordenar</a:t>
            </a:r>
            <a:endParaRPr lang="pt-BR" sz="2400" dirty="0" smtClean="0">
              <a:solidFill>
                <a:srgbClr val="0070C0"/>
              </a:solidFill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solidFill>
              <a:srgbClr val="00B050"/>
            </a:solidFill>
          </a:ln>
        </p:spPr>
        <p:txBody>
          <a:bodyPr lIns="92075" tIns="46038" rIns="92075" bIns="46038" anchor="t">
            <a:normAutofit/>
          </a:bodyPr>
          <a:lstStyle/>
          <a:p>
            <a:pPr algn="ctr">
              <a:lnSpc>
                <a:spcPct val="130000"/>
              </a:lnSpc>
              <a:buFont typeface="Wingdings 3" pitchFamily="18" charset="2"/>
              <a:buNone/>
            </a:pPr>
            <a:r>
              <a:rPr lang="pt-BR" sz="2400" b="1" u="sng" dirty="0" smtClean="0"/>
              <a:t>Comparando</a:t>
            </a:r>
            <a:r>
              <a:rPr lang="pt-BR" sz="2400" dirty="0" smtClean="0"/>
              <a:t>: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pt-BR" dirty="0" smtClean="0"/>
              <a:t>1. Resultados: </a:t>
            </a:r>
            <a:r>
              <a:rPr lang="pt-BR" sz="2000" dirty="0" smtClean="0"/>
              <a:t>bastante similares em respostas agregadas (grupo), mas não ao nível do indivíduo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pt-BR" dirty="0" smtClean="0"/>
              <a:t>2. Ao longo do tempo: </a:t>
            </a:r>
            <a:r>
              <a:rPr lang="pt-BR" sz="2000" dirty="0" smtClean="0"/>
              <a:t>rankings são mais estáveis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pt-BR" dirty="0" smtClean="0"/>
              <a:t>3. Validade: </a:t>
            </a:r>
            <a:br>
              <a:rPr lang="pt-BR" dirty="0" smtClean="0"/>
            </a:br>
            <a:r>
              <a:rPr lang="pt-BR" sz="2000" u="sng" dirty="0" err="1" smtClean="0"/>
              <a:t>ratings</a:t>
            </a:r>
            <a:r>
              <a:rPr lang="pt-BR" sz="2000" dirty="0" smtClean="0"/>
              <a:t>: por que usa itens definidos, pode ter maior validade,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pt-BR" sz="2000" dirty="0" smtClean="0"/>
              <a:t>mas</a:t>
            </a:r>
            <a:br>
              <a:rPr lang="pt-BR" sz="2000" dirty="0" smtClean="0"/>
            </a:br>
            <a:r>
              <a:rPr lang="pt-BR" sz="2000" u="sng" dirty="0" smtClean="0"/>
              <a:t>ranking</a:t>
            </a:r>
            <a:r>
              <a:rPr lang="pt-BR" sz="2000" dirty="0" smtClean="0"/>
              <a:t>: se itens comparados representarem situação real, tem maior validade</a:t>
            </a:r>
            <a:endParaRPr lang="pt-BR" sz="18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F4EF-42F8-4A85-BC5B-90E382A9249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Saída de dados</a:t>
            </a:r>
            <a:endParaRPr lang="pt-BR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77" y="1714488"/>
            <a:ext cx="76237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 para colunas</a:t>
            </a:r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858180" cy="44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de campo</a:t>
            </a:r>
            <a:endParaRPr lang="pt-BR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237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Delimitador = Vírgula</a:t>
            </a:r>
            <a:endParaRPr lang="pt-B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55740" cy="45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Formas de controle de entrevistas </a:t>
            </a:r>
            <a:r>
              <a:rPr lang="pt-BR" sz="3600" dirty="0" err="1" smtClean="0"/>
              <a:t>on</a:t>
            </a:r>
            <a:r>
              <a:rPr lang="pt-BR" sz="3600" dirty="0" smtClean="0"/>
              <a:t> </a:t>
            </a:r>
            <a:r>
              <a:rPr lang="pt-BR" sz="3600" dirty="0" err="1" smtClean="0"/>
              <a:t>line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/>
              <a:t>Ilumeo</a:t>
            </a:r>
            <a:r>
              <a:rPr lang="pt-BR" dirty="0" smtClean="0"/>
              <a:t> </a:t>
            </a:r>
            <a:r>
              <a:rPr lang="pt-BR" dirty="0" err="1" smtClean="0"/>
              <a:t>Quality</a:t>
            </a:r>
            <a:r>
              <a:rPr lang="pt-BR" dirty="0" smtClean="0"/>
              <a:t> </a:t>
            </a:r>
            <a:r>
              <a:rPr lang="pt-BR" dirty="0" err="1" smtClean="0"/>
              <a:t>Criteria</a:t>
            </a:r>
            <a:r>
              <a:rPr lang="pt-BR" dirty="0" smtClean="0"/>
              <a:t> (Freire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2017)</a:t>
            </a:r>
          </a:p>
          <a:p>
            <a:pPr lvl="1">
              <a:buNone/>
            </a:pPr>
            <a:r>
              <a:rPr lang="pt-BR" dirty="0" smtClean="0"/>
              <a:t>1) Rastreamento de IP (Internet </a:t>
            </a:r>
            <a:r>
              <a:rPr lang="pt-BR" dirty="0" err="1" smtClean="0"/>
              <a:t>protocol</a:t>
            </a:r>
            <a:r>
              <a:rPr lang="pt-BR" dirty="0" smtClean="0"/>
              <a:t>) e </a:t>
            </a:r>
            <a:r>
              <a:rPr lang="pt-BR" dirty="0" err="1" smtClean="0"/>
              <a:t>geolocalização</a:t>
            </a:r>
            <a:r>
              <a:rPr lang="pt-BR" dirty="0" smtClean="0"/>
              <a:t>: O IP do respondente é rastreado e, portanto, não é permitido mais de uma resposta por dispositivo conectado. </a:t>
            </a:r>
          </a:p>
          <a:p>
            <a:pPr lvl="1">
              <a:buNone/>
            </a:pPr>
            <a:r>
              <a:rPr lang="pt-BR" dirty="0" smtClean="0"/>
              <a:t> 2) Tempo de resposta: respostas com tempos muito inferiores à média são imediatamente retiradas, assim como respostas com tempos muito superiores, tanto no questionário, quanto por página.</a:t>
            </a:r>
          </a:p>
          <a:p>
            <a:pPr lvl="1">
              <a:buNone/>
            </a:pPr>
            <a:r>
              <a:rPr lang="pt-BR" dirty="0" smtClean="0"/>
              <a:t> 3) Incoerências: as questões armadilha e outras incoerências de respostas são rastreadas e eliminadas.</a:t>
            </a:r>
          </a:p>
          <a:p>
            <a:pPr lvl="1">
              <a:buNone/>
            </a:pPr>
            <a:r>
              <a:rPr lang="pt-BR" dirty="0" smtClean="0"/>
              <a:t> 4) </a:t>
            </a:r>
            <a:r>
              <a:rPr lang="pt-BR" dirty="0" err="1" smtClean="0"/>
              <a:t>Outliers</a:t>
            </a:r>
            <a:r>
              <a:rPr lang="pt-BR" dirty="0" smtClean="0"/>
              <a:t> </a:t>
            </a:r>
            <a:r>
              <a:rPr lang="pt-BR" dirty="0" err="1" smtClean="0"/>
              <a:t>univariados</a:t>
            </a:r>
            <a:r>
              <a:rPr lang="pt-BR" dirty="0" smtClean="0"/>
              <a:t>: pessoas que não variam suas respostas, podendo indicar falta de comprometimento com o estudo.</a:t>
            </a:r>
          </a:p>
          <a:p>
            <a:pPr lvl="1">
              <a:buNone/>
            </a:pPr>
            <a:r>
              <a:rPr lang="pt-BR" dirty="0" smtClean="0"/>
              <a:t> 5) </a:t>
            </a:r>
            <a:r>
              <a:rPr lang="pt-BR" dirty="0" err="1" smtClean="0"/>
              <a:t>Outliers</a:t>
            </a:r>
            <a:r>
              <a:rPr lang="pt-BR" dirty="0" smtClean="0"/>
              <a:t> multivariados: respostas extremamente variadas, mas sem padrão.</a:t>
            </a:r>
          </a:p>
          <a:p>
            <a:pPr lvl="1">
              <a:buNone/>
            </a:pPr>
            <a:r>
              <a:rPr lang="pt-BR" dirty="0" smtClean="0"/>
              <a:t>6) Taxa de Resposta: altas taxas de resposta devem ser analisadas.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 desejar formatar alguma coluna específica</a:t>
            </a:r>
            <a:endParaRPr lang="pt-B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867646" cy="442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separados em colunas</a:t>
            </a:r>
            <a:endParaRPr lang="pt-B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24836" cy="46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 anchor="t">
            <a:normAutofit/>
          </a:bodyPr>
          <a:lstStyle/>
          <a:p>
            <a:r>
              <a:rPr lang="pt-BR" dirty="0" smtClean="0"/>
              <a:t>Construindo Índices</a:t>
            </a:r>
            <a:endParaRPr lang="pt-BR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BD275-5700-47E3-82A6-D03A874B2A7E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57290" y="1928802"/>
          <a:ext cx="6529410" cy="2976577"/>
        </p:xfrm>
        <a:graphic>
          <a:graphicData uri="http://schemas.openxmlformats.org/drawingml/2006/table">
            <a:tbl>
              <a:tblPr/>
              <a:tblGrid>
                <a:gridCol w="725490"/>
                <a:gridCol w="725490"/>
                <a:gridCol w="725490"/>
                <a:gridCol w="725490"/>
                <a:gridCol w="725490"/>
                <a:gridCol w="725490"/>
                <a:gridCol w="725490"/>
                <a:gridCol w="725490"/>
                <a:gridCol w="725490"/>
              </a:tblGrid>
              <a:tr h="1352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Respondente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Indice de satisfação: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Voltaria a comprar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Recomendaria para um amigo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Ficou totalmente satisfeito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Lembrou da marca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Lembrou parte do comercial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Lembrou do tema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 bwMode="auto">
          <a:xfrm>
            <a:off x="1214414" y="5286388"/>
            <a:ext cx="2357454" cy="85725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Índice de satisfação é a soma de voltaria a comprar, recomendaria a um</a:t>
            </a:r>
            <a:r>
              <a:rPr kumimoji="0" lang="pt-B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amigo e ficou totalmente satisfeito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Conector de seta reta 8"/>
          <p:cNvCxnSpPr>
            <a:stCxn id="7" idx="0"/>
          </p:cNvCxnSpPr>
          <p:nvPr/>
        </p:nvCxnSpPr>
        <p:spPr bwMode="auto">
          <a:xfrm rot="5400000" flipH="1" flipV="1">
            <a:off x="1946653" y="4732744"/>
            <a:ext cx="1000132" cy="1071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Conector de seta reta 10"/>
          <p:cNvCxnSpPr/>
          <p:nvPr/>
        </p:nvCxnSpPr>
        <p:spPr bwMode="auto">
          <a:xfrm rot="5400000" flipH="1" flipV="1">
            <a:off x="2750331" y="5036355"/>
            <a:ext cx="428628" cy="2143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Conector de seta reta 11"/>
          <p:cNvCxnSpPr>
            <a:stCxn id="7" idx="7"/>
          </p:cNvCxnSpPr>
          <p:nvPr/>
        </p:nvCxnSpPr>
        <p:spPr bwMode="auto">
          <a:xfrm rot="5400000" flipH="1" flipV="1">
            <a:off x="3265038" y="4962225"/>
            <a:ext cx="411294" cy="4881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Conector de seta reta 13"/>
          <p:cNvCxnSpPr>
            <a:stCxn id="7" idx="6"/>
          </p:cNvCxnSpPr>
          <p:nvPr/>
        </p:nvCxnSpPr>
        <p:spPr bwMode="auto">
          <a:xfrm flipV="1">
            <a:off x="3571868" y="4929198"/>
            <a:ext cx="916745" cy="785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Elipse 16"/>
          <p:cNvSpPr/>
          <p:nvPr/>
        </p:nvSpPr>
        <p:spPr bwMode="auto">
          <a:xfrm>
            <a:off x="5786446" y="5286388"/>
            <a:ext cx="2071702" cy="100013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Recall é a soma de lembrou da marca + lembrou parte do comercial+Lembrou do tema</a:t>
            </a:r>
          </a:p>
        </p:txBody>
      </p:sp>
      <p:cxnSp>
        <p:nvCxnSpPr>
          <p:cNvPr id="19" name="Conector de seta reta 18"/>
          <p:cNvCxnSpPr>
            <a:stCxn id="17" idx="1"/>
          </p:cNvCxnSpPr>
          <p:nvPr/>
        </p:nvCxnSpPr>
        <p:spPr bwMode="auto">
          <a:xfrm rot="16200000" flipV="1">
            <a:off x="5329125" y="4672139"/>
            <a:ext cx="789408" cy="7320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Conector de seta reta 19"/>
          <p:cNvCxnSpPr/>
          <p:nvPr/>
        </p:nvCxnSpPr>
        <p:spPr bwMode="auto">
          <a:xfrm rot="16200000" flipV="1">
            <a:off x="6032420" y="5032296"/>
            <a:ext cx="561980" cy="89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>
            <a:stCxn id="17" idx="0"/>
          </p:cNvCxnSpPr>
          <p:nvPr/>
        </p:nvCxnSpPr>
        <p:spPr bwMode="auto">
          <a:xfrm rot="16200000" flipV="1">
            <a:off x="6554405" y="5018495"/>
            <a:ext cx="428628" cy="1071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5400000" flipH="1" flipV="1">
            <a:off x="7179487" y="4964917"/>
            <a:ext cx="500066" cy="2857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Espaço Reservado para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coleta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Ver </a:t>
            </a:r>
            <a:r>
              <a:rPr lang="pt-BR" dirty="0" smtClean="0"/>
              <a:t>descritivos </a:t>
            </a:r>
            <a:r>
              <a:rPr lang="pt-BR" dirty="0" smtClean="0"/>
              <a:t>em </a:t>
            </a:r>
            <a:r>
              <a:rPr lang="pt-BR" dirty="0" smtClean="0">
                <a:hlinkClick r:id="rId2"/>
              </a:rPr>
              <a:t>https://pluga.co/blog/marketing/pesquisa-de-satisfacao-online/</a:t>
            </a:r>
            <a:endParaRPr lang="pt-BR" dirty="0" smtClean="0"/>
          </a:p>
          <a:p>
            <a:r>
              <a:rPr lang="pt-BR" sz="2400" dirty="0" smtClean="0"/>
              <a:t>Google </a:t>
            </a:r>
            <a:r>
              <a:rPr lang="pt-BR" sz="2400" dirty="0" err="1" smtClean="0"/>
              <a:t>forms</a:t>
            </a:r>
            <a:r>
              <a:rPr lang="pt-BR" sz="2400" dirty="0" smtClean="0"/>
              <a:t>:  </a:t>
            </a:r>
            <a:r>
              <a:rPr lang="pt-BR" sz="2400" dirty="0" smtClean="0">
                <a:hlinkClick r:id="rId3"/>
              </a:rPr>
              <a:t>https</a:t>
            </a:r>
            <a:r>
              <a:rPr lang="pt-BR" sz="2400" dirty="0" smtClean="0">
                <a:hlinkClick r:id="rId3"/>
              </a:rPr>
              <a:t>://youtu.be/C87YFYToHTA</a:t>
            </a:r>
            <a:endParaRPr lang="pt-BR" sz="2400" dirty="0" smtClean="0"/>
          </a:p>
          <a:p>
            <a:r>
              <a:rPr lang="pt-BR" sz="2400" dirty="0" err="1" smtClean="0"/>
              <a:t>Survey</a:t>
            </a:r>
            <a:r>
              <a:rPr lang="pt-BR" sz="2400" dirty="0" smtClean="0"/>
              <a:t> </a:t>
            </a:r>
            <a:r>
              <a:rPr lang="pt-BR" sz="2400" dirty="0" err="1" smtClean="0"/>
              <a:t>Monkeys</a:t>
            </a:r>
            <a:endParaRPr lang="pt-BR" sz="2400" dirty="0" smtClean="0"/>
          </a:p>
          <a:p>
            <a:r>
              <a:rPr lang="pt-BR" sz="2400" dirty="0" err="1" smtClean="0"/>
              <a:t>Typeform</a:t>
            </a:r>
            <a:endParaRPr lang="pt-BR" sz="2400" dirty="0" smtClean="0"/>
          </a:p>
          <a:p>
            <a:r>
              <a:rPr lang="pt-BR" sz="2400" dirty="0" err="1" smtClean="0"/>
              <a:t>Qualtrix</a:t>
            </a:r>
            <a:endParaRPr lang="pt-BR" sz="2400" dirty="0" smtClean="0"/>
          </a:p>
          <a:p>
            <a:r>
              <a:rPr lang="pt-BR" sz="2400" dirty="0" smtClean="0"/>
              <a:t>outros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9D75D-E9F3-4C4D-8062-0B8947A33A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amostral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Associado com o </a:t>
            </a:r>
            <a:r>
              <a:rPr lang="pt-BR" b="1" dirty="0" smtClean="0">
                <a:solidFill>
                  <a:srgbClr val="FF0000"/>
                </a:solidFill>
              </a:rPr>
              <a:t>tipo</a:t>
            </a:r>
            <a:r>
              <a:rPr lang="pt-BR" dirty="0" smtClean="0"/>
              <a:t> de amostra:</a:t>
            </a:r>
          </a:p>
          <a:p>
            <a:pPr lvl="2"/>
            <a:r>
              <a:rPr lang="pt-BR" u="sng" dirty="0" smtClean="0"/>
              <a:t>Unidade de análise</a:t>
            </a:r>
            <a:r>
              <a:rPr lang="pt-BR" dirty="0" smtClean="0"/>
              <a:t>: </a:t>
            </a:r>
          </a:p>
          <a:p>
            <a:pPr lvl="3"/>
            <a:r>
              <a:rPr lang="pt-BR" dirty="0" smtClean="0"/>
              <a:t>Indivíduo – resposta representa o indivíduo</a:t>
            </a:r>
          </a:p>
          <a:p>
            <a:pPr lvl="3"/>
            <a:r>
              <a:rPr lang="pt-BR" dirty="0" smtClean="0"/>
              <a:t>Grupo (empresa / família / experimental, etc.) – resposta representa o grupo – indivíduo é informante</a:t>
            </a:r>
            <a:endParaRPr lang="pt-BR" u="sng" dirty="0" smtClean="0"/>
          </a:p>
          <a:p>
            <a:pPr lvl="2"/>
            <a:r>
              <a:rPr lang="pt-BR" u="sng" dirty="0" smtClean="0"/>
              <a:t>Amostra </a:t>
            </a:r>
            <a:r>
              <a:rPr lang="pt-BR" u="sng" dirty="0" smtClean="0"/>
              <a:t>probabilística</a:t>
            </a:r>
            <a:r>
              <a:rPr lang="pt-BR" dirty="0" smtClean="0"/>
              <a:t>. Ex. “toda 5ª pessoa que acessar o site será convidada a participar da entrevista”</a:t>
            </a:r>
          </a:p>
          <a:p>
            <a:pPr lvl="3"/>
            <a:r>
              <a:rPr lang="pt-BR" dirty="0" smtClean="0"/>
              <a:t>Pouca interferência do pesquisador na amostra, mas também pouco controle </a:t>
            </a:r>
          </a:p>
          <a:p>
            <a:pPr lvl="2"/>
            <a:r>
              <a:rPr lang="pt-BR" u="sng" dirty="0" smtClean="0"/>
              <a:t>Bola de neve. </a:t>
            </a:r>
            <a:r>
              <a:rPr lang="pt-BR" dirty="0" smtClean="0"/>
              <a:t>Um entrevistado indica outro com potencial de respondente </a:t>
            </a:r>
          </a:p>
          <a:p>
            <a:pPr lvl="3"/>
            <a:r>
              <a:rPr lang="pt-BR" dirty="0" smtClean="0"/>
              <a:t>Quanto </a:t>
            </a:r>
            <a:r>
              <a:rPr lang="pt-BR" u="sng" dirty="0" smtClean="0"/>
              <a:t>maior</a:t>
            </a:r>
            <a:r>
              <a:rPr lang="pt-BR" dirty="0" smtClean="0"/>
              <a:t> o número de </a:t>
            </a:r>
            <a:r>
              <a:rPr lang="pt-BR" b="1" u="sng" dirty="0" smtClean="0"/>
              <a:t>raízes</a:t>
            </a:r>
            <a:r>
              <a:rPr lang="pt-BR" dirty="0" smtClean="0"/>
              <a:t> melhor é a qualidade da amostra (aumenta a diferença entre “status” e de “valor”</a:t>
            </a:r>
          </a:p>
          <a:p>
            <a:pPr lvl="2"/>
            <a:r>
              <a:rPr lang="pt-BR" u="sng" dirty="0" smtClean="0"/>
              <a:t>Amostra de conveniência.</a:t>
            </a:r>
            <a:r>
              <a:rPr lang="pt-BR" dirty="0" smtClean="0"/>
              <a:t> </a:t>
            </a:r>
          </a:p>
          <a:p>
            <a:pPr lvl="3"/>
            <a:r>
              <a:rPr lang="pt-BR" dirty="0" smtClean="0"/>
              <a:t>Boa para comparação entre grupos/ estímulos</a:t>
            </a:r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amostral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t-BR" dirty="0" smtClean="0"/>
              <a:t>Associado com o </a:t>
            </a:r>
            <a:r>
              <a:rPr lang="pt-BR" b="1" dirty="0" smtClean="0">
                <a:solidFill>
                  <a:srgbClr val="FF0000"/>
                </a:solidFill>
              </a:rPr>
              <a:t>tamanho</a:t>
            </a:r>
            <a:r>
              <a:rPr lang="pt-BR" dirty="0" smtClean="0"/>
              <a:t> de amostra:</a:t>
            </a:r>
          </a:p>
          <a:p>
            <a:pPr lvl="2"/>
            <a:endParaRPr lang="pt-BR" u="sng" dirty="0"/>
          </a:p>
        </p:txBody>
      </p:sp>
      <p:pic>
        <p:nvPicPr>
          <p:cNvPr id="6146" name="Picture 2" descr="Probabilidade e Estatística Aplicadas à Contabilidade I - ppt carregar"/>
          <p:cNvPicPr>
            <a:picLocks noChangeAspect="1" noChangeArrowheads="1"/>
          </p:cNvPicPr>
          <p:nvPr/>
        </p:nvPicPr>
        <p:blipFill>
          <a:blip r:embed="rId2"/>
          <a:srcRect t="6250" r="8447"/>
          <a:stretch>
            <a:fillRect/>
          </a:stretch>
        </p:blipFill>
        <p:spPr bwMode="auto">
          <a:xfrm>
            <a:off x="928662" y="2285992"/>
            <a:ext cx="4743946" cy="3643338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amostral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t-BR" dirty="0" smtClean="0"/>
              <a:t>Associado com o </a:t>
            </a:r>
            <a:r>
              <a:rPr lang="pt-BR" b="1" dirty="0" smtClean="0">
                <a:solidFill>
                  <a:srgbClr val="FF0000"/>
                </a:solidFill>
              </a:rPr>
              <a:t>tamanho</a:t>
            </a:r>
            <a:r>
              <a:rPr lang="pt-BR" dirty="0" smtClean="0"/>
              <a:t> de amostra:</a:t>
            </a:r>
          </a:p>
          <a:p>
            <a:pPr lvl="2"/>
            <a:endParaRPr lang="pt-BR" u="sng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48" y="2285992"/>
          <a:ext cx="25717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500198"/>
              </a:tblGrid>
              <a:tr h="480440"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</a:t>
                      </a:r>
                      <a:r>
                        <a:rPr lang="pt-BR" dirty="0" err="1" smtClean="0"/>
                        <a:t>entrevis-tas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Margem de erro (95% confiança) </a:t>
                      </a:r>
                    </a:p>
                    <a:p>
                      <a:r>
                        <a:rPr lang="pt-BR" dirty="0" smtClean="0"/>
                        <a:t>para mais ou para menos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13,9%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9,8%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6,9%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300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5,7%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400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4,9%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4,4%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1.000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3,1%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Maurício Romão – Margem de erro, tamanho da amostra e intervalo de confianç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462226"/>
            <a:ext cx="4000500" cy="3038476"/>
          </a:xfrm>
          <a:prstGeom prst="rect">
            <a:avLst/>
          </a:prstGeom>
          <a:noFill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DD66-FB7D-446E-BFE7-890FB93677D9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B72B6-019A-42D1-ACF3-CD7A2A984CEF}" type="slidenum">
              <a:rPr lang="pt-BR" smtClean="0"/>
              <a:pPr/>
              <a:t>8</a:t>
            </a:fld>
            <a:endParaRPr lang="pt-BR" smtClean="0"/>
          </a:p>
        </p:txBody>
      </p:sp>
      <p:pic>
        <p:nvPicPr>
          <p:cNvPr id="6147" name="Picture 230" descr="C:\PESSOAL\LELE\ECA\C_CON1\cons1 2007\solution_mulheres_ago2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57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5008" y="642918"/>
          <a:ext cx="25717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500198"/>
              </a:tblGrid>
              <a:tr h="480440"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</a:t>
                      </a:r>
                      <a:r>
                        <a:rPr lang="pt-BR" dirty="0" err="1" smtClean="0"/>
                        <a:t>entrevis-tas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Margem de erro (95% confiança) </a:t>
                      </a:r>
                    </a:p>
                    <a:p>
                      <a:r>
                        <a:rPr lang="pt-BR" dirty="0" smtClean="0"/>
                        <a:t>para mais ou para menos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13,9%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9,8%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6,9%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300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5,7%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400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4,9%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4,4%</a:t>
                      </a:r>
                      <a:endParaRPr lang="pt-BR" dirty="0"/>
                    </a:p>
                  </a:txBody>
                  <a:tcPr/>
                </a:tc>
              </a:tr>
              <a:tr h="278350">
                <a:tc>
                  <a:txBody>
                    <a:bodyPr/>
                    <a:lstStyle/>
                    <a:p>
                      <a:r>
                        <a:rPr lang="pt-BR" dirty="0" smtClean="0"/>
                        <a:t>1.000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3,1%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 rot="5400000" flipH="1" flipV="1">
            <a:off x="3607587" y="3107529"/>
            <a:ext cx="2214578" cy="15716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2285984" y="4714884"/>
            <a:ext cx="3214710" cy="35719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CCA 5968 – 2021 - Leandro Leonardo Batista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 ao desenho de questionários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2903</Words>
  <Application>Microsoft Office PowerPoint</Application>
  <PresentationFormat>Apresentação na tela (4:3)</PresentationFormat>
  <Paragraphs>751</Paragraphs>
  <Slides>43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Tema do Office</vt:lpstr>
      <vt:lpstr>ClipArt</vt:lpstr>
      <vt:lpstr>Document</vt:lpstr>
      <vt:lpstr>COLETANDO DADOS DE FORMA ESTRUTURADA</vt:lpstr>
      <vt:lpstr>Mensuração  e sua representação geram as informações </vt:lpstr>
      <vt:lpstr>Erros de cobertura</vt:lpstr>
      <vt:lpstr>Formas de controle de entrevistas on line</vt:lpstr>
      <vt:lpstr>Erro amostral</vt:lpstr>
      <vt:lpstr>Erro amostral</vt:lpstr>
      <vt:lpstr>Erro amostral</vt:lpstr>
      <vt:lpstr>Slide 8</vt:lpstr>
      <vt:lpstr>Introdução ao desenho de questionários</vt:lpstr>
      <vt:lpstr>Slide 10</vt:lpstr>
      <vt:lpstr>Slide 11</vt:lpstr>
      <vt:lpstr>Slide 12</vt:lpstr>
      <vt:lpstr> Escalas  Teoricamente estão ao nível ordinal apenas debate-se desde de 1970 ou antes quais as consequências de assumir que medidas são intervalares: custo/ benefício do uso proibido </vt:lpstr>
      <vt:lpstr>Slide 14</vt:lpstr>
      <vt:lpstr>Slide 15</vt:lpstr>
      <vt:lpstr>Tabulando respostas múltiplas</vt:lpstr>
      <vt:lpstr>Tabulando respostas múltiplas</vt:lpstr>
      <vt:lpstr>Slide 18</vt:lpstr>
      <vt:lpstr>Slide 19</vt:lpstr>
      <vt:lpstr>Slide 20</vt:lpstr>
      <vt:lpstr>D. Resposta Satisfatória x Otimização</vt:lpstr>
      <vt:lpstr>D. Resposta Satisfatória x Otimização</vt:lpstr>
      <vt:lpstr>E. Influência da Escala na Resposta</vt:lpstr>
      <vt:lpstr>Slide 24</vt:lpstr>
      <vt:lpstr>III.1 Efeitos de opções não escolhidas nas respostas subsequentes </vt:lpstr>
      <vt:lpstr>IV - Efeitos de comparações Consistência</vt:lpstr>
      <vt:lpstr>IV - Efeitos de comparações Contraste</vt:lpstr>
      <vt:lpstr>IV - Efeitos de comparações Aditivo</vt:lpstr>
      <vt:lpstr>IV - Efeitos de comparações Subtrativo</vt:lpstr>
      <vt:lpstr>Slide 30</vt:lpstr>
      <vt:lpstr>VI - Ratings x Rankings (avaliar vs ordenar)</vt:lpstr>
      <vt:lpstr>Ratings x Rankings / Ordenação</vt:lpstr>
      <vt:lpstr>Ratings x Rankings / Ordenação</vt:lpstr>
      <vt:lpstr>Avaliar /Ratings x Rankings</vt:lpstr>
      <vt:lpstr>Avaliar / Ratings x Rankings / Ordenar</vt:lpstr>
      <vt:lpstr>Saída de dados</vt:lpstr>
      <vt:lpstr>Texto para colunas</vt:lpstr>
      <vt:lpstr>Tipo de campo</vt:lpstr>
      <vt:lpstr>Delimitador = Vírgula</vt:lpstr>
      <vt:lpstr>Se desejar formatar alguma coluna específica</vt:lpstr>
      <vt:lpstr>Dados separados em colunas</vt:lpstr>
      <vt:lpstr>Construindo Índices</vt:lpstr>
      <vt:lpstr>Sistemas de coleta de dados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</dc:title>
  <dc:creator>Revisor</dc:creator>
  <cp:lastModifiedBy>Revisor</cp:lastModifiedBy>
  <cp:revision>39</cp:revision>
  <dcterms:created xsi:type="dcterms:W3CDTF">2021-08-27T16:57:32Z</dcterms:created>
  <dcterms:modified xsi:type="dcterms:W3CDTF">2021-08-29T17:41:25Z</dcterms:modified>
</cp:coreProperties>
</file>