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72" r:id="rId2"/>
  </p:sldMasterIdLst>
  <p:notesMasterIdLst>
    <p:notesMasterId r:id="rId42"/>
  </p:notesMasterIdLst>
  <p:sldIdLst>
    <p:sldId id="257" r:id="rId3"/>
    <p:sldId id="790" r:id="rId4"/>
    <p:sldId id="811" r:id="rId5"/>
    <p:sldId id="812" r:id="rId6"/>
    <p:sldId id="813" r:id="rId7"/>
    <p:sldId id="814" r:id="rId8"/>
    <p:sldId id="785" r:id="rId9"/>
    <p:sldId id="781" r:id="rId10"/>
    <p:sldId id="784" r:id="rId11"/>
    <p:sldId id="775" r:id="rId12"/>
    <p:sldId id="799" r:id="rId13"/>
    <p:sldId id="798" r:id="rId14"/>
    <p:sldId id="797" r:id="rId15"/>
    <p:sldId id="796" r:id="rId16"/>
    <p:sldId id="795" r:id="rId17"/>
    <p:sldId id="800" r:id="rId18"/>
    <p:sldId id="789" r:id="rId19"/>
    <p:sldId id="734" r:id="rId20"/>
    <p:sldId id="735" r:id="rId21"/>
    <p:sldId id="761" r:id="rId22"/>
    <p:sldId id="762" r:id="rId23"/>
    <p:sldId id="763" r:id="rId24"/>
    <p:sldId id="786" r:id="rId25"/>
    <p:sldId id="766" r:id="rId26"/>
    <p:sldId id="765" r:id="rId27"/>
    <p:sldId id="755" r:id="rId28"/>
    <p:sldId id="756" r:id="rId29"/>
    <p:sldId id="754" r:id="rId30"/>
    <p:sldId id="764" r:id="rId31"/>
    <p:sldId id="801" r:id="rId32"/>
    <p:sldId id="805" r:id="rId33"/>
    <p:sldId id="787" r:id="rId34"/>
    <p:sldId id="774" r:id="rId35"/>
    <p:sldId id="776" r:id="rId36"/>
    <p:sldId id="779" r:id="rId37"/>
    <p:sldId id="767" r:id="rId38"/>
    <p:sldId id="788" r:id="rId39"/>
    <p:sldId id="753" r:id="rId40"/>
    <p:sldId id="477" r:id="rId4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59F5E"/>
    <a:srgbClr val="517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6405"/>
  </p:normalViewPr>
  <p:slideViewPr>
    <p:cSldViewPr snapToGrid="0" snapToObjects="1">
      <p:cViewPr varScale="1">
        <p:scale>
          <a:sx n="92" d="100"/>
          <a:sy n="92" d="100"/>
        </p:scale>
        <p:origin x="134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-1731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B29A1C-DE14-4D1F-9ADC-F6400DEA03DA}" type="datetimeFigureOut">
              <a:rPr lang="pt-BR" smtClean="0"/>
              <a:t>21/11/2021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E140D8-948B-40BC-9E55-ABBA0BEF55E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76123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1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 descr="Foto em preto e branco de torre de relógio ao fundo&#10;&#10;Descrição gerada automaticamente">
            <a:extLst>
              <a:ext uri="{FF2B5EF4-FFF2-40B4-BE49-F238E27FC236}">
                <a16:creationId xmlns:a16="http://schemas.microsoft.com/office/drawing/2014/main" xmlns="" id="{A0806123-2BF2-184C-9D63-65E551E5379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6"/>
          <a:stretch/>
        </p:blipFill>
        <p:spPr>
          <a:xfrm>
            <a:off x="0" y="0"/>
            <a:ext cx="9144000" cy="5634362"/>
          </a:xfrm>
          <a:prstGeom prst="rect">
            <a:avLst/>
          </a:prstGeom>
        </p:spPr>
      </p:pic>
      <p:sp>
        <p:nvSpPr>
          <p:cNvPr id="14" name="Retângulo 13">
            <a:extLst>
              <a:ext uri="{FF2B5EF4-FFF2-40B4-BE49-F238E27FC236}">
                <a16:creationId xmlns:a16="http://schemas.microsoft.com/office/drawing/2014/main" xmlns="" id="{558E9E91-910C-CB48-9900-DD44200EF261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5E682E"/>
              </a:gs>
              <a:gs pos="36000">
                <a:srgbClr val="D0D8A8">
                  <a:alpha val="43000"/>
                </a:srgbClr>
              </a:gs>
              <a:gs pos="83000">
                <a:srgbClr val="DEE4C2"/>
              </a:gs>
              <a:gs pos="100000">
                <a:srgbClr val="EDF0DC"/>
              </a:gs>
            </a:gsLst>
            <a:lin ang="5400000" scaled="1"/>
          </a:gradFill>
          <a:ln>
            <a:solidFill>
              <a:schemeClr val="accent1">
                <a:shade val="50000"/>
                <a:alpha val="24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xmlns="" id="{5A261DFD-7FB0-C749-87FF-F58AFE8D4CD1}"/>
              </a:ext>
            </a:extLst>
          </p:cNvPr>
          <p:cNvSpPr/>
          <p:nvPr userDrawn="1"/>
        </p:nvSpPr>
        <p:spPr>
          <a:xfrm>
            <a:off x="0" y="4013735"/>
            <a:ext cx="9144000" cy="2364435"/>
          </a:xfrm>
          <a:prstGeom prst="rect">
            <a:avLst/>
          </a:prstGeom>
          <a:solidFill>
            <a:srgbClr val="3246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8" name="Conector reto 15">
            <a:extLst>
              <a:ext uri="{FF2B5EF4-FFF2-40B4-BE49-F238E27FC236}">
                <a16:creationId xmlns:a16="http://schemas.microsoft.com/office/drawing/2014/main" xmlns="" id="{FC32FB52-7103-034F-B15D-577235B648AF}"/>
              </a:ext>
            </a:extLst>
          </p:cNvPr>
          <p:cNvCxnSpPr>
            <a:cxnSpLocks/>
          </p:cNvCxnSpPr>
          <p:nvPr userDrawn="1"/>
        </p:nvCxnSpPr>
        <p:spPr>
          <a:xfrm>
            <a:off x="0" y="5473128"/>
            <a:ext cx="6061166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Imagem 20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C6C0CE4D-E8D1-4E4C-9259-A3C45145049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996" y="265766"/>
            <a:ext cx="1800596" cy="630207"/>
          </a:xfrm>
          <a:prstGeom prst="rect">
            <a:avLst/>
          </a:prstGeom>
        </p:spPr>
      </p:pic>
      <p:pic>
        <p:nvPicPr>
          <p:cNvPr id="22" name="Imagem 21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7BBC80D0-6384-9446-BFA9-79630CB334C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043" y="426625"/>
            <a:ext cx="785958" cy="3084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2996" y="4081117"/>
            <a:ext cx="8361003" cy="1343168"/>
          </a:xfrm>
        </p:spPr>
        <p:txBody>
          <a:bodyPr anchor="b">
            <a:noAutofit/>
          </a:bodyPr>
          <a:lstStyle>
            <a:lvl1pPr algn="l">
              <a:defRPr sz="480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2997" y="5508178"/>
            <a:ext cx="8361004" cy="67085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dirty="0"/>
              <a:t>Clique para editar o estilo do subtítulo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21912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3C1B8380-680D-5C4D-9111-5AC8F14208F6}"/>
              </a:ext>
            </a:extLst>
          </p:cNvPr>
          <p:cNvSpPr/>
          <p:nvPr userDrawn="1"/>
        </p:nvSpPr>
        <p:spPr>
          <a:xfrm>
            <a:off x="0" y="6311899"/>
            <a:ext cx="9144000" cy="310281"/>
          </a:xfrm>
          <a:prstGeom prst="rect">
            <a:avLst/>
          </a:prstGeom>
          <a:solidFill>
            <a:srgbClr val="517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0" name="Imagem 9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BCE2D093-2526-1C45-9484-2E7AFB0DA9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535" y="6357375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350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539FA1AA-5448-914B-840E-6F97439C157D}"/>
              </a:ext>
            </a:extLst>
          </p:cNvPr>
          <p:cNvSpPr/>
          <p:nvPr userDrawn="1"/>
        </p:nvSpPr>
        <p:spPr>
          <a:xfrm>
            <a:off x="0" y="6311899"/>
            <a:ext cx="9144000" cy="310281"/>
          </a:xfrm>
          <a:prstGeom prst="rect">
            <a:avLst/>
          </a:prstGeom>
          <a:solidFill>
            <a:srgbClr val="517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0" name="Imagem 9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F859C4CA-0880-1E4D-BF00-8AB7014CE6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535" y="6357375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655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ângulo 15">
            <a:extLst>
              <a:ext uri="{FF2B5EF4-FFF2-40B4-BE49-F238E27FC236}">
                <a16:creationId xmlns:a16="http://schemas.microsoft.com/office/drawing/2014/main" xmlns="" id="{DFDB7096-87A7-6343-843B-D08F21FF80A7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7" name="AutoShape 2" descr="GRADUAÇÃO &amp;nbsp;&amp;nbsp;&amp;nbsp;&amp;nbsp;&amp;nbsp; | SERVIÇO DE">
            <a:extLst>
              <a:ext uri="{FF2B5EF4-FFF2-40B4-BE49-F238E27FC236}">
                <a16:creationId xmlns:a16="http://schemas.microsoft.com/office/drawing/2014/main" xmlns="" id="{F034F6A3-6358-614D-AF72-501C872DEAE7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>
              <a:solidFill>
                <a:prstClr val="black"/>
              </a:solidFill>
            </a:endParaRPr>
          </a:p>
        </p:txBody>
      </p:sp>
      <p:pic>
        <p:nvPicPr>
          <p:cNvPr id="18" name="Imagem 17" descr="Foto em preto e branco de banco de praça&#10;&#10;Descrição gerada automaticamente">
            <a:extLst>
              <a:ext uri="{FF2B5EF4-FFF2-40B4-BE49-F238E27FC236}">
                <a16:creationId xmlns:a16="http://schemas.microsoft.com/office/drawing/2014/main" xmlns="" id="{6CFF4D54-792C-674A-867D-C0CAA69F7D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30"/>
          <a:stretch/>
        </p:blipFill>
        <p:spPr>
          <a:xfrm>
            <a:off x="0" y="2637888"/>
            <a:ext cx="8204924" cy="4220112"/>
          </a:xfrm>
          <a:prstGeom prst="rect">
            <a:avLst/>
          </a:prstGeom>
        </p:spPr>
      </p:pic>
      <p:sp>
        <p:nvSpPr>
          <p:cNvPr id="19" name="Retângulo 18">
            <a:extLst>
              <a:ext uri="{FF2B5EF4-FFF2-40B4-BE49-F238E27FC236}">
                <a16:creationId xmlns:a16="http://schemas.microsoft.com/office/drawing/2014/main" xmlns="" id="{933C108B-2156-D24C-89F7-0049DFA4CADD}"/>
              </a:ext>
            </a:extLst>
          </p:cNvPr>
          <p:cNvSpPr/>
          <p:nvPr userDrawn="1"/>
        </p:nvSpPr>
        <p:spPr>
          <a:xfrm>
            <a:off x="1621243" y="0"/>
            <a:ext cx="7522757" cy="3429000"/>
          </a:xfrm>
          <a:prstGeom prst="rect">
            <a:avLst/>
          </a:prstGeom>
          <a:solidFill>
            <a:srgbClr val="507300">
              <a:alpha val="6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pic>
        <p:nvPicPr>
          <p:cNvPr id="23" name="Imagem 22" descr="Desenho de pessoa em pé&#10;&#10;Descrição gerada automaticamente com confiança média">
            <a:extLst>
              <a:ext uri="{FF2B5EF4-FFF2-40B4-BE49-F238E27FC236}">
                <a16:creationId xmlns:a16="http://schemas.microsoft.com/office/drawing/2014/main" xmlns="" id="{21AB8142-5C66-4E43-86F7-855AA17EF3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757" y="220458"/>
            <a:ext cx="1129730" cy="954107"/>
          </a:xfrm>
          <a:prstGeom prst="rect">
            <a:avLst/>
          </a:prstGeom>
        </p:spPr>
      </p:pic>
      <p:pic>
        <p:nvPicPr>
          <p:cNvPr id="24" name="Imagem 23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4D5B7721-6CF8-DB42-B50C-621D1C89101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2138" y="6406357"/>
            <a:ext cx="664648" cy="2600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1243" y="10319"/>
            <a:ext cx="7108871" cy="1847357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1243" y="1927134"/>
            <a:ext cx="7122082" cy="71075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6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dirty="0"/>
              <a:t>Clique para editar o estilo do subtítulo Mestre</a:t>
            </a:r>
            <a:endParaRPr lang="en-US" dirty="0"/>
          </a:p>
        </p:txBody>
      </p:sp>
      <p:cxnSp>
        <p:nvCxnSpPr>
          <p:cNvPr id="26" name="Conector Reto 25">
            <a:extLst>
              <a:ext uri="{FF2B5EF4-FFF2-40B4-BE49-F238E27FC236}">
                <a16:creationId xmlns:a16="http://schemas.microsoft.com/office/drawing/2014/main" xmlns="" id="{3E53702D-0A69-B64B-ABF8-561F175B3E36}"/>
              </a:ext>
            </a:extLst>
          </p:cNvPr>
          <p:cNvCxnSpPr>
            <a:cxnSpLocks/>
          </p:cNvCxnSpPr>
          <p:nvPr userDrawn="1"/>
        </p:nvCxnSpPr>
        <p:spPr>
          <a:xfrm>
            <a:off x="1621243" y="1896176"/>
            <a:ext cx="7122082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79602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pic>
        <p:nvPicPr>
          <p:cNvPr id="7" name="Imagem 6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8B6B9A66-FBA5-BD4E-B757-909FD84383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639" y="6350956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0908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1E98E14E-43E3-3246-812A-62F5ECC7837E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8" name="AutoShape 2" descr="GRADUAÇÃO &amp;nbsp;&amp;nbsp;&amp;nbsp;&amp;nbsp;&amp;nbsp; | SERVIÇO DE">
            <a:extLst>
              <a:ext uri="{FF2B5EF4-FFF2-40B4-BE49-F238E27FC236}">
                <a16:creationId xmlns:a16="http://schemas.microsoft.com/office/drawing/2014/main" xmlns="" id="{B577E5E0-61A7-1A40-94FD-C2E6F03349EE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>
              <a:solidFill>
                <a:prstClr val="black"/>
              </a:solidFill>
            </a:endParaRPr>
          </a:p>
        </p:txBody>
      </p:sp>
      <p:pic>
        <p:nvPicPr>
          <p:cNvPr id="9" name="Imagem 8" descr="Foto em preto e branco de torre de relógio ao fundo&#10;&#10;Descrição gerada automaticamente">
            <a:extLst>
              <a:ext uri="{FF2B5EF4-FFF2-40B4-BE49-F238E27FC236}">
                <a16:creationId xmlns:a16="http://schemas.microsoft.com/office/drawing/2014/main" xmlns="" id="{F5F7888D-0FF1-ED4E-BC9A-6FB9CE0315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6" t="9428" b="17928"/>
          <a:stretch/>
        </p:blipFill>
        <p:spPr>
          <a:xfrm>
            <a:off x="0" y="2873532"/>
            <a:ext cx="9144000" cy="4093028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D0742374-63B9-D947-9005-08EA026EB31D}"/>
              </a:ext>
            </a:extLst>
          </p:cNvPr>
          <p:cNvSpPr/>
          <p:nvPr userDrawn="1"/>
        </p:nvSpPr>
        <p:spPr>
          <a:xfrm>
            <a:off x="2101636" y="0"/>
            <a:ext cx="5992570" cy="3581400"/>
          </a:xfrm>
          <a:prstGeom prst="rect">
            <a:avLst/>
          </a:prstGeom>
          <a:solidFill>
            <a:srgbClr val="507300">
              <a:alpha val="4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14" name="Imagem 13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D45F023F-D8AA-7C43-8C7E-2E1179047E0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6978" y="472460"/>
            <a:ext cx="824251" cy="32253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1636" y="878761"/>
            <a:ext cx="5992570" cy="1519835"/>
          </a:xfrm>
        </p:spPr>
        <p:txBody>
          <a:bodyPr anchor="b">
            <a:noAutofit/>
          </a:bodyPr>
          <a:lstStyle>
            <a:lvl1pPr>
              <a:defRPr sz="4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01636" y="2416563"/>
            <a:ext cx="5992570" cy="439002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6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  <p:pic>
        <p:nvPicPr>
          <p:cNvPr id="15" name="Imagem 14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BE235B00-2454-D64A-8319-16C9DCDA065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90" y="294603"/>
            <a:ext cx="1937856" cy="678248"/>
          </a:xfrm>
          <a:prstGeom prst="rect">
            <a:avLst/>
          </a:prstGeom>
        </p:spPr>
      </p:pic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xmlns="" id="{C1F076F3-938A-C44E-B9F0-A47B81714E92}"/>
              </a:ext>
            </a:extLst>
          </p:cNvPr>
          <p:cNvCxnSpPr>
            <a:cxnSpLocks/>
          </p:cNvCxnSpPr>
          <p:nvPr userDrawn="1"/>
        </p:nvCxnSpPr>
        <p:spPr>
          <a:xfrm>
            <a:off x="2101636" y="2416563"/>
            <a:ext cx="599257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14251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pic>
        <p:nvPicPr>
          <p:cNvPr id="8" name="Imagem 7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4F930531-58C1-004D-A7BD-A9A4EA49DF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639" y="6350956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5602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pic>
        <p:nvPicPr>
          <p:cNvPr id="10" name="Imagem 9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7E160ED0-FD2C-B94B-A8CA-3753902E0E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639" y="6350956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7242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pic>
        <p:nvPicPr>
          <p:cNvPr id="6" name="Imagem 5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F574C23D-6E28-F248-B9F2-12308D29BE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639" y="6350956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4254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A64DC118-38FE-E44D-B7CA-37DF6B5D93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639" y="6350956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3467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pic>
        <p:nvPicPr>
          <p:cNvPr id="8" name="Imagem 7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9BF02923-00B8-C746-A64B-193FA2C6221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639" y="6350956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07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DA6A952C-6E5A-BD42-ABDD-E2C2B3911FFD}"/>
              </a:ext>
            </a:extLst>
          </p:cNvPr>
          <p:cNvSpPr/>
          <p:nvPr userDrawn="1"/>
        </p:nvSpPr>
        <p:spPr>
          <a:xfrm>
            <a:off x="0" y="6311899"/>
            <a:ext cx="9144000" cy="310281"/>
          </a:xfrm>
          <a:prstGeom prst="rect">
            <a:avLst/>
          </a:prstGeom>
          <a:solidFill>
            <a:srgbClr val="517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0" name="Imagem 9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8ABDA2B7-405B-3948-A1FC-DA23094C06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535" y="6357375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775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pic>
        <p:nvPicPr>
          <p:cNvPr id="8" name="Imagem 7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8A1423A6-2DF5-BA40-9A6A-73F13CA8367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639" y="6350956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8625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pic>
        <p:nvPicPr>
          <p:cNvPr id="7" name="Imagem 6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D6434589-B00F-CE43-9F35-767A9E4CFDB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639" y="6350956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9958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pic>
        <p:nvPicPr>
          <p:cNvPr id="7" name="Imagem 6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CFD0CFD9-CA5D-A44C-8D6D-DC67F91B7D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639" y="6350956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833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tângulo 19">
            <a:extLst>
              <a:ext uri="{FF2B5EF4-FFF2-40B4-BE49-F238E27FC236}">
                <a16:creationId xmlns:a16="http://schemas.microsoft.com/office/drawing/2014/main" xmlns="" id="{56696D59-8676-1449-A77E-8D4E36E55E8B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B6C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21" name="Imagem 20" descr="Foto em preto e branco de torre de relógio ao fundo&#10;&#10;Descrição gerada automaticamente">
            <a:extLst>
              <a:ext uri="{FF2B5EF4-FFF2-40B4-BE49-F238E27FC236}">
                <a16:creationId xmlns:a16="http://schemas.microsoft.com/office/drawing/2014/main" xmlns="" id="{A9B38B03-F2A6-8D47-A853-053B765EF5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83" b="13426"/>
          <a:stretch/>
        </p:blipFill>
        <p:spPr>
          <a:xfrm>
            <a:off x="5070012" y="2126660"/>
            <a:ext cx="4073988" cy="2425422"/>
          </a:xfrm>
          <a:prstGeom prst="rect">
            <a:avLst/>
          </a:prstGeom>
        </p:spPr>
      </p:pic>
      <p:sp>
        <p:nvSpPr>
          <p:cNvPr id="22" name="Retângulo 21">
            <a:extLst>
              <a:ext uri="{FF2B5EF4-FFF2-40B4-BE49-F238E27FC236}">
                <a16:creationId xmlns:a16="http://schemas.microsoft.com/office/drawing/2014/main" xmlns="" id="{97F48504-4BC3-5A4C-AE71-0990AF046B41}"/>
              </a:ext>
            </a:extLst>
          </p:cNvPr>
          <p:cNvSpPr/>
          <p:nvPr userDrawn="1"/>
        </p:nvSpPr>
        <p:spPr>
          <a:xfrm>
            <a:off x="0" y="2126660"/>
            <a:ext cx="5070012" cy="2435816"/>
          </a:xfrm>
          <a:prstGeom prst="rect">
            <a:avLst/>
          </a:prstGeom>
          <a:solidFill>
            <a:srgbClr val="3246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xmlns="" id="{28B893E8-ACD2-E74C-B98A-2D58D5A09D71}"/>
              </a:ext>
            </a:extLst>
          </p:cNvPr>
          <p:cNvSpPr/>
          <p:nvPr userDrawn="1"/>
        </p:nvSpPr>
        <p:spPr>
          <a:xfrm>
            <a:off x="490887" y="730969"/>
            <a:ext cx="8192651" cy="5396064"/>
          </a:xfrm>
          <a:prstGeom prst="rect">
            <a:avLst/>
          </a:prstGeom>
          <a:noFill/>
          <a:ln w="28575">
            <a:solidFill>
              <a:srgbClr val="4269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5" name="Imagem 24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22A7B13C-3D59-9746-AC9D-56041682522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392" y="934348"/>
            <a:ext cx="1800596" cy="630207"/>
          </a:xfrm>
          <a:prstGeom prst="rect">
            <a:avLst/>
          </a:prstGeom>
        </p:spPr>
      </p:pic>
      <p:pic>
        <p:nvPicPr>
          <p:cNvPr id="26" name="Imagem 25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D302B40A-6AF0-C94A-B287-C8EA94F45F5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4630" y="5682989"/>
            <a:ext cx="785958" cy="3084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6392" y="2126660"/>
            <a:ext cx="4463620" cy="2435816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6392" y="4589464"/>
            <a:ext cx="7904196" cy="703981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</p:spTree>
    <p:extLst>
      <p:ext uri="{BB962C8B-B14F-4D97-AF65-F5344CB8AC3E}">
        <p14:creationId xmlns:p14="http://schemas.microsoft.com/office/powerpoint/2010/main" val="181938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79B04903-38D0-9848-BEF1-AABDAFE7E346}"/>
              </a:ext>
            </a:extLst>
          </p:cNvPr>
          <p:cNvSpPr/>
          <p:nvPr userDrawn="1"/>
        </p:nvSpPr>
        <p:spPr>
          <a:xfrm>
            <a:off x="0" y="6311899"/>
            <a:ext cx="9144000" cy="310281"/>
          </a:xfrm>
          <a:prstGeom prst="rect">
            <a:avLst/>
          </a:prstGeom>
          <a:solidFill>
            <a:srgbClr val="517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1" name="Imagem 10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B2481946-2FBC-9C41-84B3-AD64B6A592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535" y="6357375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591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xmlns="" id="{DCF81FE3-FDA1-2941-A2B1-28CEC2405C9C}"/>
              </a:ext>
            </a:extLst>
          </p:cNvPr>
          <p:cNvSpPr/>
          <p:nvPr userDrawn="1"/>
        </p:nvSpPr>
        <p:spPr>
          <a:xfrm>
            <a:off x="0" y="6311899"/>
            <a:ext cx="9144000" cy="310281"/>
          </a:xfrm>
          <a:prstGeom prst="rect">
            <a:avLst/>
          </a:prstGeom>
          <a:solidFill>
            <a:srgbClr val="517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4" name="Imagem 13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71A55DF4-BB04-A746-831C-839A416987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535" y="6357375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1691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xmlns="" id="{440F3295-9CAC-CE49-9D56-1DEA59F17FC0}"/>
              </a:ext>
            </a:extLst>
          </p:cNvPr>
          <p:cNvSpPr/>
          <p:nvPr userDrawn="1"/>
        </p:nvSpPr>
        <p:spPr>
          <a:xfrm>
            <a:off x="0" y="6311899"/>
            <a:ext cx="9144000" cy="310281"/>
          </a:xfrm>
          <a:prstGeom prst="rect">
            <a:avLst/>
          </a:prstGeom>
          <a:solidFill>
            <a:srgbClr val="517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9" name="Imagem 8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4B72A893-D1A8-0E4C-959B-43C2ACB71A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535" y="6357375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8062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63DDFD88-6C0E-4140-A4D1-E11C2E43A250}"/>
              </a:ext>
            </a:extLst>
          </p:cNvPr>
          <p:cNvSpPr/>
          <p:nvPr userDrawn="1"/>
        </p:nvSpPr>
        <p:spPr>
          <a:xfrm>
            <a:off x="0" y="6311899"/>
            <a:ext cx="9144000" cy="310281"/>
          </a:xfrm>
          <a:prstGeom prst="rect">
            <a:avLst/>
          </a:prstGeom>
          <a:solidFill>
            <a:srgbClr val="517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8" name="Imagem 7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801C8ECA-FCEB-3947-8CE9-8700301CBA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535" y="6357375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6325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>
                <a:solidFill>
                  <a:schemeClr val="accent6">
                    <a:lumMod val="50000"/>
                  </a:schemeClr>
                </a:solidFill>
              </a:defRPr>
            </a:lvl1pPr>
            <a:lvl2pPr>
              <a:defRPr sz="2800">
                <a:solidFill>
                  <a:schemeClr val="accent6">
                    <a:lumMod val="50000"/>
                  </a:schemeClr>
                </a:solidFill>
              </a:defRPr>
            </a:lvl2pPr>
            <a:lvl3pPr>
              <a:defRPr sz="2400">
                <a:solidFill>
                  <a:schemeClr val="accent6">
                    <a:lumMod val="50000"/>
                  </a:schemeClr>
                </a:solidFill>
              </a:defRPr>
            </a:lvl3pPr>
            <a:lvl4pPr>
              <a:defRPr sz="2000">
                <a:solidFill>
                  <a:schemeClr val="accent6">
                    <a:lumMod val="50000"/>
                  </a:schemeClr>
                </a:solidFill>
              </a:defRPr>
            </a:lvl4pPr>
            <a:lvl5pPr>
              <a:defRPr sz="2000">
                <a:solidFill>
                  <a:schemeClr val="accent6">
                    <a:lumMod val="50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C762C275-7E88-6D43-B954-A4EFE2EC062C}"/>
              </a:ext>
            </a:extLst>
          </p:cNvPr>
          <p:cNvSpPr/>
          <p:nvPr userDrawn="1"/>
        </p:nvSpPr>
        <p:spPr>
          <a:xfrm>
            <a:off x="0" y="6311899"/>
            <a:ext cx="9144000" cy="310281"/>
          </a:xfrm>
          <a:prstGeom prst="rect">
            <a:avLst/>
          </a:prstGeom>
          <a:solidFill>
            <a:srgbClr val="517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1" name="Imagem 10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2AF5C101-768C-DE44-BFC1-E57712EBB56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535" y="6357375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128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>
                <a:solidFill>
                  <a:schemeClr val="accent6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3F807A27-0CC2-2242-AC01-EDBC55A494DD}"/>
              </a:ext>
            </a:extLst>
          </p:cNvPr>
          <p:cNvSpPr/>
          <p:nvPr userDrawn="1"/>
        </p:nvSpPr>
        <p:spPr>
          <a:xfrm>
            <a:off x="0" y="6311899"/>
            <a:ext cx="9144000" cy="310281"/>
          </a:xfrm>
          <a:prstGeom prst="rect">
            <a:avLst/>
          </a:prstGeom>
          <a:solidFill>
            <a:srgbClr val="517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1" name="Imagem 10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758AC8DA-83BF-8943-8511-E652A33B1C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535" y="6357375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692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B9A8293-BE09-214E-B367-5F145B08DED9}" type="datetimeFigureOut">
              <a:rPr lang="pt-BR" smtClean="0"/>
              <a:pPr/>
              <a:t>21/11/2021</a:t>
            </a:fld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1502209-E4FF-5943-AB78-2DDB8D0BD45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7163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6">
              <a:lumMod val="75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FA36C6-EB7F-4247-9DF3-D4B573EF5011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21/11/2021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7E424C-1AE8-654B-95BF-483573C8EE8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344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2384918-14F6-0043-8CC6-0270BE25E5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21243" y="-77600"/>
            <a:ext cx="7122082" cy="1633940"/>
          </a:xfrm>
        </p:spPr>
        <p:txBody>
          <a:bodyPr>
            <a:normAutofit/>
          </a:bodyPr>
          <a:lstStyle/>
          <a:p>
            <a:pPr algn="ctr"/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LZT5570 – </a:t>
            </a: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Forage </a:t>
            </a:r>
            <a:r>
              <a:rPr lang="pt-BR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quality</a:t>
            </a: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conservation</a:t>
            </a: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pt-BR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ruminants</a:t>
            </a:r>
            <a:endParaRPr lang="pt-B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EB91F208-0B52-AE40-9E2B-901966FC5A4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pPr algn="r"/>
            <a:r>
              <a:rPr lang="pt-BR" i="1" dirty="0" smtClean="0"/>
              <a:t>Luiz Gustavo Nussio, Professor</a:t>
            </a:r>
          </a:p>
          <a:p>
            <a:pPr algn="r"/>
            <a:r>
              <a:rPr lang="pt-BR" i="1" dirty="0" err="1" smtClean="0"/>
              <a:t>Department</a:t>
            </a:r>
            <a:r>
              <a:rPr lang="pt-BR" i="1" dirty="0" smtClean="0"/>
              <a:t> </a:t>
            </a:r>
            <a:r>
              <a:rPr lang="pt-BR" i="1" dirty="0" err="1" smtClean="0"/>
              <a:t>of</a:t>
            </a:r>
            <a:r>
              <a:rPr lang="pt-BR" i="1" dirty="0" smtClean="0"/>
              <a:t> Animal </a:t>
            </a:r>
            <a:r>
              <a:rPr lang="pt-BR" i="1" dirty="0" err="1" smtClean="0"/>
              <a:t>Sciences</a:t>
            </a:r>
            <a:endParaRPr lang="pt-BR" i="1" dirty="0"/>
          </a:p>
        </p:txBody>
      </p:sp>
    </p:spTree>
    <p:extLst>
      <p:ext uri="{BB962C8B-B14F-4D97-AF65-F5344CB8AC3E}">
        <p14:creationId xmlns:p14="http://schemas.microsoft.com/office/powerpoint/2010/main" val="20366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2419" y="26665"/>
            <a:ext cx="4239490" cy="6334100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7429500" y="457200"/>
            <a:ext cx="15378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/>
              <a:t>1984</a:t>
            </a:r>
            <a:endParaRPr lang="pt-BR" sz="2800" b="1" dirty="0"/>
          </a:p>
        </p:txBody>
      </p:sp>
    </p:spTree>
    <p:extLst>
      <p:ext uri="{BB962C8B-B14F-4D97-AF65-F5344CB8AC3E}">
        <p14:creationId xmlns:p14="http://schemas.microsoft.com/office/powerpoint/2010/main" val="3155713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AD05F8F-86D1-324D-8589-C124E27CF3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925" y="4036978"/>
            <a:ext cx="8427693" cy="1399061"/>
          </a:xfrm>
        </p:spPr>
        <p:txBody>
          <a:bodyPr/>
          <a:lstStyle/>
          <a:p>
            <a:r>
              <a:rPr lang="pt-BR" sz="3200" i="1" dirty="0" smtClean="0"/>
              <a:t>...</a:t>
            </a:r>
            <a:r>
              <a:rPr lang="pt-BR" sz="3200" i="1" dirty="0" err="1" smtClean="0"/>
              <a:t>however</a:t>
            </a:r>
            <a:r>
              <a:rPr lang="pt-BR" sz="3200" i="1" dirty="0" smtClean="0"/>
              <a:t> </a:t>
            </a:r>
            <a:r>
              <a:rPr lang="pt-BR" sz="3200" i="1" dirty="0" err="1" smtClean="0"/>
              <a:t>crop</a:t>
            </a:r>
            <a:r>
              <a:rPr lang="pt-BR" sz="3200" i="1" dirty="0" smtClean="0"/>
              <a:t> </a:t>
            </a:r>
            <a:r>
              <a:rPr lang="pt-BR" sz="3200" i="1" dirty="0" err="1" smtClean="0"/>
              <a:t>residue</a:t>
            </a:r>
            <a:r>
              <a:rPr lang="pt-BR" sz="3200" i="1" dirty="0" smtClean="0"/>
              <a:t> </a:t>
            </a:r>
            <a:r>
              <a:rPr lang="pt-BR" sz="3200" i="1" dirty="0" err="1" smtClean="0"/>
              <a:t>harvesting</a:t>
            </a:r>
            <a:r>
              <a:rPr lang="pt-BR" sz="3200" i="1" dirty="0" smtClean="0"/>
              <a:t> triggers </a:t>
            </a:r>
            <a:r>
              <a:rPr lang="pt-BR" sz="3200" i="1" dirty="0" err="1" smtClean="0"/>
              <a:t>agronomic</a:t>
            </a:r>
            <a:r>
              <a:rPr lang="pt-BR" sz="3200" i="1" dirty="0" smtClean="0"/>
              <a:t> </a:t>
            </a:r>
            <a:r>
              <a:rPr lang="pt-BR" sz="3200" i="1" dirty="0" err="1" smtClean="0"/>
              <a:t>concerns</a:t>
            </a:r>
            <a:r>
              <a:rPr lang="pt-BR" sz="3600" i="1" dirty="0" smtClean="0"/>
              <a:t/>
            </a:r>
            <a:br>
              <a:rPr lang="pt-BR" sz="3600" i="1" dirty="0" smtClean="0"/>
            </a:br>
            <a:endParaRPr lang="pt-BR" sz="3600" i="1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2D18F6FB-1688-F941-9C8F-3449C9761753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466924" y="5508659"/>
            <a:ext cx="8210145" cy="775409"/>
          </a:xfrm>
        </p:spPr>
        <p:txBody>
          <a:bodyPr/>
          <a:lstStyle/>
          <a:p>
            <a:pPr marL="0" indent="0" algn="r">
              <a:buNone/>
            </a:pPr>
            <a:r>
              <a:rPr lang="pt-BR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</a:t>
            </a:r>
            <a:r>
              <a:rPr lang="pt-BR" b="1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ussio@usp.br</a:t>
            </a:r>
            <a:endParaRPr lang="pt-BR" b="1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153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36" y="901826"/>
            <a:ext cx="8939646" cy="2976972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3926493"/>
            <a:ext cx="9144000" cy="677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989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7367999"/>
              </p:ext>
            </p:extLst>
          </p:nvPr>
        </p:nvGraphicFramePr>
        <p:xfrm>
          <a:off x="571501" y="1226124"/>
          <a:ext cx="8084125" cy="415636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16825"/>
                <a:gridCol w="1616825"/>
                <a:gridCol w="1616825"/>
                <a:gridCol w="1616825"/>
                <a:gridCol w="1616825"/>
              </a:tblGrid>
              <a:tr h="519223">
                <a:tc>
                  <a:txBody>
                    <a:bodyPr/>
                    <a:lstStyle/>
                    <a:p>
                      <a:pPr algn="l"/>
                      <a:r>
                        <a:rPr lang="pt-BR" sz="2400" dirty="0" err="1" smtClean="0"/>
                        <a:t>Crop</a:t>
                      </a:r>
                      <a:endParaRPr lang="pt-BR" sz="24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t-BR" sz="2400" dirty="0" err="1" smtClean="0"/>
                        <a:t>Brazil</a:t>
                      </a:r>
                      <a:endParaRPr lang="pt-BR" sz="2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pt-B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World</a:t>
                      </a:r>
                      <a:endParaRPr lang="pt-BR" sz="2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pt-BR" dirty="0"/>
                    </a:p>
                  </a:txBody>
                  <a:tcPr/>
                </a:tc>
              </a:tr>
              <a:tr h="521808">
                <a:tc>
                  <a:txBody>
                    <a:bodyPr/>
                    <a:lstStyle/>
                    <a:p>
                      <a:pPr algn="l"/>
                      <a:endParaRPr lang="pt-BR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2003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2013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2003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2013</a:t>
                      </a:r>
                      <a:endParaRPr lang="pt-BR" sz="2400" dirty="0"/>
                    </a:p>
                  </a:txBody>
                  <a:tcPr/>
                </a:tc>
              </a:tr>
              <a:tr h="519223">
                <a:tc>
                  <a:txBody>
                    <a:bodyPr/>
                    <a:lstStyle/>
                    <a:p>
                      <a:pPr algn="l"/>
                      <a:r>
                        <a:rPr lang="pt-BR" sz="2400" dirty="0" err="1" smtClean="0"/>
                        <a:t>Cereals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76.6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110.5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2769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3607</a:t>
                      </a:r>
                      <a:endParaRPr lang="pt-BR" sz="2400" dirty="0"/>
                    </a:p>
                  </a:txBody>
                  <a:tcPr/>
                </a:tc>
              </a:tr>
              <a:tr h="519223">
                <a:tc>
                  <a:txBody>
                    <a:bodyPr/>
                    <a:lstStyle/>
                    <a:p>
                      <a:pPr algn="l"/>
                      <a:r>
                        <a:rPr lang="pt-BR" sz="2400" dirty="0" smtClean="0"/>
                        <a:t>Legumes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55.3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84.8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276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382</a:t>
                      </a:r>
                      <a:endParaRPr lang="pt-BR" sz="2400" dirty="0"/>
                    </a:p>
                  </a:txBody>
                  <a:tcPr/>
                </a:tc>
              </a:tr>
              <a:tr h="519223">
                <a:tc>
                  <a:txBody>
                    <a:bodyPr/>
                    <a:lstStyle/>
                    <a:p>
                      <a:pPr algn="l"/>
                      <a:r>
                        <a:rPr lang="pt-BR" sz="2400" dirty="0" err="1" smtClean="0"/>
                        <a:t>Oil</a:t>
                      </a:r>
                      <a:r>
                        <a:rPr lang="pt-BR" sz="2400" dirty="0" smtClean="0"/>
                        <a:t> </a:t>
                      </a:r>
                      <a:r>
                        <a:rPr lang="pt-BR" sz="2400" dirty="0" err="1" smtClean="0"/>
                        <a:t>crops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3.4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5.3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175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275</a:t>
                      </a:r>
                      <a:endParaRPr lang="pt-BR" sz="2400" dirty="0"/>
                    </a:p>
                  </a:txBody>
                  <a:tcPr/>
                </a:tc>
              </a:tr>
              <a:tr h="519223">
                <a:tc>
                  <a:txBody>
                    <a:bodyPr/>
                    <a:lstStyle/>
                    <a:p>
                      <a:pPr algn="l"/>
                      <a:r>
                        <a:rPr lang="pt-BR" sz="2400" dirty="0" smtClean="0"/>
                        <a:t>Sugar </a:t>
                      </a:r>
                      <a:r>
                        <a:rPr lang="pt-BR" sz="2400" dirty="0" err="1" smtClean="0"/>
                        <a:t>crop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119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222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471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625</a:t>
                      </a:r>
                      <a:endParaRPr lang="pt-BR" sz="2400" dirty="0"/>
                    </a:p>
                  </a:txBody>
                  <a:tcPr/>
                </a:tc>
              </a:tr>
              <a:tr h="519223">
                <a:tc>
                  <a:txBody>
                    <a:bodyPr/>
                    <a:lstStyle/>
                    <a:p>
                      <a:pPr algn="l"/>
                      <a:r>
                        <a:rPr lang="pt-BR" sz="2400" dirty="0" err="1" smtClean="0"/>
                        <a:t>Tubers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0.8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0.9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111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120</a:t>
                      </a:r>
                      <a:endParaRPr lang="pt-BR" sz="2400" dirty="0"/>
                    </a:p>
                  </a:txBody>
                  <a:tcPr/>
                </a:tc>
              </a:tr>
              <a:tr h="519223">
                <a:tc>
                  <a:txBody>
                    <a:bodyPr/>
                    <a:lstStyle/>
                    <a:p>
                      <a:pPr algn="l"/>
                      <a:r>
                        <a:rPr lang="pt-BR" sz="2400" dirty="0" smtClean="0"/>
                        <a:t>Total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255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432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3330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5010</a:t>
                      </a:r>
                      <a:endParaRPr lang="pt-BR" sz="2400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6" name="Conector reto 5"/>
          <p:cNvCxnSpPr/>
          <p:nvPr/>
        </p:nvCxnSpPr>
        <p:spPr>
          <a:xfrm>
            <a:off x="2460914" y="2234048"/>
            <a:ext cx="272415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to 13"/>
          <p:cNvCxnSpPr/>
          <p:nvPr/>
        </p:nvCxnSpPr>
        <p:spPr>
          <a:xfrm>
            <a:off x="474518" y="5320147"/>
            <a:ext cx="798368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to 15"/>
          <p:cNvCxnSpPr/>
          <p:nvPr/>
        </p:nvCxnSpPr>
        <p:spPr>
          <a:xfrm>
            <a:off x="474518" y="4828311"/>
            <a:ext cx="798368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to 16"/>
          <p:cNvCxnSpPr/>
          <p:nvPr/>
        </p:nvCxnSpPr>
        <p:spPr>
          <a:xfrm>
            <a:off x="474518" y="1184560"/>
            <a:ext cx="798368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to 18"/>
          <p:cNvCxnSpPr/>
          <p:nvPr/>
        </p:nvCxnSpPr>
        <p:spPr>
          <a:xfrm>
            <a:off x="5647460" y="2234048"/>
            <a:ext cx="272415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to 19"/>
          <p:cNvCxnSpPr/>
          <p:nvPr/>
        </p:nvCxnSpPr>
        <p:spPr>
          <a:xfrm>
            <a:off x="474518" y="1762988"/>
            <a:ext cx="798368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aixaDeTexto 20"/>
          <p:cNvSpPr txBox="1"/>
          <p:nvPr/>
        </p:nvSpPr>
        <p:spPr>
          <a:xfrm>
            <a:off x="571501" y="175439"/>
            <a:ext cx="79836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err="1" smtClean="0"/>
              <a:t>Estimates</a:t>
            </a:r>
            <a:r>
              <a:rPr lang="pt-BR" sz="2800" dirty="0" smtClean="0"/>
              <a:t> </a:t>
            </a:r>
            <a:r>
              <a:rPr lang="pt-BR" sz="2800" dirty="0" err="1" smtClean="0"/>
              <a:t>crop</a:t>
            </a:r>
            <a:r>
              <a:rPr lang="pt-BR" sz="2800" dirty="0" smtClean="0"/>
              <a:t> </a:t>
            </a:r>
            <a:r>
              <a:rPr lang="pt-BR" sz="2800" dirty="0" err="1" smtClean="0"/>
              <a:t>residue</a:t>
            </a:r>
            <a:r>
              <a:rPr lang="pt-BR" sz="2800" dirty="0" smtClean="0"/>
              <a:t> </a:t>
            </a:r>
            <a:r>
              <a:rPr lang="pt-BR" sz="2800" dirty="0" err="1" smtClean="0"/>
              <a:t>production</a:t>
            </a:r>
            <a:r>
              <a:rPr lang="pt-BR" sz="2800" dirty="0" smtClean="0"/>
              <a:t> (</a:t>
            </a:r>
            <a:r>
              <a:rPr lang="pt-BR" sz="2800" dirty="0" err="1" smtClean="0"/>
              <a:t>million</a:t>
            </a:r>
            <a:r>
              <a:rPr lang="pt-BR" sz="2800" dirty="0" smtClean="0"/>
              <a:t> tons) in 2003 </a:t>
            </a:r>
            <a:r>
              <a:rPr lang="pt-BR" sz="2800" dirty="0" err="1" smtClean="0"/>
              <a:t>and</a:t>
            </a:r>
            <a:r>
              <a:rPr lang="pt-BR" sz="2800" dirty="0" smtClean="0"/>
              <a:t> 2013 for </a:t>
            </a:r>
            <a:r>
              <a:rPr lang="pt-BR" sz="2800" dirty="0" err="1" smtClean="0"/>
              <a:t>Brazil</a:t>
            </a:r>
            <a:r>
              <a:rPr lang="pt-BR" sz="2800" dirty="0" smtClean="0"/>
              <a:t> </a:t>
            </a:r>
            <a:r>
              <a:rPr lang="pt-BR" sz="2800" dirty="0" err="1" smtClean="0"/>
              <a:t>and</a:t>
            </a:r>
            <a:r>
              <a:rPr lang="pt-BR" sz="2800" dirty="0" smtClean="0"/>
              <a:t> </a:t>
            </a:r>
            <a:r>
              <a:rPr lang="pt-BR" sz="2800" dirty="0" err="1" smtClean="0"/>
              <a:t>the</a:t>
            </a:r>
            <a:r>
              <a:rPr lang="pt-BR" sz="2800" dirty="0" smtClean="0"/>
              <a:t> world</a:t>
            </a:r>
            <a:endParaRPr lang="pt-BR" sz="2800" dirty="0"/>
          </a:p>
        </p:txBody>
      </p:sp>
      <p:sp>
        <p:nvSpPr>
          <p:cNvPr id="22" name="CaixaDeTexto 21"/>
          <p:cNvSpPr txBox="1"/>
          <p:nvPr/>
        </p:nvSpPr>
        <p:spPr>
          <a:xfrm>
            <a:off x="315191" y="5430176"/>
            <a:ext cx="34463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 err="1" smtClean="0"/>
              <a:t>Adapted</a:t>
            </a:r>
            <a:r>
              <a:rPr lang="pt-BR" sz="2000" dirty="0" smtClean="0"/>
              <a:t> </a:t>
            </a:r>
            <a:r>
              <a:rPr lang="pt-BR" sz="2000" dirty="0" err="1" smtClean="0"/>
              <a:t>Cherubin</a:t>
            </a:r>
            <a:r>
              <a:rPr lang="pt-BR" sz="2000" dirty="0" smtClean="0"/>
              <a:t> et al. 2018 </a:t>
            </a: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3942995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9418" y="93153"/>
            <a:ext cx="5663046" cy="5954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076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7195" y="176645"/>
            <a:ext cx="6029177" cy="6024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436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6841" y="-55561"/>
            <a:ext cx="5576403" cy="6346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128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AD05F8F-86D1-324D-8589-C124E27CF3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925" y="4036978"/>
            <a:ext cx="8406911" cy="1399061"/>
          </a:xfrm>
        </p:spPr>
        <p:txBody>
          <a:bodyPr/>
          <a:lstStyle/>
          <a:p>
            <a:r>
              <a:rPr lang="pt-BR" sz="3200" i="1" dirty="0" smtClean="0"/>
              <a:t>Forage/</a:t>
            </a:r>
            <a:r>
              <a:rPr lang="pt-BR" sz="3200" i="1" dirty="0" err="1" smtClean="0"/>
              <a:t>fibrous</a:t>
            </a:r>
            <a:r>
              <a:rPr lang="pt-BR" sz="3200" i="1" dirty="0" smtClean="0"/>
              <a:t> </a:t>
            </a:r>
            <a:r>
              <a:rPr lang="pt-BR" sz="3200" i="1" dirty="0" err="1" smtClean="0"/>
              <a:t>by-products</a:t>
            </a:r>
            <a:r>
              <a:rPr lang="pt-BR" sz="3200" i="1" dirty="0" smtClean="0"/>
              <a:t>: </a:t>
            </a:r>
            <a:br>
              <a:rPr lang="pt-BR" sz="3200" i="1" dirty="0" smtClean="0"/>
            </a:br>
            <a:r>
              <a:rPr lang="pt-BR" sz="3200" i="1" dirty="0"/>
              <a:t>	</a:t>
            </a:r>
            <a:r>
              <a:rPr lang="pt-BR" sz="3200" i="1" dirty="0" smtClean="0"/>
              <a:t>does </a:t>
            </a:r>
            <a:r>
              <a:rPr lang="pt-BR" sz="3200" i="1" dirty="0" err="1" smtClean="0"/>
              <a:t>processing</a:t>
            </a:r>
            <a:r>
              <a:rPr lang="pt-BR" sz="3200" i="1" dirty="0" smtClean="0"/>
              <a:t> </a:t>
            </a:r>
            <a:r>
              <a:rPr lang="pt-BR" sz="3200" i="1" dirty="0" err="1" smtClean="0"/>
              <a:t>alter</a:t>
            </a:r>
            <a:r>
              <a:rPr lang="pt-BR" sz="3200" i="1" dirty="0" smtClean="0"/>
              <a:t> </a:t>
            </a:r>
            <a:r>
              <a:rPr lang="pt-BR" sz="3200" i="1" dirty="0" err="1" smtClean="0"/>
              <a:t>feeding</a:t>
            </a:r>
            <a:r>
              <a:rPr lang="pt-BR" sz="3200" i="1" dirty="0" smtClean="0"/>
              <a:t> </a:t>
            </a:r>
            <a:r>
              <a:rPr lang="pt-BR" sz="3200" i="1" dirty="0" err="1" smtClean="0"/>
              <a:t>behavior</a:t>
            </a:r>
            <a:r>
              <a:rPr lang="pt-BR" sz="3200" i="1" dirty="0" smtClean="0"/>
              <a:t>? </a:t>
            </a:r>
            <a:r>
              <a:rPr lang="pt-BR" sz="3600" i="1" dirty="0" smtClean="0"/>
              <a:t/>
            </a:r>
            <a:br>
              <a:rPr lang="pt-BR" sz="3600" i="1" dirty="0" smtClean="0"/>
            </a:br>
            <a:endParaRPr lang="pt-BR" sz="3600" i="1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2D18F6FB-1688-F941-9C8F-3449C9761753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466924" y="5508659"/>
            <a:ext cx="8210145" cy="775409"/>
          </a:xfrm>
        </p:spPr>
        <p:txBody>
          <a:bodyPr/>
          <a:lstStyle/>
          <a:p>
            <a:pPr marL="0" indent="0" algn="r">
              <a:buNone/>
            </a:pPr>
            <a:r>
              <a:rPr lang="pt-BR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</a:t>
            </a:r>
            <a:r>
              <a:rPr lang="pt-BR" b="1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ussio@usp.br</a:t>
            </a:r>
            <a:endParaRPr lang="pt-BR" b="1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97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534" y="592282"/>
            <a:ext cx="9002846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603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936" y="1517073"/>
            <a:ext cx="8619329" cy="1307523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936" y="2751797"/>
            <a:ext cx="8551718" cy="917492"/>
          </a:xfrm>
          <a:prstGeom prst="rect">
            <a:avLst/>
          </a:prstGeom>
        </p:spPr>
      </p:pic>
      <p:cxnSp>
        <p:nvCxnSpPr>
          <p:cNvPr id="5" name="Conector reto 4"/>
          <p:cNvCxnSpPr/>
          <p:nvPr/>
        </p:nvCxnSpPr>
        <p:spPr>
          <a:xfrm>
            <a:off x="221936" y="3771900"/>
            <a:ext cx="8706487" cy="10391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ixaDeTexto 5"/>
          <p:cNvSpPr txBox="1"/>
          <p:nvPr/>
        </p:nvSpPr>
        <p:spPr>
          <a:xfrm>
            <a:off x="1733813" y="569769"/>
            <a:ext cx="55279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i="1" dirty="0" err="1" smtClean="0"/>
              <a:t>Mechanical</a:t>
            </a:r>
            <a:r>
              <a:rPr lang="pt-BR" sz="2800" b="1" i="1" dirty="0" smtClean="0"/>
              <a:t> </a:t>
            </a:r>
            <a:r>
              <a:rPr lang="pt-BR" sz="2800" b="1" i="1" dirty="0" err="1" smtClean="0"/>
              <a:t>and</a:t>
            </a:r>
            <a:r>
              <a:rPr lang="pt-BR" sz="2800" b="1" i="1" dirty="0" smtClean="0"/>
              <a:t> </a:t>
            </a:r>
            <a:r>
              <a:rPr lang="pt-BR" sz="2800" b="1" i="1" dirty="0" err="1" smtClean="0"/>
              <a:t>physical</a:t>
            </a:r>
            <a:r>
              <a:rPr lang="pt-BR" sz="2800" b="1" i="1" dirty="0" smtClean="0"/>
              <a:t> </a:t>
            </a:r>
            <a:r>
              <a:rPr lang="pt-BR" sz="2800" b="1" i="1" dirty="0" err="1" smtClean="0"/>
              <a:t>processing</a:t>
            </a:r>
            <a:endParaRPr lang="pt-BR" sz="2800" b="1" i="1" dirty="0"/>
          </a:p>
        </p:txBody>
      </p:sp>
    </p:spTree>
    <p:extLst>
      <p:ext uri="{BB962C8B-B14F-4D97-AF65-F5344CB8AC3E}">
        <p14:creationId xmlns:p14="http://schemas.microsoft.com/office/powerpoint/2010/main" val="832184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AD05F8F-86D1-324D-8589-C124E27CF3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925" y="4036978"/>
            <a:ext cx="8427693" cy="1399061"/>
          </a:xfrm>
        </p:spPr>
        <p:txBody>
          <a:bodyPr/>
          <a:lstStyle/>
          <a:p>
            <a:r>
              <a:rPr lang="pt-BR" sz="3200" i="1" dirty="0" smtClean="0"/>
              <a:t>Global </a:t>
            </a:r>
            <a:r>
              <a:rPr lang="pt-BR" sz="3200" i="1" dirty="0" err="1" smtClean="0"/>
              <a:t>increased</a:t>
            </a:r>
            <a:r>
              <a:rPr lang="pt-BR" sz="3200" i="1" dirty="0" smtClean="0"/>
              <a:t> </a:t>
            </a:r>
            <a:r>
              <a:rPr lang="pt-BR" sz="3200" i="1" dirty="0" err="1" smtClean="0"/>
              <a:t>surplus</a:t>
            </a:r>
            <a:r>
              <a:rPr lang="pt-BR" sz="3200" i="1" dirty="0" smtClean="0"/>
              <a:t> </a:t>
            </a:r>
            <a:r>
              <a:rPr lang="pt-BR" sz="3200" i="1" dirty="0" err="1" smtClean="0"/>
              <a:t>of</a:t>
            </a:r>
            <a:r>
              <a:rPr lang="pt-BR" sz="3200" i="1" dirty="0" smtClean="0"/>
              <a:t> </a:t>
            </a:r>
            <a:r>
              <a:rPr lang="pt-BR" sz="3200" i="1" dirty="0" err="1" smtClean="0"/>
              <a:t>fibrous</a:t>
            </a:r>
            <a:r>
              <a:rPr lang="pt-BR" sz="3200" i="1" dirty="0" smtClean="0"/>
              <a:t> </a:t>
            </a:r>
            <a:r>
              <a:rPr lang="pt-BR" sz="3200" i="1" dirty="0" err="1" smtClean="0"/>
              <a:t>substrate</a:t>
            </a:r>
            <a:r>
              <a:rPr lang="pt-BR" sz="3200" i="1" dirty="0" smtClean="0"/>
              <a:t> </a:t>
            </a:r>
            <a:r>
              <a:rPr lang="pt-BR" sz="3600" i="1" dirty="0" smtClean="0"/>
              <a:t/>
            </a:r>
            <a:br>
              <a:rPr lang="pt-BR" sz="3600" i="1" dirty="0" smtClean="0"/>
            </a:br>
            <a:endParaRPr lang="pt-BR" sz="3600" i="1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2D18F6FB-1688-F941-9C8F-3449C9761753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466924" y="5508659"/>
            <a:ext cx="8210145" cy="775409"/>
          </a:xfrm>
        </p:spPr>
        <p:txBody>
          <a:bodyPr/>
          <a:lstStyle/>
          <a:p>
            <a:pPr marL="0" indent="0" algn="r">
              <a:buNone/>
            </a:pPr>
            <a:r>
              <a:rPr lang="pt-BR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</a:t>
            </a:r>
            <a:r>
              <a:rPr lang="pt-BR" b="1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ussio@usp.br</a:t>
            </a:r>
            <a:endParaRPr lang="pt-BR" b="1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4262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131" y="1503219"/>
            <a:ext cx="8619329" cy="1307523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48" y="2818534"/>
            <a:ext cx="9127284" cy="1116157"/>
          </a:xfrm>
          <a:prstGeom prst="rect">
            <a:avLst/>
          </a:prstGeom>
        </p:spPr>
      </p:pic>
      <p:cxnSp>
        <p:nvCxnSpPr>
          <p:cNvPr id="5" name="Conector reto 4"/>
          <p:cNvCxnSpPr/>
          <p:nvPr/>
        </p:nvCxnSpPr>
        <p:spPr>
          <a:xfrm>
            <a:off x="188131" y="4042064"/>
            <a:ext cx="8706487" cy="10391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ixaDeTexto 5"/>
          <p:cNvSpPr txBox="1"/>
          <p:nvPr/>
        </p:nvSpPr>
        <p:spPr>
          <a:xfrm>
            <a:off x="2507201" y="569769"/>
            <a:ext cx="39811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i="1" dirty="0" err="1" smtClean="0"/>
              <a:t>Special</a:t>
            </a:r>
            <a:r>
              <a:rPr lang="pt-BR" sz="2800" b="1" i="1" dirty="0" smtClean="0"/>
              <a:t> </a:t>
            </a:r>
            <a:r>
              <a:rPr lang="pt-BR" sz="2800" b="1" i="1" dirty="0" err="1" smtClean="0"/>
              <a:t>hybrids</a:t>
            </a:r>
            <a:r>
              <a:rPr lang="pt-BR" sz="2800" b="1" i="1" dirty="0" smtClean="0"/>
              <a:t> </a:t>
            </a:r>
            <a:r>
              <a:rPr lang="pt-BR" sz="2800" b="1" i="1" dirty="0" err="1" smtClean="0"/>
              <a:t>and</a:t>
            </a:r>
            <a:r>
              <a:rPr lang="pt-BR" sz="2800" b="1" i="1" dirty="0" smtClean="0"/>
              <a:t> GMO</a:t>
            </a:r>
            <a:endParaRPr lang="pt-BR" sz="2800" b="1" i="1" dirty="0"/>
          </a:p>
        </p:txBody>
      </p:sp>
    </p:spTree>
    <p:extLst>
      <p:ext uri="{BB962C8B-B14F-4D97-AF65-F5344CB8AC3E}">
        <p14:creationId xmlns:p14="http://schemas.microsoft.com/office/powerpoint/2010/main" val="3940042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131" y="1091911"/>
            <a:ext cx="8619329" cy="1307523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003" y="2492953"/>
            <a:ext cx="8219457" cy="2286865"/>
          </a:xfrm>
          <a:prstGeom prst="rect">
            <a:avLst/>
          </a:prstGeom>
        </p:spPr>
      </p:pic>
      <p:cxnSp>
        <p:nvCxnSpPr>
          <p:cNvPr id="5" name="Conector reto 4"/>
          <p:cNvCxnSpPr/>
          <p:nvPr/>
        </p:nvCxnSpPr>
        <p:spPr>
          <a:xfrm>
            <a:off x="84222" y="4987636"/>
            <a:ext cx="8706487" cy="10391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ixaDeTexto 5"/>
          <p:cNvSpPr txBox="1"/>
          <p:nvPr/>
        </p:nvSpPr>
        <p:spPr>
          <a:xfrm>
            <a:off x="2815749" y="332955"/>
            <a:ext cx="32434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i="1" dirty="0" err="1" smtClean="0"/>
              <a:t>Chemical</a:t>
            </a:r>
            <a:r>
              <a:rPr lang="pt-BR" sz="2800" b="1" i="1" dirty="0" smtClean="0"/>
              <a:t> </a:t>
            </a:r>
            <a:r>
              <a:rPr lang="pt-BR" sz="2800" b="1" i="1" dirty="0" err="1" smtClean="0"/>
              <a:t>processing</a:t>
            </a:r>
            <a:endParaRPr lang="pt-BR" sz="2800" b="1" i="1" dirty="0"/>
          </a:p>
        </p:txBody>
      </p:sp>
    </p:spTree>
    <p:extLst>
      <p:ext uri="{BB962C8B-B14F-4D97-AF65-F5344CB8AC3E}">
        <p14:creationId xmlns:p14="http://schemas.microsoft.com/office/powerpoint/2010/main" val="2398445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22" y="1319646"/>
            <a:ext cx="8619329" cy="1307523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200" y="2747096"/>
            <a:ext cx="8563642" cy="2011940"/>
          </a:xfrm>
          <a:prstGeom prst="rect">
            <a:avLst/>
          </a:prstGeom>
        </p:spPr>
      </p:pic>
      <p:cxnSp>
        <p:nvCxnSpPr>
          <p:cNvPr id="6" name="Conector reto 5"/>
          <p:cNvCxnSpPr/>
          <p:nvPr/>
        </p:nvCxnSpPr>
        <p:spPr>
          <a:xfrm>
            <a:off x="84222" y="4987636"/>
            <a:ext cx="8706487" cy="10391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/>
          <p:cNvSpPr txBox="1"/>
          <p:nvPr/>
        </p:nvSpPr>
        <p:spPr>
          <a:xfrm>
            <a:off x="2757350" y="474853"/>
            <a:ext cx="33473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i="1" dirty="0" err="1" smtClean="0"/>
              <a:t>Biological</a:t>
            </a:r>
            <a:r>
              <a:rPr lang="pt-BR" sz="2800" b="1" i="1" dirty="0" smtClean="0"/>
              <a:t> </a:t>
            </a:r>
            <a:r>
              <a:rPr lang="pt-BR" sz="2800" b="1" i="1" dirty="0" err="1" smtClean="0"/>
              <a:t>processing</a:t>
            </a:r>
            <a:endParaRPr lang="pt-BR" sz="2800" b="1" i="1" dirty="0"/>
          </a:p>
        </p:txBody>
      </p:sp>
    </p:spTree>
    <p:extLst>
      <p:ext uri="{BB962C8B-B14F-4D97-AF65-F5344CB8AC3E}">
        <p14:creationId xmlns:p14="http://schemas.microsoft.com/office/powerpoint/2010/main" val="3257592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AD05F8F-86D1-324D-8589-C124E27CF3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925" y="4036978"/>
            <a:ext cx="8210145" cy="1399061"/>
          </a:xfrm>
        </p:spPr>
        <p:txBody>
          <a:bodyPr/>
          <a:lstStyle/>
          <a:p>
            <a:r>
              <a:rPr lang="pt-BR" sz="3600" i="1" dirty="0" err="1" smtClean="0"/>
              <a:t>Chemical</a:t>
            </a:r>
            <a:r>
              <a:rPr lang="pt-BR" sz="3600" i="1" dirty="0" smtClean="0"/>
              <a:t> </a:t>
            </a:r>
            <a:r>
              <a:rPr lang="pt-BR" sz="3600" i="1" dirty="0" err="1" smtClean="0"/>
              <a:t>treatment</a:t>
            </a:r>
            <a:r>
              <a:rPr lang="pt-BR" sz="3600" i="1" dirty="0" smtClean="0"/>
              <a:t/>
            </a:r>
            <a:br>
              <a:rPr lang="pt-BR" sz="3600" i="1" dirty="0" smtClean="0"/>
            </a:br>
            <a:endParaRPr lang="pt-BR" sz="3600" i="1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2D18F6FB-1688-F941-9C8F-3449C9761753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466924" y="5508659"/>
            <a:ext cx="8210145" cy="775409"/>
          </a:xfrm>
        </p:spPr>
        <p:txBody>
          <a:bodyPr/>
          <a:lstStyle/>
          <a:p>
            <a:pPr marL="0" indent="0" algn="r">
              <a:buNone/>
            </a:pPr>
            <a:r>
              <a:rPr lang="pt-BR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</a:t>
            </a:r>
            <a:r>
              <a:rPr lang="pt-BR" b="1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ussio@usp.br</a:t>
            </a:r>
            <a:endParaRPr lang="pt-BR" b="1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1563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AD05F8F-86D1-324D-8589-C124E27CF3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925" y="4036978"/>
            <a:ext cx="8210145" cy="1399061"/>
          </a:xfrm>
        </p:spPr>
        <p:txBody>
          <a:bodyPr/>
          <a:lstStyle/>
          <a:p>
            <a:r>
              <a:rPr lang="pt-BR" sz="3600" i="1" dirty="0" smtClean="0"/>
              <a:t>NDF </a:t>
            </a:r>
            <a:r>
              <a:rPr lang="pt-BR" sz="3600" i="1" dirty="0" err="1" smtClean="0"/>
              <a:t>composition</a:t>
            </a:r>
            <a:r>
              <a:rPr lang="pt-BR" sz="3600" i="1" dirty="0" smtClean="0"/>
              <a:t>: grasses </a:t>
            </a:r>
            <a:r>
              <a:rPr lang="pt-BR" sz="3600" i="1" dirty="0" err="1" smtClean="0"/>
              <a:t>vs</a:t>
            </a:r>
            <a:r>
              <a:rPr lang="pt-BR" sz="3600" i="1" dirty="0" smtClean="0"/>
              <a:t> legumes</a:t>
            </a:r>
            <a:br>
              <a:rPr lang="pt-BR" sz="3600" i="1" dirty="0" smtClean="0"/>
            </a:br>
            <a:endParaRPr lang="pt-BR" sz="3600" i="1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2D18F6FB-1688-F941-9C8F-3449C9761753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466924" y="5508659"/>
            <a:ext cx="8210145" cy="775409"/>
          </a:xfrm>
        </p:spPr>
        <p:txBody>
          <a:bodyPr/>
          <a:lstStyle/>
          <a:p>
            <a:pPr marL="0" indent="0" algn="r">
              <a:buNone/>
            </a:pPr>
            <a:r>
              <a:rPr lang="pt-BR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</a:t>
            </a:r>
            <a:r>
              <a:rPr lang="pt-BR" b="1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ussio@usp.br</a:t>
            </a:r>
            <a:endParaRPr lang="pt-BR" b="1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4486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idx="4294967295"/>
          </p:nvPr>
        </p:nvSpPr>
        <p:spPr>
          <a:xfrm>
            <a:off x="1371600" y="831850"/>
            <a:ext cx="7772400" cy="147002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pt-BR" sz="2400" b="1" dirty="0">
                <a:latin typeface="+mn-lt"/>
              </a:rPr>
              <a:t/>
            </a:r>
            <a:br>
              <a:rPr lang="pt-BR" sz="2400" b="1" dirty="0">
                <a:latin typeface="+mn-lt"/>
              </a:rPr>
            </a:br>
            <a:r>
              <a:rPr lang="pt-BR" sz="2400" b="1" dirty="0">
                <a:solidFill>
                  <a:schemeClr val="tx1"/>
                </a:solidFill>
                <a:latin typeface="+mn-lt"/>
              </a:rPr>
              <a:t/>
            </a:r>
            <a:br>
              <a:rPr lang="pt-BR" sz="2400" b="1" dirty="0">
                <a:solidFill>
                  <a:schemeClr val="tx1"/>
                </a:solidFill>
                <a:latin typeface="+mn-lt"/>
              </a:rPr>
            </a:br>
            <a:endParaRPr lang="pt-BR" sz="2400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" name="Subtítulo 2"/>
          <p:cNvSpPr txBox="1">
            <a:spLocks/>
          </p:cNvSpPr>
          <p:nvPr/>
        </p:nvSpPr>
        <p:spPr>
          <a:xfrm>
            <a:off x="1623049" y="5229200"/>
            <a:ext cx="7078016" cy="11669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pt-BR" sz="2400" b="1" i="1" dirty="0" smtClean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876" y="332509"/>
            <a:ext cx="8983124" cy="4290785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2400300" y="592282"/>
            <a:ext cx="758536" cy="180801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3559069" y="592281"/>
            <a:ext cx="758536" cy="2202873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4717838" y="592281"/>
            <a:ext cx="758536" cy="163137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/>
          <p:cNvSpPr/>
          <p:nvPr/>
        </p:nvSpPr>
        <p:spPr>
          <a:xfrm>
            <a:off x="5866216" y="592282"/>
            <a:ext cx="758536" cy="1709593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/>
          <p:cNvSpPr/>
          <p:nvPr/>
        </p:nvSpPr>
        <p:spPr>
          <a:xfrm>
            <a:off x="7024985" y="592282"/>
            <a:ext cx="758536" cy="144433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/>
          <p:cNvSpPr/>
          <p:nvPr/>
        </p:nvSpPr>
        <p:spPr>
          <a:xfrm>
            <a:off x="2400300" y="2400300"/>
            <a:ext cx="758536" cy="507481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/>
          <p:cNvSpPr/>
          <p:nvPr/>
        </p:nvSpPr>
        <p:spPr>
          <a:xfrm>
            <a:off x="3559069" y="2780982"/>
            <a:ext cx="758536" cy="40902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/>
          <p:cNvSpPr/>
          <p:nvPr/>
        </p:nvSpPr>
        <p:spPr>
          <a:xfrm>
            <a:off x="4717838" y="2209482"/>
            <a:ext cx="758536" cy="69829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/>
          <p:cNvSpPr/>
          <p:nvPr/>
        </p:nvSpPr>
        <p:spPr>
          <a:xfrm>
            <a:off x="5866216" y="2301875"/>
            <a:ext cx="758536" cy="30192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/>
          <p:cNvSpPr/>
          <p:nvPr/>
        </p:nvSpPr>
        <p:spPr>
          <a:xfrm>
            <a:off x="7024985" y="2022432"/>
            <a:ext cx="758536" cy="27944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 14"/>
          <p:cNvSpPr/>
          <p:nvPr/>
        </p:nvSpPr>
        <p:spPr>
          <a:xfrm>
            <a:off x="2400300" y="2907781"/>
            <a:ext cx="758536" cy="653228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15"/>
          <p:cNvSpPr/>
          <p:nvPr/>
        </p:nvSpPr>
        <p:spPr>
          <a:xfrm>
            <a:off x="7024985" y="2278871"/>
            <a:ext cx="758536" cy="1282138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Retângulo 16"/>
          <p:cNvSpPr/>
          <p:nvPr/>
        </p:nvSpPr>
        <p:spPr>
          <a:xfrm>
            <a:off x="3559069" y="3190010"/>
            <a:ext cx="758536" cy="370999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 17"/>
          <p:cNvSpPr/>
          <p:nvPr/>
        </p:nvSpPr>
        <p:spPr>
          <a:xfrm>
            <a:off x="4717838" y="2907781"/>
            <a:ext cx="758536" cy="653228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Retângulo 19"/>
          <p:cNvSpPr/>
          <p:nvPr/>
        </p:nvSpPr>
        <p:spPr>
          <a:xfrm>
            <a:off x="5876607" y="2603797"/>
            <a:ext cx="758536" cy="957211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Retângulo 20"/>
          <p:cNvSpPr/>
          <p:nvPr/>
        </p:nvSpPr>
        <p:spPr>
          <a:xfrm>
            <a:off x="854121" y="4623294"/>
            <a:ext cx="1972205" cy="499341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CaixaDeTexto 21"/>
          <p:cNvSpPr txBox="1"/>
          <p:nvPr/>
        </p:nvSpPr>
        <p:spPr>
          <a:xfrm>
            <a:off x="1039091" y="4696691"/>
            <a:ext cx="16313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pdNDF1</a:t>
            </a:r>
            <a:endParaRPr lang="pt-BR" dirty="0"/>
          </a:p>
        </p:txBody>
      </p:sp>
      <p:sp>
        <p:nvSpPr>
          <p:cNvPr id="23" name="Retângulo 22"/>
          <p:cNvSpPr/>
          <p:nvPr/>
        </p:nvSpPr>
        <p:spPr>
          <a:xfrm>
            <a:off x="3189852" y="4620263"/>
            <a:ext cx="1972205" cy="499341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CaixaDeTexto 23"/>
          <p:cNvSpPr txBox="1"/>
          <p:nvPr/>
        </p:nvSpPr>
        <p:spPr>
          <a:xfrm>
            <a:off x="3221025" y="4696691"/>
            <a:ext cx="1941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pdNDF2</a:t>
            </a:r>
            <a:endParaRPr lang="pt-BR" dirty="0"/>
          </a:p>
        </p:txBody>
      </p:sp>
      <p:sp>
        <p:nvSpPr>
          <p:cNvPr id="25" name="Retângulo 24"/>
          <p:cNvSpPr/>
          <p:nvPr/>
        </p:nvSpPr>
        <p:spPr>
          <a:xfrm>
            <a:off x="5525583" y="4648270"/>
            <a:ext cx="1972205" cy="499341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CaixaDeTexto 25"/>
          <p:cNvSpPr txBox="1"/>
          <p:nvPr/>
        </p:nvSpPr>
        <p:spPr>
          <a:xfrm>
            <a:off x="5525583" y="4693227"/>
            <a:ext cx="1941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err="1" smtClean="0"/>
              <a:t>uNDF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09097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100" y="216573"/>
            <a:ext cx="8811271" cy="328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496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946" y="966355"/>
            <a:ext cx="9171940" cy="4220007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2508640" y="137673"/>
            <a:ext cx="52429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 err="1" smtClean="0"/>
              <a:t>Corn</a:t>
            </a:r>
            <a:r>
              <a:rPr lang="pt-BR" sz="4000" dirty="0" smtClean="0"/>
              <a:t> </a:t>
            </a:r>
            <a:r>
              <a:rPr lang="pt-BR" sz="4000" dirty="0" err="1" smtClean="0"/>
              <a:t>silage</a:t>
            </a:r>
            <a:r>
              <a:rPr lang="pt-BR" sz="4000" dirty="0" smtClean="0"/>
              <a:t> </a:t>
            </a:r>
            <a:r>
              <a:rPr lang="pt-BR" sz="4000" dirty="0" err="1" smtClean="0"/>
              <a:t>vs</a:t>
            </a:r>
            <a:r>
              <a:rPr lang="pt-BR" sz="4000" dirty="0" smtClean="0"/>
              <a:t> </a:t>
            </a:r>
            <a:r>
              <a:rPr lang="pt-BR" sz="4000" dirty="0" err="1" smtClean="0"/>
              <a:t>alfalfa</a:t>
            </a:r>
            <a:r>
              <a:rPr lang="pt-BR" sz="4000" dirty="0" smtClean="0"/>
              <a:t> </a:t>
            </a:r>
            <a:r>
              <a:rPr lang="pt-BR" sz="4000" dirty="0" err="1" smtClean="0"/>
              <a:t>hay</a:t>
            </a:r>
            <a:endParaRPr lang="pt-BR" sz="4000" dirty="0"/>
          </a:p>
        </p:txBody>
      </p:sp>
      <p:cxnSp>
        <p:nvCxnSpPr>
          <p:cNvPr id="5" name="Conector reto 4"/>
          <p:cNvCxnSpPr/>
          <p:nvPr/>
        </p:nvCxnSpPr>
        <p:spPr>
          <a:xfrm flipV="1">
            <a:off x="2389909" y="3241964"/>
            <a:ext cx="6307282" cy="41563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 flipV="1">
            <a:off x="2389909" y="3861955"/>
            <a:ext cx="6307282" cy="41563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to 6"/>
          <p:cNvCxnSpPr/>
          <p:nvPr/>
        </p:nvCxnSpPr>
        <p:spPr>
          <a:xfrm flipV="1">
            <a:off x="2389909" y="3055576"/>
            <a:ext cx="6307282" cy="41563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ixaDeTexto 7"/>
          <p:cNvSpPr txBox="1"/>
          <p:nvPr/>
        </p:nvSpPr>
        <p:spPr>
          <a:xfrm>
            <a:off x="122946" y="5330536"/>
            <a:ext cx="88340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err="1" smtClean="0"/>
              <a:t>Cellulose</a:t>
            </a:r>
            <a:r>
              <a:rPr lang="pt-BR" dirty="0" smtClean="0"/>
              <a:t>                             22.0                            25.4                             26.5                         23.5</a:t>
            </a:r>
          </a:p>
          <a:p>
            <a:r>
              <a:rPr lang="pt-BR" dirty="0" err="1" smtClean="0"/>
              <a:t>Hemicellulose</a:t>
            </a:r>
            <a:r>
              <a:rPr lang="pt-BR" dirty="0" smtClean="0"/>
              <a:t>                    19.8                            23.8                             14.1                         10,7</a:t>
            </a:r>
            <a:endParaRPr lang="pt-BR" dirty="0"/>
          </a:p>
        </p:txBody>
      </p:sp>
      <p:cxnSp>
        <p:nvCxnSpPr>
          <p:cNvPr id="9" name="Conector reto 8"/>
          <p:cNvCxnSpPr/>
          <p:nvPr/>
        </p:nvCxnSpPr>
        <p:spPr>
          <a:xfrm flipV="1">
            <a:off x="2292927" y="5958034"/>
            <a:ext cx="2912918" cy="1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to 10"/>
          <p:cNvCxnSpPr/>
          <p:nvPr/>
        </p:nvCxnSpPr>
        <p:spPr>
          <a:xfrm flipV="1">
            <a:off x="5919367" y="5958033"/>
            <a:ext cx="2912918" cy="1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eta em curva para a direita 11"/>
          <p:cNvSpPr/>
          <p:nvPr/>
        </p:nvSpPr>
        <p:spPr>
          <a:xfrm rot="11056261">
            <a:off x="8661208" y="3110619"/>
            <a:ext cx="332509" cy="2694599"/>
          </a:xfrm>
          <a:prstGeom prst="curved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3" name="Seta em curva para a direita 12"/>
          <p:cNvSpPr/>
          <p:nvPr/>
        </p:nvSpPr>
        <p:spPr>
          <a:xfrm rot="10954461" flipH="1">
            <a:off x="1830120" y="3093097"/>
            <a:ext cx="498518" cy="2739457"/>
          </a:xfrm>
          <a:prstGeom prst="curvedRight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6385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456" y="918295"/>
            <a:ext cx="8955709" cy="2870922"/>
          </a:xfrm>
          <a:prstGeom prst="rect">
            <a:avLst/>
          </a:prstGeom>
        </p:spPr>
      </p:pic>
      <p:sp>
        <p:nvSpPr>
          <p:cNvPr id="3" name="Elipse 2"/>
          <p:cNvSpPr/>
          <p:nvPr/>
        </p:nvSpPr>
        <p:spPr>
          <a:xfrm>
            <a:off x="1735282" y="1735282"/>
            <a:ext cx="509154" cy="238991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Elipse 3"/>
          <p:cNvSpPr/>
          <p:nvPr/>
        </p:nvSpPr>
        <p:spPr>
          <a:xfrm>
            <a:off x="7083137" y="1735281"/>
            <a:ext cx="509154" cy="238991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4"/>
          <p:cNvSpPr/>
          <p:nvPr/>
        </p:nvSpPr>
        <p:spPr>
          <a:xfrm>
            <a:off x="4429991" y="1735282"/>
            <a:ext cx="509154" cy="238991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5237018" y="4252260"/>
            <a:ext cx="26020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 err="1" smtClean="0"/>
              <a:t>Eter</a:t>
            </a:r>
            <a:r>
              <a:rPr lang="pt-BR" sz="4000" dirty="0" smtClean="0"/>
              <a:t> </a:t>
            </a:r>
            <a:r>
              <a:rPr lang="pt-BR" sz="4000" dirty="0" err="1" smtClean="0"/>
              <a:t>linkage</a:t>
            </a:r>
            <a:endParaRPr lang="pt-BR" sz="4000" dirty="0"/>
          </a:p>
        </p:txBody>
      </p:sp>
      <p:sp>
        <p:nvSpPr>
          <p:cNvPr id="7" name="CaixaDeTexto 6"/>
          <p:cNvSpPr txBox="1"/>
          <p:nvPr/>
        </p:nvSpPr>
        <p:spPr>
          <a:xfrm>
            <a:off x="1366404" y="210409"/>
            <a:ext cx="61271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 err="1" smtClean="0"/>
              <a:t>Cellulose</a:t>
            </a:r>
            <a:r>
              <a:rPr lang="pt-BR" sz="4000" dirty="0" smtClean="0"/>
              <a:t> – </a:t>
            </a:r>
            <a:r>
              <a:rPr lang="pt-BR" sz="4000" dirty="0" err="1" smtClean="0"/>
              <a:t>low</a:t>
            </a:r>
            <a:r>
              <a:rPr lang="pt-BR" sz="4000" dirty="0" smtClean="0"/>
              <a:t> </a:t>
            </a:r>
            <a:r>
              <a:rPr lang="pt-BR" sz="4000" dirty="0" err="1" smtClean="0"/>
              <a:t>alkali</a:t>
            </a:r>
            <a:r>
              <a:rPr lang="pt-BR" sz="4000" dirty="0" smtClean="0"/>
              <a:t> </a:t>
            </a:r>
            <a:r>
              <a:rPr lang="pt-BR" sz="4000" dirty="0" err="1" smtClean="0"/>
              <a:t>affinity</a:t>
            </a:r>
            <a:endParaRPr lang="pt-BR" sz="4000" dirty="0"/>
          </a:p>
        </p:txBody>
      </p:sp>
      <p:sp>
        <p:nvSpPr>
          <p:cNvPr id="8" name="Retângulo 7"/>
          <p:cNvSpPr/>
          <p:nvPr/>
        </p:nvSpPr>
        <p:spPr>
          <a:xfrm>
            <a:off x="415636" y="3397827"/>
            <a:ext cx="4821382" cy="4987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5718" y="3610840"/>
            <a:ext cx="2228850" cy="1990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949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4575845" y="5211371"/>
            <a:ext cx="29883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 smtClean="0"/>
              <a:t>Ester </a:t>
            </a:r>
            <a:r>
              <a:rPr lang="pt-BR" sz="4000" dirty="0" err="1" smtClean="0"/>
              <a:t>linkage</a:t>
            </a:r>
            <a:endParaRPr lang="pt-BR" sz="4000" dirty="0"/>
          </a:p>
        </p:txBody>
      </p:sp>
      <p:sp>
        <p:nvSpPr>
          <p:cNvPr id="7" name="CaixaDeTexto 6"/>
          <p:cNvSpPr txBox="1"/>
          <p:nvPr/>
        </p:nvSpPr>
        <p:spPr>
          <a:xfrm>
            <a:off x="415636" y="210409"/>
            <a:ext cx="78763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 err="1" smtClean="0"/>
              <a:t>Hemicellulose</a:t>
            </a:r>
            <a:r>
              <a:rPr lang="pt-BR" sz="4000" dirty="0" smtClean="0"/>
              <a:t> – high </a:t>
            </a:r>
            <a:r>
              <a:rPr lang="pt-BR" sz="4000" dirty="0" err="1" smtClean="0"/>
              <a:t>alkali</a:t>
            </a:r>
            <a:r>
              <a:rPr lang="pt-BR" sz="4000" dirty="0" smtClean="0"/>
              <a:t> </a:t>
            </a:r>
            <a:r>
              <a:rPr lang="pt-BR" sz="4000" dirty="0" err="1" smtClean="0"/>
              <a:t>affinity</a:t>
            </a:r>
            <a:endParaRPr lang="pt-BR" sz="4000" dirty="0"/>
          </a:p>
        </p:txBody>
      </p:sp>
      <p:sp>
        <p:nvSpPr>
          <p:cNvPr id="8" name="Retângulo 7"/>
          <p:cNvSpPr/>
          <p:nvPr/>
        </p:nvSpPr>
        <p:spPr>
          <a:xfrm>
            <a:off x="415636" y="3397827"/>
            <a:ext cx="4821382" cy="4987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4554" y="838905"/>
            <a:ext cx="6078249" cy="3775310"/>
          </a:xfrm>
          <a:prstGeom prst="rect">
            <a:avLst/>
          </a:prstGeom>
        </p:spPr>
      </p:pic>
      <p:sp>
        <p:nvSpPr>
          <p:cNvPr id="4" name="Elipse 3"/>
          <p:cNvSpPr/>
          <p:nvPr/>
        </p:nvSpPr>
        <p:spPr>
          <a:xfrm>
            <a:off x="5585114" y="2360031"/>
            <a:ext cx="900545" cy="594555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4"/>
          <p:cNvSpPr/>
          <p:nvPr/>
        </p:nvSpPr>
        <p:spPr>
          <a:xfrm>
            <a:off x="4263736" y="1270282"/>
            <a:ext cx="973282" cy="748145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Elipse 2"/>
          <p:cNvSpPr/>
          <p:nvPr/>
        </p:nvSpPr>
        <p:spPr>
          <a:xfrm>
            <a:off x="2774372" y="2379518"/>
            <a:ext cx="831273" cy="606567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Elipse 9"/>
          <p:cNvSpPr/>
          <p:nvPr/>
        </p:nvSpPr>
        <p:spPr>
          <a:xfrm>
            <a:off x="2774371" y="3551743"/>
            <a:ext cx="831273" cy="606567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Elipse 10"/>
          <p:cNvSpPr/>
          <p:nvPr/>
        </p:nvSpPr>
        <p:spPr>
          <a:xfrm>
            <a:off x="5654386" y="3551742"/>
            <a:ext cx="831273" cy="606567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26" name="Picture 2" descr="File:Ester-skeleta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5475" y="4764570"/>
            <a:ext cx="1758315" cy="1350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764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nedible Material Infographic-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9520" y="0"/>
            <a:ext cx="6276398" cy="627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6664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220" y="935182"/>
            <a:ext cx="8920780" cy="2722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278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130"/>
            <a:ext cx="4809537" cy="5080722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4496" y="146555"/>
            <a:ext cx="4559504" cy="4996297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1298864" y="5372100"/>
            <a:ext cx="20262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 err="1" smtClean="0"/>
              <a:t>Control</a:t>
            </a:r>
            <a:endParaRPr lang="pt-BR" sz="3600" b="1" dirty="0"/>
          </a:p>
        </p:txBody>
      </p:sp>
      <p:sp>
        <p:nvSpPr>
          <p:cNvPr id="5" name="CaixaDeTexto 4"/>
          <p:cNvSpPr txBox="1"/>
          <p:nvPr/>
        </p:nvSpPr>
        <p:spPr>
          <a:xfrm>
            <a:off x="5217815" y="5344391"/>
            <a:ext cx="32928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 smtClean="0"/>
              <a:t>80g </a:t>
            </a:r>
            <a:r>
              <a:rPr lang="pt-BR" sz="3600" b="1" dirty="0" err="1" smtClean="0"/>
              <a:t>urea</a:t>
            </a:r>
            <a:r>
              <a:rPr lang="pt-BR" sz="3600" b="1" dirty="0" smtClean="0"/>
              <a:t>/kg DM</a:t>
            </a:r>
            <a:endParaRPr lang="pt-BR" sz="3600" b="1" dirty="0"/>
          </a:p>
        </p:txBody>
      </p:sp>
      <p:sp>
        <p:nvSpPr>
          <p:cNvPr id="8" name="CaixaDeTexto 7"/>
          <p:cNvSpPr txBox="1"/>
          <p:nvPr/>
        </p:nvSpPr>
        <p:spPr>
          <a:xfrm>
            <a:off x="40485" y="658730"/>
            <a:ext cx="5936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0h</a:t>
            </a:r>
            <a:endParaRPr lang="pt-BR" sz="2800" b="1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-68597" y="3470710"/>
            <a:ext cx="8118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72h</a:t>
            </a:r>
            <a:endParaRPr lang="pt-BR" sz="2800" b="1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-50563" y="2060178"/>
            <a:ext cx="7757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12h</a:t>
            </a:r>
            <a:endParaRPr lang="pt-BR" sz="2800" b="1" dirty="0"/>
          </a:p>
        </p:txBody>
      </p:sp>
    </p:spTree>
    <p:extLst>
      <p:ext uri="{BB962C8B-B14F-4D97-AF65-F5344CB8AC3E}">
        <p14:creationId xmlns:p14="http://schemas.microsoft.com/office/powerpoint/2010/main" val="1559371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AD05F8F-86D1-324D-8589-C124E27CF3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925" y="4036978"/>
            <a:ext cx="8210145" cy="1399061"/>
          </a:xfrm>
        </p:spPr>
        <p:txBody>
          <a:bodyPr/>
          <a:lstStyle/>
          <a:p>
            <a:r>
              <a:rPr lang="pt-BR" sz="3600" i="1" dirty="0" err="1" smtClean="0"/>
              <a:t>Physical</a:t>
            </a:r>
            <a:r>
              <a:rPr lang="pt-BR" sz="3600" i="1" dirty="0" smtClean="0"/>
              <a:t> </a:t>
            </a:r>
            <a:r>
              <a:rPr lang="pt-BR" sz="3600" i="1" dirty="0" err="1" smtClean="0"/>
              <a:t>treatment</a:t>
            </a:r>
            <a:r>
              <a:rPr lang="pt-BR" sz="3600" i="1" dirty="0" smtClean="0"/>
              <a:t/>
            </a:r>
            <a:br>
              <a:rPr lang="pt-BR" sz="3600" i="1" dirty="0" smtClean="0"/>
            </a:br>
            <a:endParaRPr lang="pt-BR" sz="3600" i="1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2D18F6FB-1688-F941-9C8F-3449C9761753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466924" y="5508659"/>
            <a:ext cx="8210145" cy="775409"/>
          </a:xfrm>
        </p:spPr>
        <p:txBody>
          <a:bodyPr/>
          <a:lstStyle/>
          <a:p>
            <a:pPr marL="0" indent="0" algn="r">
              <a:buNone/>
            </a:pPr>
            <a:r>
              <a:rPr lang="pt-BR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</a:t>
            </a:r>
            <a:r>
              <a:rPr lang="pt-BR" b="1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ussio@usp.br</a:t>
            </a:r>
            <a:endParaRPr lang="pt-BR" b="1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511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474" y="251095"/>
            <a:ext cx="8882020" cy="2886959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381" y="3138054"/>
            <a:ext cx="8449485" cy="1246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10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1642" y="263301"/>
            <a:ext cx="5143068" cy="5898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52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816" y="477982"/>
            <a:ext cx="7325184" cy="5548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720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546" y="1"/>
            <a:ext cx="7398445" cy="6234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938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AD05F8F-86D1-324D-8589-C124E27CF3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925" y="4036978"/>
            <a:ext cx="8210145" cy="1399061"/>
          </a:xfrm>
        </p:spPr>
        <p:txBody>
          <a:bodyPr/>
          <a:lstStyle/>
          <a:p>
            <a:r>
              <a:rPr lang="pt-BR" sz="3600" i="1" dirty="0" err="1" smtClean="0"/>
              <a:t>Biological</a:t>
            </a:r>
            <a:r>
              <a:rPr lang="pt-BR" sz="3600" i="1" dirty="0" smtClean="0"/>
              <a:t> </a:t>
            </a:r>
            <a:r>
              <a:rPr lang="pt-BR" sz="3600" i="1" dirty="0" err="1" smtClean="0"/>
              <a:t>treatment</a:t>
            </a:r>
            <a:r>
              <a:rPr lang="pt-BR" sz="3600" i="1" dirty="0" smtClean="0"/>
              <a:t>: </a:t>
            </a:r>
            <a:r>
              <a:rPr lang="pt-BR" sz="3600" i="1" dirty="0" err="1" smtClean="0"/>
              <a:t>innovation</a:t>
            </a:r>
            <a:r>
              <a:rPr lang="pt-BR" sz="3600" i="1" dirty="0" smtClean="0"/>
              <a:t/>
            </a:r>
            <a:br>
              <a:rPr lang="pt-BR" sz="3600" i="1" dirty="0" smtClean="0"/>
            </a:br>
            <a:endParaRPr lang="pt-BR" sz="3600" i="1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2D18F6FB-1688-F941-9C8F-3449C9761753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466924" y="5508659"/>
            <a:ext cx="8210145" cy="775409"/>
          </a:xfrm>
        </p:spPr>
        <p:txBody>
          <a:bodyPr/>
          <a:lstStyle/>
          <a:p>
            <a:pPr marL="0" indent="0" algn="r">
              <a:buNone/>
            </a:pPr>
            <a:r>
              <a:rPr lang="pt-BR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</a:t>
            </a:r>
            <a:r>
              <a:rPr lang="pt-BR" b="1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ussio@usp.br</a:t>
            </a:r>
            <a:endParaRPr lang="pt-BR" b="1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8143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081" y="486641"/>
            <a:ext cx="8686800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872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Texto 4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sz="3200" i="1" dirty="0"/>
              <a:t>n</a:t>
            </a:r>
            <a:r>
              <a:rPr lang="pt-BR" sz="3200" i="1" dirty="0" smtClean="0"/>
              <a:t>ussio@usp.br</a:t>
            </a:r>
            <a:endParaRPr lang="pt-BR" sz="3200" i="1" dirty="0"/>
          </a:p>
        </p:txBody>
      </p:sp>
    </p:spTree>
    <p:extLst>
      <p:ext uri="{BB962C8B-B14F-4D97-AF65-F5344CB8AC3E}">
        <p14:creationId xmlns:p14="http://schemas.microsoft.com/office/powerpoint/2010/main" val="4200084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Nutrients 13 03469 g001 55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892" y="100012"/>
            <a:ext cx="6890169" cy="6176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8013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www.researchgate.net/publication/317051989/figure/tbl1/AS:667699801776132@1536203446355/The-straw-production-ratios-for-different-crops_W64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28" y="1194522"/>
            <a:ext cx="8229317" cy="4167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8588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408" y="346622"/>
            <a:ext cx="7460673" cy="590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689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689" y="457201"/>
            <a:ext cx="8756102" cy="4291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457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33" y="878464"/>
            <a:ext cx="9123123" cy="2675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344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836" y="613063"/>
            <a:ext cx="8918643" cy="3370552"/>
          </a:xfrm>
          <a:prstGeom prst="rect">
            <a:avLst/>
          </a:prstGeom>
        </p:spPr>
      </p:pic>
      <p:cxnSp>
        <p:nvCxnSpPr>
          <p:cNvPr id="4" name="Conector reto 3"/>
          <p:cNvCxnSpPr/>
          <p:nvPr/>
        </p:nvCxnSpPr>
        <p:spPr>
          <a:xfrm>
            <a:off x="2763982" y="2514600"/>
            <a:ext cx="5870863" cy="20782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504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11064</TotalTime>
  <Words>170</Words>
  <Application>Microsoft Office PowerPoint</Application>
  <PresentationFormat>Apresentação na tela (4:3)</PresentationFormat>
  <Paragraphs>78</Paragraphs>
  <Slides>39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39</vt:i4>
      </vt:variant>
    </vt:vector>
  </HeadingPairs>
  <TitlesOfParts>
    <vt:vector size="44" baseType="lpstr">
      <vt:lpstr>Arial</vt:lpstr>
      <vt:lpstr>Calibri</vt:lpstr>
      <vt:lpstr>Calibri Light</vt:lpstr>
      <vt:lpstr>Tema do Office</vt:lpstr>
      <vt:lpstr>1_Tema do Office</vt:lpstr>
      <vt:lpstr>LZT5570 – Forage quality and conservation in ruminants</vt:lpstr>
      <vt:lpstr>Global increased surplus of fibrous substrate 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...however crop residue harvesting triggers agronomic concerns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Forage/fibrous by-products:   does processing alter feeding behavior? 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Chemical treatment </vt:lpstr>
      <vt:lpstr>NDF composition: grasses vs legumes </vt:lpstr>
      <vt:lpstr> 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Physical treatment </vt:lpstr>
      <vt:lpstr>Apresentação do PowerPoint</vt:lpstr>
      <vt:lpstr>Apresentação do PowerPoint</vt:lpstr>
      <vt:lpstr>Apresentação do PowerPoint</vt:lpstr>
      <vt:lpstr>Apresentação do PowerPoint</vt:lpstr>
      <vt:lpstr>Biological treatment: innovation 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Luciano Mendes</dc:creator>
  <cp:lastModifiedBy>Nussio</cp:lastModifiedBy>
  <cp:revision>372</cp:revision>
  <dcterms:created xsi:type="dcterms:W3CDTF">2021-03-24T18:45:50Z</dcterms:created>
  <dcterms:modified xsi:type="dcterms:W3CDTF">2021-11-21T23:33:22Z</dcterms:modified>
</cp:coreProperties>
</file>