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9" r:id="rId2"/>
    <p:sldId id="543" r:id="rId3"/>
    <p:sldId id="487" r:id="rId4"/>
    <p:sldId id="542" r:id="rId5"/>
    <p:sldId id="488" r:id="rId6"/>
    <p:sldId id="540" r:id="rId7"/>
    <p:sldId id="544" r:id="rId8"/>
    <p:sldId id="521" r:id="rId9"/>
    <p:sldId id="528" r:id="rId10"/>
    <p:sldId id="522" r:id="rId11"/>
    <p:sldId id="529" r:id="rId12"/>
    <p:sldId id="524" r:id="rId13"/>
    <p:sldId id="530" r:id="rId14"/>
    <p:sldId id="526" r:id="rId15"/>
    <p:sldId id="527" r:id="rId16"/>
    <p:sldId id="541" r:id="rId17"/>
    <p:sldId id="490" r:id="rId18"/>
    <p:sldId id="531" r:id="rId19"/>
    <p:sldId id="533" r:id="rId20"/>
    <p:sldId id="534" r:id="rId21"/>
    <p:sldId id="535" r:id="rId22"/>
    <p:sldId id="536" r:id="rId23"/>
    <p:sldId id="537" r:id="rId24"/>
    <p:sldId id="514" r:id="rId25"/>
    <p:sldId id="516" r:id="rId26"/>
    <p:sldId id="545" r:id="rId27"/>
    <p:sldId id="491" r:id="rId28"/>
    <p:sldId id="538" r:id="rId29"/>
    <p:sldId id="515" r:id="rId30"/>
    <p:sldId id="546" r:id="rId31"/>
    <p:sldId id="517" r:id="rId32"/>
    <p:sldId id="539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81" d="100"/>
          <a:sy n="81" d="100"/>
        </p:scale>
        <p:origin x="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Aulas\EB\Dados%20B&#225;sicos\PIB%20-%20Taxa%20de%20Crescimento%20-%201901-201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774122389694287E-2"/>
          <c:y val="0.11236591555560198"/>
          <c:w val="0.94328978269806862"/>
          <c:h val="0.8262485578972635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invertIfNegative val="0"/>
          <c:dLbls>
            <c:dLbl>
              <c:idx val="5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6E-4FB5-8737-AC3A84013679}"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6E-4FB5-8737-AC3A84013679}"/>
                </c:ext>
              </c:extLst>
            </c:dLbl>
            <c:dLbl>
              <c:idx val="7"/>
              <c:layout>
                <c:manualLayout>
                  <c:x val="0"/>
                  <c:y val="6.1162079510703408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6E-4FB5-8737-AC3A84013679}"/>
                </c:ext>
              </c:extLst>
            </c:dLbl>
            <c:dLbl>
              <c:idx val="8"/>
              <c:layout>
                <c:manualLayout>
                  <c:x val="0"/>
                  <c:y val="1.019367991845064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6E-4FB5-8737-AC3A84013679}"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6E-4FB5-8737-AC3A84013679}"/>
                </c:ext>
              </c:extLst>
            </c:dLbl>
            <c:dLbl>
              <c:idx val="10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6E-4FB5-8737-AC3A84013679}"/>
                </c:ext>
              </c:extLst>
            </c:dLbl>
            <c:dLbl>
              <c:idx val="11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C6E-4FB5-8737-AC3A840136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Séries!$A$76:$A$91</c:f>
              <c:strCache>
                <c:ptCount val="16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Séries!$B$76:$B$91</c:f>
              <c:numCache>
                <c:formatCode>#,##0.00</c:formatCode>
                <c:ptCount val="16"/>
                <c:pt idx="0">
                  <c:v>8.1539386845718766</c:v>
                </c:pt>
                <c:pt idx="1">
                  <c:v>5.1666490840630432</c:v>
                </c:pt>
                <c:pt idx="2">
                  <c:v>10.257129534787303</c:v>
                </c:pt>
                <c:pt idx="3">
                  <c:v>4.9343280697893404</c:v>
                </c:pt>
                <c:pt idx="4">
                  <c:v>4.9698976892475315</c:v>
                </c:pt>
                <c:pt idx="5">
                  <c:v>6.759560122040722</c:v>
                </c:pt>
                <c:pt idx="6">
                  <c:v>9.2000000000000011</c:v>
                </c:pt>
                <c:pt idx="7">
                  <c:v>-4.25</c:v>
                </c:pt>
                <c:pt idx="8">
                  <c:v>0.82999999999999818</c:v>
                </c:pt>
                <c:pt idx="9">
                  <c:v>-2.930000000000009</c:v>
                </c:pt>
                <c:pt idx="10">
                  <c:v>5.4000000000000101</c:v>
                </c:pt>
                <c:pt idx="11">
                  <c:v>7.8499999999999899</c:v>
                </c:pt>
                <c:pt idx="12">
                  <c:v>7.49</c:v>
                </c:pt>
                <c:pt idx="13">
                  <c:v>3.53</c:v>
                </c:pt>
                <c:pt idx="14">
                  <c:v>-6.0000000000002322E-2</c:v>
                </c:pt>
                <c:pt idx="15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6E-4FB5-8737-AC3A84013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96416"/>
        <c:axId val="74397952"/>
      </c:barChart>
      <c:catAx>
        <c:axId val="743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74397952"/>
        <c:crosses val="autoZero"/>
        <c:auto val="1"/>
        <c:lblAlgn val="ctr"/>
        <c:lblOffset val="100"/>
        <c:tickLblSkip val="1"/>
        <c:noMultiLvlLbl val="0"/>
      </c:catAx>
      <c:valAx>
        <c:axId val="74397952"/>
        <c:scaling>
          <c:orientation val="minMax"/>
          <c:max val="15"/>
          <c:min val="-5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7439641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0.02001</cdr:x>
      <cdr:y>0.00523</cdr:y>
    </cdr:from>
    <cdr:to>
      <cdr:x>1</cdr:x>
      <cdr:y>0.1016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0083" y="31434"/>
          <a:ext cx="8821042" cy="579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300" b="1" dirty="0">
              <a:solidFill>
                <a:srgbClr val="0000FF"/>
              </a:solidFill>
            </a:rPr>
            <a:t>PIB</a:t>
          </a:r>
          <a:r>
            <a:rPr lang="pt-BR" sz="2300" b="1" baseline="0" dirty="0">
              <a:solidFill>
                <a:srgbClr val="0000FF"/>
              </a:solidFill>
            </a:rPr>
            <a:t> - Taxa de Crescimento Anual: Brasil: 1974-1989</a:t>
          </a:r>
          <a:endParaRPr lang="pt-BR" sz="2300" b="1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</cdr:x>
      <cdr:y>0.95294</cdr:y>
    </cdr:from>
    <cdr:to>
      <cdr:x>0.396</cdr:x>
      <cdr:y>0.99121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0" y="5727431"/>
          <a:ext cx="3564458" cy="23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>
              <a:solidFill>
                <a:srgbClr val="0000FF"/>
              </a:solidFill>
            </a:rPr>
            <a:t>Fonte: IPEADATA</a:t>
          </a:r>
        </a:p>
      </cdr:txBody>
    </cdr:sp>
  </cdr:relSizeAnchor>
  <cdr:relSizeAnchor xmlns:cdr="http://schemas.openxmlformats.org/drawingml/2006/chartDrawing">
    <cdr:from>
      <cdr:x>0.04788</cdr:x>
      <cdr:y>0.46188</cdr:y>
    </cdr:from>
    <cdr:to>
      <cdr:x>0.40338</cdr:x>
      <cdr:y>0.46269</cdr:y>
    </cdr:to>
    <cdr:sp macro="" textlink="">
      <cdr:nvSpPr>
        <cdr:cNvPr id="8" name="Conector reto 7"/>
        <cdr:cNvSpPr/>
      </cdr:nvSpPr>
      <cdr:spPr>
        <a:xfrm xmlns:a="http://schemas.openxmlformats.org/drawingml/2006/main" flipV="1">
          <a:off x="430974" y="2871013"/>
          <a:ext cx="3199923" cy="345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0.36766</cdr:x>
      <cdr:y>0.56013</cdr:y>
    </cdr:from>
    <cdr:to>
      <cdr:x>0.36766</cdr:x>
      <cdr:y>0.56013</cdr:y>
    </cdr:to>
    <cdr:sp macro="" textlink="">
      <cdr:nvSpPr>
        <cdr:cNvPr id="10" name="Conector reto 9"/>
        <cdr:cNvSpPr/>
      </cdr:nvSpPr>
      <cdr:spPr>
        <a:xfrm xmlns:a="http://schemas.openxmlformats.org/drawingml/2006/main">
          <a:off x="3313397" y="348843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0.40067</cdr:x>
      <cdr:y>0.67129</cdr:y>
    </cdr:from>
    <cdr:to>
      <cdr:x>0.69733</cdr:x>
      <cdr:y>0.67391</cdr:y>
    </cdr:to>
    <cdr:sp macro="" textlink="">
      <cdr:nvSpPr>
        <cdr:cNvPr id="24" name="Conector reto 23"/>
        <cdr:cNvSpPr/>
      </cdr:nvSpPr>
      <cdr:spPr>
        <a:xfrm xmlns:a="http://schemas.openxmlformats.org/drawingml/2006/main">
          <a:off x="3606473" y="4181719"/>
          <a:ext cx="2670258" cy="1628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0.19939</cdr:x>
      <cdr:y>0.16088</cdr:y>
    </cdr:from>
    <cdr:to>
      <cdr:x>0.316</cdr:x>
      <cdr:y>0.26038</cdr:y>
    </cdr:to>
    <cdr:sp macro="" textlink="">
      <cdr:nvSpPr>
        <cdr:cNvPr id="30" name="CaixaDeTexto 29"/>
        <cdr:cNvSpPr txBox="1"/>
      </cdr:nvSpPr>
      <cdr:spPr>
        <a:xfrm xmlns:a="http://schemas.openxmlformats.org/drawingml/2006/main">
          <a:off x="1794734" y="966933"/>
          <a:ext cx="1049645" cy="5980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  <a:alpha val="30000"/>
          </a:schemeClr>
        </a:solidFill>
        <a:ln xmlns:a="http://schemas.openxmlformats.org/drawingml/2006/main" w="63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/>
            <a:t>Média</a:t>
          </a:r>
        </a:p>
        <a:p xmlns:a="http://schemas.openxmlformats.org/drawingml/2006/main">
          <a:pPr algn="ctr"/>
          <a:r>
            <a:rPr lang="pt-BR" sz="1200" b="1" dirty="0"/>
            <a:t>6,69%</a:t>
          </a:r>
        </a:p>
      </cdr:txBody>
    </cdr:sp>
  </cdr:relSizeAnchor>
  <cdr:relSizeAnchor xmlns:cdr="http://schemas.openxmlformats.org/drawingml/2006/chartDrawing">
    <cdr:from>
      <cdr:x>0.51758</cdr:x>
      <cdr:y>0.20539</cdr:y>
    </cdr:from>
    <cdr:to>
      <cdr:x>0.628</cdr:x>
      <cdr:y>0.28435</cdr:y>
    </cdr:to>
    <cdr:sp macro="" textlink="">
      <cdr:nvSpPr>
        <cdr:cNvPr id="39" name="CaixaDeTexto 38"/>
        <cdr:cNvSpPr txBox="1"/>
      </cdr:nvSpPr>
      <cdr:spPr>
        <a:xfrm xmlns:a="http://schemas.openxmlformats.org/drawingml/2006/main">
          <a:off x="4658802" y="1234451"/>
          <a:ext cx="993889" cy="4745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  <a:alpha val="30000"/>
          </a:schemeClr>
        </a:solidFill>
        <a:ln xmlns:a="http://schemas.openxmlformats.org/drawingml/2006/main" w="63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/>
            <a:t>Média</a:t>
          </a:r>
        </a:p>
        <a:p xmlns:a="http://schemas.openxmlformats.org/drawingml/2006/main">
          <a:pPr algn="ctr"/>
          <a:r>
            <a:rPr lang="pt-BR" sz="1200" b="1" dirty="0"/>
            <a:t>1,18%</a:t>
          </a:r>
        </a:p>
      </cdr:txBody>
    </cdr:sp>
  </cdr:relSizeAnchor>
  <cdr:relSizeAnchor xmlns:cdr="http://schemas.openxmlformats.org/drawingml/2006/chartDrawing">
    <cdr:from>
      <cdr:x>0.11376</cdr:x>
      <cdr:y>0.11694</cdr:y>
    </cdr:from>
    <cdr:to>
      <cdr:x>0.36037</cdr:x>
      <cdr:y>0.16636</cdr:y>
    </cdr:to>
    <cdr:sp macro="" textlink="">
      <cdr:nvSpPr>
        <cdr:cNvPr id="34" name="CaixaDeTexto 33"/>
        <cdr:cNvSpPr txBox="1"/>
      </cdr:nvSpPr>
      <cdr:spPr>
        <a:xfrm xmlns:a="http://schemas.openxmlformats.org/drawingml/2006/main">
          <a:off x="1023950" y="712879"/>
          <a:ext cx="2219767" cy="309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rgbClr val="6600CC"/>
              </a:solidFill>
            </a:rPr>
            <a:t>Governo Geisel - II PND</a:t>
          </a:r>
        </a:p>
      </cdr:txBody>
    </cdr:sp>
  </cdr:relSizeAnchor>
  <cdr:relSizeAnchor xmlns:cdr="http://schemas.openxmlformats.org/drawingml/2006/chartDrawing">
    <cdr:from>
      <cdr:x>0.45088</cdr:x>
      <cdr:y>0.11482</cdr:y>
    </cdr:from>
    <cdr:to>
      <cdr:x>0.65594</cdr:x>
      <cdr:y>0.21089</cdr:y>
    </cdr:to>
    <cdr:sp macro="" textlink="">
      <cdr:nvSpPr>
        <cdr:cNvPr id="35" name="CaixaDeTexto 34"/>
        <cdr:cNvSpPr txBox="1"/>
      </cdr:nvSpPr>
      <cdr:spPr>
        <a:xfrm xmlns:a="http://schemas.openxmlformats.org/drawingml/2006/main">
          <a:off x="4058464" y="699655"/>
          <a:ext cx="1845771" cy="60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>
              <a:solidFill>
                <a:srgbClr val="6600CC"/>
              </a:solidFill>
            </a:rPr>
            <a:t>Governo</a:t>
          </a:r>
          <a:r>
            <a:rPr lang="pt-BR" sz="1400" b="1" baseline="0">
              <a:solidFill>
                <a:srgbClr val="6600CC"/>
              </a:solidFill>
            </a:rPr>
            <a:t> Figueiredo Ajuste Externo</a:t>
          </a:r>
          <a:endParaRPr lang="pt-BR" sz="1400" b="1">
            <a:solidFill>
              <a:srgbClr val="6600CC"/>
            </a:solidFill>
          </a:endParaRPr>
        </a:p>
      </cdr:txBody>
    </cdr:sp>
  </cdr:relSizeAnchor>
  <cdr:relSizeAnchor xmlns:cdr="http://schemas.openxmlformats.org/drawingml/2006/chartDrawing">
    <cdr:from>
      <cdr:x>0.7408</cdr:x>
      <cdr:y>0.11661</cdr:y>
    </cdr:from>
    <cdr:to>
      <cdr:x>0.97199</cdr:x>
      <cdr:y>0.17362</cdr:y>
    </cdr:to>
    <cdr:sp macro="" textlink="">
      <cdr:nvSpPr>
        <cdr:cNvPr id="18" name="CaixaDeTexto 17"/>
        <cdr:cNvSpPr txBox="1"/>
      </cdr:nvSpPr>
      <cdr:spPr>
        <a:xfrm xmlns:a="http://schemas.openxmlformats.org/drawingml/2006/main">
          <a:off x="6668033" y="700882"/>
          <a:ext cx="2081002" cy="342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>
              <a:solidFill>
                <a:srgbClr val="6600CC"/>
              </a:solidFill>
            </a:rPr>
            <a:t>Governo Sarney</a:t>
          </a:r>
        </a:p>
      </cdr:txBody>
    </cdr:sp>
  </cdr:relSizeAnchor>
  <cdr:relSizeAnchor xmlns:cdr="http://schemas.openxmlformats.org/drawingml/2006/chartDrawing">
    <cdr:from>
      <cdr:x>0.69733</cdr:x>
      <cdr:y>0.54771</cdr:y>
    </cdr:from>
    <cdr:to>
      <cdr:x>0.99277</cdr:x>
      <cdr:y>0.55106</cdr:y>
    </cdr:to>
    <cdr:sp macro="" textlink="">
      <cdr:nvSpPr>
        <cdr:cNvPr id="20" name="Conector reto 19"/>
        <cdr:cNvSpPr/>
      </cdr:nvSpPr>
      <cdr:spPr>
        <a:xfrm xmlns:a="http://schemas.openxmlformats.org/drawingml/2006/main" flipV="1">
          <a:off x="6276731" y="3411876"/>
          <a:ext cx="2659316" cy="2086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8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0.80395</cdr:x>
      <cdr:y>0.17652</cdr:y>
    </cdr:from>
    <cdr:to>
      <cdr:x>0.93199</cdr:x>
      <cdr:y>0.26038</cdr:y>
    </cdr:to>
    <cdr:sp macro="" textlink="">
      <cdr:nvSpPr>
        <cdr:cNvPr id="21" name="CaixaDeTexto 20"/>
        <cdr:cNvSpPr txBox="1"/>
      </cdr:nvSpPr>
      <cdr:spPr>
        <a:xfrm xmlns:a="http://schemas.openxmlformats.org/drawingml/2006/main">
          <a:off x="7236453" y="1060922"/>
          <a:ext cx="1152541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  <a:alpha val="30000"/>
          </a:schemeClr>
        </a:solidFill>
        <a:ln xmlns:a="http://schemas.openxmlformats.org/drawingml/2006/main" w="63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/>
            <a:t>Média</a:t>
          </a:r>
        </a:p>
        <a:p xmlns:a="http://schemas.openxmlformats.org/drawingml/2006/main">
          <a:pPr algn="ctr"/>
          <a:r>
            <a:rPr lang="pt-BR" sz="1200" b="1" dirty="0"/>
            <a:t>4,35%</a:t>
          </a:r>
        </a:p>
      </cdr:txBody>
    </cdr:sp>
  </cdr:relSizeAnchor>
  <cdr:relSizeAnchor xmlns:cdr="http://schemas.openxmlformats.org/drawingml/2006/chartDrawing">
    <cdr:from>
      <cdr:x>0.23446</cdr:x>
      <cdr:y>0.23942</cdr:y>
    </cdr:from>
    <cdr:to>
      <cdr:x>0.23954</cdr:x>
      <cdr:y>0.46664</cdr:y>
    </cdr:to>
    <cdr:sp macro="" textlink="">
      <cdr:nvSpPr>
        <cdr:cNvPr id="22" name="Conector de seta reta 21"/>
        <cdr:cNvSpPr/>
      </cdr:nvSpPr>
      <cdr:spPr>
        <a:xfrm xmlns:a="http://schemas.openxmlformats.org/drawingml/2006/main" flipV="1">
          <a:off x="2110395" y="1478972"/>
          <a:ext cx="45719" cy="142009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0.54844</cdr:x>
      <cdr:y>0.28782</cdr:y>
    </cdr:from>
    <cdr:to>
      <cdr:x>0.55352</cdr:x>
      <cdr:y>0.67285</cdr:y>
    </cdr:to>
    <cdr:sp macro="" textlink="">
      <cdr:nvSpPr>
        <cdr:cNvPr id="25" name="Conector de seta reta 24"/>
        <cdr:cNvSpPr/>
      </cdr:nvSpPr>
      <cdr:spPr>
        <a:xfrm xmlns:a="http://schemas.openxmlformats.org/drawingml/2006/main" flipH="1" flipV="1">
          <a:off x="4936589" y="1782040"/>
          <a:ext cx="45719" cy="240781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0.83842</cdr:x>
      <cdr:y>0.24637</cdr:y>
    </cdr:from>
    <cdr:to>
      <cdr:x>0.8435</cdr:x>
      <cdr:y>0.54945</cdr:y>
    </cdr:to>
    <cdr:sp macro="" textlink="">
      <cdr:nvSpPr>
        <cdr:cNvPr id="28" name="Conector de seta reta 27"/>
        <cdr:cNvSpPr/>
      </cdr:nvSpPr>
      <cdr:spPr>
        <a:xfrm xmlns:a="http://schemas.openxmlformats.org/drawingml/2006/main" flipV="1">
          <a:off x="7546730" y="1522267"/>
          <a:ext cx="45719" cy="189419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0.40157</cdr:x>
      <cdr:y>0.11183</cdr:y>
    </cdr:from>
    <cdr:to>
      <cdr:x>0.69823</cdr:x>
      <cdr:y>0.93845</cdr:y>
    </cdr:to>
    <cdr:sp macro="" textlink="">
      <cdr:nvSpPr>
        <cdr:cNvPr id="29" name="Retângulo 28"/>
        <cdr:cNvSpPr/>
      </cdr:nvSpPr>
      <cdr:spPr>
        <a:xfrm xmlns:a="http://schemas.openxmlformats.org/drawingml/2006/main">
          <a:off x="3614615" y="681078"/>
          <a:ext cx="2670257" cy="516955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25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995C48A4-5B85-4BB8-969B-13EF52BE13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FE91E18C-A653-4F33-BB63-61C239168C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1529C53D-B166-46AC-A4C7-FCB37AAC172E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6602F28E-A9DF-44C0-BCFE-33C7287EB8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F7A3BF06-5F7A-47EB-86A4-8425366298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FCE23FB5-454D-4F67-AC83-CA2CB1AABC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D35C0FBD-0C2F-4546-B5E5-7DC11FC17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E00DEA28-D517-4F16-B7A2-AB6316AF50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9C3DE22E-19F0-4BFA-B0AF-7389CF5598AC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72B20B7F-43D7-42E7-B8B5-C5DE4138B2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526E4B9C-538C-4008-A12B-A57ADF22D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DB88EE58-8C86-4844-9B0E-20D3DC7922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9852065D-89D0-49D0-AB81-73BE13B5C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52CC6DAC-BD7E-43B0-9F85-6A113D4421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41FAB57-6A24-47F6-9EBD-AE6D7DA14B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63E965B-006C-4D61-963D-604471EB4FF3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17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7588CD7-D291-4F9E-BBDD-3917293B7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912A0EB-42B6-419B-B49F-9985F9507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04770A6-F261-485C-B400-041525D41B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71281D-67BF-42FA-8268-F7C096EBCAC2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29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976B89D-628E-43A8-9278-5053938E2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5C62422-AAF8-42FE-B105-287CC0D89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8976C82-9FA3-4035-8127-AC43F22C4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6D97B0-0839-46A5-A1BA-B6696A56BBAE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F2EF520-D2AB-4AB3-9F85-ECD35624C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689ADD4-F99B-4B87-8CA7-7BD848BB6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4783EE9F-38D4-4CC3-BCAE-199D72D4D27F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10B10F89-E6C3-4E61-B1D9-509E8D88ACF7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23B9F541-FCAC-454F-A3EB-21F736454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32348137-3318-4AD6-9A8F-234875DE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CF58-C1F6-455A-92B0-81CC74072DC7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3CD242CC-DCF3-4EE4-9D64-3F4FF0D2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6395F02F-8D12-4D7E-80D0-A4E4F788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7BD9-533B-48F0-B6EB-2E483CDC9F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659773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4AE63239-6347-4DA1-9FFF-69BF46EDFD5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6B3D9E9E-DBBE-4712-B433-86008780C957}"/>
                </a:ext>
              </a:extLst>
            </p:cNvPr>
            <p:cNvCxnSpPr/>
            <p:nvPr/>
          </p:nvCxnSpPr>
          <p:spPr>
            <a:xfrm rot="10800000">
              <a:off x="1073151" y="1202527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25322D86-7197-4410-8012-A51882B7FA40}"/>
                </a:ext>
              </a:extLst>
            </p:cNvPr>
            <p:cNvCxnSpPr/>
            <p:nvPr/>
          </p:nvCxnSpPr>
          <p:spPr>
            <a:xfrm rot="10800000">
              <a:off x="1073151" y="126565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BC6CB496-DBA6-41CD-95DD-0D0FDE5B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2677-BC75-4282-B4B5-923BDDE0DB42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E797B146-6D23-43A0-BD55-B95A44C7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39B6137D-45E9-402A-8D93-16315083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4AA3-31A0-4FBB-AB79-2231503DF9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731296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36830F64-8568-4CDD-BEE3-ECD8FAC8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E3C0-0FFD-4E53-B39F-2C5D654FFD83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06BBC1A5-3116-4521-A2FE-489650AC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8B50F8AB-E8C4-4D3D-BCFC-85BB93DC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E21B-161B-43D5-8D95-696C415F7C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103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E9C96F92-91A5-42D3-B969-1FF4DADE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4BB2-5899-4643-A51A-70EA9EAE694F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69AD9EAF-47A7-47B1-8006-D69C2CBE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D54DEBF3-CE78-4402-8750-67CFC68F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85C4-09EB-43FD-BED3-642803B853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77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0721AB-568C-4278-AB40-F7F5686BF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pt-B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B23123-98AB-43DA-BCE7-BD10A39D0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7E5F318-B864-4398-86EA-43B69D60F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2FF-16A0-4C5A-A950-69A86F2E4B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059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F8297207-B2FE-4D38-9F97-E4E0A40F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00A4-AC41-4C53-9B2C-F794004B0492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F496ED41-FD50-4D91-9393-3048790A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B7FAA25A-2D08-40DE-8030-06CE5468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D42C-E260-44AD-A505-8820AE38C8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15280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F9BEC942-D4DA-4A80-9CE9-FF6CF9F3E3E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6022DFA9-996E-4966-8CE0-25B05A9321BB}"/>
                </a:ext>
              </a:extLst>
            </p:cNvPr>
            <p:cNvCxnSpPr/>
            <p:nvPr/>
          </p:nvCxnSpPr>
          <p:spPr>
            <a:xfrm>
              <a:off x="522311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F564A08D-CB08-4C31-B9D2-3CE75B88990E}"/>
                </a:ext>
              </a:extLst>
            </p:cNvPr>
            <p:cNvCxnSpPr/>
            <p:nvPr/>
          </p:nvCxnSpPr>
          <p:spPr>
            <a:xfrm>
              <a:off x="522311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EAD2671F-8A2A-4833-B03F-AB574E7BF31D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B83F2441-429A-4412-947A-49BA6617356E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68B42344-8A7E-479C-8D9D-ABEC7E6C3A57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3FDE3D20-24EC-4C6D-A1B3-DE54153045AA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78D07D8E-6575-45AD-8117-E98BAEEEF81D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CC7B4DA3-754A-4D1A-BDC6-A209142C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773795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A06669C8-EE2D-4789-B3B8-9D7D55E3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2602-E9F8-46DF-8726-FEC086E79A21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2B59EC60-51CF-4A8B-937C-4C52ADC1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A60B966A-D4FF-4F2C-9A32-EB423B5F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19E8-526E-4793-B93D-1EB8937E21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93903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19640D6D-1DD2-48FE-BB78-557877B7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A643-3B8F-4E85-9476-F7863B18D84F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7C1802D8-DEFD-4041-AB5C-2419BF54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878B230C-EAC1-4975-A94B-CF48293E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E419-E8B5-44EF-AECF-7737CA5D28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63551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A395EC80-F874-40B2-9FD4-96AA64AD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B4C3-D9C1-44A8-A105-4FDEE432C869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39BED987-A8DD-4F99-B912-5E50C544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DC4933B7-C4C2-43E3-9ABE-8AB3794D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FDE5-ABFA-427E-9203-A8E0BBAA7A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4526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775F8315-2FFD-4234-BFEF-03DD931B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019C-4803-4B7A-951B-8D885AA391C2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21F45DD5-AFF0-4758-BA5B-0D38FA14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F6737BE7-EFC4-42C4-921F-FAB08C89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C54E-476E-4E2F-9C89-76ADAC7A0E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46837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389BB479-7CA5-4A12-BF67-B053B6F7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ED52-EB42-4115-BD5A-E8C0E8C4C97F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A36B601D-7250-4335-92F5-B7EFA892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006555D4-5426-4176-BCBD-1EC3CA93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C410-ECAF-4ED7-A4DE-1D09098E71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525285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DCFBF800-CBA2-4A30-8894-7F367DE8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9F46-AFCB-4DE9-BBF9-E2A35A3985A5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A98E0283-1E5B-48C2-9C9C-DA8BD7DF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4D31EED9-704C-4700-A033-7D95D25B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F490-86D3-4ABB-8B35-257990AAE65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28817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F87A975C-488F-4336-9864-1A19F8EEE5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3B56A6-36AE-4332-968E-48618B761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1F0B7CCE-2450-418B-95FC-BA80175C7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3A1D2-167A-4BE2-B09E-10AE64BDBD12}" type="datetimeFigureOut">
              <a:rPr lang="pt-BR"/>
              <a:pPr>
                <a:defRPr/>
              </a:pPr>
              <a:t>20/09/2020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DF02B2E2-62B4-412D-839C-C955C8034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161CBFEC-599E-41D1-8DA2-742D65D20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02F9C87F-279B-42C5-B302-7DC0CD68A2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B53C7BD0-D84A-475A-B615-D63D04E6DE8E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AC9064AE-14C3-46C2-900F-C81E5D36C33F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C563E22A-6D76-4EE9-A17A-4C25A86AD435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7" r:id="rId10"/>
    <p:sldLayoutId id="2147483693" r:id="rId11"/>
    <p:sldLayoutId id="2147483694" r:id="rId12"/>
    <p:sldLayoutId id="2147483698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0CB17B-1432-4CDC-BF84-BD9B58A96DF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73775" y="2416862"/>
            <a:ext cx="10714037" cy="2219325"/>
          </a:xfrm>
        </p:spPr>
        <p:txBody>
          <a:bodyPr/>
          <a:lstStyle/>
          <a:p>
            <a:pPr eaLnBrk="1" hangingPunct="1"/>
            <a:r>
              <a:rPr altLang="pt-BR" sz="4000" cap="none" dirty="0"/>
              <a:t>AULA 10.  A crise da </a:t>
            </a:r>
            <a:r>
              <a:rPr altLang="pt-BR" sz="4000" cap="none" dirty="0" smtClean="0"/>
              <a:t/>
            </a:r>
            <a:br>
              <a:rPr altLang="pt-BR" sz="4000" cap="none" dirty="0" smtClean="0"/>
            </a:br>
            <a:r>
              <a:rPr altLang="pt-BR" sz="4000" cap="none" dirty="0" smtClean="0"/>
              <a:t>divida </a:t>
            </a:r>
            <a:r>
              <a:rPr altLang="pt-BR" sz="4000" cap="none" dirty="0"/>
              <a:t>externa e </a:t>
            </a:r>
            <a:r>
              <a:rPr altLang="pt-BR" sz="4000" cap="none" dirty="0" smtClean="0"/>
              <a:t>sua</a:t>
            </a:r>
            <a:endParaRPr altLang="pt-BR" sz="4000" cap="none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E8B2D98-CDD4-4DA8-8BCF-96B0AE58015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Gremaud  - REC2413- Economia Brasileira Contemporânea </a:t>
            </a:r>
            <a:r>
              <a:rPr altLang="pt-BR" dirty="0" smtClean="0"/>
              <a:t>2020</a:t>
            </a:r>
            <a:endParaRPr alt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94" y="1046375"/>
            <a:ext cx="5761206" cy="38647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F8C832FE-92D0-4224-A053-A79BDFA5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Crise externa e suas implicações no BP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3DDD29-3BDF-4477-BA7E-AA5D7C09B8B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920875"/>
            <a:ext cx="2747963" cy="4627563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Bal Trans Corrente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40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0070C0"/>
                </a:solidFill>
              </a:rPr>
              <a:t>( POSITIVA 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altLang="pt-BR" sz="2400" b="1"/>
              <a:t>Saldo = 0 (ou +)</a:t>
            </a:r>
          </a:p>
          <a:p>
            <a:pPr marL="0" indent="0">
              <a:buFont typeface="Wingdings" panose="05000000000000000000" pitchFamily="2" charset="2"/>
              <a:buNone/>
            </a:pPr>
            <a:endParaRPr altLang="pt-BR" b="1">
              <a:solidFill>
                <a:srgbClr val="0070C0"/>
              </a:solidFill>
            </a:endParaRPr>
          </a:p>
        </p:txBody>
      </p:sp>
      <p:sp>
        <p:nvSpPr>
          <p:cNvPr id="17412" name="CaixaDeTexto 5">
            <a:extLst>
              <a:ext uri="{FF2B5EF4-FFF2-40B4-BE49-F238E27FC236}">
                <a16:creationId xmlns:a16="http://schemas.microsoft.com/office/drawing/2014/main" id="{B31C8E62-3927-49A1-8B52-40EB042D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317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Antes da crise 1978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2210C0F-F860-4187-9751-F34C6E7F03F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2E67F310-8A7E-4903-BD30-070C8D88CC2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EC92046-2872-49E4-9812-8C26BFE7F08B}"/>
              </a:ext>
            </a:extLst>
          </p:cNvPr>
          <p:cNvSpPr/>
          <p:nvPr/>
        </p:nvSpPr>
        <p:spPr>
          <a:xfrm>
            <a:off x="180975" y="3249613"/>
            <a:ext cx="11771313" cy="576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6804E1AC-E066-432B-99B4-C5A54735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338"/>
            <a:ext cx="9980613" cy="1096962"/>
          </a:xfrm>
        </p:spPr>
        <p:txBody>
          <a:bodyPr/>
          <a:lstStyle/>
          <a:p>
            <a:r>
              <a:rPr altLang="pt-BR"/>
              <a:t>Crise externa e suas implicações no BP </a:t>
            </a:r>
          </a:p>
        </p:txBody>
      </p:sp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id="{0CCD0D4E-6CA5-4527-9F1B-F5016927F25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920875"/>
            <a:ext cx="2747963" cy="4627563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Bal Trans Corrente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40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0070C0"/>
                </a:solidFill>
              </a:rPr>
              <a:t>( POSITIVA 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altLang="pt-BR" sz="2400" b="1"/>
              <a:t>Saldo = 0 (ou +)</a:t>
            </a:r>
          </a:p>
          <a:p>
            <a:pPr marL="0" indent="0">
              <a:buFont typeface="Wingdings" panose="05000000000000000000" pitchFamily="2" charset="2"/>
              <a:buNone/>
            </a:pPr>
            <a:endParaRPr altLang="pt-BR" b="1">
              <a:solidFill>
                <a:srgbClr val="0070C0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98702A5-2014-4AC8-88B1-9815B3E1F403}"/>
              </a:ext>
            </a:extLst>
          </p:cNvPr>
          <p:cNvSpPr txBox="1">
            <a:spLocks/>
          </p:cNvSpPr>
          <p:nvPr/>
        </p:nvSpPr>
        <p:spPr bwMode="auto">
          <a:xfrm>
            <a:off x="3849688" y="1920875"/>
            <a:ext cx="3335337" cy="46275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Bal Trans Corrente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comercial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rendas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19461" name="CaixaDeTexto 5">
            <a:extLst>
              <a:ext uri="{FF2B5EF4-FFF2-40B4-BE49-F238E27FC236}">
                <a16:creationId xmlns:a16="http://schemas.microsoft.com/office/drawing/2014/main" id="{E6C7838B-FD96-4867-B56B-FBCD717A8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317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Antes da crise 1978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6C3D6E-9826-49EF-AD9F-598794C9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1306513"/>
            <a:ext cx="344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Início da crise 1979/80</a:t>
            </a:r>
          </a:p>
        </p:txBody>
      </p:sp>
      <p:sp>
        <p:nvSpPr>
          <p:cNvPr id="10" name="Seta: Entalhada para a Direita 9">
            <a:extLst>
              <a:ext uri="{FF2B5EF4-FFF2-40B4-BE49-F238E27FC236}">
                <a16:creationId xmlns:a16="http://schemas.microsoft.com/office/drawing/2014/main" id="{E0F7A51E-BF99-41D8-837F-8E3115E9937F}"/>
              </a:ext>
            </a:extLst>
          </p:cNvPr>
          <p:cNvSpPr/>
          <p:nvPr/>
        </p:nvSpPr>
        <p:spPr>
          <a:xfrm>
            <a:off x="3176588" y="3643313"/>
            <a:ext cx="1241425" cy="2397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510591-5BCF-4D66-92AE-9EED222A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3289300"/>
            <a:ext cx="4235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latin typeface="Arial" panose="020B0604020202020204" pitchFamily="34" charset="0"/>
              </a:rPr>
              <a:t>Aumento do Preço do petróleo e outras commodities  (79)</a:t>
            </a:r>
          </a:p>
        </p:txBody>
      </p:sp>
      <p:sp>
        <p:nvSpPr>
          <p:cNvPr id="12" name="Seta: Entalhada para a Direita 11">
            <a:extLst>
              <a:ext uri="{FF2B5EF4-FFF2-40B4-BE49-F238E27FC236}">
                <a16:creationId xmlns:a16="http://schemas.microsoft.com/office/drawing/2014/main" id="{DD4E56D1-8888-46B3-B81D-6AB972A18516}"/>
              </a:ext>
            </a:extLst>
          </p:cNvPr>
          <p:cNvSpPr/>
          <p:nvPr/>
        </p:nvSpPr>
        <p:spPr>
          <a:xfrm>
            <a:off x="3173413" y="4640263"/>
            <a:ext cx="1241425" cy="2381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046A29-C1DB-463E-818E-C71E5B51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038" y="4398963"/>
            <a:ext cx="451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latin typeface="Arial" panose="020B0604020202020204" pitchFamily="34" charset="0"/>
              </a:rPr>
              <a:t>Aumento das taxa de juros sobre a divida acumulada brasileira (79)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D83F3BE-9511-46B8-8548-8D08FA7C346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367950B2-4A2E-435A-8D21-C9CF3D2FECA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187DE6D3-BF34-4858-8806-30E7C2753B63}"/>
              </a:ext>
            </a:extLst>
          </p:cNvPr>
          <p:cNvSpPr/>
          <p:nvPr/>
        </p:nvSpPr>
        <p:spPr>
          <a:xfrm>
            <a:off x="414338" y="3671888"/>
            <a:ext cx="11361737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CE9EBF6A-F966-433F-A09B-0EF3CC6EF5B4}"/>
              </a:ext>
            </a:extLst>
          </p:cNvPr>
          <p:cNvSpPr/>
          <p:nvPr/>
        </p:nvSpPr>
        <p:spPr>
          <a:xfrm>
            <a:off x="4600575" y="3489325"/>
            <a:ext cx="365125" cy="730250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: Curva para a Direita 5">
            <a:extLst>
              <a:ext uri="{FF2B5EF4-FFF2-40B4-BE49-F238E27FC236}">
                <a16:creationId xmlns:a16="http://schemas.microsoft.com/office/drawing/2014/main" id="{60BE5E44-D43B-4758-9C24-0096CFDE5F08}"/>
              </a:ext>
            </a:extLst>
          </p:cNvPr>
          <p:cNvSpPr/>
          <p:nvPr/>
        </p:nvSpPr>
        <p:spPr>
          <a:xfrm>
            <a:off x="5792788" y="3486150"/>
            <a:ext cx="366712" cy="73183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: Curva para a Direita 6">
            <a:extLst>
              <a:ext uri="{FF2B5EF4-FFF2-40B4-BE49-F238E27FC236}">
                <a16:creationId xmlns:a16="http://schemas.microsoft.com/office/drawing/2014/main" id="{0ED77A2C-F3F2-4841-95EC-AEEE4E6E70C8}"/>
              </a:ext>
            </a:extLst>
          </p:cNvPr>
          <p:cNvSpPr/>
          <p:nvPr/>
        </p:nvSpPr>
        <p:spPr>
          <a:xfrm>
            <a:off x="7281863" y="3498850"/>
            <a:ext cx="366712" cy="730250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15027AF9-438E-4B7C-93FD-E3F5F45D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338"/>
            <a:ext cx="9980613" cy="1096962"/>
          </a:xfrm>
        </p:spPr>
        <p:txBody>
          <a:bodyPr/>
          <a:lstStyle/>
          <a:p>
            <a:r>
              <a:rPr altLang="pt-BR"/>
              <a:t>Crise externa e suas implicações no BP 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4F184AE2-5F91-456C-99DD-72D4E422247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920875"/>
            <a:ext cx="2747963" cy="4627563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Bal Trans Corrente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40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0070C0"/>
                </a:solidFill>
              </a:rPr>
              <a:t>( POSITIVA 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altLang="pt-BR" sz="2400" b="1"/>
              <a:t>Saldo = 0 (ou +)</a:t>
            </a:r>
          </a:p>
          <a:p>
            <a:pPr marL="0" indent="0">
              <a:buFont typeface="Wingdings" panose="05000000000000000000" pitchFamily="2" charset="2"/>
              <a:buNone/>
            </a:pPr>
            <a:endParaRPr altLang="pt-BR" b="1">
              <a:solidFill>
                <a:srgbClr val="0070C0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63668B7-8E02-4F84-9F99-A0AD51C5E16F}"/>
              </a:ext>
            </a:extLst>
          </p:cNvPr>
          <p:cNvSpPr txBox="1">
            <a:spLocks/>
          </p:cNvSpPr>
          <p:nvPr/>
        </p:nvSpPr>
        <p:spPr bwMode="auto">
          <a:xfrm>
            <a:off x="3849688" y="1920875"/>
            <a:ext cx="3335337" cy="46275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Bal Trans Corrente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comercial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rendas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/>
              <a:t>Bal. de Capitais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b="1">
                <a:solidFill>
                  <a:srgbClr val="0070C0"/>
                </a:solidFill>
              </a:rPr>
              <a:t>( - POSITIVA 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600" b="1"/>
              <a:t>Saldo (&lt; 0)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21509" name="CaixaDeTexto 5">
            <a:extLst>
              <a:ext uri="{FF2B5EF4-FFF2-40B4-BE49-F238E27FC236}">
                <a16:creationId xmlns:a16="http://schemas.microsoft.com/office/drawing/2014/main" id="{5F8D5A00-F48B-42A1-B0D1-F1CDD2595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317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Antes da crise 1978</a:t>
            </a:r>
          </a:p>
        </p:txBody>
      </p:sp>
      <p:sp>
        <p:nvSpPr>
          <p:cNvPr id="21510" name="CaixaDeTexto 6">
            <a:extLst>
              <a:ext uri="{FF2B5EF4-FFF2-40B4-BE49-F238E27FC236}">
                <a16:creationId xmlns:a16="http://schemas.microsoft.com/office/drawing/2014/main" id="{D8A73C64-BEAC-48ED-8EB1-0C4DFD02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1306513"/>
            <a:ext cx="344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Início da crise 1979/80</a:t>
            </a:r>
          </a:p>
        </p:txBody>
      </p:sp>
      <p:sp>
        <p:nvSpPr>
          <p:cNvPr id="10" name="Seta: Entalhada para a Direita 9">
            <a:extLst>
              <a:ext uri="{FF2B5EF4-FFF2-40B4-BE49-F238E27FC236}">
                <a16:creationId xmlns:a16="http://schemas.microsoft.com/office/drawing/2014/main" id="{02863089-F663-472C-8457-9231151FE68D}"/>
              </a:ext>
            </a:extLst>
          </p:cNvPr>
          <p:cNvSpPr/>
          <p:nvPr/>
        </p:nvSpPr>
        <p:spPr>
          <a:xfrm>
            <a:off x="3176588" y="3643313"/>
            <a:ext cx="1241425" cy="2397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1512" name="CaixaDeTexto 10">
            <a:extLst>
              <a:ext uri="{FF2B5EF4-FFF2-40B4-BE49-F238E27FC236}">
                <a16:creationId xmlns:a16="http://schemas.microsoft.com/office/drawing/2014/main" id="{E3D164D0-0D51-480C-B1D6-1106D1387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3289300"/>
            <a:ext cx="4235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latin typeface="Arial" panose="020B0604020202020204" pitchFamily="34" charset="0"/>
              </a:rPr>
              <a:t>Aumento do Preço do petróleo e outras commodities  (79)</a:t>
            </a:r>
          </a:p>
        </p:txBody>
      </p:sp>
      <p:sp>
        <p:nvSpPr>
          <p:cNvPr id="12" name="Seta: Entalhada para a Direita 11">
            <a:extLst>
              <a:ext uri="{FF2B5EF4-FFF2-40B4-BE49-F238E27FC236}">
                <a16:creationId xmlns:a16="http://schemas.microsoft.com/office/drawing/2014/main" id="{70FDF740-CA8D-4679-810D-B945AF331BF6}"/>
              </a:ext>
            </a:extLst>
          </p:cNvPr>
          <p:cNvSpPr/>
          <p:nvPr/>
        </p:nvSpPr>
        <p:spPr>
          <a:xfrm>
            <a:off x="3173413" y="4640263"/>
            <a:ext cx="1241425" cy="2381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1514" name="CaixaDeTexto 12">
            <a:extLst>
              <a:ext uri="{FF2B5EF4-FFF2-40B4-BE49-F238E27FC236}">
                <a16:creationId xmlns:a16="http://schemas.microsoft.com/office/drawing/2014/main" id="{F6FC01DE-B17E-4F77-8EF1-0F2D6115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038" y="4398963"/>
            <a:ext cx="451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latin typeface="Arial" panose="020B0604020202020204" pitchFamily="34" charset="0"/>
              </a:rPr>
              <a:t>Aumento das taxa de juros sobre a divida acumulada brasileira (79)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FE8A80D-F01D-4A9D-B64F-BC7CD63A214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DC1F3E05-06F1-4A29-BB0D-93BA8D64077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5897F879-9BB8-4A74-B251-CE2D92C954DF}"/>
              </a:ext>
            </a:extLst>
          </p:cNvPr>
          <p:cNvSpPr/>
          <p:nvPr/>
        </p:nvSpPr>
        <p:spPr>
          <a:xfrm>
            <a:off x="414338" y="3671888"/>
            <a:ext cx="11361737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Balão de Fala: Retângulo 1">
            <a:extLst>
              <a:ext uri="{FF2B5EF4-FFF2-40B4-BE49-F238E27FC236}">
                <a16:creationId xmlns:a16="http://schemas.microsoft.com/office/drawing/2014/main" id="{159BCB29-483D-4525-8DF6-AA2523CC204B}"/>
              </a:ext>
            </a:extLst>
          </p:cNvPr>
          <p:cNvSpPr/>
          <p:nvPr/>
        </p:nvSpPr>
        <p:spPr>
          <a:xfrm>
            <a:off x="7680325" y="4970463"/>
            <a:ext cx="3405188" cy="1082675"/>
          </a:xfrm>
          <a:prstGeom prst="wedgeRectCallout">
            <a:avLst>
              <a:gd name="adj1" fmla="val 10568"/>
              <a:gd name="adj2" fmla="val -90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Entrada autônoma de capital não suficiente  para fechar BP – existe perda de reservas 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BC05313B-56DE-4388-922A-BB249B0305D1}"/>
              </a:ext>
            </a:extLst>
          </p:cNvPr>
          <p:cNvSpPr/>
          <p:nvPr/>
        </p:nvSpPr>
        <p:spPr>
          <a:xfrm>
            <a:off x="7680325" y="4970463"/>
            <a:ext cx="3405188" cy="1082675"/>
          </a:xfrm>
          <a:prstGeom prst="wedgeRectCallout">
            <a:avLst>
              <a:gd name="adj1" fmla="val 43211"/>
              <a:gd name="adj2" fmla="val -9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Entrada autônoma de capital não suficiente  para fechar BP – existe perda de reservas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123322"/>
              </p:ext>
            </p:extLst>
          </p:nvPr>
        </p:nvGraphicFramePr>
        <p:xfrm>
          <a:off x="369455" y="224992"/>
          <a:ext cx="11418312" cy="677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Chart" r:id="rId3" imgW="8644877" imgH="6779340" progId="Excel.Chart.8">
                  <p:embed/>
                </p:oleObj>
              </mc:Choice>
              <mc:Fallback>
                <p:oleObj name="Chart" r:id="rId3" imgW="8644877" imgH="6779340" progId="Excel.Chart.8">
                  <p:embed/>
                  <p:pic>
                    <p:nvPicPr>
                      <p:cNvPr id="72706" name="Grá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55" y="224992"/>
                        <a:ext cx="11418312" cy="677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E163F6C-BDEC-48F5-A23F-D2C010321952}"/>
              </a:ext>
            </a:extLst>
          </p:cNvPr>
          <p:cNvCxnSpPr/>
          <p:nvPr/>
        </p:nvCxnSpPr>
        <p:spPr>
          <a:xfrm>
            <a:off x="5689459" y="1628775"/>
            <a:ext cx="73025" cy="48958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8" name="CaixaDeTexto 6"/>
          <p:cNvSpPr txBox="1">
            <a:spLocks noChangeArrowheads="1"/>
          </p:cNvSpPr>
          <p:nvPr/>
        </p:nvSpPr>
        <p:spPr bwMode="auto">
          <a:xfrm>
            <a:off x="5395914" y="1979614"/>
            <a:ext cx="771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1978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74D3597-D5BF-4976-AB62-F5B2F0CE9FEC}"/>
              </a:ext>
            </a:extLst>
          </p:cNvPr>
          <p:cNvCxnSpPr/>
          <p:nvPr/>
        </p:nvCxnSpPr>
        <p:spPr>
          <a:xfrm>
            <a:off x="8285020" y="1489291"/>
            <a:ext cx="29298" cy="50065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0" name="CaixaDeTexto 10"/>
          <p:cNvSpPr txBox="1">
            <a:spLocks noChangeArrowheads="1"/>
          </p:cNvSpPr>
          <p:nvPr/>
        </p:nvSpPr>
        <p:spPr bwMode="auto">
          <a:xfrm>
            <a:off x="8022794" y="1870798"/>
            <a:ext cx="771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23360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C5F43E58-81A0-462A-B6BB-4A9C5D689D1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41E30C-052B-4557-97CA-7C0BFB21537C}" type="slidenum">
              <a:rPr lang="pt-BR" altLang="en-US" sz="1400" b="1">
                <a:solidFill>
                  <a:schemeClr val="tx2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400" b="1">
              <a:solidFill>
                <a:schemeClr val="tx2"/>
              </a:solidFill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0DBC0909-22BA-42D3-B8D3-BF7ABA40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4F40C15D-5E93-4961-9ECA-FB6C3AA5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338"/>
            <a:ext cx="9980613" cy="1096962"/>
          </a:xfrm>
        </p:spPr>
        <p:txBody>
          <a:bodyPr/>
          <a:lstStyle/>
          <a:p>
            <a:r>
              <a:rPr altLang="pt-BR"/>
              <a:t>Crise externa e suas implicações no BP </a:t>
            </a:r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id="{94EE549F-C616-446D-8791-D0408C41C8F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920875"/>
            <a:ext cx="2747963" cy="4627563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Bal Trans Corrente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40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0070C0"/>
                </a:solidFill>
              </a:rPr>
              <a:t>( POSITIVA 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altLang="pt-BR" sz="2400" b="1"/>
              <a:t>Saldo = 0 (ou +)</a:t>
            </a:r>
          </a:p>
          <a:p>
            <a:pPr marL="0" indent="0">
              <a:buFont typeface="Wingdings" panose="05000000000000000000" pitchFamily="2" charset="2"/>
              <a:buNone/>
            </a:pPr>
            <a:endParaRPr altLang="pt-BR" b="1">
              <a:solidFill>
                <a:srgbClr val="0070C0"/>
              </a:solidFill>
            </a:endParaRPr>
          </a:p>
        </p:txBody>
      </p:sp>
      <p:sp>
        <p:nvSpPr>
          <p:cNvPr id="25604" name="Espaço Reservado para Conteúdo 2">
            <a:extLst>
              <a:ext uri="{FF2B5EF4-FFF2-40B4-BE49-F238E27FC236}">
                <a16:creationId xmlns:a16="http://schemas.microsoft.com/office/drawing/2014/main" id="{CB3ACAC3-9873-43A8-8F5D-C281E83C97D4}"/>
              </a:ext>
            </a:extLst>
          </p:cNvPr>
          <p:cNvSpPr txBox="1">
            <a:spLocks/>
          </p:cNvSpPr>
          <p:nvPr/>
        </p:nvSpPr>
        <p:spPr bwMode="auto">
          <a:xfrm>
            <a:off x="3849688" y="1920875"/>
            <a:ext cx="3335337" cy="46275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Bal Trans Corrente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comercial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rendas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/>
              <a:t>Bal. de Capitais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b="1">
                <a:solidFill>
                  <a:srgbClr val="0070C0"/>
                </a:solidFill>
              </a:rPr>
              <a:t>( - POSITIVA 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600" b="1"/>
              <a:t>Saldo (&lt; 0)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5225ADB-7BA2-46E8-8412-12EADC79C562}"/>
              </a:ext>
            </a:extLst>
          </p:cNvPr>
          <p:cNvSpPr txBox="1">
            <a:spLocks/>
          </p:cNvSpPr>
          <p:nvPr/>
        </p:nvSpPr>
        <p:spPr bwMode="auto">
          <a:xfrm>
            <a:off x="8243888" y="1920875"/>
            <a:ext cx="3057525" cy="46275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800" b="1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800" b="1">
              <a:solidFill>
                <a:srgbClr val="0070C0"/>
              </a:solidFill>
            </a:endParaRP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800" b="1">
              <a:solidFill>
                <a:srgbClr val="0070C0"/>
              </a:solidFill>
            </a:endParaRPr>
          </a:p>
          <a:p>
            <a:pPr algn="r">
              <a:buFont typeface="Wingdings" panose="05000000000000000000" pitchFamily="2" charset="2"/>
              <a:buNone/>
            </a:pPr>
            <a:r>
              <a:rPr lang="pt-BR" altLang="pt-BR" sz="2400"/>
              <a:t>     Bal. Rendas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pt-BR" altLang="pt-BR" sz="2600"/>
              <a:t>Bal. de Capitais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(queda e ZERO)</a:t>
            </a:r>
          </a:p>
          <a:p>
            <a:pPr algn="r">
              <a:buFont typeface="Wingdings" panose="05000000000000000000" pitchFamily="2" charset="2"/>
              <a:buNone/>
            </a:pPr>
            <a:endParaRPr lang="pt-BR" altLang="pt-BR" sz="2800" b="1">
              <a:solidFill>
                <a:srgbClr val="0070C0"/>
              </a:solidFill>
            </a:endParaRPr>
          </a:p>
        </p:txBody>
      </p:sp>
      <p:sp>
        <p:nvSpPr>
          <p:cNvPr id="25606" name="CaixaDeTexto 5">
            <a:extLst>
              <a:ext uri="{FF2B5EF4-FFF2-40B4-BE49-F238E27FC236}">
                <a16:creationId xmlns:a16="http://schemas.microsoft.com/office/drawing/2014/main" id="{AAFC7459-A7B4-496C-BC18-F69D0F7F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317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Antes da crise 1978</a:t>
            </a:r>
          </a:p>
        </p:txBody>
      </p:sp>
      <p:sp>
        <p:nvSpPr>
          <p:cNvPr id="25607" name="CaixaDeTexto 6">
            <a:extLst>
              <a:ext uri="{FF2B5EF4-FFF2-40B4-BE49-F238E27FC236}">
                <a16:creationId xmlns:a16="http://schemas.microsoft.com/office/drawing/2014/main" id="{56D61265-8E34-4160-ABCA-8778C1D8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306513"/>
            <a:ext cx="351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Início da crise 1979/80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6AF2E9-7599-403C-9C70-C1BD3EE5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936625"/>
            <a:ext cx="3441700" cy="83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Apice e solução da crise 1983-85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A19DF9E-8E6F-4548-A653-54E96A22172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FC10C65A-4F94-410E-8C67-BEA3BC967C9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6E3F697A-D559-40CE-97E6-1F76E8AF4D78}"/>
              </a:ext>
            </a:extLst>
          </p:cNvPr>
          <p:cNvSpPr/>
          <p:nvPr/>
        </p:nvSpPr>
        <p:spPr>
          <a:xfrm>
            <a:off x="463550" y="4641850"/>
            <a:ext cx="11360150" cy="1492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CB6C11A1-D117-4F49-9307-75553386CAD4}"/>
              </a:ext>
            </a:extLst>
          </p:cNvPr>
          <p:cNvCxnSpPr/>
          <p:nvPr/>
        </p:nvCxnSpPr>
        <p:spPr>
          <a:xfrm>
            <a:off x="10128250" y="4754563"/>
            <a:ext cx="14288" cy="1252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6488FF-8C06-4631-911E-9B6474302D1A}" type="slidenum">
              <a:rPr lang="pt-BR" smtClean="0"/>
              <a:pPr/>
              <a:t>2</a:t>
            </a:fld>
            <a:endParaRPr lang="pt-BR" smtClean="0"/>
          </a:p>
        </p:txBody>
      </p:sp>
      <p:pic>
        <p:nvPicPr>
          <p:cNvPr id="5123" name="Picture 2" descr="ditadur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374650"/>
            <a:ext cx="7993062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4475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2A8189B3-6D94-4BFA-8DAC-0CF2C961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338"/>
            <a:ext cx="9980613" cy="1096962"/>
          </a:xfrm>
        </p:spPr>
        <p:txBody>
          <a:bodyPr/>
          <a:lstStyle/>
          <a:p>
            <a:r>
              <a:rPr altLang="pt-BR"/>
              <a:t>Crise externa e suas implicações no BP 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179D2D68-3DC6-459C-A3DD-530612D85B8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920875"/>
            <a:ext cx="2747963" cy="4627563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Bal Trans Corrente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40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0070C0"/>
                </a:solidFill>
              </a:rPr>
              <a:t>( POSITIVA 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altLang="pt-BR" sz="2400" b="1"/>
              <a:t>Saldo = 0 (ou +)</a:t>
            </a:r>
          </a:p>
          <a:p>
            <a:pPr marL="0" indent="0">
              <a:buFont typeface="Wingdings" panose="05000000000000000000" pitchFamily="2" charset="2"/>
              <a:buNone/>
            </a:pPr>
            <a:endParaRPr altLang="pt-BR" b="1">
              <a:solidFill>
                <a:srgbClr val="0070C0"/>
              </a:solidFill>
            </a:endParaRPr>
          </a:p>
        </p:txBody>
      </p:sp>
      <p:sp>
        <p:nvSpPr>
          <p:cNvPr id="27652" name="Espaço Reservado para Conteúdo 2">
            <a:extLst>
              <a:ext uri="{FF2B5EF4-FFF2-40B4-BE49-F238E27FC236}">
                <a16:creationId xmlns:a16="http://schemas.microsoft.com/office/drawing/2014/main" id="{78DEA61F-7D7C-4C20-8D7D-E4EC6D0FCCBA}"/>
              </a:ext>
            </a:extLst>
          </p:cNvPr>
          <p:cNvSpPr txBox="1">
            <a:spLocks/>
          </p:cNvSpPr>
          <p:nvPr/>
        </p:nvSpPr>
        <p:spPr bwMode="auto">
          <a:xfrm>
            <a:off x="3849688" y="1920875"/>
            <a:ext cx="3335337" cy="46275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Bal Trans Corrente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comercial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rendas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/>
              <a:t>Bal. de Capitais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b="1">
                <a:solidFill>
                  <a:srgbClr val="0070C0"/>
                </a:solidFill>
              </a:rPr>
              <a:t>( - POSITIVA 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600" b="1"/>
              <a:t>Saldo (&lt; 0)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ECF7564-96DB-431E-97BF-E679EFFDDDBE}"/>
              </a:ext>
            </a:extLst>
          </p:cNvPr>
          <p:cNvSpPr txBox="1">
            <a:spLocks/>
          </p:cNvSpPr>
          <p:nvPr/>
        </p:nvSpPr>
        <p:spPr>
          <a:xfrm>
            <a:off x="8243888" y="1920875"/>
            <a:ext cx="3057525" cy="46275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0" rIns="0"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sz="2400" dirty="0" err="1"/>
              <a:t>Bal</a:t>
            </a:r>
            <a:r>
              <a:rPr sz="2400" dirty="0"/>
              <a:t> </a:t>
            </a:r>
            <a:r>
              <a:rPr sz="2400" dirty="0" err="1"/>
              <a:t>Trans</a:t>
            </a:r>
            <a:r>
              <a:rPr sz="2400" dirty="0"/>
              <a:t> Corrente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(ZERO)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400" dirty="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(++ POSITIVA)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400" dirty="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FF0000"/>
                </a:solidFill>
              </a:rPr>
              <a:t>( + NEGATIVA 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600" dirty="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(queda e ZERO)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u="sng" dirty="0"/>
              <a:t>Saldo = 0</a:t>
            </a:r>
          </a:p>
        </p:txBody>
      </p:sp>
      <p:sp>
        <p:nvSpPr>
          <p:cNvPr id="27654" name="CaixaDeTexto 5">
            <a:extLst>
              <a:ext uri="{FF2B5EF4-FFF2-40B4-BE49-F238E27FC236}">
                <a16:creationId xmlns:a16="http://schemas.microsoft.com/office/drawing/2014/main" id="{C46BAF87-9490-4AE7-8AF4-36C67E13B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317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Antes da crise 1978</a:t>
            </a:r>
          </a:p>
        </p:txBody>
      </p:sp>
      <p:sp>
        <p:nvSpPr>
          <p:cNvPr id="27655" name="CaixaDeTexto 6">
            <a:extLst>
              <a:ext uri="{FF2B5EF4-FFF2-40B4-BE49-F238E27FC236}">
                <a16:creationId xmlns:a16="http://schemas.microsoft.com/office/drawing/2014/main" id="{65A77421-E31F-42BB-98F9-88944188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1306513"/>
            <a:ext cx="344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Início da crise 1979/80</a:t>
            </a:r>
          </a:p>
        </p:txBody>
      </p:sp>
      <p:sp>
        <p:nvSpPr>
          <p:cNvPr id="27656" name="CaixaDeTexto 8">
            <a:extLst>
              <a:ext uri="{FF2B5EF4-FFF2-40B4-BE49-F238E27FC236}">
                <a16:creationId xmlns:a16="http://schemas.microsoft.com/office/drawing/2014/main" id="{72B1DFD2-FD0D-4ECA-9146-8FBBD68D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936625"/>
            <a:ext cx="3441700" cy="83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Apice e solução da crise 1983-85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E5045AF-6D99-41C3-A844-FFF9C43E02E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800B9E7C-FC86-4C88-927D-93D0B2E1364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AB420F8-8011-44BA-B44F-8A4F6A800471}"/>
              </a:ext>
            </a:extLst>
          </p:cNvPr>
          <p:cNvSpPr/>
          <p:nvPr/>
        </p:nvSpPr>
        <p:spPr>
          <a:xfrm>
            <a:off x="463550" y="4641850"/>
            <a:ext cx="11360150" cy="1492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1FC1C6B-F113-4F10-B138-10F967801CCB}"/>
              </a:ext>
            </a:extLst>
          </p:cNvPr>
          <p:cNvCxnSpPr/>
          <p:nvPr/>
        </p:nvCxnSpPr>
        <p:spPr>
          <a:xfrm>
            <a:off x="10128250" y="4754563"/>
            <a:ext cx="14288" cy="1252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30FDC3C-33CA-445D-8E66-7AD21D87BC90}"/>
              </a:ext>
            </a:extLst>
          </p:cNvPr>
          <p:cNvCxnSpPr/>
          <p:nvPr/>
        </p:nvCxnSpPr>
        <p:spPr>
          <a:xfrm>
            <a:off x="4811713" y="4754563"/>
            <a:ext cx="14287" cy="125253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9CE73A88-D207-43C9-A733-65B956115B52}"/>
              </a:ext>
            </a:extLst>
          </p:cNvPr>
          <p:cNvSpPr/>
          <p:nvPr/>
        </p:nvSpPr>
        <p:spPr>
          <a:xfrm>
            <a:off x="9410700" y="5810250"/>
            <a:ext cx="592138" cy="477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5FBCDAA-3924-4BAF-8D47-885FADF2AA6D}"/>
              </a:ext>
            </a:extLst>
          </p:cNvPr>
          <p:cNvSpPr/>
          <p:nvPr/>
        </p:nvSpPr>
        <p:spPr>
          <a:xfrm>
            <a:off x="7707313" y="5792788"/>
            <a:ext cx="590550" cy="479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15968A9-6F58-4C4A-BA3A-342CBEDE69F4}"/>
              </a:ext>
            </a:extLst>
          </p:cNvPr>
          <p:cNvSpPr/>
          <p:nvPr/>
        </p:nvSpPr>
        <p:spPr>
          <a:xfrm>
            <a:off x="6159500" y="5807075"/>
            <a:ext cx="590550" cy="479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7345C1D-FC48-4FB0-8E67-2713A62E2D69}"/>
              </a:ext>
            </a:extLst>
          </p:cNvPr>
          <p:cNvSpPr/>
          <p:nvPr/>
        </p:nvSpPr>
        <p:spPr>
          <a:xfrm>
            <a:off x="4949825" y="5765800"/>
            <a:ext cx="590550" cy="477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A60EAA8-1A34-413F-9FB2-EC555B0BFC3B}"/>
              </a:ext>
            </a:extLst>
          </p:cNvPr>
          <p:cNvSpPr/>
          <p:nvPr/>
        </p:nvSpPr>
        <p:spPr>
          <a:xfrm>
            <a:off x="10885488" y="5807075"/>
            <a:ext cx="592137" cy="479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2951883-E244-4B6D-AB34-ACDAE3A5605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4FFC2BC0-B3DD-4338-A722-081FFBA88FB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5936AB5-CFBB-49C6-BBD9-34D696EF0903}"/>
              </a:ext>
            </a:extLst>
          </p:cNvPr>
          <p:cNvSpPr/>
          <p:nvPr/>
        </p:nvSpPr>
        <p:spPr>
          <a:xfrm>
            <a:off x="463550" y="4641850"/>
            <a:ext cx="11360150" cy="1492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CBDE5E-E006-4CF2-B240-30C33124B2E3}"/>
              </a:ext>
            </a:extLst>
          </p:cNvPr>
          <p:cNvSpPr txBox="1"/>
          <p:nvPr/>
        </p:nvSpPr>
        <p:spPr>
          <a:xfrm>
            <a:off x="10171113" y="4440238"/>
            <a:ext cx="688975" cy="1701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b="1" dirty="0"/>
              <a:t>4,5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b="1" dirty="0"/>
              <a:t>5,6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b="1" dirty="0"/>
              <a:t>6,4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b="1" dirty="0"/>
              <a:t>2,7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E6D19D-0AA5-40FD-868C-2ABADFF20991}"/>
              </a:ext>
            </a:extLst>
          </p:cNvPr>
          <p:cNvSpPr txBox="1"/>
          <p:nvPr/>
        </p:nvSpPr>
        <p:spPr>
          <a:xfrm>
            <a:off x="8834438" y="6154738"/>
            <a:ext cx="3357562" cy="646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/>
              <a:t>Operações de regularização  empréstimos do FMI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97C5907-0F20-44EF-B321-8065AE5C158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A2D0D75A-48A0-4587-ABA8-DE838CE4159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6320AE84-A497-464E-80E4-6ADF05C84C9D}"/>
              </a:ext>
            </a:extLst>
          </p:cNvPr>
          <p:cNvCxnSpPr/>
          <p:nvPr/>
        </p:nvCxnSpPr>
        <p:spPr>
          <a:xfrm>
            <a:off x="6962775" y="3273425"/>
            <a:ext cx="14288" cy="2479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69EA8F-93B1-4AC9-A4A6-E1F65060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2627313"/>
            <a:ext cx="1252537" cy="646112"/>
          </a:xfrm>
          <a:prstGeom prst="rect">
            <a:avLst/>
          </a:prstGeom>
          <a:solidFill>
            <a:srgbClr val="FB2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Aumento dos juros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F2A6EF-B66C-4FD4-9C12-34ADBDCC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263" y="2322513"/>
            <a:ext cx="1435100" cy="1477962"/>
          </a:xfrm>
          <a:prstGeom prst="rect">
            <a:avLst/>
          </a:prstGeom>
          <a:solidFill>
            <a:srgbClr val="FB2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Redução do acesso aos fluxos autônomos de capital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527B72C-7096-4285-9E46-7DE03E6972C1}"/>
              </a:ext>
            </a:extLst>
          </p:cNvPr>
          <p:cNvCxnSpPr/>
          <p:nvPr/>
        </p:nvCxnSpPr>
        <p:spPr>
          <a:xfrm>
            <a:off x="10309225" y="3679825"/>
            <a:ext cx="14288" cy="24796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CF81313-37BD-4F88-910C-79DB9AE194DF}"/>
              </a:ext>
            </a:extLst>
          </p:cNvPr>
          <p:cNvCxnSpPr/>
          <p:nvPr/>
        </p:nvCxnSpPr>
        <p:spPr>
          <a:xfrm>
            <a:off x="3143250" y="4025900"/>
            <a:ext cx="14288" cy="248126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D63B72-5577-4A6E-BE5C-EB97AFF51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3098800"/>
            <a:ext cx="1252538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Geração de mega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Superávit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comercial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BBD5C7-F086-462B-820E-3225E1CDBDDC}"/>
              </a:ext>
            </a:extLst>
          </p:cNvPr>
          <p:cNvCxnSpPr/>
          <p:nvPr/>
        </p:nvCxnSpPr>
        <p:spPr>
          <a:xfrm>
            <a:off x="4797425" y="4016375"/>
            <a:ext cx="14288" cy="247967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AB3C60-60B6-4355-9645-E2E6AB2BF3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304800"/>
            <a:ext cx="10668000" cy="1216025"/>
          </a:xfrm>
        </p:spPr>
        <p:txBody>
          <a:bodyPr lIns="91440" rIns="91440" anchor="ctr"/>
          <a:lstStyle/>
          <a:p>
            <a:pPr algn="ctr"/>
            <a:r>
              <a:rPr altLang="pt-BR" sz="1900"/>
              <a:t>INDICADORES MACROECONÔMICOS: 1980-1984</a:t>
            </a:r>
          </a:p>
        </p:txBody>
      </p:sp>
      <p:graphicFrame>
        <p:nvGraphicFramePr>
          <p:cNvPr id="280646" name="Group 70">
            <a:extLst>
              <a:ext uri="{FF2B5EF4-FFF2-40B4-BE49-F238E27FC236}">
                <a16:creationId xmlns:a16="http://schemas.microsoft.com/office/drawing/2014/main" id="{E2EB9B09-8DA6-4601-80FE-4E0CB5E743DF}"/>
              </a:ext>
            </a:extLst>
          </p:cNvPr>
          <p:cNvGraphicFramePr>
            <a:graphicFrameLocks noGrp="1"/>
          </p:cNvGraphicFramePr>
          <p:nvPr/>
        </p:nvGraphicFramePr>
        <p:xfrm>
          <a:off x="1101725" y="1735138"/>
          <a:ext cx="9286875" cy="44783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PIB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INFLAÇÃO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EXTERNA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INTERNA FEDERAL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(% PIB)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1979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77,3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49,904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53.847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-4,2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95,2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61.410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99,7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70.197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-2,9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211,0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81.319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21,4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224,7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91.091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6">
            <a:extLst>
              <a:ext uri="{FF2B5EF4-FFF2-40B4-BE49-F238E27FC236}">
                <a16:creationId xmlns:a16="http://schemas.microsoft.com/office/drawing/2014/main" id="{B45AB697-6764-4B51-8596-11829640E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5" y="449263"/>
          <a:ext cx="10818813" cy="579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Gráfico" r:id="rId3" imgW="9496616" imgH="5391245" progId="Excel.Chart.8">
                  <p:embed/>
                </p:oleObj>
              </mc:Choice>
              <mc:Fallback>
                <p:oleObj name="Gráfico" r:id="rId3" imgW="9496616" imgH="539124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49263"/>
                        <a:ext cx="10818813" cy="579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BA0E19C6-039D-4449-AC0F-0F2C53240661}"/>
              </a:ext>
            </a:extLst>
          </p:cNvPr>
          <p:cNvSpPr/>
          <p:nvPr/>
        </p:nvSpPr>
        <p:spPr>
          <a:xfrm>
            <a:off x="7202488" y="3475038"/>
            <a:ext cx="2841625" cy="19415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5D9F25-30A7-4974-A2E2-A65814E2D267}" type="slidenum">
              <a:rPr lang="pt-BR" smtClean="0"/>
              <a:pPr/>
              <a:t>26</a:t>
            </a:fld>
            <a:endParaRPr lang="pt-BR" smtClean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1595438" y="423863"/>
          <a:ext cx="9001125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8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22B53139-269C-4B71-AF60-78798A952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Crise da divida 5 fases</a:t>
            </a:r>
          </a:p>
        </p:txBody>
      </p:sp>
      <p:sp>
        <p:nvSpPr>
          <p:cNvPr id="256003" name="Espaço Reservado para Conteúdo 2">
            <a:extLst>
              <a:ext uri="{FF2B5EF4-FFF2-40B4-BE49-F238E27FC236}">
                <a16:creationId xmlns:a16="http://schemas.microsoft.com/office/drawing/2014/main" id="{E65CA352-19D6-440B-8195-4FA86C342C57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539750" y="1628775"/>
            <a:ext cx="11310938" cy="4470400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>
              <a:spcBef>
                <a:spcPts val="2500"/>
              </a:spcBef>
              <a:defRPr/>
            </a:pPr>
            <a:r>
              <a:rPr sz="2800"/>
              <a:t>1979: inicio do ajuste com Simonsen</a:t>
            </a:r>
          </a:p>
          <a:p>
            <a:pPr marL="319088" indent="-319088">
              <a:spcBef>
                <a:spcPts val="2500"/>
              </a:spcBef>
              <a:defRPr/>
            </a:pPr>
            <a:r>
              <a:rPr sz="2800"/>
              <a:t>1979/80: “heterodoxia delfiniana”</a:t>
            </a:r>
          </a:p>
          <a:p>
            <a:pPr marL="319088" indent="-319088">
              <a:spcBef>
                <a:spcPts val="2500"/>
              </a:spcBef>
              <a:defRPr/>
            </a:pPr>
            <a:r>
              <a:rPr sz="2800"/>
              <a:t>1980/82: ajuste voluntario</a:t>
            </a:r>
          </a:p>
          <a:p>
            <a:pPr marL="319088" indent="-319088">
              <a:spcBef>
                <a:spcPts val="2500"/>
              </a:spcBef>
              <a:defRPr/>
            </a:pPr>
            <a:r>
              <a:rPr sz="2800"/>
              <a:t>1982/83: ajuste com FMI</a:t>
            </a:r>
          </a:p>
          <a:p>
            <a:pPr marL="319088" indent="-319088">
              <a:spcBef>
                <a:spcPts val="2500"/>
              </a:spcBef>
              <a:defRPr/>
            </a:pPr>
            <a:r>
              <a:rPr sz="2800"/>
              <a:t>1984: crescimento com superávit</a:t>
            </a:r>
          </a:p>
          <a:p>
            <a:pPr marL="319088" indent="-319088">
              <a:spcBef>
                <a:spcPts val="2500"/>
              </a:spcBef>
              <a:buClr>
                <a:srgbClr val="FC3728"/>
              </a:buClr>
              <a:buSzPct val="115000"/>
              <a:buFont typeface="Wingdings" panose="05000000000000000000" pitchFamily="2" charset="2"/>
              <a:buNone/>
              <a:defRPr/>
            </a:pPr>
            <a:r>
              <a:rPr sz="2800"/>
              <a:t> </a:t>
            </a:r>
          </a:p>
          <a:p>
            <a:pPr marL="319088" indent="-319088">
              <a:spcBef>
                <a:spcPts val="2500"/>
              </a:spcBef>
              <a:buClr>
                <a:srgbClr val="FC3728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sz="2800"/>
              <a:t>Mudanças: refletem aprofundamento da crise e reação no Brasil </a:t>
            </a:r>
          </a:p>
          <a:p>
            <a:pPr marL="319088" indent="-319088">
              <a:defRPr/>
            </a:pPr>
            <a:endParaRPr sz="2800"/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25C2AA6E-06FB-4FA1-95E0-9AFAD3B84F2E}"/>
              </a:ext>
            </a:extLst>
          </p:cNvPr>
          <p:cNvSpPr>
            <a:spLocks/>
          </p:cNvSpPr>
          <p:nvPr/>
        </p:nvSpPr>
        <p:spPr bwMode="auto">
          <a:xfrm>
            <a:off x="6904038" y="1604963"/>
            <a:ext cx="481012" cy="1296987"/>
          </a:xfrm>
          <a:prstGeom prst="rightBrace">
            <a:avLst>
              <a:gd name="adj1" fmla="val 224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251171DC-E3C5-40A4-B390-899E54DC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1855788"/>
            <a:ext cx="211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Ainda crescimento econômico </a:t>
            </a:r>
          </a:p>
        </p:txBody>
      </p:sp>
      <p:sp>
        <p:nvSpPr>
          <p:cNvPr id="33798" name="AutoShape 6">
            <a:extLst>
              <a:ext uri="{FF2B5EF4-FFF2-40B4-BE49-F238E27FC236}">
                <a16:creationId xmlns:a16="http://schemas.microsoft.com/office/drawing/2014/main" id="{BE00224C-AE0E-4D03-AD64-850E2711B941}"/>
              </a:ext>
            </a:extLst>
          </p:cNvPr>
          <p:cNvSpPr>
            <a:spLocks/>
          </p:cNvSpPr>
          <p:nvPr/>
        </p:nvSpPr>
        <p:spPr bwMode="auto">
          <a:xfrm>
            <a:off x="5113338" y="2979738"/>
            <a:ext cx="481012" cy="1296987"/>
          </a:xfrm>
          <a:prstGeom prst="rightBrace">
            <a:avLst>
              <a:gd name="adj1" fmla="val 224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08649267-F591-4374-901B-D2B234AE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86138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recessão</a:t>
            </a:r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2132DA3F-4D6F-4D21-9838-DC989A88D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7338" y="4591050"/>
            <a:ext cx="47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90A52660-4CB7-41AB-823B-1F999744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4214813"/>
            <a:ext cx="211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Recuperação econômica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77A000D-060A-404A-A9A4-BA00FDFE09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304800"/>
            <a:ext cx="10668000" cy="1216025"/>
          </a:xfrm>
        </p:spPr>
        <p:txBody>
          <a:bodyPr lIns="91440" rIns="91440" anchor="ctr"/>
          <a:lstStyle/>
          <a:p>
            <a:pPr algn="ctr"/>
            <a:r>
              <a:rPr altLang="pt-BR" sz="1900"/>
              <a:t>INDICADORES MACROECONÔMICOS: 1980-1984</a:t>
            </a:r>
          </a:p>
        </p:txBody>
      </p:sp>
      <p:graphicFrame>
        <p:nvGraphicFramePr>
          <p:cNvPr id="280646" name="Group 70">
            <a:extLst>
              <a:ext uri="{FF2B5EF4-FFF2-40B4-BE49-F238E27FC236}">
                <a16:creationId xmlns:a16="http://schemas.microsoft.com/office/drawing/2014/main" id="{72919BE5-9099-42C4-B90F-5194A29FD2C9}"/>
              </a:ext>
            </a:extLst>
          </p:cNvPr>
          <p:cNvGraphicFramePr>
            <a:graphicFrameLocks noGrp="1"/>
          </p:cNvGraphicFramePr>
          <p:nvPr/>
        </p:nvGraphicFramePr>
        <p:xfrm>
          <a:off x="1101725" y="1735138"/>
          <a:ext cx="9286875" cy="4478338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PIB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INFLAÇÃO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EXTERNA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DÍVIDA INTERNA FEDERAL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(% PIB)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1979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77,3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49,904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8,6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53.847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-4,2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95,2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61.410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99,7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70.197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-2,9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211,0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81.319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21,4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1984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224,7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91.091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5">
            <a:extLst>
              <a:ext uri="{FF2B5EF4-FFF2-40B4-BE49-F238E27FC236}">
                <a16:creationId xmlns:a16="http://schemas.microsoft.com/office/drawing/2014/main" id="{3BE3115E-0072-48CD-AAB9-B412A76B5CC7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18EA0938-E3DD-4B39-A070-77FA17BE68D7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1B47A6-3A19-48CB-BE27-7170B2716F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10972800" cy="1139825"/>
          </a:xfrm>
        </p:spPr>
        <p:txBody>
          <a:bodyPr lIns="91440" rIns="91440" anchor="ctr"/>
          <a:lstStyle/>
          <a:p>
            <a:pPr algn="ctr" eaLnBrk="1" hangingPunct="1"/>
            <a:r>
              <a:rPr altLang="pt-BR"/>
              <a:t>Brasil: Inflação (1973 – 1985) </a:t>
            </a:r>
            <a:r>
              <a:rPr altLang="pt-BR" sz="1800"/>
              <a:t>Taxas anuais (%)</a:t>
            </a:r>
          </a:p>
        </p:txBody>
      </p:sp>
      <p:graphicFrame>
        <p:nvGraphicFramePr>
          <p:cNvPr id="178179" name="Object 6">
            <a:extLst>
              <a:ext uri="{FF2B5EF4-FFF2-40B4-BE49-F238E27FC236}">
                <a16:creationId xmlns:a16="http://schemas.microsoft.com/office/drawing/2014/main" id="{9B42B909-851F-4EB5-8DF8-E855F0E85EAB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426723367"/>
              </p:ext>
            </p:extLst>
          </p:nvPr>
        </p:nvGraphicFramePr>
        <p:xfrm>
          <a:off x="1167679" y="1948729"/>
          <a:ext cx="11744325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Gráfico" r:id="rId4" imgW="10001516" imgH="5333783" progId="MSGraph.Chart.8">
                  <p:embed followColorScheme="full"/>
                </p:oleObj>
              </mc:Choice>
              <mc:Fallback>
                <p:oleObj name="Gráfico" r:id="rId4" imgW="10001516" imgH="5333783" progId="MSGraph.Chart.8">
                  <p:embed followColorScheme="full"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679" y="1948729"/>
                        <a:ext cx="11744325" cy="514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/>
          <p:cNvSpPr/>
          <p:nvPr/>
        </p:nvSpPr>
        <p:spPr>
          <a:xfrm>
            <a:off x="5854045" y="1659118"/>
            <a:ext cx="6127423" cy="32805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8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>
            <a:extLst>
              <a:ext uri="{FF2B5EF4-FFF2-40B4-BE49-F238E27FC236}">
                <a16:creationId xmlns:a16="http://schemas.microsoft.com/office/drawing/2014/main" id="{F5E5403F-7341-4717-9D10-4098B9726D0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37E18AE-A474-475D-8FA5-7DD9B6747B32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247A438-EA4E-4BCA-9BFE-895C9FA11B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8563" y="192088"/>
            <a:ext cx="9513887" cy="877887"/>
          </a:xfrm>
        </p:spPr>
        <p:txBody>
          <a:bodyPr lIns="91440" rIns="91440" anchor="ctr"/>
          <a:lstStyle/>
          <a:p>
            <a:pPr eaLnBrk="1" hangingPunct="1">
              <a:lnSpc>
                <a:spcPct val="80000"/>
              </a:lnSpc>
            </a:pPr>
            <a:r>
              <a:rPr altLang="pt-BR" sz="2400" b="1"/>
              <a:t>A situação brasileira no final da década de 70 e início dos 80</a:t>
            </a:r>
            <a:endParaRPr altLang="pt-BR" sz="24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CE8B882-72C1-444C-9C54-F55A7062A7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557338"/>
            <a:ext cx="117602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900"/>
              <a:t>Transformações no cenário internacional e vulnerabilidade. </a:t>
            </a:r>
          </a:p>
          <a:p>
            <a:pPr marL="639763" lvl="1" indent="-273050" eaLnBrk="1" hangingPunct="1"/>
            <a:r>
              <a:rPr altLang="pt-BR" sz="2100"/>
              <a:t>Choque do petróleo (1979) e elevação da taxa de juros internacional </a:t>
            </a:r>
          </a:p>
          <a:p>
            <a:pPr marL="639763" lvl="1" indent="-273050" eaLnBrk="1" hangingPunct="1"/>
            <a:r>
              <a:rPr altLang="pt-BR" sz="2100"/>
              <a:t>1979 ano do início da crise cambial: déficit em transações correntes de US$ 10,8 bilhões e entrada de capitais de US$ 7,7 bilhões: queima de reservas de US$ 2,2 bilhões.;</a:t>
            </a:r>
          </a:p>
          <a:p>
            <a:pPr marL="319088" indent="-319088" eaLnBrk="1" hangingPunct="1"/>
            <a:r>
              <a:rPr altLang="pt-BR" sz="2900"/>
              <a:t>Deterioração da situação fiscal do Estado, com: </a:t>
            </a:r>
          </a:p>
          <a:p>
            <a:pPr marL="639763" lvl="1" indent="-273050" eaLnBrk="1" hangingPunct="1"/>
            <a:r>
              <a:rPr altLang="pt-BR" sz="2100"/>
              <a:t>Redução na carga tributária liquida; </a:t>
            </a:r>
          </a:p>
          <a:p>
            <a:pPr marL="639763" lvl="1" indent="-273050" eaLnBrk="1" hangingPunct="1"/>
            <a:r>
              <a:rPr altLang="pt-BR" sz="2100"/>
              <a:t>aumento no volume de transferências; </a:t>
            </a:r>
          </a:p>
          <a:p>
            <a:pPr marL="639763" lvl="1" indent="-273050" eaLnBrk="1" hangingPunct="1"/>
            <a:r>
              <a:rPr altLang="pt-BR" sz="2100"/>
              <a:t>Estatais eram focos de déficits;</a:t>
            </a:r>
          </a:p>
          <a:p>
            <a:pPr marL="319088" indent="-319088" eaLnBrk="1" hangingPunct="1"/>
            <a:r>
              <a:rPr altLang="pt-BR" sz="2900"/>
              <a:t>pressões inflacionárias: 77% a.a.. </a:t>
            </a:r>
          </a:p>
          <a:p>
            <a:pPr marL="319088" indent="-319088" eaLnBrk="1" hangingPunct="1"/>
            <a:r>
              <a:rPr altLang="pt-BR" sz="2900"/>
              <a:t>Mudança de governo (Geisel por Figueiredo) e abertura política.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983 - Inflação chega a 210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164" y="260351"/>
            <a:ext cx="54625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6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9">
            <a:extLst>
              <a:ext uri="{FF2B5EF4-FFF2-40B4-BE49-F238E27FC236}">
                <a16:creationId xmlns:a16="http://schemas.microsoft.com/office/drawing/2014/main" id="{BF4DB2B0-BBDA-4FC8-82FD-3BC2E0670C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293688"/>
          <a:ext cx="11212512" cy="63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Gráfico" r:id="rId3" imgW="9496616" imgH="5391245" progId="Excel.Chart.8">
                  <p:embed/>
                </p:oleObj>
              </mc:Choice>
              <mc:Fallback>
                <p:oleObj name="Gráfico" r:id="rId3" imgW="9496616" imgH="5391245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93688"/>
                        <a:ext cx="11212512" cy="637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79" name="Object 10">
            <a:extLst>
              <a:ext uri="{FF2B5EF4-FFF2-40B4-BE49-F238E27FC236}">
                <a16:creationId xmlns:a16="http://schemas.microsoft.com/office/drawing/2014/main" id="{D69A835A-4612-4188-BA17-87E928C18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77709"/>
              </p:ext>
            </p:extLst>
          </p:nvPr>
        </p:nvGraphicFramePr>
        <p:xfrm>
          <a:off x="-509047" y="293688"/>
          <a:ext cx="16487480" cy="592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Gráfico" r:id="rId5" imgW="10001516" imgH="5333783" progId="MSGraph.Chart.8">
                  <p:embed followColorScheme="full"/>
                </p:oleObj>
              </mc:Choice>
              <mc:Fallback>
                <p:oleObj name="Gráfico" r:id="rId5" imgW="10001516" imgH="5333783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9047" y="293688"/>
                        <a:ext cx="16487480" cy="5925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81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08E51865-8946-47BA-BCC6-64B17486B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304800"/>
            <a:ext cx="10668000" cy="676275"/>
          </a:xfrm>
        </p:spPr>
        <p:txBody>
          <a:bodyPr/>
          <a:lstStyle/>
          <a:p>
            <a:pPr algn="ctr" eaLnBrk="1" hangingPunct="1"/>
            <a:r>
              <a:rPr altLang="pt-BR"/>
              <a:t>Brasil: Inflação (1973 – 1985) Taxas anuais (%)</a:t>
            </a:r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63FFC1FF-F7C0-47DC-B3AB-1B4CFA460B19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04928319"/>
              </p:ext>
            </p:extLst>
          </p:nvPr>
        </p:nvGraphicFramePr>
        <p:xfrm>
          <a:off x="169683" y="1810327"/>
          <a:ext cx="14459708" cy="615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Gráfico" r:id="rId4" imgW="10001516" imgH="5333783" progId="MSGraph.Chart.8">
                  <p:embed followColorScheme="full"/>
                </p:oleObj>
              </mc:Choice>
              <mc:Fallback>
                <p:oleObj name="Gráfico" r:id="rId4" imgW="10001516" imgH="533378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83" y="1810327"/>
                        <a:ext cx="14459708" cy="6155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6">
            <a:extLst>
              <a:ext uri="{FF2B5EF4-FFF2-40B4-BE49-F238E27FC236}">
                <a16:creationId xmlns:a16="http://schemas.microsoft.com/office/drawing/2014/main" id="{8F05032E-611F-4117-AED8-3FC877F0D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9213" y="5373688"/>
            <a:ext cx="3290887" cy="587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id="{1C2B02D1-D14F-4552-A73C-124DE1B4A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1450" y="4484688"/>
            <a:ext cx="18002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6" name="Line 8">
            <a:extLst>
              <a:ext uri="{FF2B5EF4-FFF2-40B4-BE49-F238E27FC236}">
                <a16:creationId xmlns:a16="http://schemas.microsoft.com/office/drawing/2014/main" id="{1DFE6609-4B34-4B23-A97B-833039834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4300" y="2601913"/>
            <a:ext cx="17573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2BBAC799-60C4-4E3D-8774-63027229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636839"/>
            <a:ext cx="179863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dirty="0">
                <a:solidFill>
                  <a:schemeClr val="accent2"/>
                </a:solidFill>
                <a:highlight>
                  <a:srgbClr val="FFFF00"/>
                </a:highlight>
              </a:rPr>
              <a:t>Tendências</a:t>
            </a:r>
            <a:r>
              <a:rPr lang="pt-BR" altLang="pt-BR" dirty="0"/>
              <a:t> </a:t>
            </a:r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id="{68EB24F5-4A47-43BD-87C5-0EDCE2741F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3" y="29972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0" name="Line 12">
            <a:extLst>
              <a:ext uri="{FF2B5EF4-FFF2-40B4-BE49-F238E27FC236}">
                <a16:creationId xmlns:a16="http://schemas.microsoft.com/office/drawing/2014/main" id="{A6C1262D-5478-490A-AFC3-512EA69E0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2613" y="3221038"/>
            <a:ext cx="18732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0A2AF7FF-7201-43AC-A4ED-D38F8DAC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500438"/>
            <a:ext cx="1346200" cy="369887"/>
          </a:xfrm>
          <a:prstGeom prst="rect">
            <a:avLst/>
          </a:prstGeom>
          <a:solidFill>
            <a:srgbClr val="66FF33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C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Choques</a:t>
            </a:r>
          </a:p>
        </p:txBody>
      </p:sp>
      <p:sp>
        <p:nvSpPr>
          <p:cNvPr id="43022" name="Line 14">
            <a:extLst>
              <a:ext uri="{FF2B5EF4-FFF2-40B4-BE49-F238E27FC236}">
                <a16:creationId xmlns:a16="http://schemas.microsoft.com/office/drawing/2014/main" id="{F19B163F-2DCA-4B45-A279-6DBD29794E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0100" y="4543425"/>
            <a:ext cx="641350" cy="830263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3" name="Line 15">
            <a:extLst>
              <a:ext uri="{FF2B5EF4-FFF2-40B4-BE49-F238E27FC236}">
                <a16:creationId xmlns:a16="http://schemas.microsoft.com/office/drawing/2014/main" id="{D4E64072-74B1-4564-A295-5C536AB941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1675" y="2601913"/>
            <a:ext cx="676275" cy="194151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13152A41-4119-4294-98E1-02A03E9AB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860800"/>
            <a:ext cx="215900" cy="1046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id="{C30B6700-D610-4033-B25B-5484CAA01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500438"/>
            <a:ext cx="24431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3029" name="Freeform 21">
            <a:extLst>
              <a:ext uri="{FF2B5EF4-FFF2-40B4-BE49-F238E27FC236}">
                <a16:creationId xmlns:a16="http://schemas.microsoft.com/office/drawing/2014/main" id="{F6605EF1-7FA5-48C3-8F64-4884235BE77D}"/>
              </a:ext>
            </a:extLst>
          </p:cNvPr>
          <p:cNvSpPr>
            <a:spLocks/>
          </p:cNvSpPr>
          <p:nvPr/>
        </p:nvSpPr>
        <p:spPr bwMode="auto">
          <a:xfrm>
            <a:off x="4943475" y="2133600"/>
            <a:ext cx="4594225" cy="468313"/>
          </a:xfrm>
          <a:custGeom>
            <a:avLst/>
            <a:gdLst>
              <a:gd name="T0" fmla="*/ 0 w 2132"/>
              <a:gd name="T1" fmla="*/ 2147483646 h 295"/>
              <a:gd name="T2" fmla="*/ 2147483646 w 2132"/>
              <a:gd name="T3" fmla="*/ 2147483646 h 295"/>
              <a:gd name="T4" fmla="*/ 2147483646 w 2132"/>
              <a:gd name="T5" fmla="*/ 2147483646 h 2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" h="295">
                <a:moveTo>
                  <a:pt x="0" y="295"/>
                </a:moveTo>
                <a:cubicBezTo>
                  <a:pt x="662" y="170"/>
                  <a:pt x="1324" y="46"/>
                  <a:pt x="1679" y="23"/>
                </a:cubicBezTo>
                <a:cubicBezTo>
                  <a:pt x="2034" y="0"/>
                  <a:pt x="2057" y="136"/>
                  <a:pt x="2132" y="1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3" name="Conector: Curvo 2">
            <a:extLst>
              <a:ext uri="{FF2B5EF4-FFF2-40B4-BE49-F238E27FC236}">
                <a16:creationId xmlns:a16="http://schemas.microsoft.com/office/drawing/2014/main" id="{459800A3-72AC-4CE8-8866-68DEC64AA5C2}"/>
              </a:ext>
            </a:extLst>
          </p:cNvPr>
          <p:cNvCxnSpPr>
            <a:stCxn id="43021" idx="1"/>
          </p:cNvCxnSpPr>
          <p:nvPr/>
        </p:nvCxnSpPr>
        <p:spPr>
          <a:xfrm rot="10800000" flipV="1">
            <a:off x="2497138" y="3684588"/>
            <a:ext cx="2374900" cy="1968500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14">
            <a:extLst>
              <a:ext uri="{FF2B5EF4-FFF2-40B4-BE49-F238E27FC236}">
                <a16:creationId xmlns:a16="http://schemas.microsoft.com/office/drawing/2014/main" id="{80521510-9E07-49D1-9833-8502B12DFA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0925" y="5402263"/>
            <a:ext cx="268288" cy="3937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3" grpId="0"/>
      <p:bldP spid="43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o foram as Crises do Petróleo? – CB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0"/>
            <a:ext cx="5400600" cy="67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>
            <a:extLst>
              <a:ext uri="{FF2B5EF4-FFF2-40B4-BE49-F238E27FC236}">
                <a16:creationId xmlns:a16="http://schemas.microsoft.com/office/drawing/2014/main" id="{9DE92E61-2668-48D1-8682-C6331B71925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D79DC24-4C68-4D51-9CB9-35FC01D45AC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A5AFA35-54E3-4761-9A45-79D2F31B50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0"/>
            <a:ext cx="10363200" cy="1143000"/>
          </a:xfrm>
        </p:spPr>
        <p:txBody>
          <a:bodyPr lIns="91440" rIns="91440" anchor="ctr"/>
          <a:lstStyle/>
          <a:p>
            <a:r>
              <a:rPr altLang="pt-BR"/>
              <a:t> </a:t>
            </a:r>
            <a:r>
              <a:rPr altLang="pt-BR" b="1"/>
              <a:t>A Crise da dívida externa</a:t>
            </a:r>
            <a:endParaRPr altLang="pt-BR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140A83E-2275-4DFD-A245-41584554B7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700213"/>
            <a:ext cx="11328400" cy="439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300"/>
              <a:t>A partir de agosto 1979, o </a:t>
            </a:r>
            <a:r>
              <a:rPr altLang="pt-BR" sz="3300" b="1"/>
              <a:t>FED adotou uma política monetária mais restritiva</a:t>
            </a:r>
            <a:r>
              <a:rPr altLang="pt-BR" sz="3300"/>
              <a:t>, visando conter a tendência de desvalorização do dólar.</a:t>
            </a:r>
          </a:p>
          <a:p>
            <a:pPr marL="639763" lvl="1" indent="-273050"/>
            <a:r>
              <a:rPr altLang="pt-BR" sz="2500"/>
              <a:t>Depois quando Reagan assumiu, elevou ainda mais as taxas de juros e </a:t>
            </a:r>
            <a:r>
              <a:rPr altLang="pt-BR" sz="2500" b="1"/>
              <a:t>transformou os EUA no grande absorvedor da liquidez mundial.</a:t>
            </a:r>
            <a:endParaRPr altLang="pt-BR" sz="2500"/>
          </a:p>
          <a:p>
            <a:pPr marL="319088" indent="-319088">
              <a:buFont typeface="Wingdings" panose="05000000000000000000" pitchFamily="2" charset="2"/>
              <a:buChar char="à"/>
            </a:pPr>
            <a:r>
              <a:rPr altLang="pt-BR" sz="3300"/>
              <a:t>Dificuldades para renovação dos empréstimos externos leva ao controle da absorção interna: </a:t>
            </a:r>
          </a:p>
          <a:p>
            <a:pPr marL="639763" lvl="1" indent="-273050">
              <a:buFont typeface="Wingdings" panose="05000000000000000000" pitchFamily="2" charset="2"/>
              <a:buChar char="à"/>
            </a:pPr>
            <a:r>
              <a:rPr altLang="pt-BR" sz="2500"/>
              <a:t>Os países foram obrigados a entrar em uma política de </a:t>
            </a:r>
            <a:r>
              <a:rPr altLang="pt-BR" sz="2500" b="1"/>
              <a:t>geração de superávits</a:t>
            </a:r>
            <a:r>
              <a:rPr altLang="pt-BR" sz="2500"/>
              <a:t> </a:t>
            </a:r>
            <a:r>
              <a:rPr altLang="pt-BR" sz="2500" b="1"/>
              <a:t>externos</a:t>
            </a:r>
            <a:r>
              <a:rPr altLang="pt-BR" sz="1500" b="1"/>
              <a:t>.</a:t>
            </a:r>
          </a:p>
          <a:p>
            <a:pPr marL="319088" indent="-319088"/>
            <a:endParaRPr altLang="pt-BR" sz="19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84218324-76F5-4F01-89B4-DDDC60CD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3D81792-BEFC-41D2-8D33-E84310558D8C}" type="slidenum">
              <a:rPr lang="pt-BR" altLang="pt-BR"/>
              <a:pPr>
                <a:defRPr/>
              </a:pPr>
              <a:t>6</a:t>
            </a:fld>
            <a:endParaRPr lang="pt-BR" altLang="pt-BR"/>
          </a:p>
        </p:txBody>
      </p:sp>
      <p:sp>
        <p:nvSpPr>
          <p:cNvPr id="69635" name="Rectangle 2"/>
          <p:cNvSpPr>
            <a:spLocks noGrp="1"/>
          </p:cNvSpPr>
          <p:nvPr>
            <p:ph type="title"/>
          </p:nvPr>
        </p:nvSpPr>
        <p:spPr>
          <a:xfrm>
            <a:off x="2855914" y="260351"/>
            <a:ext cx="7564437" cy="549275"/>
          </a:xfrm>
        </p:spPr>
        <p:txBody>
          <a:bodyPr/>
          <a:lstStyle/>
          <a:p>
            <a:r>
              <a:rPr lang="pt-BR" altLang="pt-BR" sz="3400"/>
              <a:t>PRIME RATE – EUA: 1957-2006</a:t>
            </a:r>
          </a:p>
        </p:txBody>
      </p:sp>
      <p:pic>
        <p:nvPicPr>
          <p:cNvPr id="69636" name="Picture 3" descr="NSerieG?SessionID=1525088282&amp;NoCache=237808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981076"/>
            <a:ext cx="1024312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1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489C7-7734-4754-9413-45D60DCF64EA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333375"/>
            <a:ext cx="8893175" cy="503238"/>
          </a:xfrm>
        </p:spPr>
        <p:txBody>
          <a:bodyPr/>
          <a:lstStyle/>
          <a:p>
            <a:pPr eaLnBrk="1" hangingPunct="1"/>
            <a:r>
              <a:rPr lang="pt-BR" sz="3400"/>
              <a:t>LIBOR/DÓLAR AMERICANO: 1971-2006</a:t>
            </a:r>
          </a:p>
        </p:txBody>
      </p:sp>
      <p:pic>
        <p:nvPicPr>
          <p:cNvPr id="9220" name="Picture 3" descr="NSerieG?SessionID=1525088282&amp;NoCache=2374427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27" y="981075"/>
            <a:ext cx="10483273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34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180F1F3F-E023-4917-B0C4-1B23E8E6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3338"/>
            <a:ext cx="9980613" cy="1096962"/>
          </a:xfrm>
        </p:spPr>
        <p:txBody>
          <a:bodyPr/>
          <a:lstStyle/>
          <a:p>
            <a:r>
              <a:rPr altLang="pt-BR"/>
              <a:t>Crise externa e suas implicações no BP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2B5FAF-914B-4C27-A6E4-D7B7E8F93C6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69888" y="1920875"/>
            <a:ext cx="2760662" cy="4627563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Bal. Trans. Corrente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20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FF0000"/>
                </a:solidFill>
              </a:rPr>
              <a:t>( NEGATIVA )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sz="240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altLang="pt-BR" b="1">
                <a:solidFill>
                  <a:srgbClr val="0070C0"/>
                </a:solidFill>
              </a:rPr>
              <a:t>( POSITIVA 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altLang="pt-BR" sz="2400" b="1"/>
              <a:t>Saldo = 0 (ou +)</a:t>
            </a:r>
          </a:p>
          <a:p>
            <a:pPr marL="0" indent="0">
              <a:buFont typeface="Wingdings" panose="05000000000000000000" pitchFamily="2" charset="2"/>
              <a:buNone/>
            </a:pPr>
            <a:endParaRPr altLang="pt-BR" b="1">
              <a:solidFill>
                <a:srgbClr val="0070C0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25D0E77-521B-441E-ABE4-005C887B15D7}"/>
              </a:ext>
            </a:extLst>
          </p:cNvPr>
          <p:cNvSpPr txBox="1">
            <a:spLocks/>
          </p:cNvSpPr>
          <p:nvPr/>
        </p:nvSpPr>
        <p:spPr bwMode="auto">
          <a:xfrm>
            <a:off x="3849688" y="1920875"/>
            <a:ext cx="3335337" cy="46275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Bal.  Trans.  Corrente 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comercial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     Bal. rendas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( + NEGATIVA )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/>
              <a:t>Bal. de Capitais</a:t>
            </a:r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 b="1">
                <a:solidFill>
                  <a:srgbClr val="0070C0"/>
                </a:solidFill>
              </a:rPr>
              <a:t>( - POSITIVA 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600" b="1"/>
              <a:t>Saldo (&lt; 0)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A1FE420-02DF-4005-B857-FF4878C9183F}"/>
              </a:ext>
            </a:extLst>
          </p:cNvPr>
          <p:cNvSpPr txBox="1">
            <a:spLocks/>
          </p:cNvSpPr>
          <p:nvPr/>
        </p:nvSpPr>
        <p:spPr>
          <a:xfrm>
            <a:off x="8243888" y="1920875"/>
            <a:ext cx="3057525" cy="46275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lIns="0" rIns="0"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pt-BR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sz="2400" dirty="0"/>
              <a:t>Bal. Trans. Corrente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(ZERO)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400" dirty="0"/>
              <a:t>     Bal. comercial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(++ POSITIVA)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400" dirty="0"/>
              <a:t>     Bal. Rendas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FF0000"/>
                </a:solidFill>
              </a:rPr>
              <a:t>( + NEGATIVA 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600" dirty="0"/>
              <a:t>Bal. de Capitais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dirty="0">
                <a:solidFill>
                  <a:srgbClr val="0070C0"/>
                </a:solidFill>
              </a:rPr>
              <a:t>(queda e ZERO)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sz="2800" b="1" u="sng" dirty="0"/>
              <a:t>Saldo = 0</a:t>
            </a:r>
          </a:p>
        </p:txBody>
      </p:sp>
      <p:sp>
        <p:nvSpPr>
          <p:cNvPr id="15366" name="CaixaDeTexto 5">
            <a:extLst>
              <a:ext uri="{FF2B5EF4-FFF2-40B4-BE49-F238E27FC236}">
                <a16:creationId xmlns:a16="http://schemas.microsoft.com/office/drawing/2014/main" id="{2C0E7F6E-D1AF-4089-BE18-A0997750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317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Antes da crise 1978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8BE59E-A757-4E2F-B5AB-17086A41B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1306513"/>
            <a:ext cx="344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Início da crise 1979/80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E5B3FE-E3C3-4074-BB25-D337547C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936625"/>
            <a:ext cx="3441700" cy="822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Arial" panose="020B0604020202020204" pitchFamily="34" charset="0"/>
              </a:rPr>
              <a:t>Ápice e solução da crise 1983-85</a:t>
            </a: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7E98F8A6-74AD-47E1-BD4B-9EF2A85C6242}"/>
              </a:ext>
            </a:extLst>
          </p:cNvPr>
          <p:cNvSpPr/>
          <p:nvPr/>
        </p:nvSpPr>
        <p:spPr>
          <a:xfrm>
            <a:off x="684213" y="3028950"/>
            <a:ext cx="452437" cy="1893888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3B865BCE-0B6C-4D64-A8BE-EE7EE8DD8F94}"/>
              </a:ext>
            </a:extLst>
          </p:cNvPr>
          <p:cNvSpPr/>
          <p:nvPr/>
        </p:nvSpPr>
        <p:spPr>
          <a:xfrm>
            <a:off x="4225925" y="3108325"/>
            <a:ext cx="452438" cy="1893888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7BC7554B-7F15-497C-B422-B0F301B1012D}"/>
              </a:ext>
            </a:extLst>
          </p:cNvPr>
          <p:cNvSpPr/>
          <p:nvPr/>
        </p:nvSpPr>
        <p:spPr>
          <a:xfrm>
            <a:off x="8659813" y="2960688"/>
            <a:ext cx="452437" cy="1892300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Seta em Curva para a Direita 18">
            <a:extLst>
              <a:ext uri="{FF2B5EF4-FFF2-40B4-BE49-F238E27FC236}">
                <a16:creationId xmlns:a16="http://schemas.microsoft.com/office/drawing/2014/main" id="{E6E60D7B-7FED-4F2C-8C08-A315227DFB44}"/>
              </a:ext>
            </a:extLst>
          </p:cNvPr>
          <p:cNvSpPr/>
          <p:nvPr/>
        </p:nvSpPr>
        <p:spPr>
          <a:xfrm flipV="1">
            <a:off x="55563" y="1920875"/>
            <a:ext cx="544512" cy="2097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 em Curva para a Direita 22">
            <a:extLst>
              <a:ext uri="{FF2B5EF4-FFF2-40B4-BE49-F238E27FC236}">
                <a16:creationId xmlns:a16="http://schemas.microsoft.com/office/drawing/2014/main" id="{E1255847-AA8A-4FB6-AB87-349C3E8573EE}"/>
              </a:ext>
            </a:extLst>
          </p:cNvPr>
          <p:cNvSpPr/>
          <p:nvPr/>
        </p:nvSpPr>
        <p:spPr>
          <a:xfrm flipV="1">
            <a:off x="3616325" y="2046288"/>
            <a:ext cx="544513" cy="2095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a Direita 23">
            <a:extLst>
              <a:ext uri="{FF2B5EF4-FFF2-40B4-BE49-F238E27FC236}">
                <a16:creationId xmlns:a16="http://schemas.microsoft.com/office/drawing/2014/main" id="{FA90907D-5DB2-43DF-967A-A2C84F830EEE}"/>
              </a:ext>
            </a:extLst>
          </p:cNvPr>
          <p:cNvSpPr/>
          <p:nvPr/>
        </p:nvSpPr>
        <p:spPr>
          <a:xfrm flipV="1">
            <a:off x="8023225" y="1998663"/>
            <a:ext cx="542925" cy="20970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D5FAC102-1321-4A1E-A9C0-1827690558C0}"/>
              </a:ext>
            </a:extLst>
          </p:cNvPr>
          <p:cNvSpPr/>
          <p:nvPr/>
        </p:nvSpPr>
        <p:spPr>
          <a:xfrm>
            <a:off x="11085513" y="2338388"/>
            <a:ext cx="981075" cy="3667125"/>
          </a:xfrm>
          <a:prstGeom prst="arc">
            <a:avLst>
              <a:gd name="adj1" fmla="val 16186570"/>
              <a:gd name="adj2" fmla="val 5414483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allAtOnce" animBg="1"/>
      <p:bldP spid="5" grpId="0" build="allAtOnce" animBg="1"/>
      <p:bldP spid="7" grpId="0"/>
      <p:bldP spid="9" grpId="0" animBg="1"/>
      <p:bldP spid="2" grpId="0" animBg="1"/>
      <p:bldP spid="10" grpId="0" animBg="1"/>
      <p:bldP spid="11" grpId="0" animBg="1"/>
      <p:bldP spid="19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F52372B-EF76-405D-9C49-9F7536177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Balanço de Pagamentos: Brasil 1977 – 1985 (US$ bi)</a:t>
            </a:r>
          </a:p>
        </p:txBody>
      </p:sp>
      <p:graphicFrame>
        <p:nvGraphicFramePr>
          <p:cNvPr id="390147" name="Group 3">
            <a:extLst>
              <a:ext uri="{FF2B5EF4-FFF2-40B4-BE49-F238E27FC236}">
                <a16:creationId xmlns:a16="http://schemas.microsoft.com/office/drawing/2014/main" id="{9BDB2E89-C4BE-4B0B-8722-F8909113310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34963" y="1557338"/>
          <a:ext cx="11617325" cy="5040315"/>
        </p:xfrm>
        <a:graphic>
          <a:graphicData uri="http://schemas.openxmlformats.org/drawingml/2006/table">
            <a:tbl>
              <a:tblPr/>
              <a:tblGrid>
                <a:gridCol w="108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138"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Comercial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Serviços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Trans. Correntes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Balança de Capital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BP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Importações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-22,9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-2,8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-12,7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-3,1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-19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pt-BR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-2,5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9088" marR="0" lvl="0" indent="-319088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</a:t>
                      </a:r>
                      <a:endParaRPr kumimoji="0" lang="pt-BR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fil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Perfil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2184</Words>
  <Application>Microsoft Office PowerPoint</Application>
  <PresentationFormat>Widescreen</PresentationFormat>
  <Paragraphs>952</Paragraphs>
  <Slides>32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Euphemia</vt:lpstr>
      <vt:lpstr>Plantagenet Cherokee</vt:lpstr>
      <vt:lpstr>Verdana</vt:lpstr>
      <vt:lpstr>Wingdings</vt:lpstr>
      <vt:lpstr>Literatura acadêmica 16x9</vt:lpstr>
      <vt:lpstr>Gráfico</vt:lpstr>
      <vt:lpstr>Chart</vt:lpstr>
      <vt:lpstr>AULA 10.  A crise da  divida externa e sua</vt:lpstr>
      <vt:lpstr>Apresentação do PowerPoint</vt:lpstr>
      <vt:lpstr>A situação brasileira no final da década de 70 e início dos 80</vt:lpstr>
      <vt:lpstr>Apresentação do PowerPoint</vt:lpstr>
      <vt:lpstr> A Crise da dívida externa</vt:lpstr>
      <vt:lpstr>PRIME RATE – EUA: 1957-2006</vt:lpstr>
      <vt:lpstr>LIBOR/DÓLAR AMERICANO: 1971-2006</vt:lpstr>
      <vt:lpstr>Crise externa e suas implicações no BP </vt:lpstr>
      <vt:lpstr>Balanço de Pagamentos: Brasil 1977 – 1985 (US$ bi)</vt:lpstr>
      <vt:lpstr>Crise externa e suas implicações no BP </vt:lpstr>
      <vt:lpstr>Balanço de Pagamentos: Brasil 1977 – 1985 (US$ bi)</vt:lpstr>
      <vt:lpstr>Crise externa e suas implicações no BP </vt:lpstr>
      <vt:lpstr>Balanço de Pagamentos: Brasil 1977 – 1985 (US$ bi)</vt:lpstr>
      <vt:lpstr>Crise externa e suas implicações no BP </vt:lpstr>
      <vt:lpstr>Balanço de Pagamentos: Brasil 1977 – 1985 (US$ bi)</vt:lpstr>
      <vt:lpstr>Apresentação do PowerPoint</vt:lpstr>
      <vt:lpstr>Apresentação do PowerPoint</vt:lpstr>
      <vt:lpstr>Crise externa e suas implicações no BP </vt:lpstr>
      <vt:lpstr>Balanço de Pagamentos: Brasil 1977 – 1985 (US$ bi)</vt:lpstr>
      <vt:lpstr>Crise externa e suas implicações no BP </vt:lpstr>
      <vt:lpstr>Balanço de Pagamentos: Brasil 1977 – 1985 (US$ bi)</vt:lpstr>
      <vt:lpstr>Balanço de Pagamentos: Brasil 1977 – 1985 (US$ bi)</vt:lpstr>
      <vt:lpstr>Balanço de Pagamentos: Brasil 1977 – 1985 (US$ bi)</vt:lpstr>
      <vt:lpstr>INDICADORES MACROECONÔMICOS: 1980-1984</vt:lpstr>
      <vt:lpstr>Apresentação do PowerPoint</vt:lpstr>
      <vt:lpstr>Apresentação do PowerPoint</vt:lpstr>
      <vt:lpstr>Crise da divida 5 fases</vt:lpstr>
      <vt:lpstr>INDICADORES MACROECONÔMICOS: 1980-1984</vt:lpstr>
      <vt:lpstr>Brasil: Inflação (1973 – 1985) Taxas anuais (%)</vt:lpstr>
      <vt:lpstr>Apresentação do PowerPoint</vt:lpstr>
      <vt:lpstr>Apresentação do PowerPoint</vt:lpstr>
      <vt:lpstr>Brasil: Inflação (1973 – 1985) Taxas anuais (%)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61</cp:revision>
  <dcterms:created xsi:type="dcterms:W3CDTF">2013-04-05T19:49:59Z</dcterms:created>
  <dcterms:modified xsi:type="dcterms:W3CDTF">2020-09-21T02:07:08Z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