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31D13-70D5-4F08-BCF5-2CBCB10A0B86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AB6BA-06AC-4991-B072-217EADC2D4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4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83EE75-DA72-40EA-A77B-3285FE614A37}" type="slidenum">
              <a:rPr lang="pt-BR">
                <a:solidFill>
                  <a:prstClr val="black"/>
                </a:solidFill>
              </a:rPr>
              <a:pPr eaLnBrk="1" hangingPunct="1"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72CCA-36E5-46F9-9582-E8CAD491FB92}" type="slidenum">
              <a:rPr lang="pt-BR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F51691-6969-481E-87AE-5D9AD5EA2CCA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D1B899-077F-41BE-BD02-85A56AFC5954}" type="slidenum">
              <a:rPr lang="pt-BR">
                <a:solidFill>
                  <a:prstClr val="black"/>
                </a:solidFill>
              </a:rPr>
              <a:pPr eaLnBrk="1" hangingPunct="1"/>
              <a:t>11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30C9E2-3217-4FBA-B11B-0D9E79DD30AB}" type="slidenum">
              <a:rPr lang="pt-BR">
                <a:solidFill>
                  <a:prstClr val="black"/>
                </a:solidFill>
              </a:rPr>
              <a:pPr eaLnBrk="1" hangingPunct="1"/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9E0D34-156F-43DB-A92D-91FB6410ABE1}" type="slidenum">
              <a:rPr lang="pt-BR">
                <a:solidFill>
                  <a:prstClr val="black"/>
                </a:solidFill>
              </a:rPr>
              <a:pPr eaLnBrk="1" hangingPunct="1"/>
              <a:t>13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E69818-3EE6-4845-9DE2-E7E688F0B075}" type="slidenum">
              <a:rPr lang="pt-BR">
                <a:solidFill>
                  <a:prstClr val="black"/>
                </a:solidFill>
              </a:rPr>
              <a:pPr eaLnBrk="1" hangingPunct="1"/>
              <a:t>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7C97D5-EB73-4C99-96C3-585CCCD6DC14}" type="slidenum">
              <a:rPr lang="pt-BR">
                <a:solidFill>
                  <a:prstClr val="black"/>
                </a:solidFill>
              </a:rPr>
              <a:pPr eaLnBrk="1" hangingPunct="1"/>
              <a:t>15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999F36-0C08-44A5-A13F-24C64A1E6A00}" type="slidenum">
              <a:rPr lang="pt-BR">
                <a:solidFill>
                  <a:prstClr val="black"/>
                </a:solidFill>
              </a:rPr>
              <a:pPr eaLnBrk="1" hangingPunct="1"/>
              <a:t>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FC3A7-1F1B-486C-96E5-6F5A7C3948E7}" type="slidenum">
              <a:rPr lang="pt-BR"/>
              <a:pPr/>
              <a:t>4</a:t>
            </a:fld>
            <a:endParaRPr lang="pt-B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23BE90-B5A5-4F65-B618-DAD899FEEDAE}" type="slidenum">
              <a:rPr lang="pt-BR">
                <a:solidFill>
                  <a:prstClr val="black"/>
                </a:solidFill>
              </a:rPr>
              <a:pPr eaLnBrk="1" hangingPunct="1"/>
              <a:t>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6E4D8A-1C66-463C-B5D9-C04988B7433E}" type="slidenum">
              <a:rPr lang="pt-BR">
                <a:solidFill>
                  <a:prstClr val="black"/>
                </a:solidFill>
              </a:rPr>
              <a:pPr eaLnBrk="1" hangingPunct="1"/>
              <a:t>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AB7A62-2F28-48B3-8D1F-A15AC35D088D}" type="slidenum">
              <a:rPr lang="pt-BR">
                <a:solidFill>
                  <a:prstClr val="black"/>
                </a:solidFill>
              </a:rPr>
              <a:pPr eaLnBrk="1" hangingPunct="1"/>
              <a:t>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A5337E-E1C6-42FF-908B-8118421D1777}" type="slidenum">
              <a:rPr lang="pt-BR">
                <a:solidFill>
                  <a:prstClr val="black"/>
                </a:solidFill>
              </a:rPr>
              <a:pPr eaLnBrk="1" hangingPunct="1"/>
              <a:t>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1FB31-0385-45DB-B3FA-60B1953B9192}" type="slidenum">
              <a:rPr lang="pt-BR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18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2B56231-0D0E-41C6-9B25-9A0A931E4D6D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35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2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9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3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14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83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73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0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54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51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61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A0B6-D893-48FA-8C68-6DA225CCA913}" type="datetimeFigureOut">
              <a:rPr lang="pt-BR" smtClean="0"/>
              <a:t>28/04/2015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A2165-8851-4933-BE89-3F4E44DB8F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39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tacloud_58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"/>
          <a:stretch>
            <a:fillRect/>
          </a:stretch>
        </p:blipFill>
        <p:spPr bwMode="auto">
          <a:xfrm>
            <a:off x="3492500" y="2762250"/>
            <a:ext cx="56515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2586038"/>
            <a:ext cx="6769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FF00"/>
                </a:solidFill>
                <a:latin typeface="Arial Black" pitchFamily="34" charset="0"/>
              </a:rPr>
              <a:t>comunidades</a:t>
            </a:r>
            <a:r>
              <a:rPr lang="pt-BR" sz="4800" i="1" smtClean="0">
                <a:solidFill>
                  <a:srgbClr val="FF0000"/>
                </a:solidFill>
              </a:rPr>
              <a:t>_online</a:t>
            </a:r>
            <a:endParaRPr lang="pt-BR" sz="4800" smtClean="0">
              <a:solidFill>
                <a:srgbClr val="FF0000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419475" y="4292600"/>
            <a:ext cx="43195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0000"/>
                </a:solidFill>
              </a:rPr>
              <a:t>domesticidade e sociabilidade em políticas públicas </a:t>
            </a:r>
            <a:br>
              <a:rPr lang="pt-BR" sz="2400" smtClean="0">
                <a:solidFill>
                  <a:srgbClr val="FF0000"/>
                </a:solidFill>
              </a:rPr>
            </a:br>
            <a:r>
              <a:rPr lang="pt-BR" sz="2400" smtClean="0">
                <a:solidFill>
                  <a:srgbClr val="FF0000"/>
                </a:solidFill>
              </a:rPr>
              <a:t>para inclusão digital</a:t>
            </a:r>
          </a:p>
        </p:txBody>
      </p:sp>
    </p:spTree>
    <p:extLst>
      <p:ext uri="{BB962C8B-B14F-4D97-AF65-F5344CB8AC3E}">
        <p14:creationId xmlns:p14="http://schemas.microsoft.com/office/powerpoint/2010/main" val="751479102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8913"/>
            <a:ext cx="2524125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56100" y="1268413"/>
            <a:ext cx="4643438" cy="1625600"/>
            <a:chOff x="2835" y="1875"/>
            <a:chExt cx="2675" cy="1024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3696" y="1875"/>
              <a:ext cx="1814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num céu estrelado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posso ver a </a:t>
              </a:r>
              <a:r>
                <a:rPr lang="pt-BR" sz="1900" b="1" smtClean="0">
                  <a:solidFill>
                    <a:srgbClr val="FFFFFF"/>
                  </a:solidFill>
                </a:rPr>
                <a:t>mim mesmo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como uma pequena estrela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entre muitas outras</a:t>
              </a:r>
            </a:p>
          </p:txBody>
        </p:sp>
        <p:sp>
          <p:nvSpPr>
            <p:cNvPr id="149510" name="Line 6"/>
            <p:cNvSpPr>
              <a:spLocks noChangeShapeType="1"/>
            </p:cNvSpPr>
            <p:nvPr/>
          </p:nvSpPr>
          <p:spPr bwMode="auto">
            <a:xfrm flipH="1">
              <a:off x="2835" y="2341"/>
              <a:ext cx="263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2447925" y="2924175"/>
            <a:ext cx="33480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neste céu,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posso acrescentar estrelas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900" smtClean="0">
                <a:solidFill>
                  <a:srgbClr val="FFFFFF"/>
                </a:solidFill>
              </a:rPr>
              <a:t>como</a:t>
            </a:r>
            <a:r>
              <a:rPr lang="pt-BR" sz="1900" b="1" smtClean="0">
                <a:solidFill>
                  <a:srgbClr val="FFFFFF"/>
                </a:solidFill>
              </a:rPr>
              <a:t> assuntos de meu interesse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que eu quero partilhar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com a </a:t>
            </a:r>
            <a:r>
              <a:rPr lang="pt-BR" sz="1900" b="1" smtClean="0">
                <a:solidFill>
                  <a:srgbClr val="FFFFFF"/>
                </a:solidFill>
              </a:rPr>
              <a:t>minha comunidade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7380288" y="5314950"/>
            <a:ext cx="215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50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07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323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23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5397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1" name="Rectangle 23"/>
          <p:cNvSpPr>
            <a:spLocks noChangeArrowheads="1"/>
          </p:cNvSpPr>
          <p:nvPr/>
        </p:nvSpPr>
        <p:spPr bwMode="auto">
          <a:xfrm>
            <a:off x="5397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5397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1" name="Rectangle 27"/>
          <p:cNvSpPr>
            <a:spLocks noChangeArrowheads="1"/>
          </p:cNvSpPr>
          <p:nvPr/>
        </p:nvSpPr>
        <p:spPr bwMode="auto">
          <a:xfrm>
            <a:off x="7556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2" name="Rectangle 28"/>
          <p:cNvSpPr>
            <a:spLocks noChangeArrowheads="1"/>
          </p:cNvSpPr>
          <p:nvPr/>
        </p:nvSpPr>
        <p:spPr bwMode="auto">
          <a:xfrm>
            <a:off x="7556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7" name="Rectangle 29"/>
          <p:cNvSpPr>
            <a:spLocks noChangeArrowheads="1"/>
          </p:cNvSpPr>
          <p:nvPr/>
        </p:nvSpPr>
        <p:spPr bwMode="auto">
          <a:xfrm>
            <a:off x="7556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4" name="Rectangle 30"/>
          <p:cNvSpPr>
            <a:spLocks noChangeArrowheads="1"/>
          </p:cNvSpPr>
          <p:nvPr/>
        </p:nvSpPr>
        <p:spPr bwMode="auto">
          <a:xfrm>
            <a:off x="7556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5" name="Rectangle 31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6" name="Rectangle 32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7" name="Rectangle 33"/>
          <p:cNvSpPr>
            <a:spLocks noChangeArrowheads="1"/>
          </p:cNvSpPr>
          <p:nvPr/>
        </p:nvSpPr>
        <p:spPr bwMode="auto">
          <a:xfrm>
            <a:off x="973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8" name="Rectangle 34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9" name="Rectangle 35"/>
          <p:cNvSpPr>
            <a:spLocks noChangeArrowheads="1"/>
          </p:cNvSpPr>
          <p:nvPr/>
        </p:nvSpPr>
        <p:spPr bwMode="auto">
          <a:xfrm>
            <a:off x="973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0" name="Rectangle 36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1" name="Rectangle 37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2" name="Rectangle 38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3" name="Rectangle 39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88" name="Rectangle 40"/>
          <p:cNvSpPr>
            <a:spLocks noChangeArrowheads="1"/>
          </p:cNvSpPr>
          <p:nvPr/>
        </p:nvSpPr>
        <p:spPr bwMode="auto">
          <a:xfrm>
            <a:off x="1189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5" name="Rectangle 41"/>
          <p:cNvSpPr>
            <a:spLocks noChangeArrowheads="1"/>
          </p:cNvSpPr>
          <p:nvPr/>
        </p:nvSpPr>
        <p:spPr bwMode="auto">
          <a:xfrm>
            <a:off x="1189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6" name="Rectangle 42"/>
          <p:cNvSpPr>
            <a:spLocks noChangeArrowheads="1"/>
          </p:cNvSpPr>
          <p:nvPr/>
        </p:nvSpPr>
        <p:spPr bwMode="auto">
          <a:xfrm>
            <a:off x="1189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1" name="Rectangle 43"/>
          <p:cNvSpPr>
            <a:spLocks noChangeArrowheads="1"/>
          </p:cNvSpPr>
          <p:nvPr/>
        </p:nvSpPr>
        <p:spPr bwMode="auto">
          <a:xfrm>
            <a:off x="1189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8" name="Rectangle 44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9" name="Rectangle 45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0" name="Rectangle 46"/>
          <p:cNvSpPr>
            <a:spLocks noChangeArrowheads="1"/>
          </p:cNvSpPr>
          <p:nvPr/>
        </p:nvSpPr>
        <p:spPr bwMode="auto">
          <a:xfrm>
            <a:off x="1404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1" name="Rectangle 47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2" name="Rectangle 48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7" name="Rectangle 49"/>
          <p:cNvSpPr>
            <a:spLocks noChangeArrowheads="1"/>
          </p:cNvSpPr>
          <p:nvPr/>
        </p:nvSpPr>
        <p:spPr bwMode="auto">
          <a:xfrm>
            <a:off x="1404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8" name="Rectangle 50"/>
          <p:cNvSpPr>
            <a:spLocks noChangeArrowheads="1"/>
          </p:cNvSpPr>
          <p:nvPr/>
        </p:nvSpPr>
        <p:spPr bwMode="auto">
          <a:xfrm>
            <a:off x="1404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5" name="Rectangle 51"/>
          <p:cNvSpPr>
            <a:spLocks noChangeArrowheads="1"/>
          </p:cNvSpPr>
          <p:nvPr/>
        </p:nvSpPr>
        <p:spPr bwMode="auto">
          <a:xfrm>
            <a:off x="1620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6" name="Rectangle 52"/>
          <p:cNvSpPr>
            <a:spLocks noChangeArrowheads="1"/>
          </p:cNvSpPr>
          <p:nvPr/>
        </p:nvSpPr>
        <p:spPr bwMode="auto">
          <a:xfrm>
            <a:off x="1620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7" name="Rectangle 53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8" name="Rectangle 54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9" name="Rectangle 55"/>
          <p:cNvSpPr>
            <a:spLocks noChangeArrowheads="1"/>
          </p:cNvSpPr>
          <p:nvPr/>
        </p:nvSpPr>
        <p:spPr bwMode="auto">
          <a:xfrm>
            <a:off x="1620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4" name="Rectangle 56"/>
          <p:cNvSpPr>
            <a:spLocks noChangeArrowheads="1"/>
          </p:cNvSpPr>
          <p:nvPr/>
        </p:nvSpPr>
        <p:spPr bwMode="auto">
          <a:xfrm>
            <a:off x="1620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1" name="Rectangle 57"/>
          <p:cNvSpPr>
            <a:spLocks noChangeArrowheads="1"/>
          </p:cNvSpPr>
          <p:nvPr/>
        </p:nvSpPr>
        <p:spPr bwMode="auto">
          <a:xfrm>
            <a:off x="18351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2" name="Rectangle 58"/>
          <p:cNvSpPr>
            <a:spLocks noChangeArrowheads="1"/>
          </p:cNvSpPr>
          <p:nvPr/>
        </p:nvSpPr>
        <p:spPr bwMode="auto">
          <a:xfrm>
            <a:off x="18351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3" name="Rectangle 59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8" name="Rectangle 60"/>
          <p:cNvSpPr>
            <a:spLocks noChangeArrowheads="1"/>
          </p:cNvSpPr>
          <p:nvPr/>
        </p:nvSpPr>
        <p:spPr bwMode="auto">
          <a:xfrm>
            <a:off x="18351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5" name="Rectangle 61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10" name="Rectangle 62"/>
          <p:cNvSpPr>
            <a:spLocks noChangeArrowheads="1"/>
          </p:cNvSpPr>
          <p:nvPr/>
        </p:nvSpPr>
        <p:spPr bwMode="auto">
          <a:xfrm>
            <a:off x="18351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7" name="Rectangle 63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9" name="Rectangle 6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0" name="Rectangle 66"/>
          <p:cNvSpPr>
            <a:spLocks noChangeArrowheads="1"/>
          </p:cNvSpPr>
          <p:nvPr/>
        </p:nvSpPr>
        <p:spPr bwMode="auto">
          <a:xfrm>
            <a:off x="20510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1" name="Rectangle 67"/>
          <p:cNvSpPr>
            <a:spLocks noChangeArrowheads="1"/>
          </p:cNvSpPr>
          <p:nvPr/>
        </p:nvSpPr>
        <p:spPr bwMode="auto">
          <a:xfrm>
            <a:off x="20510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2" name="Rectangle 68"/>
          <p:cNvSpPr>
            <a:spLocks noChangeArrowheads="1"/>
          </p:cNvSpPr>
          <p:nvPr/>
        </p:nvSpPr>
        <p:spPr bwMode="auto">
          <a:xfrm>
            <a:off x="20510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3" name="Rectangle 69"/>
          <p:cNvSpPr>
            <a:spLocks noChangeArrowheads="1"/>
          </p:cNvSpPr>
          <p:nvPr/>
        </p:nvSpPr>
        <p:spPr bwMode="auto">
          <a:xfrm>
            <a:off x="2266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4" name="Rectangle 70"/>
          <p:cNvSpPr>
            <a:spLocks noChangeArrowheads="1"/>
          </p:cNvSpPr>
          <p:nvPr/>
        </p:nvSpPr>
        <p:spPr bwMode="auto">
          <a:xfrm>
            <a:off x="2266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5" name="Rectangle 71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6" name="Rectangle 72"/>
          <p:cNvSpPr>
            <a:spLocks noChangeArrowheads="1"/>
          </p:cNvSpPr>
          <p:nvPr/>
        </p:nvSpPr>
        <p:spPr bwMode="auto">
          <a:xfrm>
            <a:off x="2266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7" name="Rectangle 73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8" name="Rectangle 74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9" name="Rectangle 75"/>
          <p:cNvSpPr>
            <a:spLocks noChangeArrowheads="1"/>
          </p:cNvSpPr>
          <p:nvPr/>
        </p:nvSpPr>
        <p:spPr bwMode="auto">
          <a:xfrm>
            <a:off x="2482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0" name="Rectangle 76"/>
          <p:cNvSpPr>
            <a:spLocks noChangeArrowheads="1"/>
          </p:cNvSpPr>
          <p:nvPr/>
        </p:nvSpPr>
        <p:spPr bwMode="auto">
          <a:xfrm>
            <a:off x="2482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5" name="Rectangle 77"/>
          <p:cNvSpPr>
            <a:spLocks noChangeArrowheads="1"/>
          </p:cNvSpPr>
          <p:nvPr/>
        </p:nvSpPr>
        <p:spPr bwMode="auto">
          <a:xfrm>
            <a:off x="2482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2" name="Rectangle 78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3" name="Rectangle 79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8" name="Rectangle 80"/>
          <p:cNvSpPr>
            <a:spLocks noChangeArrowheads="1"/>
          </p:cNvSpPr>
          <p:nvPr/>
        </p:nvSpPr>
        <p:spPr bwMode="auto">
          <a:xfrm>
            <a:off x="2482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5" name="Rectangle 81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6" name="Rectangle 82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1" name="Rectangle 83"/>
          <p:cNvSpPr>
            <a:spLocks noChangeArrowheads="1"/>
          </p:cNvSpPr>
          <p:nvPr/>
        </p:nvSpPr>
        <p:spPr bwMode="auto">
          <a:xfrm>
            <a:off x="27003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2" name="Rectangle 84"/>
          <p:cNvSpPr>
            <a:spLocks noChangeArrowheads="1"/>
          </p:cNvSpPr>
          <p:nvPr/>
        </p:nvSpPr>
        <p:spPr bwMode="auto">
          <a:xfrm>
            <a:off x="27003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9" name="Rectangle 85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0" name="Rectangle 86"/>
          <p:cNvSpPr>
            <a:spLocks noChangeArrowheads="1"/>
          </p:cNvSpPr>
          <p:nvPr/>
        </p:nvSpPr>
        <p:spPr bwMode="auto">
          <a:xfrm>
            <a:off x="27003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1" name="Rectangle 87"/>
          <p:cNvSpPr>
            <a:spLocks noChangeArrowheads="1"/>
          </p:cNvSpPr>
          <p:nvPr/>
        </p:nvSpPr>
        <p:spPr bwMode="auto">
          <a:xfrm>
            <a:off x="29162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2" name="Rectangle 88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3" name="Rectangle 89"/>
          <p:cNvSpPr>
            <a:spLocks noChangeArrowheads="1"/>
          </p:cNvSpPr>
          <p:nvPr/>
        </p:nvSpPr>
        <p:spPr bwMode="auto">
          <a:xfrm>
            <a:off x="29162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4" name="Rectangle 90"/>
          <p:cNvSpPr>
            <a:spLocks noChangeArrowheads="1"/>
          </p:cNvSpPr>
          <p:nvPr/>
        </p:nvSpPr>
        <p:spPr bwMode="auto">
          <a:xfrm>
            <a:off x="29162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5" name="Rectangle 91"/>
          <p:cNvSpPr>
            <a:spLocks noChangeArrowheads="1"/>
          </p:cNvSpPr>
          <p:nvPr/>
        </p:nvSpPr>
        <p:spPr bwMode="auto">
          <a:xfrm>
            <a:off x="29162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6" name="Rectangle 92"/>
          <p:cNvSpPr>
            <a:spLocks noChangeArrowheads="1"/>
          </p:cNvSpPr>
          <p:nvPr/>
        </p:nvSpPr>
        <p:spPr bwMode="auto">
          <a:xfrm>
            <a:off x="29162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7" name="Rectangle 93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8" name="Rectangle 94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9" name="Rectangle 95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0" name="Rectangle 96"/>
          <p:cNvSpPr>
            <a:spLocks noChangeArrowheads="1"/>
          </p:cNvSpPr>
          <p:nvPr/>
        </p:nvSpPr>
        <p:spPr bwMode="auto">
          <a:xfrm>
            <a:off x="3132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1" name="Rectangle 97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2" name="Rectangle 98"/>
          <p:cNvSpPr>
            <a:spLocks noChangeArrowheads="1"/>
          </p:cNvSpPr>
          <p:nvPr/>
        </p:nvSpPr>
        <p:spPr bwMode="auto">
          <a:xfrm>
            <a:off x="3132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3" name="Rectangle 99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4" name="Rectangle 100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5" name="Rectangle 101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6" name="Rectangle 102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1" name="Rectangle 103"/>
          <p:cNvSpPr>
            <a:spLocks noChangeArrowheads="1"/>
          </p:cNvSpPr>
          <p:nvPr/>
        </p:nvSpPr>
        <p:spPr bwMode="auto">
          <a:xfrm>
            <a:off x="3348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8" name="Rectangle 10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9" name="Rectangle 105"/>
          <p:cNvSpPr>
            <a:spLocks noChangeArrowheads="1"/>
          </p:cNvSpPr>
          <p:nvPr/>
        </p:nvSpPr>
        <p:spPr bwMode="auto">
          <a:xfrm>
            <a:off x="3563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0" name="Rectangle 106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1" name="Rectangle 107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2" name="Rectangle 108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7" name="Rectangle 109"/>
          <p:cNvSpPr>
            <a:spLocks noChangeArrowheads="1"/>
          </p:cNvSpPr>
          <p:nvPr/>
        </p:nvSpPr>
        <p:spPr bwMode="auto">
          <a:xfrm>
            <a:off x="3563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4" name="Rectangle 110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5" name="Rectangle 111"/>
          <p:cNvSpPr>
            <a:spLocks noChangeArrowheads="1"/>
          </p:cNvSpPr>
          <p:nvPr/>
        </p:nvSpPr>
        <p:spPr bwMode="auto">
          <a:xfrm>
            <a:off x="3779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0" name="Rectangle 112"/>
          <p:cNvSpPr>
            <a:spLocks noChangeArrowheads="1"/>
          </p:cNvSpPr>
          <p:nvPr/>
        </p:nvSpPr>
        <p:spPr bwMode="auto">
          <a:xfrm>
            <a:off x="37798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7" name="Rectangle 113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8" name="Rectangle 114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3" name="Rectangle 115"/>
          <p:cNvSpPr>
            <a:spLocks noChangeArrowheads="1"/>
          </p:cNvSpPr>
          <p:nvPr/>
        </p:nvSpPr>
        <p:spPr bwMode="auto">
          <a:xfrm>
            <a:off x="3779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4" name="Rectangle 116"/>
          <p:cNvSpPr>
            <a:spLocks noChangeArrowheads="1"/>
          </p:cNvSpPr>
          <p:nvPr/>
        </p:nvSpPr>
        <p:spPr bwMode="auto">
          <a:xfrm>
            <a:off x="3779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1" name="Rectangle 117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6" name="Rectangle 118"/>
          <p:cNvSpPr>
            <a:spLocks noChangeArrowheads="1"/>
          </p:cNvSpPr>
          <p:nvPr/>
        </p:nvSpPr>
        <p:spPr bwMode="auto">
          <a:xfrm>
            <a:off x="39957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7" name="Rectangle 119"/>
          <p:cNvSpPr>
            <a:spLocks noChangeArrowheads="1"/>
          </p:cNvSpPr>
          <p:nvPr/>
        </p:nvSpPr>
        <p:spPr bwMode="auto">
          <a:xfrm>
            <a:off x="39957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4" name="Rectangle 120"/>
          <p:cNvSpPr>
            <a:spLocks noChangeArrowheads="1"/>
          </p:cNvSpPr>
          <p:nvPr/>
        </p:nvSpPr>
        <p:spPr bwMode="auto">
          <a:xfrm>
            <a:off x="39957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5" name="Rectangle 121"/>
          <p:cNvSpPr>
            <a:spLocks noChangeArrowheads="1"/>
          </p:cNvSpPr>
          <p:nvPr/>
        </p:nvSpPr>
        <p:spPr bwMode="auto">
          <a:xfrm>
            <a:off x="39957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6" name="Rectangle 122"/>
          <p:cNvSpPr>
            <a:spLocks noChangeArrowheads="1"/>
          </p:cNvSpPr>
          <p:nvPr/>
        </p:nvSpPr>
        <p:spPr bwMode="auto">
          <a:xfrm>
            <a:off x="39957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7" name="Rectangle 123"/>
          <p:cNvSpPr>
            <a:spLocks noChangeArrowheads="1"/>
          </p:cNvSpPr>
          <p:nvPr/>
        </p:nvSpPr>
        <p:spPr bwMode="auto">
          <a:xfrm>
            <a:off x="42116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2" name="Rectangle 124"/>
          <p:cNvSpPr>
            <a:spLocks noChangeArrowheads="1"/>
          </p:cNvSpPr>
          <p:nvPr/>
        </p:nvSpPr>
        <p:spPr bwMode="auto">
          <a:xfrm>
            <a:off x="42116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9" name="Rectangle 125"/>
          <p:cNvSpPr>
            <a:spLocks noChangeArrowheads="1"/>
          </p:cNvSpPr>
          <p:nvPr/>
        </p:nvSpPr>
        <p:spPr bwMode="auto">
          <a:xfrm>
            <a:off x="42116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0" name="Rectangle 126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1" name="Rectangle 127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2" name="Rectangle 128"/>
          <p:cNvSpPr>
            <a:spLocks noChangeArrowheads="1"/>
          </p:cNvSpPr>
          <p:nvPr/>
        </p:nvSpPr>
        <p:spPr bwMode="auto">
          <a:xfrm>
            <a:off x="42116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3" name="Rectangle 129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8" name="Rectangle 130"/>
          <p:cNvSpPr>
            <a:spLocks noChangeArrowheads="1"/>
          </p:cNvSpPr>
          <p:nvPr/>
        </p:nvSpPr>
        <p:spPr bwMode="auto">
          <a:xfrm>
            <a:off x="4429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5" name="Rectangle 131"/>
          <p:cNvSpPr>
            <a:spLocks noChangeArrowheads="1"/>
          </p:cNvSpPr>
          <p:nvPr/>
        </p:nvSpPr>
        <p:spPr bwMode="auto">
          <a:xfrm>
            <a:off x="4429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6" name="Rectangle 132"/>
          <p:cNvSpPr>
            <a:spLocks noChangeArrowheads="1"/>
          </p:cNvSpPr>
          <p:nvPr/>
        </p:nvSpPr>
        <p:spPr bwMode="auto">
          <a:xfrm>
            <a:off x="44291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8" name="Rectangle 134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9" name="Rectangle 135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0" name="Rectangle 136"/>
          <p:cNvSpPr>
            <a:spLocks noChangeArrowheads="1"/>
          </p:cNvSpPr>
          <p:nvPr/>
        </p:nvSpPr>
        <p:spPr bwMode="auto">
          <a:xfrm>
            <a:off x="4645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1" name="Rectangle 137"/>
          <p:cNvSpPr>
            <a:spLocks noChangeArrowheads="1"/>
          </p:cNvSpPr>
          <p:nvPr/>
        </p:nvSpPr>
        <p:spPr bwMode="auto">
          <a:xfrm>
            <a:off x="46450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2" name="Rectangle 138"/>
          <p:cNvSpPr>
            <a:spLocks noChangeArrowheads="1"/>
          </p:cNvSpPr>
          <p:nvPr/>
        </p:nvSpPr>
        <p:spPr bwMode="auto">
          <a:xfrm>
            <a:off x="4645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3" name="Rectangle 139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4" name="Rectangle 140"/>
          <p:cNvSpPr>
            <a:spLocks noChangeArrowheads="1"/>
          </p:cNvSpPr>
          <p:nvPr/>
        </p:nvSpPr>
        <p:spPr bwMode="auto">
          <a:xfrm>
            <a:off x="46450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5" name="Rectangle 141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6" name="Rectangle 142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7" name="Rectangle 143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8" name="Rectangle 144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9" name="Rectangle 145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0" name="Rectangle 146"/>
          <p:cNvSpPr>
            <a:spLocks noChangeArrowheads="1"/>
          </p:cNvSpPr>
          <p:nvPr/>
        </p:nvSpPr>
        <p:spPr bwMode="auto">
          <a:xfrm>
            <a:off x="48609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1" name="Rectangle 147"/>
          <p:cNvSpPr>
            <a:spLocks noChangeArrowheads="1"/>
          </p:cNvSpPr>
          <p:nvPr/>
        </p:nvSpPr>
        <p:spPr bwMode="auto">
          <a:xfrm>
            <a:off x="50768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2" name="Rectangle 148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3" name="Rectangle 149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8" name="Rectangle 150"/>
          <p:cNvSpPr>
            <a:spLocks noChangeArrowheads="1"/>
          </p:cNvSpPr>
          <p:nvPr/>
        </p:nvSpPr>
        <p:spPr bwMode="auto">
          <a:xfrm>
            <a:off x="50768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9" name="Rectangle 151"/>
          <p:cNvSpPr>
            <a:spLocks noChangeArrowheads="1"/>
          </p:cNvSpPr>
          <p:nvPr/>
        </p:nvSpPr>
        <p:spPr bwMode="auto">
          <a:xfrm>
            <a:off x="50768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6" name="Rectangle 152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7" name="Rectangle 153"/>
          <p:cNvSpPr>
            <a:spLocks noChangeArrowheads="1"/>
          </p:cNvSpPr>
          <p:nvPr/>
        </p:nvSpPr>
        <p:spPr bwMode="auto">
          <a:xfrm>
            <a:off x="5291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8" name="Rectangle 154"/>
          <p:cNvSpPr>
            <a:spLocks noChangeArrowheads="1"/>
          </p:cNvSpPr>
          <p:nvPr/>
        </p:nvSpPr>
        <p:spPr bwMode="auto">
          <a:xfrm>
            <a:off x="5291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9" name="Rectangle 155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0" name="Rectangle 156"/>
          <p:cNvSpPr>
            <a:spLocks noChangeArrowheads="1"/>
          </p:cNvSpPr>
          <p:nvPr/>
        </p:nvSpPr>
        <p:spPr bwMode="auto">
          <a:xfrm>
            <a:off x="5291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05" name="Rectangle 157"/>
          <p:cNvSpPr>
            <a:spLocks noChangeArrowheads="1"/>
          </p:cNvSpPr>
          <p:nvPr/>
        </p:nvSpPr>
        <p:spPr bwMode="auto">
          <a:xfrm>
            <a:off x="5291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2" name="Rectangle 158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3" name="Rectangle 159"/>
          <p:cNvSpPr>
            <a:spLocks noChangeArrowheads="1"/>
          </p:cNvSpPr>
          <p:nvPr/>
        </p:nvSpPr>
        <p:spPr bwMode="auto">
          <a:xfrm>
            <a:off x="5507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4" name="Rectangle 160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5" name="Rectangle 161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6" name="Rectangle 16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7" name="Rectangle 163"/>
          <p:cNvSpPr>
            <a:spLocks noChangeArrowheads="1"/>
          </p:cNvSpPr>
          <p:nvPr/>
        </p:nvSpPr>
        <p:spPr bwMode="auto">
          <a:xfrm>
            <a:off x="5507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8" name="Rectangle 164"/>
          <p:cNvSpPr>
            <a:spLocks noChangeArrowheads="1"/>
          </p:cNvSpPr>
          <p:nvPr/>
        </p:nvSpPr>
        <p:spPr bwMode="auto">
          <a:xfrm>
            <a:off x="5507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9" name="Rectangle 165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0" name="Rectangle 166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1" name="Rectangle 167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2" name="Rectangle 168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3" name="Rectangle 169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4" name="Rectangle 170"/>
          <p:cNvSpPr>
            <a:spLocks noChangeArrowheads="1"/>
          </p:cNvSpPr>
          <p:nvPr/>
        </p:nvSpPr>
        <p:spPr bwMode="auto">
          <a:xfrm>
            <a:off x="5722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5" name="Rectangle 171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6" name="Rectangle 172"/>
          <p:cNvSpPr>
            <a:spLocks noChangeArrowheads="1"/>
          </p:cNvSpPr>
          <p:nvPr/>
        </p:nvSpPr>
        <p:spPr bwMode="auto">
          <a:xfrm>
            <a:off x="5938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7" name="Rectangle 173"/>
          <p:cNvSpPr>
            <a:spLocks noChangeArrowheads="1"/>
          </p:cNvSpPr>
          <p:nvPr/>
        </p:nvSpPr>
        <p:spPr bwMode="auto">
          <a:xfrm>
            <a:off x="5938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8" name="Rectangle 174"/>
          <p:cNvSpPr>
            <a:spLocks noChangeArrowheads="1"/>
          </p:cNvSpPr>
          <p:nvPr/>
        </p:nvSpPr>
        <p:spPr bwMode="auto">
          <a:xfrm>
            <a:off x="5938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9" name="Rectangle 175"/>
          <p:cNvSpPr>
            <a:spLocks noChangeArrowheads="1"/>
          </p:cNvSpPr>
          <p:nvPr/>
        </p:nvSpPr>
        <p:spPr bwMode="auto">
          <a:xfrm>
            <a:off x="59388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24" name="Rectangle 176"/>
          <p:cNvSpPr>
            <a:spLocks noChangeArrowheads="1"/>
          </p:cNvSpPr>
          <p:nvPr/>
        </p:nvSpPr>
        <p:spPr bwMode="auto">
          <a:xfrm>
            <a:off x="5938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1" name="Rectangle 177"/>
          <p:cNvSpPr>
            <a:spLocks noChangeArrowheads="1"/>
          </p:cNvSpPr>
          <p:nvPr/>
        </p:nvSpPr>
        <p:spPr bwMode="auto">
          <a:xfrm>
            <a:off x="61563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2" name="Rectangle 178"/>
          <p:cNvSpPr>
            <a:spLocks noChangeArrowheads="1"/>
          </p:cNvSpPr>
          <p:nvPr/>
        </p:nvSpPr>
        <p:spPr bwMode="auto">
          <a:xfrm>
            <a:off x="61563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3" name="Rectangle 179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4" name="Rectangle 180"/>
          <p:cNvSpPr>
            <a:spLocks noChangeArrowheads="1"/>
          </p:cNvSpPr>
          <p:nvPr/>
        </p:nvSpPr>
        <p:spPr bwMode="auto">
          <a:xfrm>
            <a:off x="61563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5" name="Rectangle 181"/>
          <p:cNvSpPr>
            <a:spLocks noChangeArrowheads="1"/>
          </p:cNvSpPr>
          <p:nvPr/>
        </p:nvSpPr>
        <p:spPr bwMode="auto">
          <a:xfrm>
            <a:off x="61563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6" name="Rectangle 182"/>
          <p:cNvSpPr>
            <a:spLocks noChangeArrowheads="1"/>
          </p:cNvSpPr>
          <p:nvPr/>
        </p:nvSpPr>
        <p:spPr bwMode="auto">
          <a:xfrm>
            <a:off x="61563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7" name="Rectangle 183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8" name="Rectangle 18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9" name="Rectangle 18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0" name="Rectangle 18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1" name="Rectangle 187"/>
          <p:cNvSpPr>
            <a:spLocks noChangeArrowheads="1"/>
          </p:cNvSpPr>
          <p:nvPr/>
        </p:nvSpPr>
        <p:spPr bwMode="auto">
          <a:xfrm>
            <a:off x="63722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2" name="Rectangle 188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3" name="Rectangle 189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4" name="Rectangle 190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5" name="Rectangle 191"/>
          <p:cNvSpPr>
            <a:spLocks noChangeArrowheads="1"/>
          </p:cNvSpPr>
          <p:nvPr/>
        </p:nvSpPr>
        <p:spPr bwMode="auto">
          <a:xfrm>
            <a:off x="6588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6" name="Rectangle 192"/>
          <p:cNvSpPr>
            <a:spLocks noChangeArrowheads="1"/>
          </p:cNvSpPr>
          <p:nvPr/>
        </p:nvSpPr>
        <p:spPr bwMode="auto">
          <a:xfrm>
            <a:off x="65881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7" name="Rectangle 193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8" name="Rectangle 194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43" name="Rectangle 195"/>
          <p:cNvSpPr>
            <a:spLocks noChangeArrowheads="1"/>
          </p:cNvSpPr>
          <p:nvPr/>
        </p:nvSpPr>
        <p:spPr bwMode="auto">
          <a:xfrm>
            <a:off x="6804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0" name="Rectangle 196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1" name="Rectangle 197"/>
          <p:cNvSpPr>
            <a:spLocks noChangeArrowheads="1"/>
          </p:cNvSpPr>
          <p:nvPr/>
        </p:nvSpPr>
        <p:spPr bwMode="auto">
          <a:xfrm>
            <a:off x="68040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2" name="Rectangle 19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3" name="Rectangle 19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4" name="Rectangle 200"/>
          <p:cNvSpPr>
            <a:spLocks noChangeArrowheads="1"/>
          </p:cNvSpPr>
          <p:nvPr/>
        </p:nvSpPr>
        <p:spPr bwMode="auto">
          <a:xfrm>
            <a:off x="68040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5" name="Rectangle 201"/>
          <p:cNvSpPr>
            <a:spLocks noChangeArrowheads="1"/>
          </p:cNvSpPr>
          <p:nvPr/>
        </p:nvSpPr>
        <p:spPr bwMode="auto">
          <a:xfrm>
            <a:off x="70215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6" name="Rectangle 202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7" name="Rectangle 203"/>
          <p:cNvSpPr>
            <a:spLocks noChangeArrowheads="1"/>
          </p:cNvSpPr>
          <p:nvPr/>
        </p:nvSpPr>
        <p:spPr bwMode="auto">
          <a:xfrm>
            <a:off x="70215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8" name="Rectangle 204"/>
          <p:cNvSpPr>
            <a:spLocks noChangeArrowheads="1"/>
          </p:cNvSpPr>
          <p:nvPr/>
        </p:nvSpPr>
        <p:spPr bwMode="auto">
          <a:xfrm>
            <a:off x="70215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9" name="Rectangle 205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0" name="Rectangle 206"/>
          <p:cNvSpPr>
            <a:spLocks noChangeArrowheads="1"/>
          </p:cNvSpPr>
          <p:nvPr/>
        </p:nvSpPr>
        <p:spPr bwMode="auto">
          <a:xfrm>
            <a:off x="70215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1" name="Rectangle 207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2" name="Rectangle 208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3" name="Rectangle 209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4" name="Rectangle 210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5" name="Rectangle 211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6" name="Rectangle 212"/>
          <p:cNvSpPr>
            <a:spLocks noChangeArrowheads="1"/>
          </p:cNvSpPr>
          <p:nvPr/>
        </p:nvSpPr>
        <p:spPr bwMode="auto">
          <a:xfrm>
            <a:off x="72374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7" name="Rectangle 213"/>
          <p:cNvSpPr>
            <a:spLocks noChangeArrowheads="1"/>
          </p:cNvSpPr>
          <p:nvPr/>
        </p:nvSpPr>
        <p:spPr bwMode="auto">
          <a:xfrm>
            <a:off x="74533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8" name="Rectangle 214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9" name="Rectangle 215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0" name="Rectangle 216"/>
          <p:cNvSpPr>
            <a:spLocks noChangeArrowheads="1"/>
          </p:cNvSpPr>
          <p:nvPr/>
        </p:nvSpPr>
        <p:spPr bwMode="auto">
          <a:xfrm>
            <a:off x="74533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1" name="Rectangle 217"/>
          <p:cNvSpPr>
            <a:spLocks noChangeArrowheads="1"/>
          </p:cNvSpPr>
          <p:nvPr/>
        </p:nvSpPr>
        <p:spPr bwMode="auto">
          <a:xfrm>
            <a:off x="74533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2" name="Rectangle 218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3" name="Rectangle 219"/>
          <p:cNvSpPr>
            <a:spLocks noChangeArrowheads="1"/>
          </p:cNvSpPr>
          <p:nvPr/>
        </p:nvSpPr>
        <p:spPr bwMode="auto">
          <a:xfrm>
            <a:off x="76692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4" name="Rectangle 220"/>
          <p:cNvSpPr>
            <a:spLocks noChangeArrowheads="1"/>
          </p:cNvSpPr>
          <p:nvPr/>
        </p:nvSpPr>
        <p:spPr bwMode="auto">
          <a:xfrm>
            <a:off x="76692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5" name="Rectangle 221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6" name="Rectangle 222"/>
          <p:cNvSpPr>
            <a:spLocks noChangeArrowheads="1"/>
          </p:cNvSpPr>
          <p:nvPr/>
        </p:nvSpPr>
        <p:spPr bwMode="auto">
          <a:xfrm>
            <a:off x="76692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7" name="Rectangle 223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8" name="Rectangle 224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9" name="Rectangle 225"/>
          <p:cNvSpPr>
            <a:spLocks noChangeArrowheads="1"/>
          </p:cNvSpPr>
          <p:nvPr/>
        </p:nvSpPr>
        <p:spPr bwMode="auto">
          <a:xfrm>
            <a:off x="78867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0" name="Rectangle 226"/>
          <p:cNvSpPr>
            <a:spLocks noChangeArrowheads="1"/>
          </p:cNvSpPr>
          <p:nvPr/>
        </p:nvSpPr>
        <p:spPr bwMode="auto">
          <a:xfrm>
            <a:off x="78867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1" name="Rectangle 227"/>
          <p:cNvSpPr>
            <a:spLocks noChangeArrowheads="1"/>
          </p:cNvSpPr>
          <p:nvPr/>
        </p:nvSpPr>
        <p:spPr bwMode="auto">
          <a:xfrm>
            <a:off x="78867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2" name="Rectangle 228"/>
          <p:cNvSpPr>
            <a:spLocks noChangeArrowheads="1"/>
          </p:cNvSpPr>
          <p:nvPr/>
        </p:nvSpPr>
        <p:spPr bwMode="auto">
          <a:xfrm>
            <a:off x="78867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3" name="Rectangle 229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4" name="Rectangle 230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5" name="Rectangle 231"/>
          <p:cNvSpPr>
            <a:spLocks noChangeArrowheads="1"/>
          </p:cNvSpPr>
          <p:nvPr/>
        </p:nvSpPr>
        <p:spPr bwMode="auto">
          <a:xfrm>
            <a:off x="81026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6" name="Rectangle 232"/>
          <p:cNvSpPr>
            <a:spLocks noChangeArrowheads="1"/>
          </p:cNvSpPr>
          <p:nvPr/>
        </p:nvSpPr>
        <p:spPr bwMode="auto">
          <a:xfrm>
            <a:off x="81026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7" name="Rectangle 233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82" name="Rectangle 234"/>
          <p:cNvSpPr>
            <a:spLocks noChangeArrowheads="1"/>
          </p:cNvSpPr>
          <p:nvPr/>
        </p:nvSpPr>
        <p:spPr bwMode="auto">
          <a:xfrm>
            <a:off x="81026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9" name="Rectangle 235"/>
          <p:cNvSpPr>
            <a:spLocks noChangeArrowheads="1"/>
          </p:cNvSpPr>
          <p:nvPr/>
        </p:nvSpPr>
        <p:spPr bwMode="auto">
          <a:xfrm>
            <a:off x="81026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0" name="Rectangle 236"/>
          <p:cNvSpPr>
            <a:spLocks noChangeArrowheads="1"/>
          </p:cNvSpPr>
          <p:nvPr/>
        </p:nvSpPr>
        <p:spPr bwMode="auto">
          <a:xfrm>
            <a:off x="81026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1" name="Rectangle 237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2" name="Rectangle 23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3" name="Rectangle 239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4" name="Rectangle 240"/>
          <p:cNvSpPr>
            <a:spLocks noChangeArrowheads="1"/>
          </p:cNvSpPr>
          <p:nvPr/>
        </p:nvSpPr>
        <p:spPr bwMode="auto">
          <a:xfrm>
            <a:off x="83185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5" name="Rectangle 241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6" name="Rectangle 242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7" name="Rectangle 243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8" name="Rectangle 244"/>
          <p:cNvSpPr>
            <a:spLocks noChangeArrowheads="1"/>
          </p:cNvSpPr>
          <p:nvPr/>
        </p:nvSpPr>
        <p:spPr bwMode="auto">
          <a:xfrm>
            <a:off x="85344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3" name="Rectangle 245"/>
          <p:cNvSpPr>
            <a:spLocks noChangeArrowheads="1"/>
          </p:cNvSpPr>
          <p:nvPr/>
        </p:nvSpPr>
        <p:spPr bwMode="auto">
          <a:xfrm>
            <a:off x="85344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0" name="Rectangle 246"/>
          <p:cNvSpPr>
            <a:spLocks noChangeArrowheads="1"/>
          </p:cNvSpPr>
          <p:nvPr/>
        </p:nvSpPr>
        <p:spPr bwMode="auto">
          <a:xfrm>
            <a:off x="853440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5" name="Rectangle 247"/>
          <p:cNvSpPr>
            <a:spLocks noChangeArrowheads="1"/>
          </p:cNvSpPr>
          <p:nvPr/>
        </p:nvSpPr>
        <p:spPr bwMode="auto">
          <a:xfrm>
            <a:off x="85344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2" name="Rectangle 248"/>
          <p:cNvSpPr>
            <a:spLocks noChangeArrowheads="1"/>
          </p:cNvSpPr>
          <p:nvPr/>
        </p:nvSpPr>
        <p:spPr bwMode="auto">
          <a:xfrm>
            <a:off x="85344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3" name="Rectangle 249"/>
          <p:cNvSpPr>
            <a:spLocks noChangeArrowheads="1"/>
          </p:cNvSpPr>
          <p:nvPr/>
        </p:nvSpPr>
        <p:spPr bwMode="auto">
          <a:xfrm>
            <a:off x="87487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4" name="Rectangle 250"/>
          <p:cNvSpPr>
            <a:spLocks noChangeArrowheads="1"/>
          </p:cNvSpPr>
          <p:nvPr/>
        </p:nvSpPr>
        <p:spPr bwMode="auto">
          <a:xfrm>
            <a:off x="87487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5" name="Rectangle 251"/>
          <p:cNvSpPr>
            <a:spLocks noChangeArrowheads="1"/>
          </p:cNvSpPr>
          <p:nvPr/>
        </p:nvSpPr>
        <p:spPr bwMode="auto">
          <a:xfrm>
            <a:off x="87487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6" name="Rectangle 252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7" name="Rectangle 253"/>
          <p:cNvSpPr>
            <a:spLocks noChangeArrowheads="1"/>
          </p:cNvSpPr>
          <p:nvPr/>
        </p:nvSpPr>
        <p:spPr bwMode="auto">
          <a:xfrm>
            <a:off x="87487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8" name="Rectangle 254"/>
          <p:cNvSpPr>
            <a:spLocks noChangeArrowheads="1"/>
          </p:cNvSpPr>
          <p:nvPr/>
        </p:nvSpPr>
        <p:spPr bwMode="auto">
          <a:xfrm>
            <a:off x="87487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9" name="Rectangle 255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0" name="Rectangle 256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1" name="Rectangle 257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2" name="Rectangle 258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3" name="Rectangle 259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4" name="Rectangle 260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09" name="Rectangle 261"/>
          <p:cNvSpPr>
            <a:spLocks noChangeArrowheads="1"/>
          </p:cNvSpPr>
          <p:nvPr/>
        </p:nvSpPr>
        <p:spPr bwMode="auto">
          <a:xfrm>
            <a:off x="11874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0" name="Rectangle 262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1" name="Rectangle 263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2" name="Rectangle 26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3" name="Rectangle 26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4" name="Rectangle 26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5" name="Rectangle 267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6" name="Rectangle 268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7" name="Rectangle 269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8" name="Rectangle 270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9" name="Rectangle 271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0" name="Rectangle 272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1" name="Rectangle 273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2" name="Rectangle 274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3" name="Rectangle 275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4" name="Rectangle 276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5" name="Rectangle 277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6" name="Rectangle 278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7" name="Rectangle 279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8" name="Rectangle 280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9" name="Rectangle 281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0" name="Rectangle 282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1" name="Rectangle 283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2" name="Rectangle 284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3" name="Rectangle 285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4" name="Rectangle 286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5" name="Rectangle 287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6" name="Rectangle 288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7" name="Rectangle 289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8" name="Rectangle 290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9" name="Rectangle 291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0" name="Rectangle 292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1" name="Rectangle 293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2" name="Rectangle 294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3" name="Rectangle 295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4" name="Rectangle 296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5" name="Rectangle 297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6" name="Rectangle 298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7" name="Rectangle 299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8" name="Rectangle 300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9" name="Rectangle 301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0" name="Rectangle 302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1" name="Rectangle 303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2" name="Rectangle 304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3" name="Rectangle 305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4" name="Rectangle 306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5" name="Rectangle 307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6" name="Rectangle 308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7" name="Rectangle 309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8" name="Rectangle 310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9" name="Rectangle 311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0" name="Rectangle 312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1" name="Rectangle 313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2" name="Rectangle 31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3" name="Rectangle 31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4" name="Rectangle 316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5" name="Rectangle 317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6" name="Rectangle 318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7" name="Rectangle 319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8" name="Rectangle 320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9" name="Rectangle 321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0" name="Rectangle 322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1" name="Rectangle 323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2" name="Rectangle 32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3" name="Rectangle 325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4" name="Rectangle 326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5" name="Rectangle 327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6" name="Rectangle 328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7" name="Rectangle 329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8" name="Rectangle 330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9" name="Rectangle 331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0" name="Rectangle 33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1" name="Rectangle 333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2" name="Rectangle 334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3" name="Rectangle 335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4" name="Rectangle 336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5" name="Rectangle 337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6" name="Rectangle 33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7" name="Rectangle 33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8" name="Rectangle 340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9" name="Rectangle 341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0" name="Rectangle 342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1" name="Rectangle 343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2" name="Rectangle 344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3" name="Rectangle 345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4" name="Rectangle 346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5" name="Rectangle 347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6" name="Rectangle 34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7" name="Rectangle 349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8" name="Rectangle 350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9" name="Rectangle 351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0" name="Rectangle 352"/>
          <p:cNvSpPr>
            <a:spLocks noChangeArrowheads="1"/>
          </p:cNvSpPr>
          <p:nvPr/>
        </p:nvSpPr>
        <p:spPr bwMode="auto">
          <a:xfrm>
            <a:off x="7667625" y="6237288"/>
            <a:ext cx="144463" cy="142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1" name="Rectangle 35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2" name="Rectangle 354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3" name="Rectangle 355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4" name="Rectangle 356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5" name="Rectangle 357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6" name="Rectangle 358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7" name="Rectangle 359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8" name="Rectangle 360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9" name="Rectangle 361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0" name="Rectangle 362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1" name="Rectangle 363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2" name="Rectangle 364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3" name="Rectangle 365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4" name="Rectangle 366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5" name="Rectangle 367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6" name="Rectangle 368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7" name="Rectangle 369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8" name="Rectangle 370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9" name="Rectangle 371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0" name="Rectangle 372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1" name="Rectangle 373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2" name="Rectangle 374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3" name="Rectangle 375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4" name="Rectangle 376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5" name="Rectangle 377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6" name="Rectangle 378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7" name="Rectangle 379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8" name="Rectangle 380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9" name="Rectangle 381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0" name="Rectangle 382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1" name="Rectangle 383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2" name="Rectangle 384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3" name="Rectangle 385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4" name="Rectangle 386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5" name="Rectangle 387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6" name="Rectangle 388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7" name="Rectangle 389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8" name="Rectangle 390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393"/>
          <p:cNvGrpSpPr>
            <a:grpSpLocks/>
          </p:cNvGrpSpPr>
          <p:nvPr/>
        </p:nvGrpSpPr>
        <p:grpSpPr bwMode="auto">
          <a:xfrm>
            <a:off x="7451725" y="1628775"/>
            <a:ext cx="1584325" cy="4608513"/>
            <a:chOff x="4694" y="1026"/>
            <a:chExt cx="998" cy="2903"/>
          </a:xfrm>
        </p:grpSpPr>
        <p:sp>
          <p:nvSpPr>
            <p:cNvPr id="149896" name="Rectangle 391"/>
            <p:cNvSpPr>
              <a:spLocks noChangeArrowheads="1"/>
            </p:cNvSpPr>
            <p:nvPr/>
          </p:nvSpPr>
          <p:spPr bwMode="auto">
            <a:xfrm>
              <a:off x="4694" y="1026"/>
              <a:ext cx="998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149897" name="Line 392"/>
            <p:cNvSpPr>
              <a:spLocks noChangeShapeType="1"/>
            </p:cNvSpPr>
            <p:nvPr/>
          </p:nvSpPr>
          <p:spPr bwMode="auto">
            <a:xfrm flipV="1">
              <a:off x="4876" y="1207"/>
              <a:ext cx="0" cy="27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2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5" grpId="0"/>
      <p:bldP spid="78865" grpId="0" animBg="1"/>
      <p:bldP spid="78871" grpId="0" animBg="1"/>
      <p:bldP spid="78877" grpId="0" animBg="1"/>
      <p:bldP spid="78888" grpId="0" animBg="1"/>
      <p:bldP spid="78891" grpId="0" animBg="1"/>
      <p:bldP spid="78897" grpId="0" animBg="1"/>
      <p:bldP spid="78898" grpId="0" animBg="1"/>
      <p:bldP spid="78904" grpId="0" animBg="1"/>
      <p:bldP spid="78908" grpId="0" animBg="1"/>
      <p:bldP spid="78910" grpId="0" animBg="1"/>
      <p:bldP spid="78925" grpId="0" animBg="1"/>
      <p:bldP spid="78928" grpId="0" animBg="1"/>
      <p:bldP spid="78931" grpId="0" animBg="1"/>
      <p:bldP spid="78932" grpId="0" animBg="1"/>
      <p:bldP spid="78951" grpId="0" animBg="1"/>
      <p:bldP spid="78957" grpId="0" animBg="1"/>
      <p:bldP spid="78960" grpId="0" animBg="1"/>
      <p:bldP spid="78963" grpId="0" animBg="1"/>
      <p:bldP spid="78964" grpId="0" animBg="1"/>
      <p:bldP spid="78966" grpId="0" animBg="1"/>
      <p:bldP spid="78967" grpId="0" animBg="1"/>
      <p:bldP spid="78972" grpId="0" animBg="1"/>
      <p:bldP spid="78978" grpId="0" animBg="1"/>
      <p:bldP spid="78998" grpId="0" animBg="1"/>
      <p:bldP spid="78999" grpId="0" animBg="1"/>
      <p:bldP spid="79005" grpId="0" animBg="1"/>
      <p:bldP spid="79024" grpId="0" animBg="1"/>
      <p:bldP spid="79043" grpId="0" animBg="1"/>
      <p:bldP spid="79082" grpId="0" animBg="1"/>
      <p:bldP spid="79093" grpId="0" animBg="1"/>
      <p:bldP spid="79095" grpId="0" animBg="1"/>
      <p:bldP spid="79109" grpId="0" animBg="1"/>
      <p:bldP spid="79110" grpId="0" animBg="1"/>
      <p:bldP spid="79111" grpId="0" animBg="1"/>
      <p:bldP spid="79112" grpId="0" animBg="1"/>
      <p:bldP spid="79113" grpId="0" animBg="1"/>
      <p:bldP spid="79114" grpId="0" animBg="1"/>
      <p:bldP spid="79115" grpId="0" animBg="1"/>
      <p:bldP spid="79116" grpId="0" animBg="1"/>
      <p:bldP spid="79117" grpId="0" animBg="1"/>
      <p:bldP spid="79118" grpId="0" animBg="1"/>
      <p:bldP spid="79119" grpId="0" animBg="1"/>
      <p:bldP spid="79120" grpId="0" animBg="1"/>
      <p:bldP spid="79121" grpId="0" animBg="1"/>
      <p:bldP spid="79122" grpId="0" animBg="1"/>
      <p:bldP spid="79123" grpId="0" animBg="1"/>
      <p:bldP spid="79124" grpId="0" animBg="1"/>
      <p:bldP spid="79125" grpId="0" animBg="1"/>
      <p:bldP spid="79126" grpId="0" animBg="1"/>
      <p:bldP spid="79127" grpId="0" animBg="1"/>
      <p:bldP spid="79128" grpId="0" animBg="1"/>
      <p:bldP spid="79128" grpId="1" animBg="1"/>
      <p:bldP spid="79129" grpId="0" animBg="1"/>
      <p:bldP spid="79130" grpId="0" animBg="1"/>
      <p:bldP spid="79131" grpId="0" animBg="1"/>
      <p:bldP spid="79132" grpId="0" animBg="1"/>
      <p:bldP spid="79133" grpId="0" animBg="1"/>
      <p:bldP spid="79134" grpId="0" animBg="1"/>
      <p:bldP spid="79135" grpId="0" animBg="1"/>
      <p:bldP spid="79136" grpId="0" animBg="1"/>
      <p:bldP spid="79137" grpId="0" animBg="1"/>
      <p:bldP spid="79138" grpId="0" animBg="1"/>
      <p:bldP spid="79139" grpId="0" animBg="1"/>
      <p:bldP spid="79140" grpId="0" animBg="1"/>
      <p:bldP spid="79141" grpId="0" animBg="1"/>
      <p:bldP spid="79142" grpId="0" animBg="1"/>
      <p:bldP spid="79143" grpId="0" animBg="1"/>
      <p:bldP spid="79144" grpId="0" animBg="1"/>
      <p:bldP spid="79145" grpId="0" animBg="1"/>
      <p:bldP spid="79146" grpId="0" animBg="1"/>
      <p:bldP spid="79147" grpId="0" animBg="1"/>
      <p:bldP spid="79148" grpId="0" animBg="1"/>
      <p:bldP spid="79149" grpId="0" animBg="1"/>
      <p:bldP spid="79150" grpId="0" animBg="1"/>
      <p:bldP spid="79151" grpId="0" animBg="1"/>
      <p:bldP spid="79152" grpId="0" animBg="1"/>
      <p:bldP spid="79153" grpId="0" animBg="1"/>
      <p:bldP spid="79154" grpId="0" animBg="1"/>
      <p:bldP spid="79155" grpId="0" animBg="1"/>
      <p:bldP spid="79156" grpId="0" animBg="1"/>
      <p:bldP spid="79157" grpId="0" animBg="1"/>
      <p:bldP spid="79158" grpId="0" animBg="1"/>
      <p:bldP spid="79159" grpId="0" animBg="1"/>
      <p:bldP spid="79160" grpId="0" animBg="1"/>
      <p:bldP spid="79161" grpId="0" animBg="1"/>
      <p:bldP spid="79162" grpId="0" animBg="1"/>
      <p:bldP spid="79163" grpId="0" animBg="1"/>
      <p:bldP spid="79164" grpId="0" animBg="1"/>
      <p:bldP spid="79165" grpId="0" animBg="1"/>
      <p:bldP spid="79166" grpId="0" animBg="1"/>
      <p:bldP spid="79167" grpId="0" animBg="1"/>
      <p:bldP spid="79168" grpId="0" animBg="1"/>
      <p:bldP spid="79169" grpId="0" animBg="1"/>
      <p:bldP spid="79170" grpId="0" animBg="1"/>
      <p:bldP spid="79171" grpId="0" animBg="1"/>
      <p:bldP spid="79172" grpId="0" animBg="1"/>
      <p:bldP spid="79173" grpId="0" animBg="1"/>
      <p:bldP spid="79174" grpId="0" animBg="1"/>
      <p:bldP spid="79175" grpId="0" animBg="1"/>
      <p:bldP spid="79176" grpId="0" animBg="1"/>
      <p:bldP spid="79177" grpId="0" animBg="1"/>
      <p:bldP spid="79178" grpId="0" animBg="1"/>
      <p:bldP spid="79179" grpId="0" animBg="1"/>
      <p:bldP spid="79180" grpId="0" animBg="1"/>
      <p:bldP spid="79181" grpId="0" animBg="1"/>
      <p:bldP spid="79182" grpId="0" animBg="1"/>
      <p:bldP spid="79183" grpId="0" animBg="1"/>
      <p:bldP spid="79184" grpId="0" animBg="1"/>
      <p:bldP spid="79185" grpId="0" animBg="1"/>
      <p:bldP spid="79186" grpId="0" animBg="1"/>
      <p:bldP spid="79187" grpId="0" animBg="1"/>
      <p:bldP spid="79188" grpId="0" animBg="1"/>
      <p:bldP spid="79189" grpId="0" animBg="1"/>
      <p:bldP spid="79190" grpId="0" animBg="1"/>
      <p:bldP spid="79191" grpId="0" animBg="1"/>
      <p:bldP spid="79192" grpId="0" animBg="1"/>
      <p:bldP spid="79193" grpId="0" animBg="1"/>
      <p:bldP spid="79194" grpId="0" animBg="1"/>
      <p:bldP spid="79195" grpId="0" animBg="1"/>
      <p:bldP spid="79196" grpId="0" animBg="1"/>
      <p:bldP spid="79196" grpId="1" animBg="1"/>
      <p:bldP spid="79197" grpId="0" animBg="1"/>
      <p:bldP spid="79197" grpId="1" animBg="1"/>
      <p:bldP spid="79198" grpId="0" animBg="1"/>
      <p:bldP spid="79198" grpId="1" animBg="1"/>
      <p:bldP spid="79199" grpId="0" animBg="1"/>
      <p:bldP spid="79199" grpId="1" animBg="1"/>
      <p:bldP spid="79200" grpId="0" animBg="1"/>
      <p:bldP spid="79201" grpId="0" animBg="1"/>
      <p:bldP spid="79202" grpId="0" animBg="1"/>
      <p:bldP spid="79203" grpId="0" animBg="1"/>
      <p:bldP spid="79204" grpId="0" animBg="1"/>
      <p:bldP spid="79205" grpId="0" animBg="1"/>
      <p:bldP spid="79206" grpId="0" animBg="1"/>
      <p:bldP spid="79207" grpId="0" animBg="1"/>
      <p:bldP spid="79208" grpId="0" animBg="1"/>
      <p:bldP spid="79209" grpId="0" animBg="1"/>
      <p:bldP spid="79210" grpId="0" animBg="1"/>
      <p:bldP spid="79211" grpId="0" animBg="1"/>
      <p:bldP spid="79212" grpId="0" animBg="1"/>
      <p:bldP spid="79213" grpId="0" animBg="1"/>
      <p:bldP spid="79214" grpId="0" animBg="1"/>
      <p:bldP spid="79215" grpId="0" animBg="1"/>
      <p:bldP spid="79216" grpId="0" animBg="1"/>
      <p:bldP spid="79217" grpId="0" animBg="1"/>
      <p:bldP spid="79218" grpId="0" animBg="1"/>
      <p:bldP spid="79219" grpId="0" animBg="1"/>
      <p:bldP spid="79220" grpId="0" animBg="1"/>
      <p:bldP spid="79221" grpId="0" animBg="1"/>
      <p:bldP spid="79222" grpId="0" animBg="1"/>
      <p:bldP spid="79223" grpId="0" animBg="1"/>
      <p:bldP spid="79224" grpId="0" animBg="1"/>
      <p:bldP spid="79225" grpId="0" animBg="1"/>
      <p:bldP spid="79226" grpId="0" animBg="1"/>
      <p:bldP spid="79227" grpId="0" animBg="1"/>
      <p:bldP spid="79228" grpId="0" animBg="1"/>
      <p:bldP spid="79229" grpId="0" animBg="1"/>
      <p:bldP spid="79230" grpId="0" animBg="1"/>
      <p:bldP spid="79231" grpId="0" animBg="1"/>
      <p:bldP spid="79232" grpId="0" animBg="1"/>
      <p:bldP spid="79233" grpId="0" animBg="1"/>
      <p:bldP spid="79234" grpId="0" animBg="1"/>
      <p:bldP spid="79235" grpId="0" animBg="1"/>
      <p:bldP spid="79236" grpId="0" animBg="1"/>
      <p:bldP spid="79237" grpId="0" animBg="1"/>
      <p:bldP spid="792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diversas 05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7526" r="10425" b="49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00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3851275" y="-26988"/>
            <a:ext cx="5292725" cy="6954838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execução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6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manual de funcionamento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quatro passos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grades de funcionamento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telecentro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interface para oficinas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4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diversas 047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CC00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3846513" y="-15875"/>
            <a:ext cx="5364162" cy="7016750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CC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caracterização comunidade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dados de comportamento e uso de espaços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levantamento de 300 apartamentos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conexão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infra-estrutura </a:t>
            </a:r>
            <a:r>
              <a:rPr lang="pt-BR" i="1" smtClean="0">
                <a:solidFill>
                  <a:srgbClr val="FFFFFF"/>
                </a:solidFill>
              </a:rPr>
              <a:t>wireless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de provisão comercial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35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interface de comunicação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br>
              <a:rPr lang="pt-BR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bases de dados acessível via </a:t>
            </a:r>
            <a:r>
              <a:rPr lang="pt-BR" i="1" smtClean="0">
                <a:solidFill>
                  <a:srgbClr val="FFFFFF"/>
                </a:solidFill>
              </a:rPr>
              <a:t>web</a:t>
            </a:r>
            <a:br>
              <a:rPr lang="pt-BR" i="1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projeto col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000000"/>
                </a:solidFill>
              </a:rPr>
              <a:t> 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vídeo sobre uso de interface em </a:t>
            </a:r>
            <a:r>
              <a:rPr lang="pt-BR" i="1" smtClean="0">
                <a:solidFill>
                  <a:srgbClr val="FFFFFF"/>
                </a:solidFill>
              </a:rPr>
              <a:t>palm top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 e realização 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diversas 013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4152" b="12088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9900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3846513" y="-1588"/>
            <a:ext cx="5297487" cy="7064376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99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recomendações gerais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equipamentos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etapas de produção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interface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da reciclagem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produção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produção piloto realizada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de 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recomendações para formação de multiplicadores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5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0" y="0"/>
            <a:ext cx="9142413" cy="6873875"/>
            <a:chOff x="0" y="0"/>
            <a:chExt cx="5759" cy="4330"/>
          </a:xfrm>
        </p:grpSpPr>
        <p:pic>
          <p:nvPicPr>
            <p:cNvPr id="28682" name="Picture 10" descr="diversas 018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4764" r="10484"/>
            <a:stretch>
              <a:fillRect/>
            </a:stretch>
          </p:blipFill>
          <p:spPr bwMode="auto">
            <a:xfrm>
              <a:off x="0" y="0"/>
              <a:ext cx="5759" cy="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513" y="709"/>
              <a:ext cx="726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0000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851275" y="0"/>
            <a:ext cx="5292725" cy="822007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cursos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para atividades no telecentro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administração 1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acesso metalúrgicos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depósitos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assessoria auditório e arquibancadas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sala de aula e administração 2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fachadas externas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proteção externa de janelas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centro cultural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biblioteca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1 terminal reciclado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administração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3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pmetrop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196" r="4065" b="37228"/>
          <a:stretch>
            <a:fillRect/>
          </a:stretch>
        </p:blipFill>
        <p:spPr bwMode="auto">
          <a:xfrm>
            <a:off x="1116013" y="0"/>
            <a:ext cx="705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940425" y="1700213"/>
            <a:ext cx="3024188" cy="649287"/>
            <a:chOff x="3742" y="1071"/>
            <a:chExt cx="1905" cy="409"/>
          </a:xfrm>
        </p:grpSpPr>
        <p:sp>
          <p:nvSpPr>
            <p:cNvPr id="36930" name="Rectangle 8"/>
            <p:cNvSpPr>
              <a:spLocks noChangeArrowheads="1"/>
            </p:cNvSpPr>
            <p:nvPr/>
          </p:nvSpPr>
          <p:spPr bwMode="auto">
            <a:xfrm>
              <a:off x="3742" y="107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1" name="Line 9"/>
            <p:cNvSpPr>
              <a:spLocks noChangeShapeType="1"/>
            </p:cNvSpPr>
            <p:nvPr/>
          </p:nvSpPr>
          <p:spPr bwMode="auto">
            <a:xfrm>
              <a:off x="3742" y="1117"/>
              <a:ext cx="1905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2" name="Text Box 10"/>
            <p:cNvSpPr txBox="1">
              <a:spLocks noChangeArrowheads="1"/>
            </p:cNvSpPr>
            <p:nvPr/>
          </p:nvSpPr>
          <p:spPr bwMode="auto">
            <a:xfrm>
              <a:off x="4468" y="1167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2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2</a:t>
              </a:r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276600" y="5597525"/>
            <a:ext cx="5688013" cy="639763"/>
            <a:chOff x="2064" y="3526"/>
            <a:chExt cx="3583" cy="403"/>
          </a:xfrm>
        </p:grpSpPr>
        <p:sp>
          <p:nvSpPr>
            <p:cNvPr id="36927" name="Rectangle 12"/>
            <p:cNvSpPr>
              <a:spLocks noChangeArrowheads="1"/>
            </p:cNvSpPr>
            <p:nvPr/>
          </p:nvSpPr>
          <p:spPr bwMode="auto">
            <a:xfrm>
              <a:off x="2064" y="3526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8" name="Line 13"/>
            <p:cNvSpPr>
              <a:spLocks noChangeShapeType="1"/>
            </p:cNvSpPr>
            <p:nvPr/>
          </p:nvSpPr>
          <p:spPr bwMode="auto">
            <a:xfrm>
              <a:off x="2064" y="3566"/>
              <a:ext cx="3583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9" name="Text Box 14"/>
            <p:cNvSpPr txBox="1">
              <a:spLocks noChangeArrowheads="1"/>
            </p:cNvSpPr>
            <p:nvPr/>
          </p:nvSpPr>
          <p:spPr bwMode="auto">
            <a:xfrm>
              <a:off x="4472" y="3616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8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8</a:t>
              </a: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179388" y="1270000"/>
            <a:ext cx="2663825" cy="646113"/>
            <a:chOff x="113" y="800"/>
            <a:chExt cx="1678" cy="407"/>
          </a:xfrm>
        </p:grpSpPr>
        <p:sp>
          <p:nvSpPr>
            <p:cNvPr id="36924" name="Rectangle 15"/>
            <p:cNvSpPr>
              <a:spLocks noChangeArrowheads="1"/>
            </p:cNvSpPr>
            <p:nvPr/>
          </p:nvSpPr>
          <p:spPr bwMode="auto">
            <a:xfrm>
              <a:off x="1746" y="1162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5" name="Line 16"/>
            <p:cNvSpPr>
              <a:spLocks noChangeShapeType="1"/>
            </p:cNvSpPr>
            <p:nvPr/>
          </p:nvSpPr>
          <p:spPr bwMode="auto">
            <a:xfrm flipV="1">
              <a:off x="113" y="1162"/>
              <a:ext cx="1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6" name="Text Box 17"/>
            <p:cNvSpPr txBox="1">
              <a:spLocks noChangeArrowheads="1"/>
            </p:cNvSpPr>
            <p:nvPr/>
          </p:nvSpPr>
          <p:spPr bwMode="auto">
            <a:xfrm>
              <a:off x="113" y="800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4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4</a:t>
              </a:r>
            </a:p>
          </p:txBody>
        </p:sp>
      </p:grpSp>
      <p:sp>
        <p:nvSpPr>
          <p:cNvPr id="107545" name="Line 25"/>
          <p:cNvSpPr>
            <a:spLocks noChangeShapeType="1"/>
          </p:cNvSpPr>
          <p:nvPr/>
        </p:nvSpPr>
        <p:spPr bwMode="auto">
          <a:xfrm flipH="1" flipV="1">
            <a:off x="5940425" y="1773238"/>
            <a:ext cx="151130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 flipH="1">
            <a:off x="2268538" y="3789363"/>
            <a:ext cx="518318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H="1" flipV="1">
            <a:off x="2484438" y="2420938"/>
            <a:ext cx="496728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H="1">
            <a:off x="3348038" y="3789363"/>
            <a:ext cx="4103687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6948488" y="2420938"/>
            <a:ext cx="50323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0" name="Line 30"/>
          <p:cNvSpPr>
            <a:spLocks noChangeShapeType="1"/>
          </p:cNvSpPr>
          <p:nvPr/>
        </p:nvSpPr>
        <p:spPr bwMode="auto">
          <a:xfrm flipH="1">
            <a:off x="2124075" y="3789363"/>
            <a:ext cx="5327650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2" name="Line 32"/>
          <p:cNvSpPr>
            <a:spLocks noChangeShapeType="1"/>
          </p:cNvSpPr>
          <p:nvPr/>
        </p:nvSpPr>
        <p:spPr bwMode="auto">
          <a:xfrm>
            <a:off x="2843213" y="1916113"/>
            <a:ext cx="4608512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4643438" y="1268413"/>
            <a:ext cx="2808287" cy="2520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8" name="Rectangle 5"/>
          <p:cNvSpPr>
            <a:spLocks noChangeArrowheads="1"/>
          </p:cNvSpPr>
          <p:nvPr/>
        </p:nvSpPr>
        <p:spPr bwMode="auto">
          <a:xfrm>
            <a:off x="7451725" y="3789363"/>
            <a:ext cx="7143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9" name="Line 6"/>
          <p:cNvSpPr>
            <a:spLocks noChangeShapeType="1"/>
          </p:cNvSpPr>
          <p:nvPr/>
        </p:nvSpPr>
        <p:spPr bwMode="auto">
          <a:xfrm>
            <a:off x="7451725" y="3860800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80" name="Text Box 7"/>
          <p:cNvSpPr txBox="1">
            <a:spLocks noChangeArrowheads="1"/>
          </p:cNvSpPr>
          <p:nvPr/>
        </p:nvSpPr>
        <p:spPr bwMode="auto">
          <a:xfrm>
            <a:off x="7092950" y="3933825"/>
            <a:ext cx="1871663" cy="67945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1400" b="1" smtClean="0">
                <a:solidFill>
                  <a:srgbClr val="000000"/>
                </a:solidFill>
              </a:rPr>
              <a:t>cidade tiradentes</a:t>
            </a:r>
            <a:r>
              <a:rPr lang="pt-BR" sz="1400" smtClean="0">
                <a:solidFill>
                  <a:srgbClr val="000000"/>
                </a:solidFill>
              </a:rPr>
              <a:t/>
            </a:r>
            <a:br>
              <a:rPr lang="pt-BR" sz="1400" smtClean="0">
                <a:solidFill>
                  <a:srgbClr val="000000"/>
                </a:solidFill>
              </a:rPr>
            </a:br>
            <a:r>
              <a:rPr lang="pt-BR" sz="1200" smtClean="0">
                <a:solidFill>
                  <a:srgbClr val="000000"/>
                </a:solidFill>
              </a:rPr>
              <a:t>centro cultural arte em construção</a:t>
            </a:r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79388" y="5084763"/>
            <a:ext cx="2089150" cy="622300"/>
            <a:chOff x="113" y="3203"/>
            <a:chExt cx="1316" cy="392"/>
          </a:xfrm>
        </p:grpSpPr>
        <p:sp>
          <p:nvSpPr>
            <p:cNvPr id="36921" name="Rectangle 21"/>
            <p:cNvSpPr>
              <a:spLocks noChangeArrowheads="1"/>
            </p:cNvSpPr>
            <p:nvPr/>
          </p:nvSpPr>
          <p:spPr bwMode="auto">
            <a:xfrm>
              <a:off x="1383" y="3203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2" name="Line 35"/>
            <p:cNvSpPr>
              <a:spLocks noChangeShapeType="1"/>
            </p:cNvSpPr>
            <p:nvPr/>
          </p:nvSpPr>
          <p:spPr bwMode="auto">
            <a:xfrm flipV="1">
              <a:off x="113" y="3249"/>
              <a:ext cx="131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3" name="Text Box 36"/>
            <p:cNvSpPr txBox="1">
              <a:spLocks noChangeArrowheads="1"/>
            </p:cNvSpPr>
            <p:nvPr/>
          </p:nvSpPr>
          <p:spPr bwMode="auto">
            <a:xfrm>
              <a:off x="113" y="3282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7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7</a:t>
              </a: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179388" y="2349500"/>
            <a:ext cx="2305050" cy="614363"/>
            <a:chOff x="113" y="1480"/>
            <a:chExt cx="1452" cy="387"/>
          </a:xfrm>
        </p:grpSpPr>
        <p:sp>
          <p:nvSpPr>
            <p:cNvPr id="36918" name="Text Box 20"/>
            <p:cNvSpPr txBox="1">
              <a:spLocks noChangeArrowheads="1"/>
            </p:cNvSpPr>
            <p:nvPr/>
          </p:nvSpPr>
          <p:spPr bwMode="auto">
            <a:xfrm>
              <a:off x="113" y="1554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5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5</a:t>
              </a:r>
            </a:p>
          </p:txBody>
        </p:sp>
        <p:sp>
          <p:nvSpPr>
            <p:cNvPr id="36919" name="Rectangle 23"/>
            <p:cNvSpPr>
              <a:spLocks noChangeArrowheads="1"/>
            </p:cNvSpPr>
            <p:nvPr/>
          </p:nvSpPr>
          <p:spPr bwMode="auto">
            <a:xfrm>
              <a:off x="1519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0" name="Line 39"/>
            <p:cNvSpPr>
              <a:spLocks noChangeShapeType="1"/>
            </p:cNvSpPr>
            <p:nvPr/>
          </p:nvSpPr>
          <p:spPr bwMode="auto">
            <a:xfrm flipV="1">
              <a:off x="113" y="1525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179388" y="3811588"/>
            <a:ext cx="1943100" cy="636587"/>
            <a:chOff x="113" y="2401"/>
            <a:chExt cx="1224" cy="401"/>
          </a:xfrm>
        </p:grpSpPr>
        <p:sp>
          <p:nvSpPr>
            <p:cNvPr id="36915" name="Rectangle 18"/>
            <p:cNvSpPr>
              <a:spLocks noChangeArrowheads="1"/>
            </p:cNvSpPr>
            <p:nvPr/>
          </p:nvSpPr>
          <p:spPr bwMode="auto">
            <a:xfrm>
              <a:off x="1292" y="240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6" name="Text Box 38"/>
            <p:cNvSpPr txBox="1">
              <a:spLocks noChangeArrowheads="1"/>
            </p:cNvSpPr>
            <p:nvPr/>
          </p:nvSpPr>
          <p:spPr bwMode="auto">
            <a:xfrm>
              <a:off x="113" y="2489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6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6</a:t>
              </a:r>
            </a:p>
          </p:txBody>
        </p:sp>
        <p:sp>
          <p:nvSpPr>
            <p:cNvPr id="36917" name="Line 40"/>
            <p:cNvSpPr>
              <a:spLocks noChangeShapeType="1"/>
            </p:cNvSpPr>
            <p:nvPr/>
          </p:nvSpPr>
          <p:spPr bwMode="auto">
            <a:xfrm flipV="1">
              <a:off x="113" y="2452"/>
              <a:ext cx="120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4643438" y="620713"/>
            <a:ext cx="4321175" cy="647700"/>
            <a:chOff x="2925" y="391"/>
            <a:chExt cx="2722" cy="408"/>
          </a:xfrm>
        </p:grpSpPr>
        <p:sp>
          <p:nvSpPr>
            <p:cNvPr id="36912" name="Rectangle 22"/>
            <p:cNvSpPr>
              <a:spLocks noChangeArrowheads="1"/>
            </p:cNvSpPr>
            <p:nvPr/>
          </p:nvSpPr>
          <p:spPr bwMode="auto">
            <a:xfrm>
              <a:off x="2925" y="754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3" name="Line 41"/>
            <p:cNvSpPr>
              <a:spLocks noChangeShapeType="1"/>
            </p:cNvSpPr>
            <p:nvPr/>
          </p:nvSpPr>
          <p:spPr bwMode="auto">
            <a:xfrm>
              <a:off x="2925" y="754"/>
              <a:ext cx="2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4" name="Text Box 42"/>
            <p:cNvSpPr txBox="1">
              <a:spLocks noChangeArrowheads="1"/>
            </p:cNvSpPr>
            <p:nvPr/>
          </p:nvSpPr>
          <p:spPr bwMode="auto">
            <a:xfrm>
              <a:off x="4468" y="391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3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3</a:t>
              </a:r>
            </a:p>
          </p:txBody>
        </p:sp>
      </p:grpSp>
      <p:sp>
        <p:nvSpPr>
          <p:cNvPr id="107564" name="Line 44"/>
          <p:cNvSpPr>
            <a:spLocks noChangeShapeType="1"/>
          </p:cNvSpPr>
          <p:nvPr/>
        </p:nvSpPr>
        <p:spPr bwMode="auto">
          <a:xfrm flipH="1" flipV="1">
            <a:off x="2268538" y="5084763"/>
            <a:ext cx="1079500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5" name="Line 45"/>
          <p:cNvSpPr>
            <a:spLocks noChangeShapeType="1"/>
          </p:cNvSpPr>
          <p:nvPr/>
        </p:nvSpPr>
        <p:spPr bwMode="auto">
          <a:xfrm flipH="1" flipV="1">
            <a:off x="2124075" y="3860800"/>
            <a:ext cx="1223963" cy="1728788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 flipH="1" flipV="1">
            <a:off x="2484438" y="2420938"/>
            <a:ext cx="86360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 flipH="1" flipV="1">
            <a:off x="2843213" y="1916113"/>
            <a:ext cx="504825" cy="36734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8" name="Line 48"/>
          <p:cNvSpPr>
            <a:spLocks noChangeShapeType="1"/>
          </p:cNvSpPr>
          <p:nvPr/>
        </p:nvSpPr>
        <p:spPr bwMode="auto">
          <a:xfrm flipV="1">
            <a:off x="3348038" y="1268413"/>
            <a:ext cx="1295400" cy="43211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9" name="Line 49"/>
          <p:cNvSpPr>
            <a:spLocks noChangeShapeType="1"/>
          </p:cNvSpPr>
          <p:nvPr/>
        </p:nvSpPr>
        <p:spPr bwMode="auto">
          <a:xfrm flipV="1">
            <a:off x="3348038" y="1773238"/>
            <a:ext cx="2592387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0" name="Line 50"/>
          <p:cNvSpPr>
            <a:spLocks noChangeShapeType="1"/>
          </p:cNvSpPr>
          <p:nvPr/>
        </p:nvSpPr>
        <p:spPr bwMode="auto">
          <a:xfrm flipV="1">
            <a:off x="3348038" y="2420938"/>
            <a:ext cx="360045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1" name="Line 51"/>
          <p:cNvSpPr>
            <a:spLocks noChangeShapeType="1"/>
          </p:cNvSpPr>
          <p:nvPr/>
        </p:nvSpPr>
        <p:spPr bwMode="auto">
          <a:xfrm flipH="1">
            <a:off x="2843213" y="1268413"/>
            <a:ext cx="1800225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2" name="Line 52"/>
          <p:cNvSpPr>
            <a:spLocks noChangeShapeType="1"/>
          </p:cNvSpPr>
          <p:nvPr/>
        </p:nvSpPr>
        <p:spPr bwMode="auto">
          <a:xfrm flipH="1">
            <a:off x="2484438" y="1268413"/>
            <a:ext cx="215900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3" name="Line 53"/>
          <p:cNvSpPr>
            <a:spLocks noChangeShapeType="1"/>
          </p:cNvSpPr>
          <p:nvPr/>
        </p:nvSpPr>
        <p:spPr bwMode="auto">
          <a:xfrm flipH="1">
            <a:off x="2124075" y="1268413"/>
            <a:ext cx="2519363" cy="2592387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4" name="Line 54"/>
          <p:cNvSpPr>
            <a:spLocks noChangeShapeType="1"/>
          </p:cNvSpPr>
          <p:nvPr/>
        </p:nvSpPr>
        <p:spPr bwMode="auto">
          <a:xfrm>
            <a:off x="4643438" y="1268413"/>
            <a:ext cx="1296987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6" name="Line 56"/>
          <p:cNvSpPr>
            <a:spLocks noChangeShapeType="1"/>
          </p:cNvSpPr>
          <p:nvPr/>
        </p:nvSpPr>
        <p:spPr bwMode="auto">
          <a:xfrm>
            <a:off x="4643438" y="1268413"/>
            <a:ext cx="230505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7" name="Line 57"/>
          <p:cNvSpPr>
            <a:spLocks noChangeShapeType="1"/>
          </p:cNvSpPr>
          <p:nvPr/>
        </p:nvSpPr>
        <p:spPr bwMode="auto">
          <a:xfrm flipV="1">
            <a:off x="2268538" y="1268413"/>
            <a:ext cx="2374900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8" name="Line 58"/>
          <p:cNvSpPr>
            <a:spLocks noChangeShapeType="1"/>
          </p:cNvSpPr>
          <p:nvPr/>
        </p:nvSpPr>
        <p:spPr bwMode="auto">
          <a:xfrm flipH="1">
            <a:off x="2843213" y="1773238"/>
            <a:ext cx="3097212" cy="1428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9" name="Line 59"/>
          <p:cNvSpPr>
            <a:spLocks noChangeShapeType="1"/>
          </p:cNvSpPr>
          <p:nvPr/>
        </p:nvSpPr>
        <p:spPr bwMode="auto">
          <a:xfrm flipH="1">
            <a:off x="2484438" y="1773238"/>
            <a:ext cx="3455987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0" name="Line 60"/>
          <p:cNvSpPr>
            <a:spLocks noChangeShapeType="1"/>
          </p:cNvSpPr>
          <p:nvPr/>
        </p:nvSpPr>
        <p:spPr bwMode="auto">
          <a:xfrm flipH="1">
            <a:off x="2124075" y="1773238"/>
            <a:ext cx="3816350" cy="20875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1" name="Line 61"/>
          <p:cNvSpPr>
            <a:spLocks noChangeShapeType="1"/>
          </p:cNvSpPr>
          <p:nvPr/>
        </p:nvSpPr>
        <p:spPr bwMode="auto">
          <a:xfrm flipH="1">
            <a:off x="2268538" y="1773238"/>
            <a:ext cx="3671887" cy="3311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2" name="Line 62"/>
          <p:cNvSpPr>
            <a:spLocks noChangeShapeType="1"/>
          </p:cNvSpPr>
          <p:nvPr/>
        </p:nvSpPr>
        <p:spPr bwMode="auto">
          <a:xfrm>
            <a:off x="5940425" y="1773238"/>
            <a:ext cx="1008063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3" name="Line 63"/>
          <p:cNvSpPr>
            <a:spLocks noChangeShapeType="1"/>
          </p:cNvSpPr>
          <p:nvPr/>
        </p:nvSpPr>
        <p:spPr bwMode="auto">
          <a:xfrm flipH="1" flipV="1">
            <a:off x="2843213" y="1916113"/>
            <a:ext cx="4105275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4" name="Line 64"/>
          <p:cNvSpPr>
            <a:spLocks noChangeShapeType="1"/>
          </p:cNvSpPr>
          <p:nvPr/>
        </p:nvSpPr>
        <p:spPr bwMode="auto">
          <a:xfrm flipH="1">
            <a:off x="2484438" y="2420938"/>
            <a:ext cx="4464050" cy="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5" name="Line 65"/>
          <p:cNvSpPr>
            <a:spLocks noChangeShapeType="1"/>
          </p:cNvSpPr>
          <p:nvPr/>
        </p:nvSpPr>
        <p:spPr bwMode="auto">
          <a:xfrm flipH="1">
            <a:off x="2124075" y="2420938"/>
            <a:ext cx="4824413" cy="14398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6" name="Line 66"/>
          <p:cNvSpPr>
            <a:spLocks noChangeShapeType="1"/>
          </p:cNvSpPr>
          <p:nvPr/>
        </p:nvSpPr>
        <p:spPr bwMode="auto">
          <a:xfrm flipH="1">
            <a:off x="2268538" y="2420938"/>
            <a:ext cx="4679950" cy="2663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907" name="Text Box 67"/>
          <p:cNvSpPr txBox="1">
            <a:spLocks noChangeArrowheads="1"/>
          </p:cNvSpPr>
          <p:nvPr/>
        </p:nvSpPr>
        <p:spPr bwMode="auto">
          <a:xfrm>
            <a:off x="-107950" y="6188075"/>
            <a:ext cx="52197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0000"/>
                </a:solidFill>
              </a:rPr>
              <a:t>col:</a:t>
            </a:r>
            <a:r>
              <a:rPr lang="pt-BR" sz="4800" smtClean="0">
                <a:solidFill>
                  <a:srgbClr val="000000"/>
                </a:solidFill>
                <a:latin typeface="Arial Black" pitchFamily="34" charset="0"/>
              </a:rPr>
              <a:t>são paulo</a:t>
            </a:r>
          </a:p>
        </p:txBody>
      </p: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948488" y="2349500"/>
            <a:ext cx="2016125" cy="639763"/>
            <a:chOff x="4377" y="1480"/>
            <a:chExt cx="1270" cy="403"/>
          </a:xfrm>
        </p:grpSpPr>
        <p:sp>
          <p:nvSpPr>
            <p:cNvPr id="36909" name="Rectangle 24"/>
            <p:cNvSpPr>
              <a:spLocks noChangeArrowheads="1"/>
            </p:cNvSpPr>
            <p:nvPr/>
          </p:nvSpPr>
          <p:spPr bwMode="auto">
            <a:xfrm>
              <a:off x="4377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0" name="Text Box 75"/>
            <p:cNvSpPr txBox="1">
              <a:spLocks noChangeArrowheads="1"/>
            </p:cNvSpPr>
            <p:nvPr/>
          </p:nvSpPr>
          <p:spPr bwMode="auto">
            <a:xfrm>
              <a:off x="4468" y="1570"/>
              <a:ext cx="1179" cy="3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9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9</a:t>
              </a:r>
            </a:p>
          </p:txBody>
        </p:sp>
        <p:sp>
          <p:nvSpPr>
            <p:cNvPr id="36911" name="Line 76"/>
            <p:cNvSpPr>
              <a:spLocks noChangeShapeType="1"/>
            </p:cNvSpPr>
            <p:nvPr/>
          </p:nvSpPr>
          <p:spPr bwMode="auto">
            <a:xfrm>
              <a:off x="4377" y="1525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050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7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0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0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0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0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0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0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0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0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animBg="1"/>
      <p:bldP spid="107546" grpId="0" animBg="1"/>
      <p:bldP spid="107547" grpId="0" animBg="1"/>
      <p:bldP spid="107548" grpId="0" animBg="1"/>
      <p:bldP spid="107549" grpId="0" animBg="1"/>
      <p:bldP spid="107550" grpId="0" animBg="1"/>
      <p:bldP spid="107552" grpId="0" animBg="1"/>
      <p:bldP spid="107553" grpId="0" animBg="1"/>
      <p:bldP spid="107564" grpId="0" animBg="1"/>
      <p:bldP spid="107565" grpId="0" animBg="1"/>
      <p:bldP spid="107566" grpId="0" animBg="1"/>
      <p:bldP spid="107567" grpId="0" animBg="1"/>
      <p:bldP spid="107568" grpId="0" animBg="1"/>
      <p:bldP spid="107569" grpId="0" animBg="1"/>
      <p:bldP spid="107570" grpId="0" animBg="1"/>
      <p:bldP spid="107571" grpId="0" animBg="1"/>
      <p:bldP spid="107572" grpId="0" animBg="1"/>
      <p:bldP spid="107573" grpId="0" animBg="1"/>
      <p:bldP spid="107574" grpId="0" animBg="1"/>
      <p:bldP spid="107576" grpId="0" animBg="1"/>
      <p:bldP spid="107577" grpId="0" animBg="1"/>
      <p:bldP spid="107578" grpId="0" animBg="1"/>
      <p:bldP spid="107579" grpId="0" animBg="1"/>
      <p:bldP spid="107580" grpId="0" animBg="1"/>
      <p:bldP spid="107581" grpId="0" animBg="1"/>
      <p:bldP spid="107582" grpId="0" animBg="1"/>
      <p:bldP spid="107583" grpId="0" animBg="1"/>
      <p:bldP spid="107584" grpId="0" animBg="1"/>
      <p:bldP spid="107585" grpId="0" animBg="1"/>
      <p:bldP spid="1075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294" b="23972"/>
          <a:stretch/>
        </p:blipFill>
        <p:spPr>
          <a:xfrm>
            <a:off x="4475673" y="2570888"/>
            <a:ext cx="4669495" cy="42871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86" y="24946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projeto </a:t>
            </a:r>
            <a:r>
              <a:rPr lang="pt-BR" b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territórios híbridos</a:t>
            </a:r>
            <a:r>
              <a:rPr lang="pt-BR" b="1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&gt; meios digitais, comunidades e ações culturais</a:t>
            </a:r>
          </a:p>
          <a:p>
            <a:endParaRPr lang="pt-BR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069" b="21992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268760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A temática central do projeto é a </a:t>
            </a:r>
            <a:r>
              <a:rPr lang="pt-BR" sz="2400"/>
              <a:t>construção coletiva de espacialidades híbridas </a:t>
            </a:r>
            <a:r>
              <a:rPr lang="pt-BR">
                <a:solidFill>
                  <a:schemeClr val="bg1"/>
                </a:solidFill>
              </a:rPr>
              <a:t>– combinando </a:t>
            </a:r>
            <a:r>
              <a:rPr lang="pt-BR" smtClean="0">
                <a:solidFill>
                  <a:schemeClr val="bg1"/>
                </a:solidFill>
              </a:rPr>
              <a:t>as </a:t>
            </a:r>
            <a:r>
              <a:rPr lang="pt-BR" u="sng" smtClean="0">
                <a:solidFill>
                  <a:schemeClr val="bg1"/>
                </a:solidFill>
              </a:rPr>
              <a:t>instâncias </a:t>
            </a:r>
            <a:r>
              <a:rPr lang="pt-BR" u="sng">
                <a:solidFill>
                  <a:schemeClr val="bg1"/>
                </a:solidFill>
              </a:rPr>
              <a:t>concreta e virtual</a:t>
            </a:r>
            <a:r>
              <a:rPr lang="pt-BR">
                <a:solidFill>
                  <a:schemeClr val="bg1"/>
                </a:solidFill>
              </a:rPr>
              <a:t> – em </a:t>
            </a:r>
            <a:r>
              <a:rPr lang="pt-BR" sz="2000" b="1">
                <a:solidFill>
                  <a:schemeClr val="bg1"/>
                </a:solidFill>
              </a:rPr>
              <a:t>territórios urbanos </a:t>
            </a:r>
            <a:r>
              <a:rPr lang="pt-BR">
                <a:solidFill>
                  <a:schemeClr val="bg1"/>
                </a:solidFill>
              </a:rPr>
              <a:t>através de </a:t>
            </a:r>
            <a:r>
              <a:rPr lang="pt-BR" sz="2000" b="1">
                <a:solidFill>
                  <a:schemeClr val="bg1"/>
                </a:solidFill>
              </a:rPr>
              <a:t>ações culturais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Caracteriza-se pela </a:t>
            </a:r>
            <a:r>
              <a:rPr lang="pt-BR">
                <a:solidFill>
                  <a:schemeClr val="bg1"/>
                </a:solidFill>
              </a:rPr>
              <a:t>preocupação em explorar a </a:t>
            </a:r>
            <a:r>
              <a:rPr lang="pt-BR" sz="2400"/>
              <a:t>tolerância a diversidades </a:t>
            </a:r>
            <a:r>
              <a:rPr lang="pt-BR">
                <a:solidFill>
                  <a:schemeClr val="bg1"/>
                </a:solidFill>
              </a:rPr>
              <a:t>e a </a:t>
            </a:r>
            <a:r>
              <a:rPr lang="pt-BR" sz="2400"/>
              <a:t>ampliação de visões de mundo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smtClean="0">
                <a:solidFill>
                  <a:schemeClr val="bg1"/>
                </a:solidFill>
              </a:rPr>
              <a:t>a partir </a:t>
            </a:r>
            <a:r>
              <a:rPr lang="pt-BR">
                <a:solidFill>
                  <a:schemeClr val="bg1"/>
                </a:solidFill>
              </a:rPr>
              <a:t>da </a:t>
            </a:r>
            <a:r>
              <a:rPr lang="pt-BR" u="sng">
                <a:solidFill>
                  <a:schemeClr val="bg1"/>
                </a:solidFill>
              </a:rPr>
              <a:t>realização de atividades conjuntas </a:t>
            </a:r>
            <a:r>
              <a:rPr lang="pt-BR">
                <a:solidFill>
                  <a:schemeClr val="bg1"/>
                </a:solidFill>
              </a:rPr>
              <a:t>com pessoas e grupos vivendo em </a:t>
            </a:r>
            <a:r>
              <a:rPr lang="pt-BR" sz="2000" b="1">
                <a:solidFill>
                  <a:schemeClr val="bg1"/>
                </a:solidFill>
              </a:rPr>
              <a:t>realidades </a:t>
            </a:r>
            <a:r>
              <a:rPr lang="pt-BR" sz="2000" b="1" smtClean="0">
                <a:solidFill>
                  <a:schemeClr val="bg1"/>
                </a:solidFill>
              </a:rPr>
              <a:t>sociais distintas </a:t>
            </a:r>
            <a:r>
              <a:rPr lang="pt-BR" sz="2000" b="1">
                <a:solidFill>
                  <a:schemeClr val="bg1"/>
                </a:solidFill>
              </a:rPr>
              <a:t>entre si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A </a:t>
            </a:r>
            <a:r>
              <a:rPr lang="pt-BR">
                <a:solidFill>
                  <a:schemeClr val="bg1"/>
                </a:solidFill>
              </a:rPr>
              <a:t>noção de </a:t>
            </a:r>
            <a:r>
              <a:rPr lang="pt-BR" sz="2400"/>
              <a:t>desenho da coexistência</a:t>
            </a:r>
            <a:r>
              <a:rPr lang="pt-BR">
                <a:solidFill>
                  <a:schemeClr val="bg1"/>
                </a:solidFill>
              </a:rPr>
              <a:t>, expressando a </a:t>
            </a:r>
            <a:r>
              <a:rPr lang="pt-BR" sz="2000" b="1">
                <a:solidFill>
                  <a:schemeClr val="bg1"/>
                </a:solidFill>
              </a:rPr>
              <a:t>finalidade do </a:t>
            </a:r>
            <a:r>
              <a:rPr lang="pt-BR" sz="2000" b="1" smtClean="0">
                <a:solidFill>
                  <a:schemeClr val="bg1"/>
                </a:solidFill>
              </a:rPr>
              <a:t>trabalho conjunto </a:t>
            </a:r>
            <a:r>
              <a:rPr lang="pt-BR" sz="2000" b="1">
                <a:solidFill>
                  <a:schemeClr val="bg1"/>
                </a:solidFill>
              </a:rPr>
              <a:t>de diversos atores, entre eles o arquiteto</a:t>
            </a:r>
            <a:r>
              <a:rPr lang="pt-BR">
                <a:solidFill>
                  <a:schemeClr val="bg1"/>
                </a:solidFill>
              </a:rPr>
              <a:t>, preside a definição de objetivos, ações</a:t>
            </a:r>
            <a:r>
              <a:rPr lang="pt-BR" smtClean="0">
                <a:solidFill>
                  <a:schemeClr val="bg1"/>
                </a:solidFill>
              </a:rPr>
              <a:t>, métodos</a:t>
            </a:r>
            <a:r>
              <a:rPr lang="pt-BR">
                <a:solidFill>
                  <a:schemeClr val="bg1"/>
                </a:solidFill>
              </a:rPr>
              <a:t>, constituindo, em última instância, o </a:t>
            </a:r>
            <a:r>
              <a:rPr lang="pt-BR" u="sng">
                <a:solidFill>
                  <a:schemeClr val="bg1"/>
                </a:solidFill>
              </a:rPr>
              <a:t>principal resultado esperado ao final da pesquisa</a:t>
            </a:r>
            <a:r>
              <a:rPr lang="pt-BR" smtClean="0">
                <a:solidFill>
                  <a:schemeClr val="bg1"/>
                </a:solidFill>
              </a:rPr>
              <a:t>: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b="1"/>
              <a:t>meios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estratégias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cuidados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implicações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desdobramentos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para se </a:t>
            </a:r>
            <a:r>
              <a:rPr lang="pt-BR" sz="2000" b="1">
                <a:solidFill>
                  <a:schemeClr val="bg1"/>
                </a:solidFill>
              </a:rPr>
              <a:t>predispor condições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mtClean="0">
                <a:solidFill>
                  <a:schemeClr val="bg1"/>
                </a:solidFill>
              </a:rPr>
              <a:t>que a </a:t>
            </a:r>
            <a:r>
              <a:rPr lang="pt-BR" sz="2000" b="1">
                <a:solidFill>
                  <a:schemeClr val="bg1"/>
                </a:solidFill>
              </a:rPr>
              <a:t>coexistência de diferenças em meio urbano </a:t>
            </a:r>
            <a:r>
              <a:rPr lang="pt-BR">
                <a:solidFill>
                  <a:schemeClr val="bg1"/>
                </a:solidFill>
              </a:rPr>
              <a:t>possa ser considerada </a:t>
            </a:r>
            <a:r>
              <a:rPr lang="pt-BR" sz="2400"/>
              <a:t>rica e desejável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temática</a:t>
            </a:r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graffiti: ônibus grafitado circulando na cidade de são carlos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6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0030" r="6449" b="14552"/>
          <a:stretch/>
        </p:blipFill>
        <p:spPr>
          <a:xfrm rot="21403328">
            <a:off x="-550051" y="-297986"/>
            <a:ext cx="10896594" cy="74132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12474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O projeto tem, como objetivo principal, explorar a </a:t>
            </a:r>
            <a:r>
              <a:rPr lang="pt-BR" sz="2400">
                <a:solidFill>
                  <a:srgbClr val="FF0000"/>
                </a:solidFill>
              </a:rPr>
              <a:t>constituição de espacialidades híbridas</a:t>
            </a:r>
            <a:r>
              <a:rPr lang="pt-BR" sz="2400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chemeClr val="bg1"/>
                </a:solidFill>
              </a:rPr>
              <a:t>a </a:t>
            </a:r>
            <a:r>
              <a:rPr lang="pt-BR" smtClean="0">
                <a:solidFill>
                  <a:schemeClr val="bg1"/>
                </a:solidFill>
              </a:rPr>
              <a:t>partir da </a:t>
            </a:r>
            <a:r>
              <a:rPr lang="pt-BR" u="sng">
                <a:solidFill>
                  <a:schemeClr val="bg1"/>
                </a:solidFill>
              </a:rPr>
              <a:t>inserção e apropriação</a:t>
            </a:r>
            <a:r>
              <a:rPr lang="pt-BR">
                <a:solidFill>
                  <a:schemeClr val="bg1"/>
                </a:solidFill>
              </a:rPr>
              <a:t> das </a:t>
            </a:r>
            <a:r>
              <a:rPr lang="pt-BR" sz="2400">
                <a:solidFill>
                  <a:schemeClr val="bg1"/>
                </a:solidFill>
              </a:rPr>
              <a:t>tecnologias de informação e comunicação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z="2400" smtClean="0">
                <a:solidFill>
                  <a:schemeClr val="bg1"/>
                </a:solidFill>
              </a:rPr>
              <a:t>comunidades geograficamente referenciadas</a:t>
            </a:r>
            <a:r>
              <a:rPr lang="pt-BR" smtClean="0">
                <a:solidFill>
                  <a:schemeClr val="bg1"/>
                </a:solidFill>
              </a:rPr>
              <a:t>, utilizando-se para isso de equipamentos eletrônicos </a:t>
            </a:r>
            <a:r>
              <a:rPr lang="pt-BR" u="sng" smtClean="0">
                <a:solidFill>
                  <a:schemeClr val="bg1"/>
                </a:solidFill>
              </a:rPr>
              <a:t>móveis</a:t>
            </a:r>
            <a:r>
              <a:rPr lang="pt-BR" smtClean="0">
                <a:solidFill>
                  <a:schemeClr val="bg1"/>
                </a:solidFill>
              </a:rPr>
              <a:t>. 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Nesse </a:t>
            </a:r>
            <a:r>
              <a:rPr lang="pt-BR">
                <a:solidFill>
                  <a:schemeClr val="bg1"/>
                </a:solidFill>
              </a:rPr>
              <a:t>sentido, visa também aprofundar discussões conceituais em relação ao </a:t>
            </a:r>
            <a:r>
              <a:rPr lang="pt-BR" sz="2400" smtClean="0">
                <a:solidFill>
                  <a:srgbClr val="FF0000"/>
                </a:solidFill>
              </a:rPr>
              <a:t>uso qualificado </a:t>
            </a:r>
            <a:r>
              <a:rPr lang="pt-BR" sz="2400">
                <a:solidFill>
                  <a:srgbClr val="FF0000"/>
                </a:solidFill>
              </a:rPr>
              <a:t>dessas tecnologias </a:t>
            </a:r>
            <a:r>
              <a:rPr lang="pt-BR">
                <a:solidFill>
                  <a:schemeClr val="bg1"/>
                </a:solidFill>
              </a:rPr>
              <a:t>por </a:t>
            </a:r>
            <a:r>
              <a:rPr lang="pt-BR" sz="2000" b="1">
                <a:solidFill>
                  <a:schemeClr val="bg1"/>
                </a:solidFill>
              </a:rPr>
              <a:t>pessoas e comunidades pertencentes a diferentes universos</a:t>
            </a:r>
            <a:r>
              <a:rPr lang="pt-BR" smtClean="0">
                <a:solidFill>
                  <a:schemeClr val="bg1"/>
                </a:solidFill>
              </a:rPr>
              <a:t>.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Como horizonte maior onde tais objetivos se acomodam e </a:t>
            </a:r>
            <a:r>
              <a:rPr lang="pt-BR" u="sng">
                <a:solidFill>
                  <a:schemeClr val="bg1"/>
                </a:solidFill>
              </a:rPr>
              <a:t>ganham sentido</a:t>
            </a:r>
            <a:r>
              <a:rPr lang="pt-BR">
                <a:solidFill>
                  <a:schemeClr val="bg1"/>
                </a:solidFill>
              </a:rPr>
              <a:t>, propõe-se, como</a:t>
            </a:r>
          </a:p>
          <a:p>
            <a:r>
              <a:rPr lang="pt-BR">
                <a:solidFill>
                  <a:schemeClr val="bg1"/>
                </a:solidFill>
              </a:rPr>
              <a:t>resultado final, a </a:t>
            </a:r>
            <a:r>
              <a:rPr lang="pt-BR" sz="2000" b="1">
                <a:solidFill>
                  <a:schemeClr val="bg1"/>
                </a:solidFill>
              </a:rPr>
              <a:t>formulação de políticas públicas </a:t>
            </a:r>
            <a:r>
              <a:rPr lang="pt-BR">
                <a:solidFill>
                  <a:schemeClr val="bg1"/>
                </a:solidFill>
              </a:rPr>
              <a:t>capazes de </a:t>
            </a:r>
            <a:r>
              <a:rPr lang="pt-BR" sz="2000" b="1">
                <a:solidFill>
                  <a:schemeClr val="bg1"/>
                </a:solidFill>
              </a:rPr>
              <a:t>estimular o reconhecimento </a:t>
            </a:r>
            <a:r>
              <a:rPr lang="pt-BR" sz="2000" b="1" smtClean="0">
                <a:solidFill>
                  <a:schemeClr val="bg1"/>
                </a:solidFill>
              </a:rPr>
              <a:t>e valorização </a:t>
            </a:r>
            <a:r>
              <a:rPr lang="pt-BR" sz="2000" b="1">
                <a:solidFill>
                  <a:schemeClr val="bg1"/>
                </a:solidFill>
              </a:rPr>
              <a:t>de diversidades culturais, socioeconômicas, étnicas e regionais</a:t>
            </a:r>
            <a:r>
              <a:rPr lang="pt-BR">
                <a:solidFill>
                  <a:schemeClr val="bg1"/>
                </a:solidFill>
              </a:rPr>
              <a:t>, entre </a:t>
            </a:r>
            <a:r>
              <a:rPr lang="pt-BR" u="sng">
                <a:solidFill>
                  <a:schemeClr val="bg1"/>
                </a:solidFill>
              </a:rPr>
              <a:t>grupos </a:t>
            </a:r>
            <a:r>
              <a:rPr lang="pt-BR" u="sng" smtClean="0">
                <a:solidFill>
                  <a:schemeClr val="bg1"/>
                </a:solidFill>
              </a:rPr>
              <a:t>distintos da </a:t>
            </a:r>
            <a:r>
              <a:rPr lang="pt-BR" u="sng">
                <a:solidFill>
                  <a:schemeClr val="bg1"/>
                </a:solidFill>
              </a:rPr>
              <a:t>população</a:t>
            </a:r>
            <a:r>
              <a:rPr lang="pt-BR">
                <a:solidFill>
                  <a:schemeClr val="bg1"/>
                </a:solidFill>
              </a:rPr>
              <a:t> residentes em fragmentos urbanos, através de ações de cunho cultural </a:t>
            </a:r>
            <a:r>
              <a:rPr lang="pt-BR" sz="2400" smtClean="0">
                <a:solidFill>
                  <a:srgbClr val="FF0000"/>
                </a:solidFill>
              </a:rPr>
              <a:t>promovidas pelo </a:t>
            </a:r>
            <a:r>
              <a:rPr lang="pt-BR" sz="2400">
                <a:solidFill>
                  <a:srgbClr val="FF0000"/>
                </a:solidFill>
              </a:rPr>
              <a:t>poder público em cooperação com o terceiro setor</a:t>
            </a:r>
            <a:r>
              <a:rPr lang="pt-BR">
                <a:solidFill>
                  <a:schemeClr val="bg1"/>
                </a:solidFill>
              </a:rPr>
              <a:t>, auxiliadas pelo </a:t>
            </a:r>
            <a:r>
              <a:rPr lang="pt-BR" sz="2000" b="1">
                <a:solidFill>
                  <a:schemeClr val="bg1"/>
                </a:solidFill>
              </a:rPr>
              <a:t>uso de meios digitais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objetivos</a:t>
            </a: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captas:  capas na noite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81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1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8" t="3835" r="5479" b="9366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95689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O </a:t>
            </a:r>
            <a:r>
              <a:rPr lang="pt-BR"/>
              <a:t>projeto pressupõe a realização de </a:t>
            </a:r>
            <a:r>
              <a:rPr lang="pt-BR" sz="2400">
                <a:solidFill>
                  <a:srgbClr val="0000FF"/>
                </a:solidFill>
              </a:rPr>
              <a:t>ações culturais </a:t>
            </a:r>
            <a:r>
              <a:rPr lang="pt-BR" sz="2000" b="1"/>
              <a:t>que utilizam meios digitais </a:t>
            </a:r>
            <a:r>
              <a:rPr lang="pt-BR"/>
              <a:t>como </a:t>
            </a:r>
            <a:r>
              <a:rPr lang="pt-BR" sz="2000" b="1" smtClean="0"/>
              <a:t>ações-piloto</a:t>
            </a:r>
            <a:r>
              <a:rPr lang="pt-BR" smtClean="0"/>
              <a:t> para </a:t>
            </a:r>
            <a:r>
              <a:rPr lang="pt-BR"/>
              <a:t>implementação futura de </a:t>
            </a:r>
            <a:r>
              <a:rPr lang="pt-BR" u="sng"/>
              <a:t>políticas públicas </a:t>
            </a:r>
            <a:r>
              <a:rPr lang="pt-BR"/>
              <a:t>na área de </a:t>
            </a:r>
            <a:r>
              <a:rPr lang="pt-BR" u="sng"/>
              <a:t>cultura</a:t>
            </a:r>
            <a:r>
              <a:rPr lang="pt-BR"/>
              <a:t>. </a:t>
            </a:r>
            <a:endParaRPr lang="pt-BR" smtClean="0"/>
          </a:p>
          <a:p>
            <a:endParaRPr lang="pt-BR"/>
          </a:p>
          <a:p>
            <a:r>
              <a:rPr lang="pt-BR" smtClean="0"/>
              <a:t>Essas </a:t>
            </a:r>
            <a:r>
              <a:rPr lang="pt-BR" u="sng"/>
              <a:t>ações</a:t>
            </a:r>
            <a:r>
              <a:rPr lang="pt-BR"/>
              <a:t> são realizadas </a:t>
            </a:r>
            <a:r>
              <a:rPr lang="pt-BR" smtClean="0"/>
              <a:t>em </a:t>
            </a:r>
            <a:r>
              <a:rPr lang="pt-BR" sz="2400" smtClean="0">
                <a:solidFill>
                  <a:srgbClr val="0000FF"/>
                </a:solidFill>
              </a:rPr>
              <a:t>parceria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com o </a:t>
            </a:r>
            <a:r>
              <a:rPr lang="pt-BR" sz="2000" b="1"/>
              <a:t>poder público</a:t>
            </a:r>
            <a:r>
              <a:rPr lang="pt-BR"/>
              <a:t>, </a:t>
            </a:r>
            <a:r>
              <a:rPr lang="pt-BR" sz="2000" b="1"/>
              <a:t>organizações do terceiro setor</a:t>
            </a:r>
            <a:r>
              <a:rPr lang="pt-BR"/>
              <a:t>, </a:t>
            </a:r>
            <a:r>
              <a:rPr lang="pt-BR" sz="2000" b="1"/>
              <a:t>coletivos culturais</a:t>
            </a:r>
            <a:r>
              <a:rPr lang="pt-BR" smtClean="0"/>
              <a:t>, </a:t>
            </a:r>
            <a:r>
              <a:rPr lang="pt-BR" sz="2000" b="1" smtClean="0"/>
              <a:t>instituições acadêmicas</a:t>
            </a:r>
            <a:r>
              <a:rPr lang="pt-BR" smtClean="0"/>
              <a:t>, </a:t>
            </a:r>
            <a:r>
              <a:rPr lang="pt-BR"/>
              <a:t>entre outros. </a:t>
            </a:r>
            <a:endParaRPr lang="pt-BR" smtClean="0"/>
          </a:p>
          <a:p>
            <a:endParaRPr lang="pt-BR"/>
          </a:p>
          <a:p>
            <a:r>
              <a:rPr lang="pt-BR" smtClean="0"/>
              <a:t>A pesquisa </a:t>
            </a:r>
            <a:r>
              <a:rPr lang="pt-BR"/>
              <a:t>se baseia na metodologia da </a:t>
            </a:r>
            <a:r>
              <a:rPr lang="pt-BR" sz="2400">
                <a:solidFill>
                  <a:srgbClr val="0000FF"/>
                </a:solidFill>
              </a:rPr>
              <a:t>pesquisa-ação</a:t>
            </a:r>
            <a:r>
              <a:rPr lang="pt-BR"/>
              <a:t>, que envolve </a:t>
            </a:r>
            <a:r>
              <a:rPr lang="pt-BR" sz="2000" b="1"/>
              <a:t>processos colaborativos </a:t>
            </a:r>
            <a:r>
              <a:rPr lang="pt-BR" smtClean="0"/>
              <a:t>de </a:t>
            </a:r>
            <a:r>
              <a:rPr lang="pt-BR" u="sng" smtClean="0"/>
              <a:t>geração </a:t>
            </a:r>
            <a:r>
              <a:rPr lang="pt-BR" u="sng"/>
              <a:t>e de </a:t>
            </a:r>
            <a:r>
              <a:rPr lang="pt-BR" u="sng" smtClean="0"/>
              <a:t>aplicação do </a:t>
            </a:r>
            <a:r>
              <a:rPr lang="pt-BR" u="sng"/>
              <a:t>conhecimento do pesquisador</a:t>
            </a:r>
            <a:r>
              <a:rPr lang="pt-BR"/>
              <a:t> como </a:t>
            </a:r>
            <a:r>
              <a:rPr lang="pt-BR" sz="2000" b="1"/>
              <a:t>participante</a:t>
            </a:r>
            <a:r>
              <a:rPr lang="pt-BR"/>
              <a:t> em </a:t>
            </a:r>
            <a:r>
              <a:rPr lang="pt-BR" u="sng"/>
              <a:t>projetos </a:t>
            </a:r>
            <a:r>
              <a:rPr lang="pt-BR" u="sng" smtClean="0"/>
              <a:t>de mudança </a:t>
            </a:r>
            <a:r>
              <a:rPr lang="pt-BR" u="sng"/>
              <a:t>social</a:t>
            </a:r>
            <a:r>
              <a:rPr lang="pt-BR"/>
              <a:t>, </a:t>
            </a:r>
            <a:r>
              <a:rPr lang="pt-BR" sz="2400">
                <a:solidFill>
                  <a:srgbClr val="0000FF"/>
                </a:solidFill>
              </a:rPr>
              <a:t>ignora fronteiras entre disciplinas</a:t>
            </a:r>
            <a:r>
              <a:rPr lang="pt-BR"/>
              <a:t>, e defende </a:t>
            </a:r>
            <a:r>
              <a:rPr lang="pt-BR" smtClean="0"/>
              <a:t>as </a:t>
            </a:r>
            <a:r>
              <a:rPr lang="pt-BR" sz="2400" smtClean="0">
                <a:solidFill>
                  <a:srgbClr val="0000FF"/>
                </a:solidFill>
              </a:rPr>
              <a:t>trocas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entre o </a:t>
            </a:r>
            <a:r>
              <a:rPr lang="pt-BR" u="sng"/>
              <a:t>meio acadêmico</a:t>
            </a:r>
            <a:r>
              <a:rPr lang="pt-BR"/>
              <a:t> e </a:t>
            </a:r>
            <a:r>
              <a:rPr lang="pt-BR" smtClean="0"/>
              <a:t>a </a:t>
            </a:r>
            <a:r>
              <a:rPr lang="pt-BR" u="sng" smtClean="0"/>
              <a:t>sociedade</a:t>
            </a:r>
            <a:r>
              <a:rPr lang="pt-BR"/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ação conjuntos: rádio de rua em cidade tiradentes, são paulo</a:t>
            </a:r>
            <a:endParaRPr lang="pt-BR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metodologia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957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211093"/>
              </p:ext>
            </p:extLst>
          </p:nvPr>
        </p:nvGraphicFramePr>
        <p:xfrm>
          <a:off x="0" y="1125538"/>
          <a:ext cx="9144000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4" imgW="15146280" imgH="7586640" progId="">
                  <p:embed/>
                </p:oleObj>
              </mc:Choice>
              <mc:Fallback>
                <p:oleObj name="CorelDRAW" r:id="rId4" imgW="15146280" imgH="7586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327"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835150" y="2339975"/>
            <a:ext cx="5329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“São nesses recônditos da sociedade, </a:t>
            </a:r>
            <a:endParaRPr lang="pt-BR" b="1" smtClean="0">
              <a:solidFill>
                <a:srgbClr val="FF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419475" y="2622550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eletrônicas,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68538" y="2924175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populares de resistência comunitária,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490913" y="3205163"/>
            <a:ext cx="4249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que tenho notado a presença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413000" y="3492500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dos embriões de uma nova sociedade,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55875" y="3781425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germinados nos campos da identidade.”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419475" y="435768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0000"/>
                </a:solidFill>
              </a:rPr>
              <a:t>Manuel Castells</a:t>
            </a:r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1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  <p:bldP spid="50181" grpId="0"/>
      <p:bldP spid="50182" grpId="0"/>
      <p:bldP spid="50183" grpId="0"/>
      <p:bldP spid="50184" grpId="0"/>
      <p:bldP spid="501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265989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rgbClr val="00FF00"/>
                </a:solidFill>
              </a:rPr>
              <a:t>www.nomads.usp.br/territorioshibridos</a:t>
            </a:r>
            <a:endParaRPr lang="pt-BR" sz="200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04687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indígena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4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039045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VÍDEOS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ind.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18-22]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BANDAS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[18-30]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IAU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[20-60]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rgbClr val="00FF00"/>
                        </a:solidFill>
                      </a:endParaRPr>
                    </a:p>
                    <a:p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chemeClr val="bg1"/>
                </a:solidFill>
              </a:rPr>
              <a:t>www.nomads.usp.br/territorioshibridos</a:t>
            </a: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80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4226" r="32990" b="6720"/>
          <a:stretch/>
        </p:blipFill>
        <p:spPr bwMode="auto">
          <a:xfrm>
            <a:off x="0" y="11124"/>
            <a:ext cx="9144000" cy="68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b="3842"/>
          <a:stretch/>
        </p:blipFill>
        <p:spPr bwMode="auto">
          <a:xfrm>
            <a:off x="8998" y="-28829"/>
            <a:ext cx="9116364" cy="688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71"/>
          <a:stretch/>
        </p:blipFill>
        <p:spPr bwMode="auto">
          <a:xfrm>
            <a:off x="4430904" y="0"/>
            <a:ext cx="2420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mt\Documents\T-HIB\COR_02_conjuntos\workshopCDHU_121111\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60250"/>
          <a:stretch/>
        </p:blipFill>
        <p:spPr bwMode="auto">
          <a:xfrm>
            <a:off x="6851879" y="-2"/>
            <a:ext cx="22921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48133"/>
          <a:stretch/>
        </p:blipFill>
        <p:spPr bwMode="auto">
          <a:xfrm>
            <a:off x="0" y="6663"/>
            <a:ext cx="4438918" cy="685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schemeClr val="bg1"/>
                </a:solidFill>
              </a:rPr>
              <a:t>action </a:t>
            </a:r>
            <a:r>
              <a:rPr lang="pt-BR" sz="2000">
                <a:solidFill>
                  <a:schemeClr val="bg1"/>
                </a:solidFill>
              </a:rPr>
              <a:t>COR02 &gt; </a:t>
            </a:r>
            <a:r>
              <a:rPr lang="pt-BR" sz="2000" b="1" smtClean="0">
                <a:solidFill>
                  <a:schemeClr val="bg1"/>
                </a:solidFill>
              </a:rPr>
              <a:t>housing complexes</a:t>
            </a:r>
            <a:r>
              <a:rPr lang="pt-BR" sz="2000" smtClean="0">
                <a:solidFill>
                  <a:schemeClr val="bg1"/>
                </a:solidFill>
              </a:rPr>
              <a:t>: street radio in sao carlos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909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5789"/>
          <a:stretch/>
        </p:blipFill>
        <p:spPr bwMode="auto">
          <a:xfrm>
            <a:off x="8998" y="16149"/>
            <a:ext cx="9135002" cy="684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COR02 &gt; </a:t>
            </a:r>
            <a:r>
              <a:rPr lang="pt-BR" sz="2000" b="1" smtClean="0">
                <a:solidFill>
                  <a:prstClr val="black"/>
                </a:solidFill>
              </a:rPr>
              <a:t>housing complexes</a:t>
            </a:r>
            <a:r>
              <a:rPr lang="pt-BR" sz="2000" smtClean="0">
                <a:solidFill>
                  <a:prstClr val="black"/>
                </a:solidFill>
              </a:rPr>
              <a:t>: street radio in sao paulo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3052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t\Documents\T-HIB\SOM_01_dialogos\Ursula\IMG_2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lüneburg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18665" b="13307"/>
          <a:stretch/>
        </p:blipFill>
        <p:spPr bwMode="auto">
          <a:xfrm>
            <a:off x="8998" y="0"/>
            <a:ext cx="9135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1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8695" b="100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belo horizonte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oto aerea favelas_danilo"/>
          <p:cNvPicPr>
            <a:picLocks noChangeAspect="1" noChangeArrowheads="1"/>
          </p:cNvPicPr>
          <p:nvPr/>
        </p:nvPicPr>
        <p:blipFill>
          <a:blip r:embed="rId3" cstate="print"/>
          <a:srcRect r="5589"/>
          <a:stretch>
            <a:fillRect/>
          </a:stretch>
        </p:blipFill>
        <p:spPr bwMode="auto">
          <a:xfrm>
            <a:off x="0" y="-26988"/>
            <a:ext cx="9144000" cy="6232526"/>
          </a:xfrm>
          <a:prstGeom prst="rect">
            <a:avLst/>
          </a:prstGeom>
          <a:noFill/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6237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social apartments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6600FF"/>
                </a:solidFill>
              </a:rPr>
              <a:t>social housing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3399"/>
                </a:solidFill>
              </a:rPr>
              <a:t>slums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FF00"/>
                </a:solidFill>
              </a:rPr>
              <a:t>illegaly built houses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484438" y="4581525"/>
            <a:ext cx="1582737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3018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t\Documents\T-HIB\ESP_01_graffiti\img\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20732"/>
          <a:stretch/>
        </p:blipFill>
        <p:spPr bwMode="auto">
          <a:xfrm>
            <a:off x="-23889" y="0"/>
            <a:ext cx="91678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public bus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89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t\Documents\T-HIB\ESP_01_graffiti\2012 - parque do bicão - são carlos\touch tag\DSCF1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ESP01 &gt; </a:t>
            </a:r>
            <a:r>
              <a:rPr lang="pt-BR" sz="2000" b="1">
                <a:solidFill>
                  <a:prstClr val="white"/>
                </a:solidFill>
              </a:rPr>
              <a:t> graffiti </a:t>
            </a:r>
            <a:r>
              <a:rPr lang="pt-BR" sz="2000">
                <a:solidFill>
                  <a:prstClr val="white"/>
                </a:solidFill>
              </a:rPr>
              <a:t>:  grito rock </a:t>
            </a:r>
            <a:r>
              <a:rPr lang="pt-BR" sz="2000" smtClean="0">
                <a:solidFill>
                  <a:prstClr val="white"/>
                </a:solidFill>
              </a:rPr>
              <a:t>festival, bicao park, sao </a:t>
            </a:r>
            <a:r>
              <a:rPr lang="pt-BR" sz="2000">
                <a:solidFill>
                  <a:prstClr val="white"/>
                </a:solidFill>
              </a:rPr>
              <a:t>carlos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3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t\Documents\T-HIB\ESP_01_graffiti\2012 - parque do bicão - são carlos\comentarios\DSCF1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71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</a:t>
            </a:r>
            <a:r>
              <a:rPr lang="pt-BR" sz="2000"/>
              <a:t>ESP01 &gt; </a:t>
            </a:r>
            <a:r>
              <a:rPr lang="pt-BR" sz="2000" b="1"/>
              <a:t> graffiti </a:t>
            </a:r>
            <a:r>
              <a:rPr lang="pt-BR" sz="2000"/>
              <a:t>:  grito rock </a:t>
            </a:r>
            <a:r>
              <a:rPr lang="pt-BR" sz="2000" smtClean="0"/>
              <a:t>festival, bicao park, sao </a:t>
            </a:r>
            <a:r>
              <a:rPr lang="pt-BR" sz="2000"/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\Documents\T-HIB\ESP_01_graffiti\graffiti cdhu 25maio12\DSCF2510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1112"/>
          <a:stretch/>
        </p:blipFill>
        <p:spPr bwMode="auto">
          <a:xfrm>
            <a:off x="-7527" y="3528811"/>
            <a:ext cx="9168052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t\Documents\T-HIB\ESP_01_graffiti\graffiti cdhu 25maio12\fotos\DSC00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7818"/>
          <a:stretch/>
        </p:blipFill>
        <p:spPr bwMode="auto">
          <a:xfrm>
            <a:off x="-24052" y="-2005"/>
            <a:ext cx="9168052" cy="35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 graffiti 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playing rap remotely, sao </a:t>
            </a:r>
            <a:r>
              <a:rPr lang="pt-BR" sz="2000">
                <a:solidFill>
                  <a:prstClr val="black"/>
                </a:solidFill>
              </a:rPr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prstClr val="white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prstClr val="white"/>
                </a:solidFill>
              </a:rPr>
              <a:t>simultaneous play, livestream, audience comments</a:t>
            </a:r>
            <a:endParaRPr lang="pt-BR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5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sao carlos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41434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9" b="43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rio branco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34200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" r="67"/>
          <a:stretch/>
        </p:blipFill>
        <p:spPr bwMode="auto">
          <a:xfrm>
            <a:off x="750115" y="24849"/>
            <a:ext cx="8384147" cy="47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uberaba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:p14="http://schemas.microsoft.com/office/powerpoint/2010/main" val="16253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ocumentário Graffitis\making of\13jul12\13072012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21483"/>
          <a:stretch/>
        </p:blipFill>
        <p:spPr bwMode="auto">
          <a:xfrm>
            <a:off x="13369" y="0"/>
            <a:ext cx="91306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01</a:t>
            </a:r>
          </a:p>
          <a:p>
            <a:pPr algn="r"/>
            <a:r>
              <a:rPr lang="pt-BR" sz="1400" smtClean="0"/>
              <a:t>documentary movie, digital graffiti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29858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-HIB\ESP_01_graffiti\graffiti cdhu 25maio12\DSCF2326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9870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documentary movie, digital graffiti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42988" y="1557338"/>
            <a:ext cx="396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459" name="Picture 3" descr="nova_area_intervencao"/>
          <p:cNvPicPr>
            <a:picLocks noChangeAspect="1" noChangeArrowheads="1"/>
          </p:cNvPicPr>
          <p:nvPr/>
        </p:nvPicPr>
        <p:blipFill>
          <a:blip r:embed="rId3" cstate="print"/>
          <a:srcRect r="8514" b="92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157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mbas_parq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5629" r="9903" b="-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29352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7233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/>
          <a:stretch>
            <a:fillRect/>
          </a:stretch>
        </p:blipFill>
        <p:spPr bwMode="auto">
          <a:xfrm>
            <a:off x="179388" y="3213100"/>
            <a:ext cx="52387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57192"/>
      </p:ext>
    </p:extLst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entro_arte_em_constru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5256212" cy="2881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centro cultural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6000" smtClean="0">
                <a:solidFill>
                  <a:srgbClr val="FFFFFF"/>
                </a:solidFill>
              </a:rPr>
              <a:t>arte em construção</a:t>
            </a: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50825" y="4292600"/>
            <a:ext cx="5184775" cy="1766888"/>
          </a:xfrm>
          <a:prstGeom prst="rect">
            <a:avLst/>
          </a:prstGeom>
          <a:solidFill>
            <a:srgbClr val="969696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FF"/>
                </a:solidFill>
              </a:rPr>
              <a:t>cinema | teatro | biblioteca | telecentro artesanato | pintura em tela | violão teatro para jovens | teatro para crianças circo | letramento | graffiti | fanzine | rádio</a:t>
            </a:r>
          </a:p>
        </p:txBody>
      </p:sp>
    </p:spTree>
    <p:extLst>
      <p:ext uri="{BB962C8B-B14F-4D97-AF65-F5344CB8AC3E}">
        <p14:creationId xmlns:p14="http://schemas.microsoft.com/office/powerpoint/2010/main" val="126819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etarecsantoand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/>
          <a:stretch>
            <a:fillRect/>
          </a:stretch>
        </p:blipFill>
        <p:spPr bwMode="auto">
          <a:xfrm>
            <a:off x="36513" y="0"/>
            <a:ext cx="60483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644008" y="0"/>
            <a:ext cx="4499992" cy="372409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b="1" smtClean="0">
                <a:solidFill>
                  <a:srgbClr val="FF0000"/>
                </a:solidFill>
              </a:rPr>
              <a:t>reciclar </a:t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computadores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idéias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pessoas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comunidades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4000" b="1" smtClean="0">
                <a:solidFill>
                  <a:srgbClr val="FF0000"/>
                </a:solidFill>
              </a:rPr>
              <a:t>re+ciclar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inserção </a:t>
            </a:r>
            <a:r>
              <a:rPr lang="pt-BR" sz="2800" smtClean="0">
                <a:solidFill>
                  <a:srgbClr val="FF0000"/>
                </a:solidFill>
              </a:rPr>
              <a:t>em outros ciclos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combinação </a:t>
            </a:r>
            <a:r>
              <a:rPr lang="pt-BR" sz="2800" smtClean="0">
                <a:solidFill>
                  <a:srgbClr val="FF0000"/>
                </a:solidFill>
              </a:rPr>
              <a:t>de ciclos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23850" y="3500438"/>
            <a:ext cx="3600450" cy="3028950"/>
          </a:xfrm>
          <a:prstGeom prst="rect">
            <a:avLst/>
          </a:prstGeom>
          <a:solidFill>
            <a:srgbClr val="FFFFFF">
              <a:alpha val="23921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FF0000"/>
                </a:solidFill>
              </a:rPr>
              <a:t>reciclar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smtClean="0">
                <a:solidFill>
                  <a:srgbClr val="FF0000"/>
                </a:solidFill>
              </a:rPr>
              <a:t>como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b="1" smtClean="0">
                <a:solidFill>
                  <a:srgbClr val="FF0000"/>
                </a:solidFill>
              </a:rPr>
              <a:t>ação cultural!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084888" y="4163596"/>
            <a:ext cx="277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FFFF"/>
                </a:solidFill>
              </a:rPr>
              <a:t>re+apropriação de tecnologias para transformação social</a:t>
            </a:r>
          </a:p>
        </p:txBody>
      </p:sp>
    </p:spTree>
    <p:extLst>
      <p:ext uri="{BB962C8B-B14F-4D97-AF65-F5344CB8AC3E}">
        <p14:creationId xmlns:p14="http://schemas.microsoft.com/office/powerpoint/2010/main" val="323878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7" name="Oval 149"/>
          <p:cNvSpPr>
            <a:spLocks noChangeArrowheads="1"/>
          </p:cNvSpPr>
          <p:nvPr/>
        </p:nvSpPr>
        <p:spPr bwMode="auto">
          <a:xfrm>
            <a:off x="1187450" y="2420938"/>
            <a:ext cx="2243138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5" name="Line 147"/>
          <p:cNvSpPr>
            <a:spLocks noChangeShapeType="1"/>
          </p:cNvSpPr>
          <p:nvPr/>
        </p:nvSpPr>
        <p:spPr bwMode="auto">
          <a:xfrm flipH="1">
            <a:off x="4140200" y="2565400"/>
            <a:ext cx="576263" cy="4292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0" y="3357563"/>
            <a:ext cx="2627313" cy="1943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33" name="Line 65"/>
          <p:cNvSpPr>
            <a:spLocks noChangeShapeType="1"/>
          </p:cNvSpPr>
          <p:nvPr/>
        </p:nvSpPr>
        <p:spPr bwMode="auto">
          <a:xfrm flipH="1">
            <a:off x="-107950" y="3357563"/>
            <a:ext cx="2735263" cy="201612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87" name="Oval 119"/>
          <p:cNvSpPr>
            <a:spLocks noChangeArrowheads="1"/>
          </p:cNvSpPr>
          <p:nvPr/>
        </p:nvSpPr>
        <p:spPr bwMode="auto">
          <a:xfrm>
            <a:off x="1668463" y="2058988"/>
            <a:ext cx="2243137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6" name="Oval 118"/>
          <p:cNvSpPr>
            <a:spLocks noChangeArrowheads="1"/>
          </p:cNvSpPr>
          <p:nvPr/>
        </p:nvSpPr>
        <p:spPr bwMode="auto">
          <a:xfrm>
            <a:off x="1868488" y="2681288"/>
            <a:ext cx="1368425" cy="14398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95738" y="1125538"/>
            <a:ext cx="4537075" cy="3454400"/>
            <a:chOff x="2517" y="709"/>
            <a:chExt cx="2858" cy="2176"/>
          </a:xfrm>
        </p:grpSpPr>
        <p:sp>
          <p:nvSpPr>
            <p:cNvPr id="517130" name="Oval 5"/>
            <p:cNvSpPr>
              <a:spLocks noChangeArrowheads="1"/>
            </p:cNvSpPr>
            <p:nvPr/>
          </p:nvSpPr>
          <p:spPr bwMode="auto">
            <a:xfrm>
              <a:off x="2925" y="70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1" name="Oval 6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2" name="Oval 7"/>
            <p:cNvSpPr>
              <a:spLocks noChangeArrowheads="1"/>
            </p:cNvSpPr>
            <p:nvPr/>
          </p:nvSpPr>
          <p:spPr bwMode="auto">
            <a:xfrm>
              <a:off x="3197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3" name="Oval 8"/>
            <p:cNvSpPr>
              <a:spLocks noChangeArrowheads="1"/>
            </p:cNvSpPr>
            <p:nvPr/>
          </p:nvSpPr>
          <p:spPr bwMode="auto">
            <a:xfrm>
              <a:off x="3333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4" name="Oval 9"/>
            <p:cNvSpPr>
              <a:spLocks noChangeArrowheads="1"/>
            </p:cNvSpPr>
            <p:nvPr/>
          </p:nvSpPr>
          <p:spPr bwMode="auto">
            <a:xfrm>
              <a:off x="3469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5" name="Oval 10"/>
            <p:cNvSpPr>
              <a:spLocks noChangeArrowheads="1"/>
            </p:cNvSpPr>
            <p:nvPr/>
          </p:nvSpPr>
          <p:spPr bwMode="auto">
            <a:xfrm>
              <a:off x="3605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6" name="Oval 11"/>
            <p:cNvSpPr>
              <a:spLocks noChangeArrowheads="1"/>
            </p:cNvSpPr>
            <p:nvPr/>
          </p:nvSpPr>
          <p:spPr bwMode="auto">
            <a:xfrm>
              <a:off x="3741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7" name="Oval 12"/>
            <p:cNvSpPr>
              <a:spLocks noChangeArrowheads="1"/>
            </p:cNvSpPr>
            <p:nvPr/>
          </p:nvSpPr>
          <p:spPr bwMode="auto">
            <a:xfrm>
              <a:off x="3877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8" name="Oval 13"/>
            <p:cNvSpPr>
              <a:spLocks noChangeArrowheads="1"/>
            </p:cNvSpPr>
            <p:nvPr/>
          </p:nvSpPr>
          <p:spPr bwMode="auto">
            <a:xfrm>
              <a:off x="4013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9" name="Oval 14"/>
            <p:cNvSpPr>
              <a:spLocks noChangeArrowheads="1"/>
            </p:cNvSpPr>
            <p:nvPr/>
          </p:nvSpPr>
          <p:spPr bwMode="auto">
            <a:xfrm>
              <a:off x="4149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0" name="Oval 15"/>
            <p:cNvSpPr>
              <a:spLocks noChangeArrowheads="1"/>
            </p:cNvSpPr>
            <p:nvPr/>
          </p:nvSpPr>
          <p:spPr bwMode="auto">
            <a:xfrm>
              <a:off x="4285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1" name="Oval 16"/>
            <p:cNvSpPr>
              <a:spLocks noChangeArrowheads="1"/>
            </p:cNvSpPr>
            <p:nvPr/>
          </p:nvSpPr>
          <p:spPr bwMode="auto">
            <a:xfrm>
              <a:off x="4421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2" name="Oval 17"/>
            <p:cNvSpPr>
              <a:spLocks noChangeArrowheads="1"/>
            </p:cNvSpPr>
            <p:nvPr/>
          </p:nvSpPr>
          <p:spPr bwMode="auto">
            <a:xfrm>
              <a:off x="4557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3" name="Oval 18"/>
            <p:cNvSpPr>
              <a:spLocks noChangeArrowheads="1"/>
            </p:cNvSpPr>
            <p:nvPr/>
          </p:nvSpPr>
          <p:spPr bwMode="auto">
            <a:xfrm>
              <a:off x="4693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4" name="Oval 19"/>
            <p:cNvSpPr>
              <a:spLocks noChangeArrowheads="1"/>
            </p:cNvSpPr>
            <p:nvPr/>
          </p:nvSpPr>
          <p:spPr bwMode="auto">
            <a:xfrm>
              <a:off x="4829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5" name="Oval 20"/>
            <p:cNvSpPr>
              <a:spLocks noChangeArrowheads="1"/>
            </p:cNvSpPr>
            <p:nvPr/>
          </p:nvSpPr>
          <p:spPr bwMode="auto">
            <a:xfrm>
              <a:off x="2789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6" name="Oval 21"/>
            <p:cNvSpPr>
              <a:spLocks noChangeArrowheads="1"/>
            </p:cNvSpPr>
            <p:nvPr/>
          </p:nvSpPr>
          <p:spPr bwMode="auto">
            <a:xfrm>
              <a:off x="2925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7" name="Oval 22"/>
            <p:cNvSpPr>
              <a:spLocks noChangeArrowheads="1"/>
            </p:cNvSpPr>
            <p:nvPr/>
          </p:nvSpPr>
          <p:spPr bwMode="auto">
            <a:xfrm>
              <a:off x="3061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8" name="Oval 23"/>
            <p:cNvSpPr>
              <a:spLocks noChangeArrowheads="1"/>
            </p:cNvSpPr>
            <p:nvPr/>
          </p:nvSpPr>
          <p:spPr bwMode="auto">
            <a:xfrm>
              <a:off x="3197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9" name="Oval 24"/>
            <p:cNvSpPr>
              <a:spLocks noChangeArrowheads="1"/>
            </p:cNvSpPr>
            <p:nvPr/>
          </p:nvSpPr>
          <p:spPr bwMode="auto">
            <a:xfrm>
              <a:off x="3333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0" name="Oval 25"/>
            <p:cNvSpPr>
              <a:spLocks noChangeArrowheads="1"/>
            </p:cNvSpPr>
            <p:nvPr/>
          </p:nvSpPr>
          <p:spPr bwMode="auto">
            <a:xfrm>
              <a:off x="3469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1" name="Oval 26"/>
            <p:cNvSpPr>
              <a:spLocks noChangeArrowheads="1"/>
            </p:cNvSpPr>
            <p:nvPr/>
          </p:nvSpPr>
          <p:spPr bwMode="auto">
            <a:xfrm>
              <a:off x="3605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2" name="Oval 27"/>
            <p:cNvSpPr>
              <a:spLocks noChangeArrowheads="1"/>
            </p:cNvSpPr>
            <p:nvPr/>
          </p:nvSpPr>
          <p:spPr bwMode="auto">
            <a:xfrm>
              <a:off x="3741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3" name="Oval 28"/>
            <p:cNvSpPr>
              <a:spLocks noChangeArrowheads="1"/>
            </p:cNvSpPr>
            <p:nvPr/>
          </p:nvSpPr>
          <p:spPr bwMode="auto">
            <a:xfrm>
              <a:off x="3877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4" name="Oval 29"/>
            <p:cNvSpPr>
              <a:spLocks noChangeArrowheads="1"/>
            </p:cNvSpPr>
            <p:nvPr/>
          </p:nvSpPr>
          <p:spPr bwMode="auto">
            <a:xfrm>
              <a:off x="4013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5" name="Oval 30"/>
            <p:cNvSpPr>
              <a:spLocks noChangeArrowheads="1"/>
            </p:cNvSpPr>
            <p:nvPr/>
          </p:nvSpPr>
          <p:spPr bwMode="auto">
            <a:xfrm>
              <a:off x="4149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6" name="Oval 31"/>
            <p:cNvSpPr>
              <a:spLocks noChangeArrowheads="1"/>
            </p:cNvSpPr>
            <p:nvPr/>
          </p:nvSpPr>
          <p:spPr bwMode="auto">
            <a:xfrm>
              <a:off x="4285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7" name="Oval 32"/>
            <p:cNvSpPr>
              <a:spLocks noChangeArrowheads="1"/>
            </p:cNvSpPr>
            <p:nvPr/>
          </p:nvSpPr>
          <p:spPr bwMode="auto">
            <a:xfrm>
              <a:off x="4421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8" name="Oval 33"/>
            <p:cNvSpPr>
              <a:spLocks noChangeArrowheads="1"/>
            </p:cNvSpPr>
            <p:nvPr/>
          </p:nvSpPr>
          <p:spPr bwMode="auto">
            <a:xfrm>
              <a:off x="4557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9" name="Oval 34"/>
            <p:cNvSpPr>
              <a:spLocks noChangeArrowheads="1"/>
            </p:cNvSpPr>
            <p:nvPr/>
          </p:nvSpPr>
          <p:spPr bwMode="auto">
            <a:xfrm>
              <a:off x="4693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0" name="Oval 35"/>
            <p:cNvSpPr>
              <a:spLocks noChangeArrowheads="1"/>
            </p:cNvSpPr>
            <p:nvPr/>
          </p:nvSpPr>
          <p:spPr bwMode="auto">
            <a:xfrm>
              <a:off x="3336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1" name="Oval 36"/>
            <p:cNvSpPr>
              <a:spLocks noChangeArrowheads="1"/>
            </p:cNvSpPr>
            <p:nvPr/>
          </p:nvSpPr>
          <p:spPr bwMode="auto">
            <a:xfrm>
              <a:off x="3472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2" name="Oval 37"/>
            <p:cNvSpPr>
              <a:spLocks noChangeArrowheads="1"/>
            </p:cNvSpPr>
            <p:nvPr/>
          </p:nvSpPr>
          <p:spPr bwMode="auto">
            <a:xfrm>
              <a:off x="3608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3" name="Oval 38"/>
            <p:cNvSpPr>
              <a:spLocks noChangeArrowheads="1"/>
            </p:cNvSpPr>
            <p:nvPr/>
          </p:nvSpPr>
          <p:spPr bwMode="auto">
            <a:xfrm>
              <a:off x="3744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4" name="Oval 39"/>
            <p:cNvSpPr>
              <a:spLocks noChangeArrowheads="1"/>
            </p:cNvSpPr>
            <p:nvPr/>
          </p:nvSpPr>
          <p:spPr bwMode="auto">
            <a:xfrm>
              <a:off x="3880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5" name="Oval 40"/>
            <p:cNvSpPr>
              <a:spLocks noChangeArrowheads="1"/>
            </p:cNvSpPr>
            <p:nvPr/>
          </p:nvSpPr>
          <p:spPr bwMode="auto">
            <a:xfrm>
              <a:off x="4016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6" name="Oval 41"/>
            <p:cNvSpPr>
              <a:spLocks noChangeArrowheads="1"/>
            </p:cNvSpPr>
            <p:nvPr/>
          </p:nvSpPr>
          <p:spPr bwMode="auto">
            <a:xfrm>
              <a:off x="4152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7" name="Oval 42"/>
            <p:cNvSpPr>
              <a:spLocks noChangeArrowheads="1"/>
            </p:cNvSpPr>
            <p:nvPr/>
          </p:nvSpPr>
          <p:spPr bwMode="auto">
            <a:xfrm>
              <a:off x="4288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8" name="Oval 43"/>
            <p:cNvSpPr>
              <a:spLocks noChangeArrowheads="1"/>
            </p:cNvSpPr>
            <p:nvPr/>
          </p:nvSpPr>
          <p:spPr bwMode="auto">
            <a:xfrm>
              <a:off x="4424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9" name="Oval 44"/>
            <p:cNvSpPr>
              <a:spLocks noChangeArrowheads="1"/>
            </p:cNvSpPr>
            <p:nvPr/>
          </p:nvSpPr>
          <p:spPr bwMode="auto">
            <a:xfrm>
              <a:off x="4560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0" name="Oval 45"/>
            <p:cNvSpPr>
              <a:spLocks noChangeArrowheads="1"/>
            </p:cNvSpPr>
            <p:nvPr/>
          </p:nvSpPr>
          <p:spPr bwMode="auto">
            <a:xfrm>
              <a:off x="4696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1" name="Oval 46"/>
            <p:cNvSpPr>
              <a:spLocks noChangeArrowheads="1"/>
            </p:cNvSpPr>
            <p:nvPr/>
          </p:nvSpPr>
          <p:spPr bwMode="auto">
            <a:xfrm>
              <a:off x="4832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2" name="Oval 47"/>
            <p:cNvSpPr>
              <a:spLocks noChangeArrowheads="1"/>
            </p:cNvSpPr>
            <p:nvPr/>
          </p:nvSpPr>
          <p:spPr bwMode="auto">
            <a:xfrm>
              <a:off x="4968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3" name="Oval 48"/>
            <p:cNvSpPr>
              <a:spLocks noChangeArrowheads="1"/>
            </p:cNvSpPr>
            <p:nvPr/>
          </p:nvSpPr>
          <p:spPr bwMode="auto">
            <a:xfrm>
              <a:off x="5104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4" name="Oval 49"/>
            <p:cNvSpPr>
              <a:spLocks noChangeArrowheads="1"/>
            </p:cNvSpPr>
            <p:nvPr/>
          </p:nvSpPr>
          <p:spPr bwMode="auto">
            <a:xfrm>
              <a:off x="5240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5" name="Oval 50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6" name="Oval 51"/>
            <p:cNvSpPr>
              <a:spLocks noChangeArrowheads="1"/>
            </p:cNvSpPr>
            <p:nvPr/>
          </p:nvSpPr>
          <p:spPr bwMode="auto">
            <a:xfrm>
              <a:off x="2653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7" name="Oval 52"/>
            <p:cNvSpPr>
              <a:spLocks noChangeArrowheads="1"/>
            </p:cNvSpPr>
            <p:nvPr/>
          </p:nvSpPr>
          <p:spPr bwMode="auto">
            <a:xfrm>
              <a:off x="2789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8" name="Oval 5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9" name="Oval 54"/>
            <p:cNvSpPr>
              <a:spLocks noChangeArrowheads="1"/>
            </p:cNvSpPr>
            <p:nvPr/>
          </p:nvSpPr>
          <p:spPr bwMode="auto">
            <a:xfrm>
              <a:off x="3061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0" name="Oval 55"/>
            <p:cNvSpPr>
              <a:spLocks noChangeArrowheads="1"/>
            </p:cNvSpPr>
            <p:nvPr/>
          </p:nvSpPr>
          <p:spPr bwMode="auto">
            <a:xfrm>
              <a:off x="3197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1" name="Oval 56"/>
            <p:cNvSpPr>
              <a:spLocks noChangeArrowheads="1"/>
            </p:cNvSpPr>
            <p:nvPr/>
          </p:nvSpPr>
          <p:spPr bwMode="auto">
            <a:xfrm>
              <a:off x="3333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2" name="Oval 57"/>
            <p:cNvSpPr>
              <a:spLocks noChangeArrowheads="1"/>
            </p:cNvSpPr>
            <p:nvPr/>
          </p:nvSpPr>
          <p:spPr bwMode="auto">
            <a:xfrm>
              <a:off x="3469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3" name="Oval 58"/>
            <p:cNvSpPr>
              <a:spLocks noChangeArrowheads="1"/>
            </p:cNvSpPr>
            <p:nvPr/>
          </p:nvSpPr>
          <p:spPr bwMode="auto">
            <a:xfrm>
              <a:off x="3605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4" name="Oval 59"/>
            <p:cNvSpPr>
              <a:spLocks noChangeArrowheads="1"/>
            </p:cNvSpPr>
            <p:nvPr/>
          </p:nvSpPr>
          <p:spPr bwMode="auto">
            <a:xfrm>
              <a:off x="3741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5" name="Oval 60"/>
            <p:cNvSpPr>
              <a:spLocks noChangeArrowheads="1"/>
            </p:cNvSpPr>
            <p:nvPr/>
          </p:nvSpPr>
          <p:spPr bwMode="auto">
            <a:xfrm>
              <a:off x="3877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6" name="Oval 61"/>
            <p:cNvSpPr>
              <a:spLocks noChangeArrowheads="1"/>
            </p:cNvSpPr>
            <p:nvPr/>
          </p:nvSpPr>
          <p:spPr bwMode="auto">
            <a:xfrm>
              <a:off x="4013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7" name="Oval 62"/>
            <p:cNvSpPr>
              <a:spLocks noChangeArrowheads="1"/>
            </p:cNvSpPr>
            <p:nvPr/>
          </p:nvSpPr>
          <p:spPr bwMode="auto">
            <a:xfrm>
              <a:off x="4149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8" name="Oval 63"/>
            <p:cNvSpPr>
              <a:spLocks noChangeArrowheads="1"/>
            </p:cNvSpPr>
            <p:nvPr/>
          </p:nvSpPr>
          <p:spPr bwMode="auto">
            <a:xfrm>
              <a:off x="4285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9" name="Oval 64"/>
            <p:cNvSpPr>
              <a:spLocks noChangeArrowheads="1"/>
            </p:cNvSpPr>
            <p:nvPr/>
          </p:nvSpPr>
          <p:spPr bwMode="auto">
            <a:xfrm>
              <a:off x="4421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34" name="Arc 66"/>
          <p:cNvSpPr>
            <a:spLocks/>
          </p:cNvSpPr>
          <p:nvPr/>
        </p:nvSpPr>
        <p:spPr bwMode="auto">
          <a:xfrm rot="-848730">
            <a:off x="2484438" y="1141413"/>
            <a:ext cx="1060450" cy="3657600"/>
          </a:xfrm>
          <a:custGeom>
            <a:avLst/>
            <a:gdLst>
              <a:gd name="T0" fmla="*/ 0 w 21600"/>
              <a:gd name="T1" fmla="*/ 0 h 30701"/>
              <a:gd name="T2" fmla="*/ 961720 w 21600"/>
              <a:gd name="T3" fmla="*/ 3657600 h 30701"/>
              <a:gd name="T4" fmla="*/ 0 w 21600"/>
              <a:gd name="T5" fmla="*/ 2573342 h 30701"/>
              <a:gd name="T6" fmla="*/ 0 60000 65536"/>
              <a:gd name="T7" fmla="*/ 0 60000 65536"/>
              <a:gd name="T8" fmla="*/ 0 60000 65536"/>
              <a:gd name="T9" fmla="*/ 0 w 21600"/>
              <a:gd name="T10" fmla="*/ 0 h 30701"/>
              <a:gd name="T11" fmla="*/ 21600 w 21600"/>
              <a:gd name="T12" fmla="*/ 30701 h 307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07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</a:path>
              <a:path w="21600" h="307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5" name="Arc 67"/>
          <p:cNvSpPr>
            <a:spLocks/>
          </p:cNvSpPr>
          <p:nvPr/>
        </p:nvSpPr>
        <p:spPr bwMode="auto">
          <a:xfrm rot="-848730">
            <a:off x="3149600" y="989013"/>
            <a:ext cx="1008063" cy="3946525"/>
          </a:xfrm>
          <a:custGeom>
            <a:avLst/>
            <a:gdLst>
              <a:gd name="T0" fmla="*/ 0 w 21600"/>
              <a:gd name="T1" fmla="*/ 0 h 34816"/>
              <a:gd name="T2" fmla="*/ 797350 w 21600"/>
              <a:gd name="T3" fmla="*/ 3946525 h 34816"/>
              <a:gd name="T4" fmla="*/ 0 w 21600"/>
              <a:gd name="T5" fmla="*/ 2448441 h 34816"/>
              <a:gd name="T6" fmla="*/ 0 60000 65536"/>
              <a:gd name="T7" fmla="*/ 0 60000 65536"/>
              <a:gd name="T8" fmla="*/ 0 60000 65536"/>
              <a:gd name="T9" fmla="*/ 0 w 21600"/>
              <a:gd name="T10" fmla="*/ 0 h 34816"/>
              <a:gd name="T11" fmla="*/ 21600 w 21600"/>
              <a:gd name="T12" fmla="*/ 34816 h 34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481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</a:path>
              <a:path w="21600" h="3481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6" name="Arc 68"/>
          <p:cNvSpPr>
            <a:spLocks/>
          </p:cNvSpPr>
          <p:nvPr/>
        </p:nvSpPr>
        <p:spPr bwMode="auto">
          <a:xfrm rot="-848730">
            <a:off x="3814763" y="552450"/>
            <a:ext cx="1365250" cy="4697413"/>
          </a:xfrm>
          <a:custGeom>
            <a:avLst/>
            <a:gdLst>
              <a:gd name="T0" fmla="*/ 0 w 21600"/>
              <a:gd name="T1" fmla="*/ 0 h 39105"/>
              <a:gd name="T2" fmla="*/ 799872 w 21600"/>
              <a:gd name="T3" fmla="*/ 4697413 h 39105"/>
              <a:gd name="T4" fmla="*/ 0 w 21600"/>
              <a:gd name="T5" fmla="*/ 2594658 h 39105"/>
              <a:gd name="T6" fmla="*/ 0 60000 65536"/>
              <a:gd name="T7" fmla="*/ 0 60000 65536"/>
              <a:gd name="T8" fmla="*/ 0 60000 65536"/>
              <a:gd name="T9" fmla="*/ 0 w 21600"/>
              <a:gd name="T10" fmla="*/ 0 h 39105"/>
              <a:gd name="T11" fmla="*/ 21600 w 21600"/>
              <a:gd name="T12" fmla="*/ 39105 h 39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10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</a:path>
              <a:path w="21600" h="3910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7" name="Arc 69"/>
          <p:cNvSpPr>
            <a:spLocks/>
          </p:cNvSpPr>
          <p:nvPr/>
        </p:nvSpPr>
        <p:spPr bwMode="auto">
          <a:xfrm rot="-848730">
            <a:off x="4700588" y="317500"/>
            <a:ext cx="1541462" cy="5041900"/>
          </a:xfrm>
          <a:custGeom>
            <a:avLst/>
            <a:gdLst>
              <a:gd name="T0" fmla="*/ 0 w 21600"/>
              <a:gd name="T1" fmla="*/ 0 h 40827"/>
              <a:gd name="T2" fmla="*/ 702364 w 21600"/>
              <a:gd name="T3" fmla="*/ 5041900 h 40827"/>
              <a:gd name="T4" fmla="*/ 0 w 21600"/>
              <a:gd name="T5" fmla="*/ 2667476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8" name="Arc 70"/>
          <p:cNvSpPr>
            <a:spLocks/>
          </p:cNvSpPr>
          <p:nvPr/>
        </p:nvSpPr>
        <p:spPr bwMode="auto">
          <a:xfrm rot="-848730">
            <a:off x="5978525" y="-334963"/>
            <a:ext cx="1541463" cy="6192838"/>
          </a:xfrm>
          <a:custGeom>
            <a:avLst/>
            <a:gdLst>
              <a:gd name="T0" fmla="*/ 0 w 21600"/>
              <a:gd name="T1" fmla="*/ 0 h 40827"/>
              <a:gd name="T2" fmla="*/ 702365 w 21600"/>
              <a:gd name="T3" fmla="*/ 6192838 h 40827"/>
              <a:gd name="T4" fmla="*/ 0 w 21600"/>
              <a:gd name="T5" fmla="*/ 3276393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662738" y="2278063"/>
            <a:ext cx="2373312" cy="2374900"/>
            <a:chOff x="4197" y="1435"/>
            <a:chExt cx="1495" cy="1496"/>
          </a:xfrm>
        </p:grpSpPr>
        <p:sp>
          <p:nvSpPr>
            <p:cNvPr id="517196" name="Oval 72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7" name="Oval 73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8" name="Oval 74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9" name="Oval 75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0" name="Oval 76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1" name="Oval 77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2" name="Oval 78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3" name="Oval 79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4" name="Oval 80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5" name="Oval 81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6" name="Oval 82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3348038" y="1125538"/>
            <a:ext cx="2373312" cy="2374900"/>
            <a:chOff x="4197" y="1435"/>
            <a:chExt cx="1495" cy="1496"/>
          </a:xfrm>
        </p:grpSpPr>
        <p:sp>
          <p:nvSpPr>
            <p:cNvPr id="517208" name="Oval 84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9" name="Oval 85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0" name="Oval 86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1" name="Oval 87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2" name="Oval 88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3" name="Oval 89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4" name="Oval 90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5" name="Oval 91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6" name="Oval 92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7" name="Oval 93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8" name="Oval 94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5364163" y="188913"/>
            <a:ext cx="2373312" cy="2374900"/>
            <a:chOff x="3379" y="119"/>
            <a:chExt cx="1495" cy="1496"/>
          </a:xfrm>
        </p:grpSpPr>
        <p:sp>
          <p:nvSpPr>
            <p:cNvPr id="517220" name="Oval 96"/>
            <p:cNvSpPr>
              <a:spLocks noChangeArrowheads="1"/>
            </p:cNvSpPr>
            <p:nvPr/>
          </p:nvSpPr>
          <p:spPr bwMode="auto">
            <a:xfrm>
              <a:off x="3379" y="11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1" name="Oval 97"/>
            <p:cNvSpPr>
              <a:spLocks noChangeArrowheads="1"/>
            </p:cNvSpPr>
            <p:nvPr/>
          </p:nvSpPr>
          <p:spPr bwMode="auto">
            <a:xfrm>
              <a:off x="3515" y="25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2" name="Oval 98"/>
            <p:cNvSpPr>
              <a:spLocks noChangeArrowheads="1"/>
            </p:cNvSpPr>
            <p:nvPr/>
          </p:nvSpPr>
          <p:spPr bwMode="auto">
            <a:xfrm>
              <a:off x="3651" y="39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3" name="Oval 99"/>
            <p:cNvSpPr>
              <a:spLocks noChangeArrowheads="1"/>
            </p:cNvSpPr>
            <p:nvPr/>
          </p:nvSpPr>
          <p:spPr bwMode="auto">
            <a:xfrm>
              <a:off x="3787" y="52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4" name="Oval 100"/>
            <p:cNvSpPr>
              <a:spLocks noChangeArrowheads="1"/>
            </p:cNvSpPr>
            <p:nvPr/>
          </p:nvSpPr>
          <p:spPr bwMode="auto">
            <a:xfrm>
              <a:off x="3923" y="66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5" name="Oval 101"/>
            <p:cNvSpPr>
              <a:spLocks noChangeArrowheads="1"/>
            </p:cNvSpPr>
            <p:nvPr/>
          </p:nvSpPr>
          <p:spPr bwMode="auto">
            <a:xfrm>
              <a:off x="4059" y="79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6" name="Oval 102"/>
            <p:cNvSpPr>
              <a:spLocks noChangeArrowheads="1"/>
            </p:cNvSpPr>
            <p:nvPr/>
          </p:nvSpPr>
          <p:spPr bwMode="auto">
            <a:xfrm>
              <a:off x="4195" y="9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7" name="Oval 103"/>
            <p:cNvSpPr>
              <a:spLocks noChangeArrowheads="1"/>
            </p:cNvSpPr>
            <p:nvPr/>
          </p:nvSpPr>
          <p:spPr bwMode="auto">
            <a:xfrm>
              <a:off x="4331" y="10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8" name="Oval 104"/>
            <p:cNvSpPr>
              <a:spLocks noChangeArrowheads="1"/>
            </p:cNvSpPr>
            <p:nvPr/>
          </p:nvSpPr>
          <p:spPr bwMode="auto">
            <a:xfrm>
              <a:off x="4467" y="12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9" name="Oval 105"/>
            <p:cNvSpPr>
              <a:spLocks noChangeArrowheads="1"/>
            </p:cNvSpPr>
            <p:nvPr/>
          </p:nvSpPr>
          <p:spPr bwMode="auto">
            <a:xfrm>
              <a:off x="4603" y="13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30" name="Oval 106"/>
            <p:cNvSpPr>
              <a:spLocks noChangeArrowheads="1"/>
            </p:cNvSpPr>
            <p:nvPr/>
          </p:nvSpPr>
          <p:spPr bwMode="auto">
            <a:xfrm>
              <a:off x="4739" y="14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76" name="Oval 108"/>
          <p:cNvSpPr>
            <a:spLocks noChangeArrowheads="1"/>
          </p:cNvSpPr>
          <p:nvPr/>
        </p:nvSpPr>
        <p:spPr bwMode="auto">
          <a:xfrm>
            <a:off x="7019925" y="3933825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7" name="Oval 109"/>
          <p:cNvSpPr>
            <a:spLocks noChangeArrowheads="1"/>
          </p:cNvSpPr>
          <p:nvPr/>
        </p:nvSpPr>
        <p:spPr bwMode="auto">
          <a:xfrm>
            <a:off x="4427538" y="1773238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8" name="Oval 110"/>
          <p:cNvSpPr>
            <a:spLocks noChangeArrowheads="1"/>
          </p:cNvSpPr>
          <p:nvPr/>
        </p:nvSpPr>
        <p:spPr bwMode="auto">
          <a:xfrm>
            <a:off x="5940425" y="2852738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9" name="Oval 111"/>
          <p:cNvSpPr>
            <a:spLocks noChangeArrowheads="1"/>
          </p:cNvSpPr>
          <p:nvPr/>
        </p:nvSpPr>
        <p:spPr bwMode="auto">
          <a:xfrm>
            <a:off x="6659563" y="1484313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0" name="Oval 112"/>
          <p:cNvSpPr>
            <a:spLocks noChangeArrowheads="1"/>
          </p:cNvSpPr>
          <p:nvPr/>
        </p:nvSpPr>
        <p:spPr bwMode="auto">
          <a:xfrm>
            <a:off x="8604250" y="4221163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1" name="Oval 113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2" name="Oval 114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2" name="Line 144"/>
          <p:cNvSpPr>
            <a:spLocks noChangeShapeType="1"/>
          </p:cNvSpPr>
          <p:nvPr/>
        </p:nvSpPr>
        <p:spPr bwMode="auto">
          <a:xfrm flipV="1">
            <a:off x="6588125" y="0"/>
            <a:ext cx="1944688" cy="1341438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3" name="Line 145"/>
          <p:cNvSpPr>
            <a:spLocks noChangeShapeType="1"/>
          </p:cNvSpPr>
          <p:nvPr/>
        </p:nvSpPr>
        <p:spPr bwMode="auto">
          <a:xfrm>
            <a:off x="5580063" y="3357563"/>
            <a:ext cx="1439862" cy="35004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4" name="Line 146"/>
          <p:cNvSpPr>
            <a:spLocks noChangeShapeType="1"/>
          </p:cNvSpPr>
          <p:nvPr/>
        </p:nvSpPr>
        <p:spPr bwMode="auto">
          <a:xfrm flipH="1" flipV="1">
            <a:off x="0" y="188913"/>
            <a:ext cx="4067175" cy="1295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6" name="Line 148"/>
          <p:cNvSpPr>
            <a:spLocks noChangeShapeType="1"/>
          </p:cNvSpPr>
          <p:nvPr/>
        </p:nvSpPr>
        <p:spPr bwMode="auto">
          <a:xfrm flipV="1">
            <a:off x="7596188" y="3141663"/>
            <a:ext cx="1547812" cy="14287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grpSp>
        <p:nvGrpSpPr>
          <p:cNvPr id="6" name="Group 174"/>
          <p:cNvGrpSpPr>
            <a:grpSpLocks/>
          </p:cNvGrpSpPr>
          <p:nvPr/>
        </p:nvGrpSpPr>
        <p:grpSpPr bwMode="auto">
          <a:xfrm>
            <a:off x="5508625" y="2420938"/>
            <a:ext cx="2806700" cy="1944687"/>
            <a:chOff x="3470" y="1525"/>
            <a:chExt cx="1768" cy="1225"/>
          </a:xfrm>
        </p:grpSpPr>
        <p:sp>
          <p:nvSpPr>
            <p:cNvPr id="517244" name="Oval 160"/>
            <p:cNvSpPr>
              <a:spLocks noChangeArrowheads="1"/>
            </p:cNvSpPr>
            <p:nvPr/>
          </p:nvSpPr>
          <p:spPr bwMode="auto">
            <a:xfrm>
              <a:off x="5103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5" name="Oval 162"/>
            <p:cNvSpPr>
              <a:spLocks noChangeArrowheads="1"/>
            </p:cNvSpPr>
            <p:nvPr/>
          </p:nvSpPr>
          <p:spPr bwMode="auto">
            <a:xfrm>
              <a:off x="3470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77"/>
          <p:cNvGrpSpPr>
            <a:grpSpLocks/>
          </p:cNvGrpSpPr>
          <p:nvPr/>
        </p:nvGrpSpPr>
        <p:grpSpPr bwMode="auto">
          <a:xfrm>
            <a:off x="5292725" y="2420938"/>
            <a:ext cx="2373313" cy="1728787"/>
            <a:chOff x="3334" y="1525"/>
            <a:chExt cx="1495" cy="1089"/>
          </a:xfrm>
        </p:grpSpPr>
        <p:sp>
          <p:nvSpPr>
            <p:cNvPr id="517247" name="Oval 163"/>
            <p:cNvSpPr>
              <a:spLocks noChangeArrowheads="1"/>
            </p:cNvSpPr>
            <p:nvPr/>
          </p:nvSpPr>
          <p:spPr bwMode="auto">
            <a:xfrm>
              <a:off x="3334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8" name="Oval 167"/>
            <p:cNvSpPr>
              <a:spLocks noChangeArrowheads="1"/>
            </p:cNvSpPr>
            <p:nvPr/>
          </p:nvSpPr>
          <p:spPr bwMode="auto">
            <a:xfrm>
              <a:off x="3742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9" name="Oval 168"/>
            <p:cNvSpPr>
              <a:spLocks noChangeArrowheads="1"/>
            </p:cNvSpPr>
            <p:nvPr/>
          </p:nvSpPr>
          <p:spPr bwMode="auto">
            <a:xfrm>
              <a:off x="4694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0" name="Oval 169"/>
            <p:cNvSpPr>
              <a:spLocks noChangeArrowheads="1"/>
            </p:cNvSpPr>
            <p:nvPr/>
          </p:nvSpPr>
          <p:spPr bwMode="auto">
            <a:xfrm>
              <a:off x="4422" y="220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78"/>
          <p:cNvGrpSpPr>
            <a:grpSpLocks/>
          </p:cNvGrpSpPr>
          <p:nvPr/>
        </p:nvGrpSpPr>
        <p:grpSpPr bwMode="auto">
          <a:xfrm>
            <a:off x="4859338" y="1341438"/>
            <a:ext cx="2806700" cy="3240087"/>
            <a:chOff x="3061" y="845"/>
            <a:chExt cx="1768" cy="2041"/>
          </a:xfrm>
        </p:grpSpPr>
        <p:sp>
          <p:nvSpPr>
            <p:cNvPr id="517252" name="Oval 153"/>
            <p:cNvSpPr>
              <a:spLocks noChangeArrowheads="1"/>
            </p:cNvSpPr>
            <p:nvPr/>
          </p:nvSpPr>
          <p:spPr bwMode="auto">
            <a:xfrm>
              <a:off x="4014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3" name="Oval 156"/>
            <p:cNvSpPr>
              <a:spLocks noChangeArrowheads="1"/>
            </p:cNvSpPr>
            <p:nvPr/>
          </p:nvSpPr>
          <p:spPr bwMode="auto">
            <a:xfrm>
              <a:off x="3198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4" name="Oval 158"/>
            <p:cNvSpPr>
              <a:spLocks noChangeArrowheads="1"/>
            </p:cNvSpPr>
            <p:nvPr/>
          </p:nvSpPr>
          <p:spPr bwMode="auto">
            <a:xfrm>
              <a:off x="4150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5" name="Oval 159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6" name="Oval 161"/>
            <p:cNvSpPr>
              <a:spLocks noChangeArrowheads="1"/>
            </p:cNvSpPr>
            <p:nvPr/>
          </p:nvSpPr>
          <p:spPr bwMode="auto">
            <a:xfrm>
              <a:off x="4150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7" name="Oval 166"/>
            <p:cNvSpPr>
              <a:spLocks noChangeArrowheads="1"/>
            </p:cNvSpPr>
            <p:nvPr/>
          </p:nvSpPr>
          <p:spPr bwMode="auto">
            <a:xfrm>
              <a:off x="3470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8" name="Oval 170"/>
            <p:cNvSpPr>
              <a:spLocks noChangeArrowheads="1"/>
            </p:cNvSpPr>
            <p:nvPr/>
          </p:nvSpPr>
          <p:spPr bwMode="auto">
            <a:xfrm>
              <a:off x="3334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9" name="Oval 171"/>
            <p:cNvSpPr>
              <a:spLocks noChangeArrowheads="1"/>
            </p:cNvSpPr>
            <p:nvPr/>
          </p:nvSpPr>
          <p:spPr bwMode="auto">
            <a:xfrm>
              <a:off x="4694" y="2750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75"/>
          <p:cNvGrpSpPr>
            <a:grpSpLocks/>
          </p:cNvGrpSpPr>
          <p:nvPr/>
        </p:nvGrpSpPr>
        <p:grpSpPr bwMode="auto">
          <a:xfrm>
            <a:off x="3995738" y="1341438"/>
            <a:ext cx="3454400" cy="2159000"/>
            <a:chOff x="2517" y="845"/>
            <a:chExt cx="2176" cy="1360"/>
          </a:xfrm>
        </p:grpSpPr>
        <p:sp>
          <p:nvSpPr>
            <p:cNvPr id="517261" name="Oval 164"/>
            <p:cNvSpPr>
              <a:spLocks noChangeArrowheads="1"/>
            </p:cNvSpPr>
            <p:nvPr/>
          </p:nvSpPr>
          <p:spPr bwMode="auto">
            <a:xfrm>
              <a:off x="4558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2" name="Oval 172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76"/>
          <p:cNvGrpSpPr>
            <a:grpSpLocks/>
          </p:cNvGrpSpPr>
          <p:nvPr/>
        </p:nvGrpSpPr>
        <p:grpSpPr bwMode="auto">
          <a:xfrm>
            <a:off x="4643438" y="1557338"/>
            <a:ext cx="2806700" cy="2808287"/>
            <a:chOff x="2925" y="981"/>
            <a:chExt cx="1768" cy="1769"/>
          </a:xfrm>
        </p:grpSpPr>
        <p:sp>
          <p:nvSpPr>
            <p:cNvPr id="517264" name="Oval 154"/>
            <p:cNvSpPr>
              <a:spLocks noChangeArrowheads="1"/>
            </p:cNvSpPr>
            <p:nvPr/>
          </p:nvSpPr>
          <p:spPr bwMode="auto">
            <a:xfrm>
              <a:off x="3470" y="98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5" name="Oval 155"/>
            <p:cNvSpPr>
              <a:spLocks noChangeArrowheads="1"/>
            </p:cNvSpPr>
            <p:nvPr/>
          </p:nvSpPr>
          <p:spPr bwMode="auto">
            <a:xfrm>
              <a:off x="3742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6" name="Oval 157"/>
            <p:cNvSpPr>
              <a:spLocks noChangeArrowheads="1"/>
            </p:cNvSpPr>
            <p:nvPr/>
          </p:nvSpPr>
          <p:spPr bwMode="auto">
            <a:xfrm>
              <a:off x="4558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7" name="Oval 165"/>
            <p:cNvSpPr>
              <a:spLocks noChangeArrowheads="1"/>
            </p:cNvSpPr>
            <p:nvPr/>
          </p:nvSpPr>
          <p:spPr bwMode="auto">
            <a:xfrm>
              <a:off x="4014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8" name="Oval 17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3419475" y="692150"/>
            <a:ext cx="5545138" cy="3889375"/>
            <a:chOff x="2154" y="436"/>
            <a:chExt cx="3493" cy="2450"/>
          </a:xfrm>
        </p:grpSpPr>
        <p:sp>
          <p:nvSpPr>
            <p:cNvPr id="517270" name="Line 133"/>
            <p:cNvSpPr>
              <a:spLocks noChangeShapeType="1"/>
            </p:cNvSpPr>
            <p:nvPr/>
          </p:nvSpPr>
          <p:spPr bwMode="auto">
            <a:xfrm>
              <a:off x="3016" y="754"/>
              <a:ext cx="91" cy="9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1" name="Line 134"/>
            <p:cNvSpPr>
              <a:spLocks noChangeShapeType="1"/>
            </p:cNvSpPr>
            <p:nvPr/>
          </p:nvSpPr>
          <p:spPr bwMode="auto">
            <a:xfrm>
              <a:off x="3696" y="436"/>
              <a:ext cx="772" cy="181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2" name="Line 135"/>
            <p:cNvSpPr>
              <a:spLocks noChangeShapeType="1"/>
            </p:cNvSpPr>
            <p:nvPr/>
          </p:nvSpPr>
          <p:spPr bwMode="auto">
            <a:xfrm flipH="1">
              <a:off x="4059" y="1253"/>
              <a:ext cx="499" cy="1179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3" name="Line 136"/>
            <p:cNvSpPr>
              <a:spLocks noChangeShapeType="1"/>
            </p:cNvSpPr>
            <p:nvPr/>
          </p:nvSpPr>
          <p:spPr bwMode="auto">
            <a:xfrm>
              <a:off x="2290" y="935"/>
              <a:ext cx="1996" cy="5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4" name="Line 137"/>
            <p:cNvSpPr>
              <a:spLocks noChangeShapeType="1"/>
            </p:cNvSpPr>
            <p:nvPr/>
          </p:nvSpPr>
          <p:spPr bwMode="auto">
            <a:xfrm>
              <a:off x="3515" y="1888"/>
              <a:ext cx="1542" cy="68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5" name="Line 138"/>
            <p:cNvSpPr>
              <a:spLocks noChangeShapeType="1"/>
            </p:cNvSpPr>
            <p:nvPr/>
          </p:nvSpPr>
          <p:spPr bwMode="auto">
            <a:xfrm flipV="1">
              <a:off x="4740" y="2296"/>
              <a:ext cx="317" cy="54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6" name="Line 140"/>
            <p:cNvSpPr>
              <a:spLocks noChangeShapeType="1"/>
            </p:cNvSpPr>
            <p:nvPr/>
          </p:nvSpPr>
          <p:spPr bwMode="auto">
            <a:xfrm>
              <a:off x="2154" y="754"/>
              <a:ext cx="2087" cy="27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7" name="Line 141"/>
            <p:cNvSpPr>
              <a:spLocks noChangeShapeType="1"/>
            </p:cNvSpPr>
            <p:nvPr/>
          </p:nvSpPr>
          <p:spPr bwMode="auto">
            <a:xfrm flipH="1">
              <a:off x="4468" y="1389"/>
              <a:ext cx="181" cy="113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8" name="Line 142"/>
            <p:cNvSpPr>
              <a:spLocks noChangeShapeType="1"/>
            </p:cNvSpPr>
            <p:nvPr/>
          </p:nvSpPr>
          <p:spPr bwMode="auto">
            <a:xfrm flipH="1" flipV="1">
              <a:off x="3379" y="1434"/>
              <a:ext cx="2268" cy="14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32"/>
          <p:cNvGrpSpPr>
            <a:grpSpLocks/>
          </p:cNvGrpSpPr>
          <p:nvPr/>
        </p:nvGrpSpPr>
        <p:grpSpPr bwMode="auto">
          <a:xfrm>
            <a:off x="2339975" y="333375"/>
            <a:ext cx="5903913" cy="4103688"/>
            <a:chOff x="1474" y="210"/>
            <a:chExt cx="3719" cy="2585"/>
          </a:xfrm>
        </p:grpSpPr>
        <p:sp>
          <p:nvSpPr>
            <p:cNvPr id="517280" name="Line 120"/>
            <p:cNvSpPr>
              <a:spLocks noChangeShapeType="1"/>
            </p:cNvSpPr>
            <p:nvPr/>
          </p:nvSpPr>
          <p:spPr bwMode="auto">
            <a:xfrm flipV="1">
              <a:off x="2018" y="2024"/>
              <a:ext cx="2177" cy="9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1" name="Line 121"/>
            <p:cNvSpPr>
              <a:spLocks noChangeShapeType="1"/>
            </p:cNvSpPr>
            <p:nvPr/>
          </p:nvSpPr>
          <p:spPr bwMode="auto">
            <a:xfrm flipV="1">
              <a:off x="1927" y="1071"/>
              <a:ext cx="545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2" name="Line 122"/>
            <p:cNvSpPr>
              <a:spLocks noChangeShapeType="1"/>
            </p:cNvSpPr>
            <p:nvPr/>
          </p:nvSpPr>
          <p:spPr bwMode="auto">
            <a:xfrm flipV="1">
              <a:off x="1973" y="1162"/>
              <a:ext cx="1723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3" name="Line 123"/>
            <p:cNvSpPr>
              <a:spLocks noChangeShapeType="1"/>
            </p:cNvSpPr>
            <p:nvPr/>
          </p:nvSpPr>
          <p:spPr bwMode="auto">
            <a:xfrm flipV="1">
              <a:off x="1791" y="1480"/>
              <a:ext cx="1860" cy="10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4" name="Line 124"/>
            <p:cNvSpPr>
              <a:spLocks noChangeShapeType="1"/>
            </p:cNvSpPr>
            <p:nvPr/>
          </p:nvSpPr>
          <p:spPr bwMode="auto">
            <a:xfrm flipV="1">
              <a:off x="1474" y="709"/>
              <a:ext cx="2495" cy="997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5" name="Line 125"/>
            <p:cNvSpPr>
              <a:spLocks noChangeShapeType="1"/>
            </p:cNvSpPr>
            <p:nvPr/>
          </p:nvSpPr>
          <p:spPr bwMode="auto">
            <a:xfrm>
              <a:off x="2018" y="2205"/>
              <a:ext cx="3175" cy="49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6" name="Line 126"/>
            <p:cNvSpPr>
              <a:spLocks noChangeShapeType="1"/>
            </p:cNvSpPr>
            <p:nvPr/>
          </p:nvSpPr>
          <p:spPr bwMode="auto">
            <a:xfrm flipV="1">
              <a:off x="2018" y="210"/>
              <a:ext cx="1406" cy="181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7" name="Line 127"/>
            <p:cNvSpPr>
              <a:spLocks noChangeShapeType="1"/>
            </p:cNvSpPr>
            <p:nvPr/>
          </p:nvSpPr>
          <p:spPr bwMode="auto">
            <a:xfrm flipV="1">
              <a:off x="2064" y="1616"/>
              <a:ext cx="2358" cy="453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8" name="Line 128"/>
            <p:cNvSpPr>
              <a:spLocks noChangeShapeType="1"/>
            </p:cNvSpPr>
            <p:nvPr/>
          </p:nvSpPr>
          <p:spPr bwMode="auto">
            <a:xfrm flipV="1">
              <a:off x="1791" y="1117"/>
              <a:ext cx="2631" cy="58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9" name="Line 129"/>
            <p:cNvSpPr>
              <a:spLocks noChangeShapeType="1"/>
            </p:cNvSpPr>
            <p:nvPr/>
          </p:nvSpPr>
          <p:spPr bwMode="auto">
            <a:xfrm>
              <a:off x="1655" y="1661"/>
              <a:ext cx="2858" cy="113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0" name="Line 130"/>
            <p:cNvSpPr>
              <a:spLocks noChangeShapeType="1"/>
            </p:cNvSpPr>
            <p:nvPr/>
          </p:nvSpPr>
          <p:spPr bwMode="auto">
            <a:xfrm flipV="1">
              <a:off x="1973" y="799"/>
              <a:ext cx="227" cy="15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1" name="Line 131"/>
            <p:cNvSpPr>
              <a:spLocks noChangeShapeType="1"/>
            </p:cNvSpPr>
            <p:nvPr/>
          </p:nvSpPr>
          <p:spPr bwMode="auto">
            <a:xfrm flipV="1">
              <a:off x="1973" y="1026"/>
              <a:ext cx="1587" cy="13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84" name="Oval 116"/>
          <p:cNvSpPr>
            <a:spLocks noChangeArrowheads="1"/>
          </p:cNvSpPr>
          <p:nvPr/>
        </p:nvSpPr>
        <p:spPr bwMode="auto">
          <a:xfrm>
            <a:off x="1868488" y="2676525"/>
            <a:ext cx="1368425" cy="1439863"/>
          </a:xfrm>
          <a:prstGeom prst="ellips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47" name="Line 179"/>
          <p:cNvSpPr>
            <a:spLocks noChangeShapeType="1"/>
          </p:cNvSpPr>
          <p:nvPr/>
        </p:nvSpPr>
        <p:spPr bwMode="auto">
          <a:xfrm flipH="1" flipV="1">
            <a:off x="0" y="2924175"/>
            <a:ext cx="2700338" cy="2889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8" name="Line 180"/>
          <p:cNvSpPr>
            <a:spLocks noChangeShapeType="1"/>
          </p:cNvSpPr>
          <p:nvPr/>
        </p:nvSpPr>
        <p:spPr bwMode="auto">
          <a:xfrm flipH="1">
            <a:off x="1835150" y="3284538"/>
            <a:ext cx="1008063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9" name="Line 181"/>
          <p:cNvSpPr>
            <a:spLocks noChangeShapeType="1"/>
          </p:cNvSpPr>
          <p:nvPr/>
        </p:nvSpPr>
        <p:spPr bwMode="auto">
          <a:xfrm>
            <a:off x="2987675" y="3284538"/>
            <a:ext cx="6156325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8" name="Line 150"/>
          <p:cNvSpPr>
            <a:spLocks noChangeShapeType="1"/>
          </p:cNvSpPr>
          <p:nvPr/>
        </p:nvSpPr>
        <p:spPr bwMode="auto">
          <a:xfrm>
            <a:off x="2339975" y="3716338"/>
            <a:ext cx="3455988" cy="3141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20" name="Line 152"/>
          <p:cNvSpPr>
            <a:spLocks noChangeShapeType="1"/>
          </p:cNvSpPr>
          <p:nvPr/>
        </p:nvSpPr>
        <p:spPr bwMode="auto">
          <a:xfrm flipH="1">
            <a:off x="0" y="3573463"/>
            <a:ext cx="233997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9" name="Line 151"/>
          <p:cNvSpPr>
            <a:spLocks noChangeShapeType="1"/>
          </p:cNvSpPr>
          <p:nvPr/>
        </p:nvSpPr>
        <p:spPr bwMode="auto">
          <a:xfrm flipH="1" flipV="1">
            <a:off x="1331913" y="0"/>
            <a:ext cx="936625" cy="342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17300" name="Text Box 180"/>
          <p:cNvSpPr txBox="1">
            <a:spLocks noChangeArrowheads="1"/>
          </p:cNvSpPr>
          <p:nvPr/>
        </p:nvSpPr>
        <p:spPr bwMode="auto">
          <a:xfrm>
            <a:off x="0" y="6524625"/>
            <a:ext cx="9144000" cy="33855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comunidades_</a:t>
            </a:r>
            <a:r>
              <a:rPr lang="pt-BR" sz="1600" b="1" i="1" smtClean="0">
                <a:solidFill>
                  <a:srgbClr val="000000"/>
                </a:solidFill>
                <a:latin typeface="Verdana" pitchFamily="34" charset="0"/>
              </a:rPr>
              <a:t>online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| www.nomads.usp.br/pesquisas/col/comunidades_online</a:t>
            </a:r>
            <a:r>
              <a:rPr lang="pt-BR" sz="160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pt-BR" sz="16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17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17" grpId="0" animBg="1"/>
      <p:bldP spid="58515" grpId="0" animBg="1"/>
      <p:bldP spid="58371" grpId="0" animBg="1"/>
      <p:bldP spid="58433" grpId="0" animBg="1"/>
      <p:bldP spid="58487" grpId="0" animBg="1"/>
      <p:bldP spid="58486" grpId="0" animBg="1"/>
      <p:bldP spid="58370" grpId="0" animBg="1"/>
      <p:bldP spid="58434" grpId="0" animBg="1"/>
      <p:bldP spid="58435" grpId="0" animBg="1"/>
      <p:bldP spid="58436" grpId="0" animBg="1"/>
      <p:bldP spid="58437" grpId="0" animBg="1"/>
      <p:bldP spid="58438" grpId="0" animBg="1"/>
      <p:bldP spid="58476" grpId="0" animBg="1"/>
      <p:bldP spid="58477" grpId="0" animBg="1"/>
      <p:bldP spid="58478" grpId="0" animBg="1"/>
      <p:bldP spid="58479" grpId="0" animBg="1"/>
      <p:bldP spid="58480" grpId="0" animBg="1"/>
      <p:bldP spid="58481" grpId="0" animBg="1"/>
      <p:bldP spid="58481" grpId="1" animBg="1"/>
      <p:bldP spid="58482" grpId="0" animBg="1"/>
      <p:bldP spid="58483" grpId="0" animBg="1"/>
      <p:bldP spid="58512" grpId="0" animBg="1"/>
      <p:bldP spid="58513" grpId="0" animBg="1"/>
      <p:bldP spid="58514" grpId="0" animBg="1"/>
      <p:bldP spid="58516" grpId="0" animBg="1"/>
      <p:bldP spid="58484" grpId="0" animBg="1"/>
      <p:bldP spid="58547" grpId="0" animBg="1"/>
      <p:bldP spid="58548" grpId="0" animBg="1"/>
      <p:bldP spid="58549" grpId="0" animBg="1"/>
      <p:bldP spid="58518" grpId="0" animBg="1"/>
      <p:bldP spid="58520" grpId="0" animBg="1"/>
      <p:bldP spid="5851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1439</Words>
  <Application>Microsoft Office PowerPoint</Application>
  <PresentationFormat>Apresentação na tela (4:3)</PresentationFormat>
  <Paragraphs>430</Paragraphs>
  <Slides>39</Slides>
  <Notes>15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1" baseType="lpstr"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Anja Pratschke</dc:creator>
  <cp:lastModifiedBy>Anja Pratschke</cp:lastModifiedBy>
  <cp:revision>1</cp:revision>
  <dcterms:created xsi:type="dcterms:W3CDTF">2015-04-28T13:12:01Z</dcterms:created>
  <dcterms:modified xsi:type="dcterms:W3CDTF">2015-04-28T13:22:08Z</dcterms:modified>
</cp:coreProperties>
</file>