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4" r:id="rId9"/>
    <p:sldId id="265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8288000" cy="10287000"/>
  <p:notesSz cx="6858000" cy="9144000"/>
  <p:embeddedFontLst>
    <p:embeddedFont>
      <p:font typeface="Aileron Regular" panose="020B0604020202020204" charset="0"/>
      <p:regular r:id="rId49"/>
    </p:embeddedFont>
    <p:embeddedFont>
      <p:font typeface="Aileron Regular Bold" panose="020B0604020202020204" charset="0"/>
      <p:regular r:id="rId50"/>
      <p:bold r:id="rId51"/>
    </p:embeddedFont>
    <p:embeddedFont>
      <p:font typeface="Architects Daughter" panose="020B0604020202020204" charset="0"/>
      <p:regular r:id="rId52"/>
    </p:embeddedFont>
    <p:embeddedFont>
      <p:font typeface="Open Sans Bold" panose="020B0604020202020204" charset="0"/>
      <p:regular r:id="rId53"/>
      <p:bold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5" autoAdjust="0"/>
  </p:normalViewPr>
  <p:slideViewPr>
    <p:cSldViewPr>
      <p:cViewPr varScale="1">
        <p:scale>
          <a:sx n="43" d="100"/>
          <a:sy n="43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Sannomiya" userId="d6c4d30e3f73b144" providerId="LiveId" clId="{6DE50E13-830B-4376-B422-54EAD4EE9AFE}"/>
    <pc:docChg chg="modSld">
      <pc:chgData name="Miriam Sannomiya" userId="d6c4d30e3f73b144" providerId="LiveId" clId="{6DE50E13-830B-4376-B422-54EAD4EE9AFE}" dt="2023-03-21T15:49:37.541" v="20" actId="20577"/>
      <pc:docMkLst>
        <pc:docMk/>
      </pc:docMkLst>
      <pc:sldChg chg="modSp mod">
        <pc:chgData name="Miriam Sannomiya" userId="d6c4d30e3f73b144" providerId="LiveId" clId="{6DE50E13-830B-4376-B422-54EAD4EE9AFE}" dt="2023-03-21T15:49:37.541" v="20" actId="20577"/>
        <pc:sldMkLst>
          <pc:docMk/>
          <pc:sldMk cId="0" sldId="256"/>
        </pc:sldMkLst>
        <pc:spChg chg="mod">
          <ac:chgData name="Miriam Sannomiya" userId="d6c4d30e3f73b144" providerId="LiveId" clId="{6DE50E13-830B-4376-B422-54EAD4EE9AFE}" dt="2023-03-21T15:49:37.541" v="20" actId="20577"/>
          <ac:spMkLst>
            <pc:docMk/>
            <pc:sldMk cId="0" sldId="256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sv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8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958"/>
          <a:stretch>
            <a:fillRect/>
          </a:stretch>
        </p:blipFill>
        <p:spPr>
          <a:xfrm>
            <a:off x="0" y="0"/>
            <a:ext cx="18288000" cy="102489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686050"/>
            <a:ext cx="16230600" cy="474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Architects Daughter"/>
              </a:rPr>
              <a:t>Ligações</a:t>
            </a: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9000" dirty="0" err="1">
                <a:solidFill>
                  <a:srgbClr val="000000"/>
                </a:solidFill>
                <a:latin typeface="Architects Daughter"/>
              </a:rPr>
              <a:t>Químicas</a:t>
            </a:r>
            <a:endParaRPr lang="en-US" sz="9000" dirty="0">
              <a:solidFill>
                <a:srgbClr val="000000"/>
              </a:solidFill>
              <a:latin typeface="Architects Daughter"/>
            </a:endParaRPr>
          </a:p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Architects Daughter"/>
              </a:rPr>
              <a:t>Geometria</a:t>
            </a: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 e Teoria das </a:t>
            </a:r>
            <a:r>
              <a:rPr lang="en-US" sz="9000" dirty="0" err="1">
                <a:solidFill>
                  <a:srgbClr val="000000"/>
                </a:solidFill>
                <a:latin typeface="Architects Daughter"/>
              </a:rPr>
              <a:t>Ligações</a:t>
            </a:r>
            <a:endParaRPr lang="en-US" sz="9000" dirty="0">
              <a:solidFill>
                <a:srgbClr val="000000"/>
              </a:solidFill>
              <a:latin typeface="Architects Daughter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1028700"/>
            <a:ext cx="2077755" cy="20362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263023" y="7722235"/>
            <a:ext cx="5996277" cy="235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400" dirty="0">
                <a:solidFill>
                  <a:srgbClr val="000000"/>
                </a:solidFill>
                <a:latin typeface="Architects Daughter"/>
              </a:rPr>
              <a:t>Miriam Sannomiya</a:t>
            </a:r>
          </a:p>
          <a:p>
            <a:pPr algn="ctr">
              <a:lnSpc>
                <a:spcPts val="6159"/>
              </a:lnSpc>
            </a:pPr>
            <a:r>
              <a:rPr lang="en-US" sz="4399" dirty="0" err="1">
                <a:solidFill>
                  <a:srgbClr val="000000"/>
                </a:solidFill>
                <a:latin typeface="Architects Daughter"/>
              </a:rPr>
              <a:t>Química</a:t>
            </a:r>
            <a:r>
              <a:rPr lang="en-US" sz="4399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Architects Daughter"/>
              </a:rPr>
              <a:t>orgânica</a:t>
            </a:r>
            <a:endParaRPr lang="en-US" sz="4399" dirty="0">
              <a:solidFill>
                <a:srgbClr val="000000"/>
              </a:solidFill>
              <a:latin typeface="Architects Daughter"/>
            </a:endParaRPr>
          </a:p>
          <a:p>
            <a:pPr algn="ctr">
              <a:lnSpc>
                <a:spcPts val="6159"/>
              </a:lnSpc>
            </a:pPr>
            <a:r>
              <a:rPr lang="en-US" sz="4399" dirty="0" err="1">
                <a:solidFill>
                  <a:srgbClr val="000000"/>
                </a:solidFill>
                <a:latin typeface="Architects Daughter"/>
              </a:rPr>
              <a:t>Biotecnologia</a:t>
            </a:r>
            <a:endParaRPr lang="en-US" sz="4399" dirty="0">
              <a:solidFill>
                <a:srgbClr val="000000"/>
              </a:solidFill>
              <a:latin typeface="Architects Daugh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333"/>
          <a:stretch>
            <a:fillRect/>
          </a:stretch>
        </p:blipFill>
        <p:spPr>
          <a:xfrm>
            <a:off x="0" y="0"/>
            <a:ext cx="18288000" cy="1036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14600" y="2326855"/>
            <a:ext cx="13438786" cy="7557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83977"/>
            <a:ext cx="16230600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 err="1">
                <a:solidFill>
                  <a:srgbClr val="000000"/>
                </a:solidFill>
                <a:latin typeface="Architects Daughter"/>
              </a:rPr>
              <a:t>Diagrama</a:t>
            </a:r>
            <a:r>
              <a:rPr lang="en-US" sz="6500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6500" dirty="0" err="1">
                <a:solidFill>
                  <a:srgbClr val="000000"/>
                </a:solidFill>
                <a:latin typeface="Architects Daughter"/>
              </a:rPr>
              <a:t>Energia</a:t>
            </a:r>
            <a:r>
              <a:rPr lang="en-US" sz="6500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6500" dirty="0" err="1">
                <a:solidFill>
                  <a:srgbClr val="000000"/>
                </a:solidFill>
                <a:latin typeface="Architects Daughter"/>
              </a:rPr>
              <a:t>Formação</a:t>
            </a:r>
            <a:r>
              <a:rPr lang="en-US" sz="6500" dirty="0">
                <a:solidFill>
                  <a:srgbClr val="000000"/>
                </a:solidFill>
                <a:latin typeface="Architects Daughter"/>
              </a:rPr>
              <a:t> da </a:t>
            </a:r>
            <a:r>
              <a:rPr lang="en-US" sz="6500" dirty="0" err="1">
                <a:solidFill>
                  <a:srgbClr val="000000"/>
                </a:solidFill>
                <a:latin typeface="Architects Daughter"/>
              </a:rPr>
              <a:t>Molécula</a:t>
            </a:r>
            <a:r>
              <a:rPr lang="en-US" sz="6500" dirty="0">
                <a:solidFill>
                  <a:srgbClr val="000000"/>
                </a:solidFill>
                <a:latin typeface="Architects Daughter"/>
              </a:rPr>
              <a:t> de H₂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555" b="75522"/>
          <a:stretch>
            <a:fillRect/>
          </a:stretch>
        </p:blipFill>
        <p:spPr>
          <a:xfrm>
            <a:off x="3037903" y="3168650"/>
            <a:ext cx="1456594" cy="36588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999701" y="3272425"/>
            <a:ext cx="1494795" cy="467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8"/>
              </a:lnSpc>
            </a:pPr>
            <a:r>
              <a:rPr lang="en-US" sz="2713">
                <a:solidFill>
                  <a:srgbClr val="000000"/>
                </a:solidFill>
                <a:latin typeface="Open Sans Bold"/>
              </a:rPr>
              <a:t>ENERGIA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958"/>
          <a:stretch>
            <a:fillRect/>
          </a:stretch>
        </p:blipFill>
        <p:spPr>
          <a:xfrm>
            <a:off x="0" y="0"/>
            <a:ext cx="18288000" cy="10248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1819" y="3268651"/>
            <a:ext cx="3656724" cy="12819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00339" y="4777164"/>
            <a:ext cx="4439684" cy="519498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0" y="2162966"/>
            <a:ext cx="18288000" cy="778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000000"/>
                </a:solidFill>
                <a:latin typeface="Architects Daughter"/>
              </a:rPr>
              <a:t>Fórmula de Lewis   Fórmula Estrutural   Fórmula Molecular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90397" y="3268651"/>
            <a:ext cx="2707206" cy="99840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90397" y="5143500"/>
            <a:ext cx="2707206" cy="11474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790397" y="7969154"/>
            <a:ext cx="2707206" cy="12891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3847498" y="5143500"/>
            <a:ext cx="1680693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112494" y="3410427"/>
            <a:ext cx="1150701" cy="99840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586230" y="510570"/>
            <a:ext cx="13115540" cy="1371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7900" dirty="0">
                <a:solidFill>
                  <a:srgbClr val="000000"/>
                </a:solidFill>
                <a:latin typeface="Architects Daughter"/>
              </a:rPr>
              <a:t>LIGAÇÕES COVALENTES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556719" y="4043534"/>
            <a:ext cx="7174562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Architects Daughter"/>
              </a:rPr>
              <a:t>Ligação Covalente Simples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73558" y="6224250"/>
            <a:ext cx="4940884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Architects Daughter"/>
              </a:rPr>
              <a:t>Ligação Covalente Dupla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541"/>
          <a:stretch>
            <a:fillRect/>
          </a:stretch>
        </p:blipFill>
        <p:spPr>
          <a:xfrm>
            <a:off x="0" y="0"/>
            <a:ext cx="18288000" cy="103251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624948"/>
            <a:ext cx="16230600" cy="197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6600" dirty="0">
                <a:solidFill>
                  <a:srgbClr val="000000"/>
                </a:solidFill>
                <a:latin typeface="Architects Daughter"/>
              </a:rPr>
              <a:t>ELETRONEGATIVIDADE E POLARIDADE DE LIGAÇÃO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14075" y="2787800"/>
            <a:ext cx="3562279" cy="23557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362861" y="2787800"/>
            <a:ext cx="3562279" cy="210273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009821" y="2787800"/>
            <a:ext cx="3447595" cy="194230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941257" y="6545218"/>
            <a:ext cx="4707913" cy="1076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3"/>
              </a:lnSpc>
              <a:spcBef>
                <a:spcPct val="0"/>
              </a:spcBef>
            </a:pPr>
            <a:r>
              <a:rPr lang="en-US" sz="3102">
                <a:solidFill>
                  <a:srgbClr val="000000"/>
                </a:solidFill>
                <a:latin typeface="Architects Daughter"/>
              </a:rPr>
              <a:t>Capacidade IGUAL para atrair os elétrons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99529" y="7961884"/>
            <a:ext cx="2791371" cy="129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83"/>
              </a:lnSpc>
              <a:spcBef>
                <a:spcPct val="0"/>
              </a:spcBef>
            </a:pPr>
            <a:r>
              <a:rPr lang="en-US" sz="3702" u="none">
                <a:solidFill>
                  <a:srgbClr val="000000"/>
                </a:solidFill>
                <a:latin typeface="Architects Daughter"/>
              </a:rPr>
              <a:t>COVALENTE APOLAR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48315" y="8060761"/>
            <a:ext cx="2791371" cy="1296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83"/>
              </a:lnSpc>
              <a:spcBef>
                <a:spcPct val="0"/>
              </a:spcBef>
            </a:pPr>
            <a:r>
              <a:rPr lang="en-US" sz="3702" u="none">
                <a:solidFill>
                  <a:srgbClr val="000000"/>
                </a:solidFill>
                <a:latin typeface="Architects Daughter"/>
              </a:rPr>
              <a:t>COVALENTE POLAR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040378" y="8389373"/>
            <a:ext cx="2047222" cy="6393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5183"/>
              </a:lnSpc>
              <a:spcBef>
                <a:spcPct val="0"/>
              </a:spcBef>
            </a:pPr>
            <a:r>
              <a:rPr lang="en-US" sz="3702" u="none" dirty="0">
                <a:solidFill>
                  <a:srgbClr val="000000"/>
                </a:solidFill>
                <a:latin typeface="Architects Daughter"/>
              </a:rPr>
              <a:t>IÔNICA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35780" y="4823859"/>
            <a:ext cx="3918867" cy="1252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29"/>
              </a:lnSpc>
              <a:spcBef>
                <a:spcPct val="0"/>
              </a:spcBef>
            </a:pPr>
            <a:r>
              <a:rPr lang="en-US" sz="3592">
                <a:solidFill>
                  <a:srgbClr val="000000"/>
                </a:solidFill>
                <a:latin typeface="Architects Daughter"/>
              </a:rPr>
              <a:t>Dif de eletroneg= 4,0-4,0=0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06494" y="4823859"/>
            <a:ext cx="3675013" cy="1251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29"/>
              </a:lnSpc>
              <a:spcBef>
                <a:spcPct val="0"/>
              </a:spcBef>
            </a:pPr>
            <a:r>
              <a:rPr lang="en-US" sz="3592" u="none">
                <a:solidFill>
                  <a:srgbClr val="000000"/>
                </a:solidFill>
                <a:latin typeface="Architects Daughter"/>
              </a:rPr>
              <a:t>Dif de eletroneg=</a:t>
            </a:r>
          </a:p>
          <a:p>
            <a:pPr marL="0" lvl="0" indent="0" algn="ctr">
              <a:lnSpc>
                <a:spcPts val="5029"/>
              </a:lnSpc>
              <a:spcBef>
                <a:spcPct val="0"/>
              </a:spcBef>
            </a:pPr>
            <a:r>
              <a:rPr lang="en-US" sz="3592" u="none">
                <a:solidFill>
                  <a:srgbClr val="000000"/>
                </a:solidFill>
                <a:latin typeface="Architects Daughter"/>
              </a:rPr>
              <a:t>4,0-2,1=1,9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896113" y="5076825"/>
            <a:ext cx="3675013" cy="1251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29"/>
              </a:lnSpc>
              <a:spcBef>
                <a:spcPct val="0"/>
              </a:spcBef>
            </a:pPr>
            <a:r>
              <a:rPr lang="en-US" sz="3592" u="none">
                <a:solidFill>
                  <a:srgbClr val="000000"/>
                </a:solidFill>
                <a:latin typeface="Architects Daughter"/>
              </a:rPr>
              <a:t>Dif de eletroneg=</a:t>
            </a:r>
          </a:p>
          <a:p>
            <a:pPr marL="0" lvl="0" indent="0" algn="ctr">
              <a:lnSpc>
                <a:spcPts val="5029"/>
              </a:lnSpc>
              <a:spcBef>
                <a:spcPct val="0"/>
              </a:spcBef>
            </a:pPr>
            <a:r>
              <a:rPr lang="en-US" sz="3592" u="none">
                <a:solidFill>
                  <a:srgbClr val="000000"/>
                </a:solidFill>
                <a:latin typeface="Architects Daughter"/>
              </a:rPr>
              <a:t>4,0-1,0=3,0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125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13233" y="548748"/>
            <a:ext cx="12661533" cy="1547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ELETRONEGATIVIDADE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517089" y="2463523"/>
            <a:ext cx="11253822" cy="267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59"/>
              </a:lnSpc>
              <a:spcBef>
                <a:spcPct val="0"/>
              </a:spcBef>
            </a:pPr>
            <a:r>
              <a:rPr lang="en-US" sz="5114">
                <a:solidFill>
                  <a:srgbClr val="000000"/>
                </a:solidFill>
                <a:latin typeface="Architects Daughter"/>
              </a:rPr>
              <a:t>CAPACIDADE QUE UM ÁTOMO TEM DE ATRAIR</a:t>
            </a:r>
          </a:p>
          <a:p>
            <a:pPr algn="ctr">
              <a:lnSpc>
                <a:spcPts val="7159"/>
              </a:lnSpc>
              <a:spcBef>
                <a:spcPct val="0"/>
              </a:spcBef>
            </a:pPr>
            <a:r>
              <a:rPr lang="en-US" sz="5114">
                <a:solidFill>
                  <a:srgbClr val="000000"/>
                </a:solidFill>
                <a:latin typeface="Architects Daughter"/>
              </a:rPr>
              <a:t>O PAR DE ELÉTRONS DA LIGAÇÃO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93203" y="5389603"/>
            <a:ext cx="1901594" cy="24938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86909" y="5878512"/>
            <a:ext cx="1514182" cy="151607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218413" y="8113879"/>
            <a:ext cx="7851174" cy="870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59"/>
              </a:lnSpc>
              <a:spcBef>
                <a:spcPct val="0"/>
              </a:spcBef>
            </a:pPr>
            <a:r>
              <a:rPr lang="en-US" sz="5114" u="none">
                <a:solidFill>
                  <a:srgbClr val="000000"/>
                </a:solidFill>
                <a:latin typeface="Architects Daughter"/>
              </a:rPr>
              <a:t>AFINIDADE ELETRÔNICA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539263" y="6262397"/>
            <a:ext cx="1942699" cy="672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79"/>
              </a:lnSpc>
              <a:spcBef>
                <a:spcPct val="0"/>
              </a:spcBef>
            </a:pPr>
            <a:r>
              <a:rPr lang="en-US" sz="3914">
                <a:solidFill>
                  <a:srgbClr val="000000"/>
                </a:solidFill>
                <a:latin typeface="Architects Daughter"/>
              </a:rPr>
              <a:t>Difere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333"/>
          <a:stretch>
            <a:fillRect/>
          </a:stretch>
        </p:blipFill>
        <p:spPr>
          <a:xfrm>
            <a:off x="0" y="0"/>
            <a:ext cx="18288000" cy="1036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04029" y="0"/>
            <a:ext cx="13279942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125"/>
          <a:stretch>
            <a:fillRect/>
          </a:stretch>
        </p:blipFill>
        <p:spPr>
          <a:xfrm>
            <a:off x="-6769100" y="-2590800"/>
            <a:ext cx="18288000" cy="10401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047143" y="369354"/>
            <a:ext cx="12574489" cy="3173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TEORIAS DAS LIGAÇÕES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34130" y="4762500"/>
            <a:ext cx="10987502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Architects Daughter"/>
              </a:rPr>
              <a:t>Teoria RPENV</a:t>
            </a:r>
          </a:p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Architects Daughter"/>
              </a:rPr>
              <a:t>Teoria de </a:t>
            </a:r>
            <a:r>
              <a:rPr lang="en-US" sz="6000" dirty="0" err="1">
                <a:solidFill>
                  <a:srgbClr val="000000"/>
                </a:solidFill>
                <a:latin typeface="Architects Daughter"/>
              </a:rPr>
              <a:t>Valência</a:t>
            </a:r>
            <a:endParaRPr lang="en-US" sz="6000" dirty="0">
              <a:solidFill>
                <a:srgbClr val="000000"/>
              </a:solidFill>
              <a:latin typeface="Architects Daughter"/>
            </a:endParaRPr>
          </a:p>
          <a:p>
            <a:pPr>
              <a:lnSpc>
                <a:spcPts val="8400"/>
              </a:lnSpc>
              <a:spcBef>
                <a:spcPct val="0"/>
              </a:spcBef>
            </a:pPr>
            <a:r>
              <a:rPr lang="en-US" sz="6000" dirty="0">
                <a:solidFill>
                  <a:srgbClr val="000000"/>
                </a:solidFill>
                <a:latin typeface="Architects Daughter"/>
              </a:rPr>
              <a:t>Teoria de </a:t>
            </a:r>
            <a:r>
              <a:rPr lang="en-US" sz="6000" dirty="0" err="1">
                <a:solidFill>
                  <a:srgbClr val="000000"/>
                </a:solidFill>
                <a:latin typeface="Architects Daughter"/>
              </a:rPr>
              <a:t>Orbitais</a:t>
            </a:r>
            <a:r>
              <a:rPr lang="en-US" sz="60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Architects Daughter"/>
              </a:rPr>
              <a:t>Moleculares</a:t>
            </a:r>
            <a:endParaRPr lang="en-US" sz="6000" dirty="0">
              <a:solidFill>
                <a:srgbClr val="000000"/>
              </a:solidFill>
              <a:latin typeface="Architects Daughter"/>
            </a:endParaRPr>
          </a:p>
        </p:txBody>
      </p:sp>
      <p:pic>
        <p:nvPicPr>
          <p:cNvPr id="3074" name="Picture 2" descr="Los avances de la química | Divulgación científica - Parte 7">
            <a:extLst>
              <a:ext uri="{FF2B5EF4-FFF2-40B4-BE49-F238E27FC236}">
                <a16:creationId xmlns:a16="http://schemas.microsoft.com/office/drawing/2014/main" id="{C3B3B497-F742-0E40-9813-1D7CF8862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71500"/>
            <a:ext cx="6121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333"/>
          <a:stretch>
            <a:fillRect/>
          </a:stretch>
        </p:blipFill>
        <p:spPr>
          <a:xfrm>
            <a:off x="-19050" y="0"/>
            <a:ext cx="18288000" cy="10363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10235" y="485564"/>
            <a:ext cx="8840465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TEORIA RPENV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90821" y="2529247"/>
            <a:ext cx="12306358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000000"/>
                </a:solidFill>
                <a:latin typeface="Architects Daughter"/>
              </a:rPr>
              <a:t>Teoria da repulsão dos pares eletrônicos da camada de valência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5000625"/>
            <a:ext cx="9168385" cy="127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71"/>
              </a:lnSpc>
              <a:spcBef>
                <a:spcPct val="0"/>
              </a:spcBef>
            </a:pPr>
            <a:r>
              <a:rPr lang="en-US" sz="7407">
                <a:solidFill>
                  <a:srgbClr val="000000"/>
                </a:solidFill>
                <a:latin typeface="Architects Daughter"/>
              </a:rPr>
              <a:t>Geometria Molecular: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386044"/>
            <a:ext cx="3785333" cy="1111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70"/>
              </a:lnSpc>
              <a:spcBef>
                <a:spcPct val="0"/>
              </a:spcBef>
            </a:pPr>
            <a:r>
              <a:rPr lang="en-US" sz="6478">
                <a:solidFill>
                  <a:srgbClr val="000000"/>
                </a:solidFill>
                <a:latin typeface="Architects Daughter"/>
              </a:rPr>
              <a:t>• Depende: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80335" y="6468955"/>
            <a:ext cx="11333132" cy="1951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07624" lvl="1" indent="-603812">
              <a:lnSpc>
                <a:spcPts val="7830"/>
              </a:lnSpc>
              <a:buFont typeface="Arial"/>
              <a:buChar char="•"/>
            </a:pPr>
            <a:r>
              <a:rPr lang="en-US" sz="5593">
                <a:solidFill>
                  <a:srgbClr val="000000"/>
                </a:solidFill>
                <a:latin typeface="Architects Daughter"/>
              </a:rPr>
              <a:t>Número de Átomos</a:t>
            </a:r>
          </a:p>
          <a:p>
            <a:pPr marL="1207624" lvl="1" indent="-603812">
              <a:lnSpc>
                <a:spcPts val="7830"/>
              </a:lnSpc>
              <a:buFont typeface="Arial"/>
              <a:buChar char="•"/>
            </a:pPr>
            <a:r>
              <a:rPr lang="en-US" sz="5593">
                <a:solidFill>
                  <a:srgbClr val="000000"/>
                </a:solidFill>
                <a:latin typeface="Architects Daughter"/>
              </a:rPr>
              <a:t>Estrutura do Elemento Central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125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6726057" y="2940771"/>
            <a:ext cx="2417943" cy="112132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75056" y="6485762"/>
            <a:ext cx="4456442" cy="237676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 l="17937" t="33152" r="16057" b="31706"/>
          <a:stretch>
            <a:fillRect/>
          </a:stretch>
        </p:blipFill>
        <p:spPr>
          <a:xfrm>
            <a:off x="8670280" y="6705850"/>
            <a:ext cx="3740543" cy="193659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62000" y="263889"/>
            <a:ext cx="10077423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 err="1">
                <a:solidFill>
                  <a:srgbClr val="000000"/>
                </a:solidFill>
                <a:latin typeface="Architects Daughter"/>
              </a:rPr>
              <a:t>Sistemas</a:t>
            </a: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 com...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538772"/>
            <a:ext cx="6153179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 dirty="0">
                <a:solidFill>
                  <a:srgbClr val="000000"/>
                </a:solidFill>
                <a:latin typeface="Aileron Regular"/>
              </a:rPr>
              <a:t>2 </a:t>
            </a:r>
            <a:r>
              <a:rPr lang="en-US" sz="5200" dirty="0" err="1">
                <a:solidFill>
                  <a:srgbClr val="000000"/>
                </a:solidFill>
                <a:latin typeface="Aileron Regular"/>
              </a:rPr>
              <a:t>átomos</a:t>
            </a:r>
            <a:r>
              <a:rPr lang="en-US" sz="5200" dirty="0">
                <a:solidFill>
                  <a:srgbClr val="000000"/>
                </a:solidFill>
                <a:latin typeface="Aileron Regular"/>
              </a:rPr>
              <a:t> (AX)</a:t>
            </a:r>
          </a:p>
          <a:p>
            <a:pPr marL="1122680" lvl="1" indent="-561340">
              <a:lnSpc>
                <a:spcPts val="7280"/>
              </a:lnSpc>
              <a:buFont typeface="Arial"/>
              <a:buChar char="•"/>
            </a:pPr>
            <a:r>
              <a:rPr lang="en-US" sz="5200" dirty="0">
                <a:solidFill>
                  <a:srgbClr val="000000"/>
                </a:solidFill>
                <a:latin typeface="Aileron Regular"/>
              </a:rPr>
              <a:t>Linear (180º)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42414" y="5038725"/>
            <a:ext cx="10278929" cy="939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71"/>
              </a:lnSpc>
              <a:spcBef>
                <a:spcPct val="0"/>
              </a:spcBef>
            </a:pPr>
            <a:r>
              <a:rPr lang="en-US" sz="5407" dirty="0">
                <a:solidFill>
                  <a:srgbClr val="000000"/>
                </a:solidFill>
                <a:latin typeface="Architects Daughter"/>
              </a:rPr>
              <a:t>Ex.: HCl , HBr , O₂ e Cl₂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95492" y="2324100"/>
            <a:ext cx="5912379" cy="235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67"/>
              </a:lnSpc>
              <a:spcBef>
                <a:spcPct val="0"/>
              </a:spcBef>
            </a:pPr>
            <a:r>
              <a:rPr lang="en-US" sz="4476">
                <a:solidFill>
                  <a:srgbClr val="000000"/>
                </a:solidFill>
                <a:latin typeface="Architects Daughter"/>
              </a:rPr>
              <a:t>SEMPRE</a:t>
            </a:r>
          </a:p>
          <a:p>
            <a:pPr algn="ctr">
              <a:lnSpc>
                <a:spcPts val="6267"/>
              </a:lnSpc>
              <a:spcBef>
                <a:spcPct val="0"/>
              </a:spcBef>
            </a:pPr>
            <a:r>
              <a:rPr lang="en-US" sz="4476">
                <a:solidFill>
                  <a:srgbClr val="000000"/>
                </a:solidFill>
                <a:latin typeface="Architects Daughter"/>
              </a:rPr>
              <a:t>apresentarão</a:t>
            </a:r>
          </a:p>
          <a:p>
            <a:pPr algn="ctr">
              <a:lnSpc>
                <a:spcPts val="6267"/>
              </a:lnSpc>
              <a:spcBef>
                <a:spcPct val="0"/>
              </a:spcBef>
            </a:pPr>
            <a:r>
              <a:rPr lang="en-US" sz="4476">
                <a:solidFill>
                  <a:srgbClr val="000000"/>
                </a:solidFill>
                <a:latin typeface="Architects Daughter"/>
              </a:rPr>
              <a:t>geometria linear!!!!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541"/>
          <a:stretch>
            <a:fillRect/>
          </a:stretch>
        </p:blipFill>
        <p:spPr>
          <a:xfrm>
            <a:off x="0" y="0"/>
            <a:ext cx="18288000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9586" t="34061" r="9644"/>
          <a:stretch>
            <a:fillRect/>
          </a:stretch>
        </p:blipFill>
        <p:spPr>
          <a:xfrm>
            <a:off x="11995111" y="2959200"/>
            <a:ext cx="4702629" cy="19350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538772"/>
            <a:ext cx="10015241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200" dirty="0">
                <a:solidFill>
                  <a:srgbClr val="000000"/>
                </a:solidFill>
                <a:latin typeface="Aileron Regular"/>
              </a:rPr>
              <a:t>3 </a:t>
            </a:r>
            <a:r>
              <a:rPr lang="en-US" sz="5200" dirty="0" err="1">
                <a:solidFill>
                  <a:srgbClr val="000000"/>
                </a:solidFill>
                <a:latin typeface="Aileron Regular"/>
              </a:rPr>
              <a:t>átomos</a:t>
            </a:r>
            <a:r>
              <a:rPr lang="en-US" sz="5200" dirty="0">
                <a:solidFill>
                  <a:srgbClr val="000000"/>
                </a:solidFill>
                <a:latin typeface="Aileron Regular"/>
              </a:rPr>
              <a:t> (AX₂)</a:t>
            </a:r>
          </a:p>
          <a:p>
            <a:pPr>
              <a:lnSpc>
                <a:spcPts val="7280"/>
              </a:lnSpc>
            </a:pPr>
            <a:r>
              <a:rPr lang="en-US" sz="5199" dirty="0" err="1">
                <a:solidFill>
                  <a:srgbClr val="000000"/>
                </a:solidFill>
                <a:latin typeface="Aileron Regular"/>
              </a:rPr>
              <a:t>podem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 ser de </a:t>
            </a:r>
            <a:r>
              <a:rPr lang="en-US" sz="5199" dirty="0" err="1">
                <a:solidFill>
                  <a:srgbClr val="000000"/>
                </a:solidFill>
                <a:latin typeface="Aileron Regular"/>
              </a:rPr>
              <a:t>duas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ileron Regular"/>
              </a:rPr>
              <a:t>formas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 (</a:t>
            </a:r>
            <a:r>
              <a:rPr lang="en-US" sz="5199" dirty="0">
                <a:solidFill>
                  <a:srgbClr val="FF0000"/>
                </a:solidFill>
                <a:latin typeface="Aileron Regular"/>
              </a:rPr>
              <a:t>A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 e </a:t>
            </a:r>
            <a:r>
              <a:rPr lang="en-US" sz="5199" dirty="0">
                <a:solidFill>
                  <a:srgbClr val="0070C0"/>
                </a:solidFill>
                <a:latin typeface="Aileron Regular"/>
              </a:rPr>
              <a:t>B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826885"/>
            <a:ext cx="10015241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rchitects Daughter"/>
              </a:rPr>
              <a:t>Ex: HCN (H-C≡N) ; CO₂ (O=C=O);</a:t>
            </a:r>
          </a:p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rchitects Daughter"/>
              </a:rPr>
              <a:t>BeH2 (H–Be–H) , etc.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154109" y="7086832"/>
            <a:ext cx="4384631" cy="110189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857250"/>
            <a:ext cx="8115300" cy="1543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 err="1">
                <a:solidFill>
                  <a:srgbClr val="000000"/>
                </a:solidFill>
                <a:latin typeface="Architects Daughter"/>
              </a:rPr>
              <a:t>Sistemas</a:t>
            </a: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 com...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908108"/>
            <a:ext cx="8405665" cy="138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3900" dirty="0">
                <a:solidFill>
                  <a:srgbClr val="FF0000"/>
                </a:solidFill>
                <a:latin typeface="Architects Daughter"/>
              </a:rPr>
              <a:t>A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. </a:t>
            </a:r>
            <a:r>
              <a:rPr lang="en-US" sz="3900" u="sng" dirty="0">
                <a:solidFill>
                  <a:srgbClr val="000000"/>
                </a:solidFill>
                <a:latin typeface="Architects Daughter"/>
              </a:rPr>
              <a:t>Linear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se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não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sobrar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elétrons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no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elemento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central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após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estabilizar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427160" y="1737360"/>
            <a:ext cx="5838529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BeH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₂ -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Geometria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Linear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51573" y="2595922"/>
            <a:ext cx="589704" cy="363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02"/>
              </a:lnSpc>
              <a:spcBef>
                <a:spcPct val="0"/>
              </a:spcBef>
            </a:pPr>
            <a:r>
              <a:rPr lang="en-US" sz="2072" u="none">
                <a:solidFill>
                  <a:srgbClr val="000000"/>
                </a:solidFill>
                <a:latin typeface="Aileron Regular"/>
              </a:rPr>
              <a:t>180º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586159" y="5887278"/>
            <a:ext cx="5838529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Architects Daughter"/>
              </a:rPr>
              <a:t>CO₂ - Geometria Linear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50"/>
          <a:stretch>
            <a:fillRect/>
          </a:stretch>
        </p:blipFill>
        <p:spPr>
          <a:xfrm>
            <a:off x="5181600" y="6292461"/>
            <a:ext cx="6078250" cy="341901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538772"/>
            <a:ext cx="10015241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200">
                <a:solidFill>
                  <a:srgbClr val="000000"/>
                </a:solidFill>
                <a:latin typeface="Aileron Regular"/>
              </a:rPr>
              <a:t>3 átomos (AX₂)</a:t>
            </a:r>
          </a:p>
          <a:p>
            <a:pPr>
              <a:lnSpc>
                <a:spcPts val="7280"/>
              </a:lnSpc>
            </a:pPr>
            <a:r>
              <a:rPr lang="en-US" sz="5199">
                <a:solidFill>
                  <a:srgbClr val="000000"/>
                </a:solidFill>
                <a:latin typeface="Aileron Regular"/>
              </a:rPr>
              <a:t>podem ser de duas formas (A e B)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882765"/>
            <a:ext cx="4585636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Architects Daughter"/>
              </a:rPr>
              <a:t>Ex: H₂O; O₃ e SO₂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57250"/>
            <a:ext cx="7962900" cy="1543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 err="1">
                <a:solidFill>
                  <a:srgbClr val="000000"/>
                </a:solidFill>
                <a:latin typeface="Architects Daughter"/>
              </a:rPr>
              <a:t>Sistemas</a:t>
            </a: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 com…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908108"/>
            <a:ext cx="8405665" cy="138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3900" b="1" dirty="0">
                <a:solidFill>
                  <a:srgbClr val="0070C0"/>
                </a:solidFill>
                <a:latin typeface="Architects Daughter"/>
              </a:rPr>
              <a:t>B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. </a:t>
            </a:r>
            <a:r>
              <a:rPr lang="en-US" sz="3900" u="sng" dirty="0">
                <a:solidFill>
                  <a:srgbClr val="000000"/>
                </a:solidFill>
                <a:latin typeface="Architects Daughter"/>
              </a:rPr>
              <a:t>Angular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se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sobrar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elétrons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no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elemento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central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após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estabilizar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. </a:t>
            </a:r>
          </a:p>
        </p:txBody>
      </p:sp>
      <p:pic>
        <p:nvPicPr>
          <p:cNvPr id="5124" name="Picture 4" descr="Matemática e química na mesma lista? Conheça geometria molecular!">
            <a:extLst>
              <a:ext uri="{FF2B5EF4-FFF2-40B4-BE49-F238E27FC236}">
                <a16:creationId xmlns:a16="http://schemas.microsoft.com/office/drawing/2014/main" id="{B4A439CB-EDC7-AD49-A9CE-B845C4076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269" y="3849177"/>
            <a:ext cx="4984962" cy="288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D54D9D9-F3B0-7C4F-9270-D069AADD47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20" y="6716029"/>
            <a:ext cx="11049000" cy="341545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D42FA1C-F58D-4541-AA93-C079DAF5B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50" y="155515"/>
            <a:ext cx="9069700" cy="33912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166"/>
          <a:stretch>
            <a:fillRect/>
          </a:stretch>
        </p:blipFill>
        <p:spPr>
          <a:xfrm>
            <a:off x="-971550" y="3749621"/>
            <a:ext cx="3719595" cy="20767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200400" y="1003208"/>
            <a:ext cx="11550137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LIGAÇÕES QUÍMICAS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934200" y="4229100"/>
            <a:ext cx="5147965" cy="4371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80"/>
              </a:lnSpc>
              <a:spcBef>
                <a:spcPct val="0"/>
              </a:spcBef>
            </a:pPr>
            <a:r>
              <a:rPr lang="en-US" sz="8200" dirty="0" err="1">
                <a:solidFill>
                  <a:srgbClr val="000000"/>
                </a:solidFill>
                <a:latin typeface="Architects Daughter"/>
              </a:rPr>
              <a:t>Iônicas</a:t>
            </a:r>
            <a:endParaRPr lang="en-US" sz="8200" dirty="0">
              <a:solidFill>
                <a:srgbClr val="000000"/>
              </a:solidFill>
              <a:latin typeface="Architects Daughter"/>
            </a:endParaRPr>
          </a:p>
          <a:p>
            <a:pPr>
              <a:lnSpc>
                <a:spcPts val="11480"/>
              </a:lnSpc>
              <a:spcBef>
                <a:spcPct val="0"/>
              </a:spcBef>
            </a:pPr>
            <a:endParaRPr lang="en-US" sz="8200" dirty="0">
              <a:solidFill>
                <a:srgbClr val="000000"/>
              </a:solidFill>
              <a:latin typeface="Architects Daughter"/>
            </a:endParaRPr>
          </a:p>
          <a:p>
            <a:pPr>
              <a:lnSpc>
                <a:spcPts val="11480"/>
              </a:lnSpc>
              <a:spcBef>
                <a:spcPct val="0"/>
              </a:spcBef>
            </a:pPr>
            <a:r>
              <a:rPr lang="en-US" sz="8200" dirty="0" err="1">
                <a:solidFill>
                  <a:srgbClr val="000000"/>
                </a:solidFill>
                <a:latin typeface="Architects Daughter"/>
              </a:rPr>
              <a:t>Covalentes</a:t>
            </a:r>
            <a:endParaRPr lang="en-US" sz="8200" dirty="0">
              <a:solidFill>
                <a:srgbClr val="000000"/>
              </a:solidFill>
              <a:latin typeface="Architects Daughter"/>
            </a:endParaRPr>
          </a:p>
        </p:txBody>
      </p:sp>
      <p:pic>
        <p:nvPicPr>
          <p:cNvPr id="1026" name="Picture 2" descr="Imagem béquer - Imagens Grátis Para Imprimir - img 28220">
            <a:extLst>
              <a:ext uri="{FF2B5EF4-FFF2-40B4-BE49-F238E27FC236}">
                <a16:creationId xmlns:a16="http://schemas.microsoft.com/office/drawing/2014/main" id="{DF590C82-293B-6046-8CD4-0CF3883F2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78544"/>
            <a:ext cx="1219200" cy="172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frasco de laboratório - Imagens Grátis Para Imprimir - img 28229">
            <a:extLst>
              <a:ext uri="{FF2B5EF4-FFF2-40B4-BE49-F238E27FC236}">
                <a16:creationId xmlns:a16="http://schemas.microsoft.com/office/drawing/2014/main" id="{CF287F03-DEF9-DF44-8144-748521352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976894"/>
            <a:ext cx="1219200" cy="172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958"/>
          <a:stretch>
            <a:fillRect/>
          </a:stretch>
        </p:blipFill>
        <p:spPr>
          <a:xfrm>
            <a:off x="0" y="0"/>
            <a:ext cx="18288000" cy="10248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658927" y="5401034"/>
            <a:ext cx="5285762" cy="45918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538772"/>
            <a:ext cx="10015241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200" dirty="0">
                <a:solidFill>
                  <a:srgbClr val="000000"/>
                </a:solidFill>
                <a:latin typeface="Aileron Regular"/>
              </a:rPr>
              <a:t>4 </a:t>
            </a:r>
            <a:r>
              <a:rPr lang="en-US" sz="5200" dirty="0" err="1">
                <a:solidFill>
                  <a:srgbClr val="000000"/>
                </a:solidFill>
                <a:latin typeface="Aileron Regular"/>
              </a:rPr>
              <a:t>Átomos</a:t>
            </a:r>
            <a:r>
              <a:rPr lang="en-US" sz="5200" dirty="0">
                <a:solidFill>
                  <a:srgbClr val="000000"/>
                </a:solidFill>
                <a:latin typeface="Aileron Regular"/>
              </a:rPr>
              <a:t> (AX₃)</a:t>
            </a:r>
          </a:p>
          <a:p>
            <a:pPr>
              <a:lnSpc>
                <a:spcPts val="7280"/>
              </a:lnSpc>
            </a:pPr>
            <a:r>
              <a:rPr lang="en-US" sz="5199" dirty="0" err="1">
                <a:solidFill>
                  <a:srgbClr val="000000"/>
                </a:solidFill>
                <a:latin typeface="Aileron Regular"/>
              </a:rPr>
              <a:t>podem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 ser de </a:t>
            </a:r>
            <a:r>
              <a:rPr lang="en-US" sz="5199" dirty="0" err="1">
                <a:solidFill>
                  <a:srgbClr val="000000"/>
                </a:solidFill>
                <a:latin typeface="Aileron Regular"/>
              </a:rPr>
              <a:t>duas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ileron Regular"/>
              </a:rPr>
              <a:t>formas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 (</a:t>
            </a:r>
            <a:r>
              <a:rPr lang="en-US" sz="5199" dirty="0">
                <a:solidFill>
                  <a:srgbClr val="FF0000"/>
                </a:solidFill>
                <a:latin typeface="Aileron Regular"/>
              </a:rPr>
              <a:t>C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 e </a:t>
            </a:r>
            <a:r>
              <a:rPr lang="en-US" sz="5199" b="1" dirty="0">
                <a:solidFill>
                  <a:srgbClr val="0070C0"/>
                </a:solidFill>
                <a:latin typeface="Aileron Regular"/>
              </a:rPr>
              <a:t>D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6888535"/>
            <a:ext cx="4600374" cy="7655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Architects Daughter"/>
              </a:rPr>
              <a:t>Ex: BH₃ e BI₃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57250"/>
            <a:ext cx="8801100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 err="1">
                <a:solidFill>
                  <a:srgbClr val="000000"/>
                </a:solidFill>
                <a:latin typeface="Architects Daughter"/>
              </a:rPr>
              <a:t>Sistemas</a:t>
            </a: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 com...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908108"/>
            <a:ext cx="10015241" cy="138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3900" b="1" dirty="0">
                <a:solidFill>
                  <a:srgbClr val="FF0000"/>
                </a:solidFill>
                <a:latin typeface="Architects Daughter"/>
              </a:rPr>
              <a:t>C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. </a:t>
            </a:r>
            <a:r>
              <a:rPr lang="en-US" sz="3900" u="sng" dirty="0">
                <a:solidFill>
                  <a:srgbClr val="000000"/>
                </a:solidFill>
                <a:latin typeface="Architects Daughter"/>
              </a:rPr>
              <a:t>Trigonal Plana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se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não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sobrar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elétrons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no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elemento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central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46319" y="6133865"/>
            <a:ext cx="4279269" cy="941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6"/>
              </a:lnSpc>
            </a:pPr>
            <a:r>
              <a:rPr lang="en-US" sz="2697" dirty="0" err="1">
                <a:solidFill>
                  <a:srgbClr val="000000"/>
                </a:solidFill>
                <a:latin typeface="Architects Daughter"/>
              </a:rPr>
              <a:t>Geometria</a:t>
            </a:r>
            <a:r>
              <a:rPr lang="en-US" sz="2697" dirty="0">
                <a:solidFill>
                  <a:srgbClr val="000000"/>
                </a:solidFill>
                <a:latin typeface="Architects Daughter"/>
              </a:rPr>
              <a:t> Trigonal Plana</a:t>
            </a:r>
          </a:p>
          <a:p>
            <a:pPr algn="ctr">
              <a:lnSpc>
                <a:spcPts val="3776"/>
              </a:lnSpc>
              <a:spcBef>
                <a:spcPct val="0"/>
              </a:spcBef>
            </a:pPr>
            <a:r>
              <a:rPr lang="en-US" sz="2697" dirty="0">
                <a:solidFill>
                  <a:srgbClr val="000000"/>
                </a:solidFill>
                <a:latin typeface="Architects Daughter"/>
              </a:rPr>
              <a:t>(</a:t>
            </a:r>
            <a:r>
              <a:rPr lang="en-US" sz="2697" dirty="0" err="1">
                <a:solidFill>
                  <a:srgbClr val="000000"/>
                </a:solidFill>
                <a:latin typeface="Architects Daughter"/>
              </a:rPr>
              <a:t>ou</a:t>
            </a:r>
            <a:r>
              <a:rPr lang="en-US" sz="2697" dirty="0">
                <a:solidFill>
                  <a:srgbClr val="000000"/>
                </a:solidFill>
                <a:latin typeface="Architects Daughter"/>
              </a:rPr>
              <a:t> triangular)</a:t>
            </a:r>
          </a:p>
        </p:txBody>
      </p:sp>
      <p:pic>
        <p:nvPicPr>
          <p:cNvPr id="6146" name="Picture 2" descr="Editora FTD - Geometria molecular">
            <a:extLst>
              <a:ext uri="{FF2B5EF4-FFF2-40B4-BE49-F238E27FC236}">
                <a16:creationId xmlns:a16="http://schemas.microsoft.com/office/drawing/2014/main" id="{C6599019-A263-2441-9349-8173BA6D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289" y="362723"/>
            <a:ext cx="65405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582400" y="348982"/>
            <a:ext cx="5270891" cy="39828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538772"/>
            <a:ext cx="10015241" cy="1820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200" dirty="0">
                <a:solidFill>
                  <a:srgbClr val="000000"/>
                </a:solidFill>
                <a:latin typeface="Aileron Regular"/>
              </a:rPr>
              <a:t>4 </a:t>
            </a:r>
            <a:r>
              <a:rPr lang="en-US" sz="5200" dirty="0" err="1">
                <a:solidFill>
                  <a:srgbClr val="000000"/>
                </a:solidFill>
                <a:latin typeface="Aileron Regular"/>
              </a:rPr>
              <a:t>Átomos</a:t>
            </a:r>
            <a:r>
              <a:rPr lang="en-US" sz="5200" dirty="0">
                <a:solidFill>
                  <a:srgbClr val="000000"/>
                </a:solidFill>
                <a:latin typeface="Aileron Regular"/>
              </a:rPr>
              <a:t> (AX₃)</a:t>
            </a:r>
          </a:p>
          <a:p>
            <a:pPr>
              <a:lnSpc>
                <a:spcPts val="7280"/>
              </a:lnSpc>
            </a:pPr>
            <a:r>
              <a:rPr lang="en-US" sz="5199" dirty="0" err="1">
                <a:solidFill>
                  <a:srgbClr val="000000"/>
                </a:solidFill>
                <a:latin typeface="Aileron Regular"/>
              </a:rPr>
              <a:t>podem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 ser de </a:t>
            </a:r>
            <a:r>
              <a:rPr lang="en-US" sz="5199" dirty="0" err="1">
                <a:solidFill>
                  <a:srgbClr val="000000"/>
                </a:solidFill>
                <a:latin typeface="Aileron Regular"/>
              </a:rPr>
              <a:t>duas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5199" dirty="0" err="1">
                <a:solidFill>
                  <a:srgbClr val="000000"/>
                </a:solidFill>
                <a:latin typeface="Aileron Regular"/>
              </a:rPr>
              <a:t>formas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 (C e </a:t>
            </a:r>
            <a:r>
              <a:rPr lang="en-US" sz="5199" b="1" dirty="0">
                <a:solidFill>
                  <a:srgbClr val="0070C0"/>
                </a:solidFill>
                <a:latin typeface="Aileron Regular"/>
              </a:rPr>
              <a:t>D</a:t>
            </a:r>
            <a:r>
              <a:rPr lang="en-US" sz="5199" dirty="0">
                <a:solidFill>
                  <a:srgbClr val="000000"/>
                </a:solidFill>
                <a:latin typeface="Aileron Regular"/>
              </a:rPr>
              <a:t>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6888535"/>
            <a:ext cx="3820790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rchitects Daughter"/>
              </a:rPr>
              <a:t>Ex: NH₃; PCl₃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857250"/>
            <a:ext cx="764158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Architects Daughter"/>
              </a:rPr>
              <a:t>Sistemas com..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908108"/>
            <a:ext cx="10015241" cy="1384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3900" b="1" dirty="0">
                <a:solidFill>
                  <a:srgbClr val="0070C0"/>
                </a:solidFill>
                <a:latin typeface="Architects Daughter"/>
              </a:rPr>
              <a:t>D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. </a:t>
            </a:r>
            <a:r>
              <a:rPr lang="en-US" sz="3900" u="sng" dirty="0">
                <a:solidFill>
                  <a:srgbClr val="000000"/>
                </a:solidFill>
                <a:latin typeface="Architects Daughter"/>
              </a:rPr>
              <a:t>Trigonal </a:t>
            </a:r>
            <a:r>
              <a:rPr lang="en-US" sz="3900" u="sng" dirty="0" err="1">
                <a:solidFill>
                  <a:srgbClr val="000000"/>
                </a:solidFill>
                <a:latin typeface="Architects Daughter"/>
              </a:rPr>
              <a:t>Piramidal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se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sobrar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elétrons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no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elemento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central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após</a:t>
            </a:r>
            <a:r>
              <a:rPr lang="en-US" sz="39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rchitects Daughter"/>
              </a:rPr>
              <a:t>estabilizar</a:t>
            </a:r>
            <a:endParaRPr lang="en-US" sz="3900" dirty="0">
              <a:solidFill>
                <a:srgbClr val="000000"/>
              </a:solidFill>
              <a:latin typeface="Architects Daughte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60312" y="4544138"/>
            <a:ext cx="5270891" cy="115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1"/>
              </a:lnSpc>
              <a:spcBef>
                <a:spcPct val="0"/>
              </a:spcBef>
            </a:pPr>
            <a:r>
              <a:rPr lang="en-US" sz="3322" dirty="0" err="1">
                <a:solidFill>
                  <a:srgbClr val="000000"/>
                </a:solidFill>
                <a:latin typeface="Architects Daughter"/>
              </a:rPr>
              <a:t>Geometria</a:t>
            </a:r>
            <a:r>
              <a:rPr lang="en-US" sz="3322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22" dirty="0" err="1">
                <a:solidFill>
                  <a:srgbClr val="000000"/>
                </a:solidFill>
                <a:latin typeface="Architects Daughter"/>
              </a:rPr>
              <a:t>Piramidal</a:t>
            </a:r>
            <a:r>
              <a:rPr lang="en-US" sz="3322" dirty="0">
                <a:solidFill>
                  <a:srgbClr val="000000"/>
                </a:solidFill>
                <a:latin typeface="Architects Daughter"/>
              </a:rPr>
              <a:t> Trigonal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A4114DF-FC44-F344-9F70-FC7EFCD78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294763"/>
            <a:ext cx="10762658" cy="39828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541"/>
          <a:stretch>
            <a:fillRect/>
          </a:stretch>
        </p:blipFill>
        <p:spPr>
          <a:xfrm>
            <a:off x="0" y="76200"/>
            <a:ext cx="18288000" cy="10325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954000" y="4685030"/>
            <a:ext cx="5207208" cy="49627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954000" y="-260959"/>
            <a:ext cx="4580615" cy="498408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538772"/>
            <a:ext cx="10015241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Aileron Regular"/>
              </a:rPr>
              <a:t>5 Átomos (AX₄)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23130"/>
            <a:ext cx="5888129" cy="765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Architects Daughter"/>
              </a:rPr>
              <a:t>Ex.: CH₄ , </a:t>
            </a:r>
            <a:r>
              <a:rPr lang="en-US" sz="4400" dirty="0" err="1">
                <a:solidFill>
                  <a:srgbClr val="000000"/>
                </a:solidFill>
                <a:latin typeface="Architects Daughter"/>
              </a:rPr>
              <a:t>SiCl</a:t>
            </a:r>
            <a:r>
              <a:rPr lang="en-US" sz="4400" dirty="0">
                <a:solidFill>
                  <a:srgbClr val="000000"/>
                </a:solidFill>
                <a:latin typeface="Architects Daughter"/>
              </a:rPr>
              <a:t>₄ e </a:t>
            </a:r>
            <a:r>
              <a:rPr lang="en-US" sz="4400" dirty="0" err="1">
                <a:solidFill>
                  <a:srgbClr val="000000"/>
                </a:solidFill>
                <a:latin typeface="Architects Daughter"/>
              </a:rPr>
              <a:t>CCl</a:t>
            </a:r>
            <a:r>
              <a:rPr lang="en-US" sz="4400" dirty="0">
                <a:solidFill>
                  <a:srgbClr val="000000"/>
                </a:solidFill>
                <a:latin typeface="Architects Daughter"/>
              </a:rPr>
              <a:t>₄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19199" y="879191"/>
            <a:ext cx="10015241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 err="1">
                <a:solidFill>
                  <a:srgbClr val="000000"/>
                </a:solidFill>
                <a:latin typeface="Architects Daughter"/>
              </a:rPr>
              <a:t>Sistemas</a:t>
            </a: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 com...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794760"/>
            <a:ext cx="10015241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3900" u="sng">
                <a:solidFill>
                  <a:srgbClr val="000000"/>
                </a:solidFill>
                <a:latin typeface="Architects Daughter"/>
              </a:rPr>
              <a:t>Tetraédrica:</a:t>
            </a:r>
            <a:r>
              <a:rPr lang="en-US" sz="3900">
                <a:solidFill>
                  <a:srgbClr val="000000"/>
                </a:solidFill>
                <a:latin typeface="Architects Daughter"/>
              </a:rPr>
              <a:t> 1 átomo central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0CCB071-3A08-3C46-9117-F4E81DF11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621589"/>
            <a:ext cx="11745291" cy="425327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125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849490" y="4457700"/>
            <a:ext cx="4897326" cy="54607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590895" y="1516902"/>
            <a:ext cx="5295023" cy="621334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538772"/>
            <a:ext cx="10015241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Aileron Regular"/>
              </a:rPr>
              <a:t>6 Átomos (AX₅)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723130"/>
            <a:ext cx="4116124" cy="1560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400" dirty="0">
                <a:solidFill>
                  <a:srgbClr val="000000"/>
                </a:solidFill>
                <a:latin typeface="Architects Daughter"/>
              </a:rPr>
              <a:t>Ex.: </a:t>
            </a:r>
            <a:r>
              <a:rPr lang="en-US" sz="4400" dirty="0" err="1">
                <a:solidFill>
                  <a:srgbClr val="000000"/>
                </a:solidFill>
                <a:latin typeface="Architects Daughter"/>
              </a:rPr>
              <a:t>PCl</a:t>
            </a:r>
            <a:r>
              <a:rPr lang="en-US" sz="4400" dirty="0">
                <a:solidFill>
                  <a:srgbClr val="000000"/>
                </a:solidFill>
                <a:latin typeface="Architects Daughter"/>
              </a:rPr>
              <a:t>₅ , PI₅ e XF4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57250"/>
            <a:ext cx="8115300" cy="1543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 err="1">
                <a:solidFill>
                  <a:srgbClr val="000000"/>
                </a:solidFill>
                <a:latin typeface="Architects Daughter"/>
              </a:rPr>
              <a:t>Sistemas</a:t>
            </a: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 com...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794760"/>
            <a:ext cx="10015241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3900" u="sng">
                <a:solidFill>
                  <a:srgbClr val="000000"/>
                </a:solidFill>
                <a:latin typeface="Architects Daughter"/>
              </a:rPr>
              <a:t>Bipirâmide Trigonal:</a:t>
            </a:r>
            <a:r>
              <a:rPr lang="en-US" sz="3900">
                <a:solidFill>
                  <a:srgbClr val="000000"/>
                </a:solidFill>
                <a:latin typeface="Architects Daughter"/>
              </a:rPr>
              <a:t> 1 átomo central.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20167" y="4649250"/>
            <a:ext cx="5032307" cy="50323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24016" y="1276295"/>
            <a:ext cx="6572148" cy="641185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538772"/>
            <a:ext cx="10015241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80"/>
              </a:lnSpc>
            </a:pPr>
            <a:r>
              <a:rPr lang="en-US" sz="5200">
                <a:solidFill>
                  <a:srgbClr val="000000"/>
                </a:solidFill>
                <a:latin typeface="Aileron Regular"/>
              </a:rPr>
              <a:t>7 Átomos (AX₆)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723130"/>
            <a:ext cx="2594017" cy="75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400">
                <a:solidFill>
                  <a:srgbClr val="000000"/>
                </a:solidFill>
                <a:latin typeface="Architects Daughter"/>
              </a:rPr>
              <a:t>Ex.: SF₆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57250"/>
            <a:ext cx="8115300" cy="1543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 err="1">
                <a:solidFill>
                  <a:srgbClr val="000000"/>
                </a:solidFill>
                <a:latin typeface="Architects Daughter"/>
              </a:rPr>
              <a:t>Sistemas</a:t>
            </a: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 com…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794760"/>
            <a:ext cx="10015241" cy="66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  <a:spcBef>
                <a:spcPct val="0"/>
              </a:spcBef>
            </a:pPr>
            <a:r>
              <a:rPr lang="en-US" sz="3900" u="sng">
                <a:solidFill>
                  <a:srgbClr val="000000"/>
                </a:solidFill>
                <a:latin typeface="Architects Daughter"/>
              </a:rPr>
              <a:t>Octaédrica:</a:t>
            </a:r>
            <a:r>
              <a:rPr lang="en-US" sz="3900">
                <a:solidFill>
                  <a:srgbClr val="000000"/>
                </a:solidFill>
                <a:latin typeface="Architects Daughter"/>
              </a:rPr>
              <a:t> 1 átomo central.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333"/>
          <a:stretch>
            <a:fillRect/>
          </a:stretch>
        </p:blipFill>
        <p:spPr>
          <a:xfrm>
            <a:off x="0" y="0"/>
            <a:ext cx="18288000" cy="1036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05307" y="2836635"/>
            <a:ext cx="16477387" cy="58830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857250"/>
            <a:ext cx="12230100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POSSÍVEIS ÂNGULOS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541"/>
          <a:stretch>
            <a:fillRect/>
          </a:stretch>
        </p:blipFill>
        <p:spPr>
          <a:xfrm>
            <a:off x="-838200" y="4762500"/>
            <a:ext cx="7680960" cy="433654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959033"/>
            <a:ext cx="17103858" cy="6991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r>
              <a:rPr lang="en-US" sz="3900" dirty="0" err="1">
                <a:solidFill>
                  <a:srgbClr val="000000"/>
                </a:solidFill>
                <a:latin typeface="Aileron Regular"/>
              </a:rPr>
              <a:t>Hibridização</a:t>
            </a:r>
            <a:r>
              <a:rPr lang="en-US" sz="3900" dirty="0">
                <a:solidFill>
                  <a:srgbClr val="000000"/>
                </a:solidFill>
                <a:latin typeface="Aileron Regular"/>
              </a:rPr>
              <a:t> de </a:t>
            </a:r>
            <a:r>
              <a:rPr lang="en-US" sz="3900" dirty="0" err="1">
                <a:solidFill>
                  <a:srgbClr val="000000"/>
                </a:solidFill>
                <a:latin typeface="Aileron Regular"/>
              </a:rPr>
              <a:t>orbitais</a:t>
            </a:r>
            <a:endParaRPr lang="en-US" sz="3900" dirty="0">
              <a:solidFill>
                <a:srgbClr val="000000"/>
              </a:solidFill>
              <a:latin typeface="Aileron Regular"/>
            </a:endParaRP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endParaRPr lang="en-US" sz="3900" dirty="0">
              <a:solidFill>
                <a:srgbClr val="000000"/>
              </a:solidFill>
              <a:latin typeface="Aileron Regular"/>
            </a:endParaRP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Aileron Regular"/>
              </a:rPr>
              <a:t>H₂ </a:t>
            </a: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endParaRPr lang="en-US" sz="3900" dirty="0">
              <a:solidFill>
                <a:srgbClr val="000000"/>
              </a:solidFill>
              <a:latin typeface="Aileron Regular"/>
            </a:endParaRP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endParaRPr lang="en-US" sz="3900" dirty="0">
              <a:solidFill>
                <a:srgbClr val="000000"/>
              </a:solidFill>
              <a:latin typeface="Aileron Regular"/>
            </a:endParaRP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endParaRPr lang="en-US" sz="3900" dirty="0">
              <a:solidFill>
                <a:srgbClr val="000000"/>
              </a:solidFill>
              <a:latin typeface="Aileron Regular"/>
            </a:endParaRP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endParaRPr lang="en-US" sz="3900" dirty="0">
              <a:solidFill>
                <a:srgbClr val="000000"/>
              </a:solidFill>
              <a:latin typeface="Aileron Regular"/>
            </a:endParaRP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Aileron Regular"/>
              </a:rPr>
              <a:t> 						mas e para </a:t>
            </a:r>
            <a:r>
              <a:rPr lang="en-US" sz="3900" b="1" dirty="0">
                <a:solidFill>
                  <a:srgbClr val="0070C0"/>
                </a:solidFill>
                <a:latin typeface="Aileron Regular"/>
              </a:rPr>
              <a:t>BeF</a:t>
            </a:r>
            <a:r>
              <a:rPr lang="en-US" sz="3900" b="1" baseline="-25000" dirty="0">
                <a:solidFill>
                  <a:srgbClr val="0070C0"/>
                </a:solidFill>
                <a:latin typeface="Aileron Regular"/>
              </a:rPr>
              <a:t>2</a:t>
            </a:r>
            <a:r>
              <a:rPr lang="en-US" sz="3900" b="1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900" dirty="0">
                <a:solidFill>
                  <a:srgbClr val="000000"/>
                </a:solidFill>
                <a:latin typeface="Aileron Regular"/>
              </a:rPr>
              <a:t>(Be- 2A e F- 7A) </a:t>
            </a:r>
            <a:r>
              <a:rPr lang="en-US" sz="3900" dirty="0" err="1">
                <a:solidFill>
                  <a:srgbClr val="000000"/>
                </a:solidFill>
                <a:latin typeface="Aileron Regular"/>
              </a:rPr>
              <a:t>hibridização</a:t>
            </a:r>
            <a:r>
              <a:rPr lang="en-US" sz="390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900" dirty="0" err="1">
                <a:solidFill>
                  <a:srgbClr val="000000"/>
                </a:solidFill>
                <a:latin typeface="Aileron Regular"/>
              </a:rPr>
              <a:t>sp</a:t>
            </a:r>
            <a:endParaRPr lang="en-US" sz="3900" dirty="0">
              <a:solidFill>
                <a:srgbClr val="000000"/>
              </a:solidFill>
              <a:latin typeface="Aileron Regular"/>
            </a:endParaRP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Aileron Regular"/>
              </a:rPr>
              <a:t>						</a:t>
            </a:r>
            <a:r>
              <a:rPr lang="en-US" sz="3900" b="1" dirty="0">
                <a:solidFill>
                  <a:srgbClr val="0070C0"/>
                </a:solidFill>
                <a:latin typeface="Aileron Regular"/>
              </a:rPr>
              <a:t>BF</a:t>
            </a:r>
            <a:r>
              <a:rPr lang="en-US" sz="3900" b="1" baseline="-25000" dirty="0">
                <a:solidFill>
                  <a:srgbClr val="0070C0"/>
                </a:solidFill>
                <a:latin typeface="Aileron Regular"/>
              </a:rPr>
              <a:t>3</a:t>
            </a:r>
            <a:r>
              <a:rPr lang="en-US" sz="3900" dirty="0">
                <a:solidFill>
                  <a:srgbClr val="000000"/>
                </a:solidFill>
                <a:latin typeface="Aileron Regular"/>
              </a:rPr>
              <a:t> (B </a:t>
            </a:r>
            <a:r>
              <a:rPr lang="en-US" sz="3900" dirty="0" err="1">
                <a:solidFill>
                  <a:srgbClr val="000000"/>
                </a:solidFill>
                <a:latin typeface="Aileron Regular"/>
              </a:rPr>
              <a:t>tem</a:t>
            </a:r>
            <a:r>
              <a:rPr lang="en-US" sz="3900" dirty="0">
                <a:solidFill>
                  <a:srgbClr val="000000"/>
                </a:solidFill>
                <a:latin typeface="Aileron Regular"/>
              </a:rPr>
              <a:t> Z=5 1s² 2s² 2p¹ e F-7A) </a:t>
            </a:r>
            <a:r>
              <a:rPr lang="en-US" sz="3900" dirty="0" err="1">
                <a:solidFill>
                  <a:srgbClr val="000000"/>
                </a:solidFill>
                <a:latin typeface="Aileron Regular"/>
              </a:rPr>
              <a:t>hibridização</a:t>
            </a:r>
            <a:r>
              <a:rPr lang="en-US" sz="3900" dirty="0">
                <a:solidFill>
                  <a:srgbClr val="000000"/>
                </a:solidFill>
                <a:latin typeface="Aileron Regular"/>
              </a:rPr>
              <a:t> sp²</a:t>
            </a:r>
          </a:p>
          <a:p>
            <a:pPr marL="0" lvl="0" indent="0" algn="l">
              <a:lnSpc>
                <a:spcPts val="5460"/>
              </a:lnSpc>
              <a:spcBef>
                <a:spcPct val="0"/>
              </a:spcBef>
            </a:pPr>
            <a:r>
              <a:rPr lang="en-US" sz="3900" dirty="0">
                <a:solidFill>
                  <a:srgbClr val="000000"/>
                </a:solidFill>
                <a:latin typeface="Aileron Regular"/>
              </a:rPr>
              <a:t>						</a:t>
            </a:r>
            <a:r>
              <a:rPr lang="en-US" sz="3900" b="1" dirty="0">
                <a:solidFill>
                  <a:srgbClr val="0070C0"/>
                </a:solidFill>
                <a:latin typeface="Aileron Regular"/>
              </a:rPr>
              <a:t>CH</a:t>
            </a:r>
            <a:r>
              <a:rPr lang="en-US" sz="3900" b="1" baseline="-25000" dirty="0">
                <a:solidFill>
                  <a:srgbClr val="0070C0"/>
                </a:solidFill>
                <a:latin typeface="Aileron Regular"/>
              </a:rPr>
              <a:t>4</a:t>
            </a:r>
            <a:r>
              <a:rPr lang="en-US" sz="3900" dirty="0">
                <a:solidFill>
                  <a:srgbClr val="000000"/>
                </a:solidFill>
                <a:latin typeface="Aileron Regular"/>
              </a:rPr>
              <a:t> (C 1s² 2s² 2p² e H-1s¹) </a:t>
            </a:r>
            <a:r>
              <a:rPr lang="en-US" sz="3900" dirty="0" err="1">
                <a:solidFill>
                  <a:srgbClr val="000000"/>
                </a:solidFill>
                <a:latin typeface="Aileron Regular"/>
              </a:rPr>
              <a:t>hibridização</a:t>
            </a:r>
            <a:r>
              <a:rPr lang="en-US" sz="3900" dirty="0">
                <a:solidFill>
                  <a:srgbClr val="000000"/>
                </a:solidFill>
                <a:latin typeface="Aileron Regular"/>
              </a:rPr>
              <a:t> sp³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620000" y="1638300"/>
            <a:ext cx="10820400" cy="64922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857250"/>
            <a:ext cx="11620500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TEORIA DE VALÊNCIA</a:t>
            </a:r>
          </a:p>
        </p:txBody>
      </p:sp>
      <p:pic>
        <p:nvPicPr>
          <p:cNvPr id="7170" name="Picture 2" descr="sinal ok | VDI Brasil">
            <a:extLst>
              <a:ext uri="{FF2B5EF4-FFF2-40B4-BE49-F238E27FC236}">
                <a16:creationId xmlns:a16="http://schemas.microsoft.com/office/drawing/2014/main" id="{B9761E6F-59DB-7841-A332-4409A1BC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120" y="4120641"/>
            <a:ext cx="3200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s”, “mais” e “más”">
            <a:extLst>
              <a:ext uri="{FF2B5EF4-FFF2-40B4-BE49-F238E27FC236}">
                <a16:creationId xmlns:a16="http://schemas.microsoft.com/office/drawing/2014/main" id="{CC7532CD-CC6D-2545-8FD4-811B8A3FA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" y="6184900"/>
            <a:ext cx="5689600" cy="3556000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125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235341"/>
            <a:ext cx="16230600" cy="371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4"/>
              </a:lnSpc>
            </a:pPr>
            <a:r>
              <a:rPr lang="en-US" sz="3510" dirty="0">
                <a:solidFill>
                  <a:srgbClr val="000000"/>
                </a:solidFill>
                <a:latin typeface="Aileron Regular"/>
              </a:rPr>
              <a:t>A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molécula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BeF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₂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foi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identificada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experimentalmente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:</a:t>
            </a:r>
          </a:p>
          <a:p>
            <a:pPr>
              <a:lnSpc>
                <a:spcPts val="4914"/>
              </a:lnSpc>
            </a:pPr>
            <a:r>
              <a:rPr lang="en-US" sz="3510" dirty="0">
                <a:solidFill>
                  <a:srgbClr val="000000"/>
                </a:solidFill>
                <a:latin typeface="Aileron Regular"/>
              </a:rPr>
              <a:t>A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configuração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eletrônica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do Be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é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: 1s² 2s²</a:t>
            </a:r>
          </a:p>
          <a:p>
            <a:pPr>
              <a:lnSpc>
                <a:spcPts val="4914"/>
              </a:lnSpc>
            </a:pPr>
            <a:endParaRPr lang="en-US" sz="3510" dirty="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4914"/>
              </a:lnSpc>
            </a:pP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Não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existem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elétrons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desemparelhados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 e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portanto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os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orbitais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b="1" dirty="0">
                <a:solidFill>
                  <a:srgbClr val="0070C0"/>
                </a:solidFill>
                <a:latin typeface="Aileron Regular"/>
              </a:rPr>
              <a:t>NÃO SÃO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apropriados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para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descrever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esta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molécula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.</a:t>
            </a:r>
          </a:p>
          <a:p>
            <a:pPr>
              <a:lnSpc>
                <a:spcPts val="4914"/>
              </a:lnSpc>
              <a:spcBef>
                <a:spcPct val="0"/>
              </a:spcBef>
            </a:pP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Assim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…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154979" y="2302016"/>
            <a:ext cx="4782768" cy="16868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8413" y="6182975"/>
            <a:ext cx="15459334" cy="36040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4350" y="914400"/>
            <a:ext cx="17259300" cy="113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  <a:spcBef>
                <a:spcPct val="0"/>
              </a:spcBef>
            </a:pPr>
            <a:r>
              <a:rPr lang="en-US" sz="6700">
                <a:solidFill>
                  <a:srgbClr val="000000"/>
                </a:solidFill>
                <a:latin typeface="Architects Daughter"/>
              </a:rPr>
              <a:t>TEORIA DA LIGAÇÃO DE VALÊNCIA - TLV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333"/>
          <a:stretch>
            <a:fillRect/>
          </a:stretch>
        </p:blipFill>
        <p:spPr>
          <a:xfrm>
            <a:off x="0" y="0"/>
            <a:ext cx="18288000" cy="1036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66882" y="3501012"/>
            <a:ext cx="10554236" cy="24216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4174" y="6975421"/>
            <a:ext cx="10979652" cy="290913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507957"/>
            <a:ext cx="16230600" cy="5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  <a:spcBef>
                <a:spcPct val="0"/>
              </a:spcBef>
            </a:pPr>
            <a:r>
              <a:rPr lang="en-US" sz="3510">
                <a:solidFill>
                  <a:srgbClr val="000000"/>
                </a:solidFill>
                <a:latin typeface="Aileron Regular"/>
              </a:rPr>
              <a:t>Um orbital 2s e um orbital 2p misturam-se gerando dois orbitais híbridos sp: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14350" y="914400"/>
            <a:ext cx="17259300" cy="113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  <a:spcBef>
                <a:spcPct val="0"/>
              </a:spcBef>
            </a:pPr>
            <a:r>
              <a:rPr lang="en-US" sz="6700">
                <a:solidFill>
                  <a:srgbClr val="000000"/>
                </a:solidFill>
                <a:latin typeface="Architects Daughter"/>
              </a:rPr>
              <a:t>TEORIA DA LIGAÇÃO DE VALÊNCIA - TLV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378775"/>
            <a:ext cx="16230600" cy="5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  <a:spcBef>
                <a:spcPct val="0"/>
              </a:spcBef>
            </a:pPr>
            <a:r>
              <a:rPr lang="en-US" sz="3510">
                <a:solidFill>
                  <a:srgbClr val="000000"/>
                </a:solidFill>
                <a:latin typeface="Aileron Regular"/>
              </a:rPr>
              <a:t>Os lóbulos dos orbitais estão a 180º de distância entre si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b="35410"/>
          <a:stretch>
            <a:fillRect/>
          </a:stretch>
        </p:blipFill>
        <p:spPr>
          <a:xfrm>
            <a:off x="1028700" y="6059204"/>
            <a:ext cx="16086637" cy="25601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8696438"/>
            <a:ext cx="16086637" cy="8292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443489" y="2351916"/>
            <a:ext cx="3525777" cy="149076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285241"/>
            <a:ext cx="10414789" cy="1215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3"/>
              </a:lnSpc>
            </a:pPr>
            <a:r>
              <a:rPr lang="en-US" sz="3510" dirty="0">
                <a:solidFill>
                  <a:srgbClr val="000000"/>
                </a:solidFill>
                <a:latin typeface="Aileron Regular"/>
              </a:rPr>
              <a:t>A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molécula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b="1" dirty="0">
                <a:solidFill>
                  <a:srgbClr val="0070C0"/>
                </a:solidFill>
                <a:latin typeface="Aileron Regular"/>
              </a:rPr>
              <a:t>BF₃</a:t>
            </a:r>
            <a:r>
              <a:rPr lang="en-US" sz="3510" dirty="0">
                <a:solidFill>
                  <a:srgbClr val="58708A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foi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identificada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experimentalmente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:</a:t>
            </a:r>
          </a:p>
          <a:p>
            <a:pPr>
              <a:lnSpc>
                <a:spcPts val="4914"/>
              </a:lnSpc>
              <a:spcBef>
                <a:spcPct val="0"/>
              </a:spcBef>
            </a:pPr>
            <a:r>
              <a:rPr lang="en-US" sz="3509" dirty="0">
                <a:solidFill>
                  <a:srgbClr val="000000"/>
                </a:solidFill>
                <a:latin typeface="Aileron Regular"/>
              </a:rPr>
              <a:t>A </a:t>
            </a:r>
            <a:r>
              <a:rPr lang="en-US" sz="3509" dirty="0" err="1">
                <a:solidFill>
                  <a:srgbClr val="000000"/>
                </a:solidFill>
                <a:latin typeface="Aileron Regular"/>
              </a:rPr>
              <a:t>configuração</a:t>
            </a:r>
            <a:r>
              <a:rPr lang="en-US" sz="35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09" dirty="0" err="1">
                <a:solidFill>
                  <a:srgbClr val="000000"/>
                </a:solidFill>
                <a:latin typeface="Aileron Regular"/>
              </a:rPr>
              <a:t>eletrônica</a:t>
            </a:r>
            <a:r>
              <a:rPr lang="en-US" sz="3509" dirty="0">
                <a:solidFill>
                  <a:srgbClr val="000000"/>
                </a:solidFill>
                <a:latin typeface="Aileron Regular"/>
              </a:rPr>
              <a:t> do </a:t>
            </a:r>
            <a:r>
              <a:rPr lang="en-US" sz="3509" b="1" dirty="0">
                <a:solidFill>
                  <a:srgbClr val="0070C0"/>
                </a:solidFill>
                <a:latin typeface="Aileron Regular"/>
              </a:rPr>
              <a:t>B</a:t>
            </a:r>
            <a:r>
              <a:rPr lang="en-US" sz="3509" dirty="0">
                <a:solidFill>
                  <a:srgbClr val="58708A"/>
                </a:solidFill>
                <a:latin typeface="Aileron Regular"/>
              </a:rPr>
              <a:t> </a:t>
            </a:r>
            <a:r>
              <a:rPr lang="en-US" sz="3509" dirty="0" err="1">
                <a:solidFill>
                  <a:srgbClr val="000000"/>
                </a:solidFill>
                <a:latin typeface="Aileron Regular"/>
              </a:rPr>
              <a:t>é</a:t>
            </a:r>
            <a:r>
              <a:rPr lang="en-US" sz="3509" dirty="0">
                <a:solidFill>
                  <a:srgbClr val="000000"/>
                </a:solidFill>
                <a:latin typeface="Aileron Regular"/>
              </a:rPr>
              <a:t>: 1s² 2s² 2p¹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14350" y="914400"/>
            <a:ext cx="17259300" cy="113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  <a:spcBef>
                <a:spcPct val="0"/>
              </a:spcBef>
            </a:pPr>
            <a:r>
              <a:rPr lang="en-US" sz="6700">
                <a:solidFill>
                  <a:srgbClr val="000000"/>
                </a:solidFill>
                <a:latin typeface="Architects Daughter"/>
              </a:rPr>
              <a:t>Orbitais Híbridos sp²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698049"/>
            <a:ext cx="13163668" cy="5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4"/>
              </a:lnSpc>
              <a:spcBef>
                <a:spcPct val="0"/>
              </a:spcBef>
            </a:pPr>
            <a:r>
              <a:rPr lang="en-US" sz="3510">
                <a:solidFill>
                  <a:srgbClr val="E60000"/>
                </a:solidFill>
                <a:latin typeface="Aileron Regular"/>
              </a:rPr>
              <a:t>Esses orbitais não são apropriados para descrever essa molécula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546854"/>
            <a:ext cx="13163668" cy="1215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4"/>
              </a:lnSpc>
              <a:spcBef>
                <a:spcPct val="0"/>
              </a:spcBef>
            </a:pP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Três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elétrons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do </a:t>
            </a:r>
            <a:r>
              <a:rPr lang="en-US" sz="3510" b="1" dirty="0">
                <a:solidFill>
                  <a:srgbClr val="0070C0"/>
                </a:solidFill>
                <a:latin typeface="Aileron Regular"/>
              </a:rPr>
              <a:t>B</a:t>
            </a:r>
            <a:r>
              <a:rPr lang="en-US" sz="3510" dirty="0">
                <a:solidFill>
                  <a:srgbClr val="58708A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serão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compartilhados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com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os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elétrons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desemparelhados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dos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átomos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de </a:t>
            </a:r>
            <a:r>
              <a:rPr lang="en-US" sz="3510" b="1" dirty="0">
                <a:solidFill>
                  <a:srgbClr val="0070C0"/>
                </a:solidFill>
                <a:latin typeface="Aileron Regular"/>
              </a:rPr>
              <a:t>F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, para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isso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958"/>
          <a:stretch>
            <a:fillRect/>
          </a:stretch>
        </p:blipFill>
        <p:spPr>
          <a:xfrm>
            <a:off x="0" y="0"/>
            <a:ext cx="18288000" cy="10248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09687" y="1255452"/>
            <a:ext cx="14468626" cy="899344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299463" y="-171450"/>
            <a:ext cx="9689074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Architects Daughter"/>
              </a:rPr>
              <a:t>Eletronegatividade</a:t>
            </a:r>
            <a:endParaRPr lang="en-US" sz="9000" dirty="0">
              <a:solidFill>
                <a:srgbClr val="000000"/>
              </a:solidFill>
              <a:latin typeface="Architects Daughter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541"/>
          <a:stretch>
            <a:fillRect/>
          </a:stretch>
        </p:blipFill>
        <p:spPr>
          <a:xfrm>
            <a:off x="0" y="0"/>
            <a:ext cx="18288000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69754" y="2086931"/>
            <a:ext cx="1264038" cy="6604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 l="4861" b="1264"/>
          <a:stretch>
            <a:fillRect/>
          </a:stretch>
        </p:blipFill>
        <p:spPr>
          <a:xfrm>
            <a:off x="4176016" y="3010757"/>
            <a:ext cx="9792006" cy="57498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2368" y="573630"/>
            <a:ext cx="17259300" cy="1134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  <a:spcBef>
                <a:spcPct val="0"/>
              </a:spcBef>
            </a:pPr>
            <a:r>
              <a:rPr lang="en-US" sz="6700">
                <a:solidFill>
                  <a:srgbClr val="000000"/>
                </a:solidFill>
                <a:latin typeface="Architects Daughter"/>
              </a:rPr>
              <a:t>TEORIA DA LIGAÇÃO DE VALÊNCIA - TLV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17568" y="2085500"/>
            <a:ext cx="13708901" cy="5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4"/>
              </a:lnSpc>
              <a:spcBef>
                <a:spcPct val="0"/>
              </a:spcBef>
            </a:pPr>
            <a:r>
              <a:rPr lang="en-US" sz="3510">
                <a:solidFill>
                  <a:srgbClr val="58708A"/>
                </a:solidFill>
                <a:latin typeface="Aileron Regular Bold"/>
              </a:rPr>
              <a:t>Orbitais híbridos sp²</a:t>
            </a:r>
            <a:r>
              <a:rPr lang="en-US" sz="3510">
                <a:solidFill>
                  <a:srgbClr val="000000"/>
                </a:solidFill>
                <a:latin typeface="Aileron Regular"/>
              </a:rPr>
              <a:t> se encontram no mesmo plano                120º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62166" y="8873573"/>
            <a:ext cx="13163668" cy="1215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4"/>
              </a:lnSpc>
              <a:spcBef>
                <a:spcPct val="0"/>
              </a:spcBef>
            </a:pPr>
            <a:r>
              <a:rPr lang="en-US" sz="3510" dirty="0">
                <a:solidFill>
                  <a:srgbClr val="E60000"/>
                </a:solidFill>
                <a:latin typeface="Aileron Regular"/>
              </a:rPr>
              <a:t>A </a:t>
            </a:r>
            <a:r>
              <a:rPr lang="en-US" sz="3510" dirty="0" err="1">
                <a:solidFill>
                  <a:srgbClr val="E60000"/>
                </a:solidFill>
                <a:latin typeface="Aileron Regular"/>
              </a:rPr>
              <a:t>grande</a:t>
            </a:r>
            <a:r>
              <a:rPr lang="en-US" sz="3510" dirty="0">
                <a:solidFill>
                  <a:srgbClr val="E6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E60000"/>
                </a:solidFill>
                <a:latin typeface="Aileron Regular"/>
              </a:rPr>
              <a:t>maioria</a:t>
            </a:r>
            <a:r>
              <a:rPr lang="en-US" sz="3510" dirty="0">
                <a:solidFill>
                  <a:srgbClr val="E60000"/>
                </a:solidFill>
                <a:latin typeface="Aileron Regular"/>
              </a:rPr>
              <a:t> das </a:t>
            </a:r>
            <a:r>
              <a:rPr lang="en-US" sz="3510" dirty="0" err="1">
                <a:solidFill>
                  <a:srgbClr val="E60000"/>
                </a:solidFill>
                <a:latin typeface="Aileron Regular"/>
              </a:rPr>
              <a:t>moléculas</a:t>
            </a:r>
            <a:r>
              <a:rPr lang="en-US" sz="3510" dirty="0">
                <a:solidFill>
                  <a:srgbClr val="E60000"/>
                </a:solidFill>
                <a:latin typeface="Aileron Regular"/>
              </a:rPr>
              <a:t> que </a:t>
            </a:r>
            <a:r>
              <a:rPr lang="en-US" sz="3510" dirty="0" err="1">
                <a:solidFill>
                  <a:srgbClr val="E60000"/>
                </a:solidFill>
                <a:latin typeface="Aileron Regular"/>
              </a:rPr>
              <a:t>possuem</a:t>
            </a:r>
            <a:r>
              <a:rPr lang="en-US" sz="3510" dirty="0">
                <a:solidFill>
                  <a:srgbClr val="E60000"/>
                </a:solidFill>
                <a:latin typeface="Aileron Regular"/>
              </a:rPr>
              <a:t> um </a:t>
            </a:r>
            <a:r>
              <a:rPr lang="en-US" sz="3510" dirty="0" err="1">
                <a:solidFill>
                  <a:srgbClr val="E60000"/>
                </a:solidFill>
                <a:latin typeface="Aileron Regular"/>
              </a:rPr>
              <a:t>arranjo</a:t>
            </a:r>
            <a:r>
              <a:rPr lang="en-US" sz="3510" dirty="0">
                <a:solidFill>
                  <a:srgbClr val="E60000"/>
                </a:solidFill>
                <a:latin typeface="Aileron Regular"/>
              </a:rPr>
              <a:t> trigonal </a:t>
            </a:r>
            <a:r>
              <a:rPr lang="en-US" sz="3510" dirty="0" err="1">
                <a:solidFill>
                  <a:srgbClr val="E60000"/>
                </a:solidFill>
                <a:latin typeface="Aileron Regular"/>
              </a:rPr>
              <a:t>plano</a:t>
            </a:r>
            <a:r>
              <a:rPr lang="en-US" sz="3510" dirty="0">
                <a:solidFill>
                  <a:srgbClr val="E6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E60000"/>
                </a:solidFill>
                <a:latin typeface="Aileron Regular"/>
              </a:rPr>
              <a:t>possuem</a:t>
            </a:r>
            <a:r>
              <a:rPr lang="en-US" sz="3510" dirty="0">
                <a:solidFill>
                  <a:srgbClr val="E6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E60000"/>
                </a:solidFill>
                <a:latin typeface="Aileron Regular"/>
              </a:rPr>
              <a:t>orbitais</a:t>
            </a:r>
            <a:r>
              <a:rPr lang="en-US" sz="3510" dirty="0">
                <a:solidFill>
                  <a:srgbClr val="E6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E60000"/>
                </a:solidFill>
                <a:latin typeface="Aileron Regular"/>
              </a:rPr>
              <a:t>híbridos</a:t>
            </a:r>
            <a:r>
              <a:rPr lang="en-US" sz="3510" dirty="0">
                <a:solidFill>
                  <a:srgbClr val="E60000"/>
                </a:solidFill>
                <a:latin typeface="Aileron Regular"/>
              </a:rPr>
              <a:t> sp² no </a:t>
            </a:r>
            <a:r>
              <a:rPr lang="en-US" sz="3510" dirty="0" err="1">
                <a:solidFill>
                  <a:srgbClr val="E60000"/>
                </a:solidFill>
                <a:latin typeface="Aileron Regular"/>
              </a:rPr>
              <a:t>átomo</a:t>
            </a:r>
            <a:r>
              <a:rPr lang="en-US" sz="3510" dirty="0">
                <a:solidFill>
                  <a:srgbClr val="E60000"/>
                </a:solidFill>
                <a:latin typeface="Aileron Regular"/>
              </a:rPr>
              <a:t> central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541"/>
          <a:stretch>
            <a:fillRect/>
          </a:stretch>
        </p:blipFill>
        <p:spPr>
          <a:xfrm>
            <a:off x="0" y="0"/>
            <a:ext cx="18288000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5987413"/>
            <a:ext cx="16230600" cy="294351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9144000"/>
            <a:ext cx="16230600" cy="84372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590994" y="2351916"/>
            <a:ext cx="2677512" cy="12925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4350" y="914400"/>
            <a:ext cx="17259300" cy="116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0"/>
              </a:lnSpc>
              <a:spcBef>
                <a:spcPct val="0"/>
              </a:spcBef>
            </a:pPr>
            <a:r>
              <a:rPr lang="en-US" sz="6700" dirty="0">
                <a:solidFill>
                  <a:srgbClr val="000000"/>
                </a:solidFill>
                <a:latin typeface="Architects Daughter"/>
              </a:rPr>
              <a:t>ORBITAIS HÍBRIDOS sp³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285241"/>
            <a:ext cx="10414789" cy="1215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3"/>
              </a:lnSpc>
            </a:pPr>
            <a:r>
              <a:rPr lang="en-US" sz="3510" dirty="0">
                <a:solidFill>
                  <a:srgbClr val="000000"/>
                </a:solidFill>
                <a:latin typeface="Aileron Regular"/>
              </a:rPr>
              <a:t>A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molécula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de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metano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, </a:t>
            </a:r>
            <a:r>
              <a:rPr lang="en-US" sz="3510" b="1" dirty="0">
                <a:solidFill>
                  <a:srgbClr val="0070C0"/>
                </a:solidFill>
                <a:latin typeface="Aileron Regular"/>
              </a:rPr>
              <a:t>CH₄</a:t>
            </a:r>
          </a:p>
          <a:p>
            <a:pPr>
              <a:lnSpc>
                <a:spcPts val="4914"/>
              </a:lnSpc>
              <a:spcBef>
                <a:spcPct val="0"/>
              </a:spcBef>
            </a:pPr>
            <a:r>
              <a:rPr lang="en-US" sz="3509" dirty="0">
                <a:solidFill>
                  <a:srgbClr val="000000"/>
                </a:solidFill>
                <a:latin typeface="Aileron Regular"/>
              </a:rPr>
              <a:t>A </a:t>
            </a:r>
            <a:r>
              <a:rPr lang="en-US" sz="3509" dirty="0" err="1">
                <a:solidFill>
                  <a:srgbClr val="000000"/>
                </a:solidFill>
                <a:latin typeface="Aileron Regular"/>
              </a:rPr>
              <a:t>configuração</a:t>
            </a:r>
            <a:r>
              <a:rPr lang="en-US" sz="35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09" dirty="0" err="1">
                <a:solidFill>
                  <a:srgbClr val="000000"/>
                </a:solidFill>
                <a:latin typeface="Aileron Regular"/>
              </a:rPr>
              <a:t>eletrônica</a:t>
            </a:r>
            <a:r>
              <a:rPr lang="en-US" sz="3509" dirty="0">
                <a:solidFill>
                  <a:srgbClr val="000000"/>
                </a:solidFill>
                <a:latin typeface="Aileron Regular"/>
              </a:rPr>
              <a:t> de </a:t>
            </a:r>
            <a:r>
              <a:rPr lang="en-US" sz="3509" b="1" dirty="0">
                <a:solidFill>
                  <a:srgbClr val="0070C0"/>
                </a:solidFill>
                <a:latin typeface="Aileron Regular"/>
              </a:rPr>
              <a:t>C</a:t>
            </a:r>
            <a:r>
              <a:rPr lang="en-US" sz="3509" dirty="0">
                <a:solidFill>
                  <a:srgbClr val="58708A"/>
                </a:solidFill>
                <a:latin typeface="Aileron Regular"/>
              </a:rPr>
              <a:t> </a:t>
            </a:r>
            <a:r>
              <a:rPr lang="en-US" sz="3509" dirty="0" err="1">
                <a:solidFill>
                  <a:srgbClr val="000000"/>
                </a:solidFill>
                <a:latin typeface="Aileron Regular"/>
              </a:rPr>
              <a:t>é</a:t>
            </a:r>
            <a:r>
              <a:rPr lang="en-US" sz="3509" dirty="0">
                <a:solidFill>
                  <a:srgbClr val="000000"/>
                </a:solidFill>
                <a:latin typeface="Aileron Regular"/>
              </a:rPr>
              <a:t>: 1s² 2s² 2p²: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698049"/>
            <a:ext cx="13163668" cy="596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4"/>
              </a:lnSpc>
              <a:spcBef>
                <a:spcPct val="0"/>
              </a:spcBef>
            </a:pPr>
            <a:r>
              <a:rPr lang="en-US" sz="3510">
                <a:solidFill>
                  <a:srgbClr val="E60000"/>
                </a:solidFill>
                <a:latin typeface="Aileron Regular"/>
              </a:rPr>
              <a:t>Esses orbitais </a:t>
            </a:r>
            <a:r>
              <a:rPr lang="en-US" sz="3510">
                <a:solidFill>
                  <a:srgbClr val="E60000"/>
                </a:solidFill>
                <a:latin typeface="Aileron Regular Bold"/>
              </a:rPr>
              <a:t>não </a:t>
            </a:r>
            <a:r>
              <a:rPr lang="en-US" sz="3510">
                <a:solidFill>
                  <a:srgbClr val="E60000"/>
                </a:solidFill>
                <a:latin typeface="Aileron Regular"/>
              </a:rPr>
              <a:t>são apropriados para descrever essa molécula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4546854"/>
            <a:ext cx="13163668" cy="1215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14"/>
              </a:lnSpc>
              <a:spcBef>
                <a:spcPct val="0"/>
              </a:spcBef>
            </a:pPr>
            <a:r>
              <a:rPr lang="en-US" sz="3510" dirty="0">
                <a:solidFill>
                  <a:srgbClr val="000000"/>
                </a:solidFill>
                <a:latin typeface="Aileron Regular"/>
              </a:rPr>
              <a:t>Quatro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elétrons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do </a:t>
            </a:r>
            <a:r>
              <a:rPr lang="en-US" sz="3510" b="1" dirty="0">
                <a:solidFill>
                  <a:srgbClr val="0070C0"/>
                </a:solidFill>
                <a:latin typeface="Aileron Regular"/>
              </a:rPr>
              <a:t>C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serão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compartilhados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com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os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elétrons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desemparelhados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dos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átomos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 de </a:t>
            </a:r>
            <a:r>
              <a:rPr lang="en-US" sz="3510" b="1" dirty="0">
                <a:solidFill>
                  <a:srgbClr val="0070C0"/>
                </a:solidFill>
                <a:latin typeface="Aileron Regular"/>
              </a:rPr>
              <a:t>H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, para </a:t>
            </a:r>
            <a:r>
              <a:rPr lang="en-US" sz="3510" dirty="0" err="1">
                <a:solidFill>
                  <a:srgbClr val="000000"/>
                </a:solidFill>
                <a:latin typeface="Aileron Regular"/>
              </a:rPr>
              <a:t>isso</a:t>
            </a:r>
            <a:r>
              <a:rPr lang="en-US" sz="3510" dirty="0">
                <a:solidFill>
                  <a:srgbClr val="000000"/>
                </a:solidFill>
                <a:latin typeface="Aileron Regular"/>
              </a:rPr>
              <a:t>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958"/>
          <a:stretch>
            <a:fillRect/>
          </a:stretch>
        </p:blipFill>
        <p:spPr>
          <a:xfrm>
            <a:off x="0" y="0"/>
            <a:ext cx="18288000" cy="10248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42707" y="2499587"/>
            <a:ext cx="7058622" cy="703896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2368" y="573630"/>
            <a:ext cx="17259300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  <a:spcBef>
                <a:spcPct val="0"/>
              </a:spcBef>
            </a:pPr>
            <a:r>
              <a:rPr lang="en-US" sz="5900" dirty="0">
                <a:solidFill>
                  <a:srgbClr val="000000"/>
                </a:solidFill>
                <a:latin typeface="Architects Daughter"/>
              </a:rPr>
              <a:t>TEORIA DA LIGAÇÃO DE VALÊNCIA - TLV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55473" y="1845127"/>
            <a:ext cx="13777055" cy="537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3"/>
              </a:lnSpc>
              <a:spcBef>
                <a:spcPct val="0"/>
              </a:spcBef>
            </a:pPr>
            <a:r>
              <a:rPr lang="en-US" sz="3209">
                <a:solidFill>
                  <a:srgbClr val="58708A"/>
                </a:solidFill>
                <a:latin typeface="Aileron Regular Bold"/>
              </a:rPr>
              <a:t>Orbitais sp³:</a:t>
            </a:r>
            <a:r>
              <a:rPr lang="en-US" sz="3209">
                <a:solidFill>
                  <a:srgbClr val="000000"/>
                </a:solidFill>
                <a:latin typeface="Aileron Regular"/>
              </a:rPr>
              <a:t> lobos voltados em direção aos vértices de um tetraedro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78191" y="9481397"/>
            <a:ext cx="13731619" cy="537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3"/>
              </a:lnSpc>
              <a:spcBef>
                <a:spcPct val="0"/>
              </a:spcBef>
            </a:pPr>
            <a:r>
              <a:rPr lang="en-US" sz="3209">
                <a:solidFill>
                  <a:srgbClr val="E60000"/>
                </a:solidFill>
                <a:latin typeface="Aileron Regular"/>
              </a:rPr>
              <a:t>Moléculas que possuem arranjo tetraédrico são hibridizadas em sp³.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125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5208" y="2272162"/>
            <a:ext cx="3417959" cy="416024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129350" y="2272162"/>
            <a:ext cx="3885337" cy="41602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844917" y="2272162"/>
            <a:ext cx="3414383" cy="416024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42368" y="353285"/>
            <a:ext cx="17259300" cy="102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  <a:spcBef>
                <a:spcPct val="0"/>
              </a:spcBef>
            </a:pPr>
            <a:r>
              <a:rPr lang="en-US" sz="5900" dirty="0">
                <a:solidFill>
                  <a:srgbClr val="000000"/>
                </a:solidFill>
                <a:latin typeface="Architects Daughter"/>
              </a:rPr>
              <a:t>LIGAÇÃO SIGMA (</a:t>
            </a:r>
            <a:r>
              <a:rPr lang="en-US" sz="5900" dirty="0" err="1">
                <a:solidFill>
                  <a:srgbClr val="000000"/>
                </a:solidFill>
                <a:latin typeface="Architects Daughter"/>
              </a:rPr>
              <a:t>σ</a:t>
            </a:r>
            <a:r>
              <a:rPr lang="en-US" sz="5900" dirty="0">
                <a:solidFill>
                  <a:srgbClr val="000000"/>
                </a:solidFill>
                <a:latin typeface="Architects Daughter"/>
              </a:rPr>
              <a:t>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7284529"/>
            <a:ext cx="16672968" cy="2881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5089" lvl="1" indent="-292544">
              <a:lnSpc>
                <a:spcPts val="3793"/>
              </a:lnSpc>
              <a:buFont typeface="Arial"/>
              <a:buChar char="•"/>
            </a:pPr>
            <a:r>
              <a:rPr lang="en-US" sz="2709" dirty="0">
                <a:solidFill>
                  <a:srgbClr val="000000"/>
                </a:solidFill>
                <a:latin typeface="Aileron Regular"/>
              </a:rPr>
              <a:t>A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densidade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eletrônica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acumula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entre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os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eixos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internucleares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;</a:t>
            </a:r>
          </a:p>
          <a:p>
            <a:pPr marL="585089" lvl="1" indent="-292544">
              <a:lnSpc>
                <a:spcPts val="3793"/>
              </a:lnSpc>
              <a:buFont typeface="Arial"/>
              <a:buChar char="•"/>
            </a:pPr>
            <a:r>
              <a:rPr lang="en-US" sz="2709" dirty="0">
                <a:solidFill>
                  <a:srgbClr val="000000"/>
                </a:solidFill>
                <a:latin typeface="Aileron Regular"/>
              </a:rPr>
              <a:t>A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nuvem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eletrônica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tem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simetria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cilíndrica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ao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redor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do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eixo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internuclear;</a:t>
            </a:r>
          </a:p>
          <a:p>
            <a:pPr marL="585089" lvl="1" indent="-292544">
              <a:lnSpc>
                <a:spcPts val="3793"/>
              </a:lnSpc>
              <a:buFont typeface="Arial"/>
              <a:buChar char="•"/>
            </a:pPr>
            <a:r>
              <a:rPr lang="en-US" sz="2709" dirty="0">
                <a:solidFill>
                  <a:srgbClr val="000000"/>
                </a:solidFill>
                <a:latin typeface="Aileron Regular"/>
              </a:rPr>
              <a:t>Na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ligação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σ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não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tem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plano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nodal entre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os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eixos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;</a:t>
            </a:r>
          </a:p>
          <a:p>
            <a:pPr marL="585089" lvl="1" indent="-292544">
              <a:lnSpc>
                <a:spcPts val="3793"/>
              </a:lnSpc>
              <a:buFont typeface="Arial"/>
              <a:buChar char="•"/>
            </a:pPr>
            <a:r>
              <a:rPr lang="en-US" sz="2709" dirty="0">
                <a:solidFill>
                  <a:srgbClr val="000000"/>
                </a:solidFill>
                <a:latin typeface="Aileron Regular"/>
              </a:rPr>
              <a:t>A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mistura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de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dois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orbitais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atômicos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é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chamada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de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superposição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de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orbitais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;</a:t>
            </a:r>
          </a:p>
          <a:p>
            <a:pPr marL="585089" lvl="1" indent="-292544">
              <a:lnSpc>
                <a:spcPts val="3793"/>
              </a:lnSpc>
              <a:buFont typeface="Arial"/>
              <a:buChar char="•"/>
            </a:pPr>
            <a:r>
              <a:rPr lang="en-US" sz="2709" dirty="0" err="1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Quanto</a:t>
            </a:r>
            <a:r>
              <a:rPr lang="en-US" sz="2709" dirty="0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maior</a:t>
            </a:r>
            <a:r>
              <a:rPr lang="en-US" sz="2709" dirty="0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 a </a:t>
            </a:r>
            <a:r>
              <a:rPr lang="en-US" sz="2709" dirty="0" err="1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superposição</a:t>
            </a:r>
            <a:r>
              <a:rPr lang="en-US" sz="2709" dirty="0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 de </a:t>
            </a:r>
            <a:r>
              <a:rPr lang="en-US" sz="2709" dirty="0" err="1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orbitais</a:t>
            </a:r>
            <a:r>
              <a:rPr lang="en-US" sz="2709" dirty="0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mais</a:t>
            </a:r>
            <a:r>
              <a:rPr lang="en-US" sz="2709" dirty="0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 forte a </a:t>
            </a:r>
            <a:r>
              <a:rPr lang="en-US" sz="2709" dirty="0" err="1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ligação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;</a:t>
            </a:r>
          </a:p>
          <a:p>
            <a:pPr marL="585089" lvl="1" indent="-292544">
              <a:lnSpc>
                <a:spcPts val="3793"/>
              </a:lnSpc>
              <a:buFont typeface="Arial"/>
              <a:buChar char="•"/>
            </a:pP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Todas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as </a:t>
            </a:r>
            <a:r>
              <a:rPr lang="en-US" sz="2709" dirty="0" err="1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ligações</a:t>
            </a:r>
            <a:r>
              <a:rPr lang="en-US" sz="2709" dirty="0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covalentes</a:t>
            </a:r>
            <a:r>
              <a:rPr lang="en-US" sz="2709" dirty="0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 simples </a:t>
            </a:r>
            <a:r>
              <a:rPr lang="en-US" sz="2709" dirty="0" err="1">
                <a:solidFill>
                  <a:srgbClr val="000000"/>
                </a:solidFill>
                <a:latin typeface="Aileron Regular"/>
              </a:rPr>
              <a:t>são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ligações</a:t>
            </a:r>
            <a:r>
              <a:rPr lang="en-US" sz="2709" dirty="0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 </a:t>
            </a:r>
            <a:r>
              <a:rPr lang="en-US" sz="2709" dirty="0" err="1">
                <a:solidFill>
                  <a:srgbClr val="000000"/>
                </a:solidFill>
                <a:highlight>
                  <a:srgbClr val="FFFF00"/>
                </a:highlight>
                <a:latin typeface="Aileron Regular"/>
              </a:rPr>
              <a:t>σ</a:t>
            </a:r>
            <a:r>
              <a:rPr lang="en-US" sz="2709" dirty="0">
                <a:solidFill>
                  <a:srgbClr val="000000"/>
                </a:solidFill>
                <a:latin typeface="Aileron Regular"/>
              </a:rPr>
              <a:t>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4125" y="962025"/>
            <a:ext cx="3240124" cy="105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3"/>
              </a:lnSpc>
              <a:spcBef>
                <a:spcPct val="0"/>
              </a:spcBef>
            </a:pPr>
            <a:r>
              <a:rPr lang="en-US" sz="3009" u="none">
                <a:solidFill>
                  <a:srgbClr val="000000"/>
                </a:solidFill>
                <a:latin typeface="Aileron Regular"/>
              </a:rPr>
              <a:t>Elétrons desemparelhados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32046" y="962025"/>
            <a:ext cx="3240124" cy="105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</a:pPr>
            <a:r>
              <a:rPr lang="en-US" sz="3009">
                <a:solidFill>
                  <a:srgbClr val="000000"/>
                </a:solidFill>
                <a:latin typeface="Aileron Regular"/>
              </a:rPr>
              <a:t>Sobrepor</a:t>
            </a:r>
          </a:p>
          <a:p>
            <a:pPr marL="0" lvl="0" indent="0" algn="ctr">
              <a:lnSpc>
                <a:spcPts val="4213"/>
              </a:lnSpc>
              <a:spcBef>
                <a:spcPct val="0"/>
              </a:spcBef>
            </a:pPr>
            <a:r>
              <a:rPr lang="en-US" sz="3009">
                <a:solidFill>
                  <a:srgbClr val="000000"/>
                </a:solidFill>
                <a:latin typeface="Aileron Regular"/>
              </a:rPr>
              <a:t>cabeça-cabeça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792717" y="6762698"/>
            <a:ext cx="4702565" cy="52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3"/>
              </a:lnSpc>
              <a:spcBef>
                <a:spcPct val="0"/>
              </a:spcBef>
            </a:pPr>
            <a:r>
              <a:rPr lang="en-US" sz="3009" u="none">
                <a:solidFill>
                  <a:srgbClr val="000000"/>
                </a:solidFill>
                <a:latin typeface="Aileron Regular"/>
              </a:rPr>
              <a:t>σ (s-p)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200826" y="6762698"/>
            <a:ext cx="4702565" cy="52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3"/>
              </a:lnSpc>
              <a:spcBef>
                <a:spcPct val="0"/>
              </a:spcBef>
            </a:pPr>
            <a:r>
              <a:rPr lang="en-US" sz="3009" u="none">
                <a:solidFill>
                  <a:srgbClr val="000000"/>
                </a:solidFill>
                <a:latin typeface="Aileron Regular"/>
              </a:rPr>
              <a:t>σ (p-p)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905" y="6762698"/>
            <a:ext cx="4702565" cy="52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3"/>
              </a:lnSpc>
              <a:spcBef>
                <a:spcPct val="0"/>
              </a:spcBef>
            </a:pPr>
            <a:r>
              <a:rPr lang="en-US" sz="3009" u="none">
                <a:solidFill>
                  <a:srgbClr val="000000"/>
                </a:solidFill>
                <a:latin typeface="Aileron Regular"/>
              </a:rPr>
              <a:t>σ (s-s)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541"/>
          <a:stretch>
            <a:fillRect/>
          </a:stretch>
        </p:blipFill>
        <p:spPr>
          <a:xfrm>
            <a:off x="0" y="0"/>
            <a:ext cx="18288000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3070" y="4171797"/>
            <a:ext cx="3738407" cy="577397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765609" y="4778993"/>
            <a:ext cx="9777224" cy="39997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2368" y="353285"/>
            <a:ext cx="17259300" cy="102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  <a:spcBef>
                <a:spcPct val="0"/>
              </a:spcBef>
            </a:pPr>
            <a:r>
              <a:rPr lang="en-US" sz="5900" dirty="0">
                <a:solidFill>
                  <a:srgbClr val="000000"/>
                </a:solidFill>
                <a:latin typeface="Architects Daughter"/>
              </a:rPr>
              <a:t>LIGAÇÃO pi (π)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56718" y="1598129"/>
            <a:ext cx="16230600" cy="105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3"/>
              </a:lnSpc>
              <a:spcBef>
                <a:spcPct val="0"/>
              </a:spcBef>
            </a:pPr>
            <a:r>
              <a:rPr lang="en-US" sz="3009">
                <a:solidFill>
                  <a:srgbClr val="000000"/>
                </a:solidFill>
                <a:latin typeface="Aileron Regular"/>
              </a:rPr>
              <a:t>A ligação π forma-se quando os elétrons dos dois orbitais 2p emparelham-se e a superposição ocorre lateralmente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64981" y="8260339"/>
            <a:ext cx="3564127" cy="1301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9"/>
              </a:lnSpc>
            </a:pPr>
            <a:r>
              <a:rPr lang="en-US" sz="2485">
                <a:solidFill>
                  <a:srgbClr val="000000"/>
                </a:solidFill>
                <a:latin typeface="Aileron Regular"/>
              </a:rPr>
              <a:t>Uma ligação π tem um único plano nodal sobre o eixo internuclear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08787" y="3381476"/>
            <a:ext cx="2826973" cy="52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3"/>
              </a:lnSpc>
              <a:spcBef>
                <a:spcPct val="0"/>
              </a:spcBef>
            </a:pPr>
            <a:r>
              <a:rPr lang="en-US" sz="3009">
                <a:solidFill>
                  <a:srgbClr val="000000"/>
                </a:solidFill>
                <a:latin typeface="Aileron Regular Bold"/>
              </a:rPr>
              <a:t>Lado-a-Lado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15290" y="3114776"/>
            <a:ext cx="2849691" cy="105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3"/>
              </a:lnSpc>
            </a:pPr>
            <a:r>
              <a:rPr lang="en-US" sz="3009">
                <a:solidFill>
                  <a:srgbClr val="000000"/>
                </a:solidFill>
                <a:latin typeface="Aileron Regular Bold"/>
              </a:rPr>
              <a:t>Superpor</a:t>
            </a:r>
          </a:p>
          <a:p>
            <a:pPr marL="0" lvl="0" indent="0" algn="ctr">
              <a:lnSpc>
                <a:spcPts val="4213"/>
              </a:lnSpc>
              <a:spcBef>
                <a:spcPct val="0"/>
              </a:spcBef>
            </a:pPr>
            <a:r>
              <a:rPr lang="en-US" sz="3009">
                <a:solidFill>
                  <a:srgbClr val="000000"/>
                </a:solidFill>
                <a:latin typeface="Aileron Regular Bold"/>
              </a:rPr>
              <a:t>Lado-a-Lado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2428527"/>
            <a:ext cx="10906040" cy="682977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2368" y="353285"/>
            <a:ext cx="17259300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000000"/>
                </a:solidFill>
                <a:latin typeface="Architects Daughter"/>
              </a:rPr>
              <a:t>Ligação pi (π)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6718" y="1598129"/>
            <a:ext cx="16230600" cy="52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3"/>
              </a:lnSpc>
              <a:spcBef>
                <a:spcPct val="0"/>
              </a:spcBef>
            </a:pPr>
            <a:r>
              <a:rPr lang="en-US" sz="3009">
                <a:solidFill>
                  <a:srgbClr val="000000"/>
                </a:solidFill>
                <a:latin typeface="Aileron Regular"/>
              </a:rPr>
              <a:t>Quando dois átomos são mantidos juntos por uma ligação σ e duas ligações π perpendiculares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38566" y="2911053"/>
            <a:ext cx="7335139" cy="163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5430" lvl="1" indent="-337715">
              <a:lnSpc>
                <a:spcPts val="4379"/>
              </a:lnSpc>
              <a:buFont typeface="Arial"/>
              <a:buChar char="•"/>
            </a:pPr>
            <a:r>
              <a:rPr lang="en-US" sz="3128">
                <a:solidFill>
                  <a:srgbClr val="E60000"/>
                </a:solidFill>
                <a:latin typeface="Aileron Regular"/>
              </a:rPr>
              <a:t>Uma ligação simples (uma σ )</a:t>
            </a:r>
          </a:p>
          <a:p>
            <a:pPr marL="675430" lvl="1" indent="-337715">
              <a:lnSpc>
                <a:spcPts val="4379"/>
              </a:lnSpc>
              <a:buFont typeface="Arial"/>
              <a:buChar char="•"/>
            </a:pPr>
            <a:r>
              <a:rPr lang="en-US" sz="3128">
                <a:solidFill>
                  <a:srgbClr val="E60000"/>
                </a:solidFill>
                <a:latin typeface="Aileron Regular"/>
              </a:rPr>
              <a:t>Uma ligação dupla (uma σ e uma π)</a:t>
            </a:r>
          </a:p>
          <a:p>
            <a:pPr marL="675429" lvl="1" indent="-337714">
              <a:lnSpc>
                <a:spcPts val="4379"/>
              </a:lnSpc>
              <a:buFont typeface="Arial"/>
              <a:buChar char="•"/>
            </a:pPr>
            <a:r>
              <a:rPr lang="en-US" sz="3128">
                <a:solidFill>
                  <a:srgbClr val="E60000"/>
                </a:solidFill>
                <a:latin typeface="Aileron Regular"/>
              </a:rPr>
              <a:t>Uma ligação tripla (uma σ  e duas π)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9370783"/>
            <a:ext cx="11709716" cy="52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13"/>
              </a:lnSpc>
              <a:spcBef>
                <a:spcPct val="0"/>
              </a:spcBef>
            </a:pPr>
            <a:r>
              <a:rPr lang="en-US" sz="3009" dirty="0">
                <a:solidFill>
                  <a:srgbClr val="000000"/>
                </a:solidFill>
                <a:latin typeface="Aileron Regular"/>
              </a:rPr>
              <a:t>Uma </a:t>
            </a:r>
            <a:r>
              <a:rPr lang="en-US" sz="3009" dirty="0" err="1">
                <a:solidFill>
                  <a:srgbClr val="000000"/>
                </a:solidFill>
                <a:latin typeface="Aileron Regular"/>
              </a:rPr>
              <a:t>ligação</a:t>
            </a:r>
            <a:r>
              <a:rPr lang="en-US" sz="30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009" dirty="0" err="1">
                <a:solidFill>
                  <a:srgbClr val="000000"/>
                </a:solidFill>
                <a:latin typeface="Aileron Regular"/>
              </a:rPr>
              <a:t>tem</a:t>
            </a:r>
            <a:r>
              <a:rPr lang="en-US" sz="3009" dirty="0">
                <a:solidFill>
                  <a:srgbClr val="000000"/>
                </a:solidFill>
                <a:latin typeface="Aileron Regular"/>
              </a:rPr>
              <a:t> um </a:t>
            </a:r>
            <a:r>
              <a:rPr lang="en-US" sz="3009" dirty="0" err="1">
                <a:solidFill>
                  <a:srgbClr val="000000"/>
                </a:solidFill>
                <a:latin typeface="Aileron Regular"/>
              </a:rPr>
              <a:t>único</a:t>
            </a:r>
            <a:r>
              <a:rPr lang="en-US" sz="3009" dirty="0">
                <a:solidFill>
                  <a:srgbClr val="000000"/>
                </a:solidFill>
                <a:latin typeface="Aileron Regular"/>
              </a:rPr>
              <a:t> </a:t>
            </a:r>
            <a:r>
              <a:rPr lang="en-US" sz="3009" dirty="0" err="1">
                <a:solidFill>
                  <a:srgbClr val="000000"/>
                </a:solidFill>
                <a:latin typeface="Aileron Regular"/>
              </a:rPr>
              <a:t>plano</a:t>
            </a:r>
            <a:r>
              <a:rPr lang="en-US" sz="3009" dirty="0">
                <a:solidFill>
                  <a:srgbClr val="000000"/>
                </a:solidFill>
                <a:latin typeface="Aileron Regular"/>
              </a:rPr>
              <a:t> nodal </a:t>
            </a:r>
            <a:r>
              <a:rPr lang="en-US" sz="3009" dirty="0" err="1">
                <a:solidFill>
                  <a:srgbClr val="000000"/>
                </a:solidFill>
                <a:latin typeface="Aileron Regular"/>
              </a:rPr>
              <a:t>sobre</a:t>
            </a:r>
            <a:r>
              <a:rPr lang="en-US" sz="3009" dirty="0">
                <a:solidFill>
                  <a:srgbClr val="000000"/>
                </a:solidFill>
                <a:latin typeface="Aileron Regular"/>
              </a:rPr>
              <a:t> o </a:t>
            </a:r>
            <a:r>
              <a:rPr lang="en-US" sz="3009" dirty="0" err="1">
                <a:solidFill>
                  <a:srgbClr val="000000"/>
                </a:solidFill>
                <a:latin typeface="Aileron Regular"/>
              </a:rPr>
              <a:t>eixo</a:t>
            </a:r>
            <a:r>
              <a:rPr lang="en-US" sz="3009" dirty="0">
                <a:solidFill>
                  <a:srgbClr val="000000"/>
                </a:solidFill>
                <a:latin typeface="Aileron Regular"/>
              </a:rPr>
              <a:t> internuclear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50"/>
          <a:stretch>
            <a:fillRect/>
          </a:stretch>
        </p:blipFill>
        <p:spPr>
          <a:xfrm>
            <a:off x="-228600" y="19050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42368" y="353285"/>
            <a:ext cx="17259300" cy="208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 dirty="0">
                <a:solidFill>
                  <a:srgbClr val="000000"/>
                </a:solidFill>
                <a:latin typeface="Architects Daughter"/>
              </a:rPr>
              <a:t>LIGAÇÃO DUPLA</a:t>
            </a:r>
          </a:p>
          <a:p>
            <a:pPr algn="ctr">
              <a:lnSpc>
                <a:spcPts val="8260"/>
              </a:lnSpc>
              <a:spcBef>
                <a:spcPct val="0"/>
              </a:spcBef>
            </a:pPr>
            <a:r>
              <a:rPr lang="en-US" sz="5900" dirty="0">
                <a:solidFill>
                  <a:srgbClr val="000000"/>
                </a:solidFill>
                <a:latin typeface="Architects Daughter"/>
              </a:rPr>
              <a:t>H₂C=CH₂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5143500"/>
            <a:ext cx="14981509" cy="4114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10494" y="467585"/>
            <a:ext cx="4934357" cy="37405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2952125"/>
            <a:ext cx="7370575" cy="105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13"/>
              </a:lnSpc>
            </a:pPr>
            <a:r>
              <a:rPr lang="en-US" sz="3009">
                <a:solidFill>
                  <a:srgbClr val="000000"/>
                </a:solidFill>
                <a:latin typeface="Aileron Regular"/>
              </a:rPr>
              <a:t>Estrutura de Lewis: tem uma dupla ligação.</a:t>
            </a:r>
          </a:p>
          <a:p>
            <a:pPr marL="0" lvl="0" indent="0">
              <a:lnSpc>
                <a:spcPts val="4213"/>
              </a:lnSpc>
              <a:spcBef>
                <a:spcPct val="0"/>
              </a:spcBef>
            </a:pPr>
            <a:r>
              <a:rPr lang="en-US" sz="3009">
                <a:solidFill>
                  <a:srgbClr val="000000"/>
                </a:solidFill>
                <a:latin typeface="Aileron Regular"/>
              </a:rPr>
              <a:t>VSEPR: Forma trigonal planar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395539"/>
            <a:ext cx="16230600" cy="523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13"/>
              </a:lnSpc>
              <a:spcBef>
                <a:spcPct val="0"/>
              </a:spcBef>
            </a:pPr>
            <a:r>
              <a:rPr lang="en-US" sz="3009">
                <a:solidFill>
                  <a:srgbClr val="000000"/>
                </a:solidFill>
                <a:latin typeface="Aileron Regular"/>
              </a:rPr>
              <a:t>O orbital 2p não hibridizado é perpendicular ao plano que contém os três orbitais híbridos sp²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36955" y="1028700"/>
            <a:ext cx="3373656" cy="255744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" y="6366168"/>
            <a:ext cx="9499538" cy="32796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t="43433"/>
          <a:stretch>
            <a:fillRect/>
          </a:stretch>
        </p:blipFill>
        <p:spPr>
          <a:xfrm>
            <a:off x="12200736" y="5143500"/>
            <a:ext cx="5058564" cy="45022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234074" y="1616755"/>
            <a:ext cx="5058564" cy="352674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519474"/>
            <a:ext cx="7790166" cy="2527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54"/>
              </a:lnSpc>
              <a:spcBef>
                <a:spcPct val="0"/>
              </a:spcBef>
            </a:pPr>
            <a:r>
              <a:rPr lang="en-US" sz="3610">
                <a:solidFill>
                  <a:srgbClr val="000000"/>
                </a:solidFill>
                <a:latin typeface="Architects Daughter"/>
              </a:rPr>
              <a:t>Os orbitais p não hibridizados sobre cada átomo de C contêm um elétron e estes orbitais sobrepõem-se para formar a ligação π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333"/>
          <a:stretch>
            <a:fillRect/>
          </a:stretch>
        </p:blipFill>
        <p:spPr>
          <a:xfrm>
            <a:off x="0" y="0"/>
            <a:ext cx="18288000" cy="1036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30801" y="6013076"/>
            <a:ext cx="4130155" cy="313092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093777" y="2947794"/>
            <a:ext cx="4934357" cy="30652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350856" y="1028700"/>
            <a:ext cx="6103055" cy="47763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545467" y="5912946"/>
            <a:ext cx="9713833" cy="333118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878335" y="962025"/>
            <a:ext cx="4667132" cy="1889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54"/>
              </a:lnSpc>
              <a:spcBef>
                <a:spcPct val="0"/>
              </a:spcBef>
            </a:pPr>
            <a:r>
              <a:rPr lang="en-US" sz="3610">
                <a:solidFill>
                  <a:srgbClr val="000000"/>
                </a:solidFill>
                <a:latin typeface="Architects Daughter"/>
              </a:rPr>
              <a:t>Elétrons dos orbitais p não hibridizados no átomo 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125"/>
          <a:stretch>
            <a:fillRect/>
          </a:stretch>
        </p:blipFill>
        <p:spPr>
          <a:xfrm>
            <a:off x="0" y="0"/>
            <a:ext cx="18288000" cy="10401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80690" y="1477645"/>
            <a:ext cx="12726620" cy="843160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4350" y="465455"/>
            <a:ext cx="17259300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000000"/>
                </a:solidFill>
                <a:latin typeface="Architects Daughter"/>
              </a:rPr>
              <a:t>Acetileno (C₂H₂) - Hibridização sp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952001" y="2628900"/>
            <a:ext cx="14383998" cy="715657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299463" y="171450"/>
            <a:ext cx="9689074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Architects Daughter"/>
              </a:rPr>
              <a:t>Previsão...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C553828-A0ED-3C44-9EF6-A59C3FFE712E}"/>
              </a:ext>
            </a:extLst>
          </p:cNvPr>
          <p:cNvSpPr/>
          <p:nvPr/>
        </p:nvSpPr>
        <p:spPr>
          <a:xfrm>
            <a:off x="2057400" y="2705100"/>
            <a:ext cx="14173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958"/>
          <a:stretch>
            <a:fillRect/>
          </a:stretch>
        </p:blipFill>
        <p:spPr>
          <a:xfrm>
            <a:off x="0" y="0"/>
            <a:ext cx="18288000" cy="102489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4538" y="1829872"/>
            <a:ext cx="14794960" cy="731412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42368" y="353285"/>
            <a:ext cx="17259300" cy="2059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</a:pPr>
            <a:r>
              <a:rPr lang="en-US" sz="5900">
                <a:solidFill>
                  <a:srgbClr val="000000"/>
                </a:solidFill>
                <a:latin typeface="Architects Daughter"/>
              </a:rPr>
              <a:t>Ligação tripla</a:t>
            </a:r>
          </a:p>
          <a:p>
            <a:pPr algn="ctr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000000"/>
                </a:solidFill>
                <a:latin typeface="Architects Daughter"/>
              </a:rPr>
              <a:t>HC≡CH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64567" y="9258300"/>
            <a:ext cx="13558866" cy="41753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541"/>
          <a:stretch>
            <a:fillRect/>
          </a:stretch>
        </p:blipFill>
        <p:spPr>
          <a:xfrm>
            <a:off x="0" y="0"/>
            <a:ext cx="18288000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13242" y="1863736"/>
            <a:ext cx="10917553" cy="26974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670050" y="4561202"/>
            <a:ext cx="6947901" cy="507973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2368" y="353285"/>
            <a:ext cx="17259300" cy="101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60"/>
              </a:lnSpc>
              <a:spcBef>
                <a:spcPct val="0"/>
              </a:spcBef>
            </a:pPr>
            <a:r>
              <a:rPr lang="en-US" sz="5900">
                <a:solidFill>
                  <a:srgbClr val="000000"/>
                </a:solidFill>
                <a:latin typeface="Architects Daughter"/>
              </a:rPr>
              <a:t>Hibridização sp³ (NH₃)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333"/>
          <a:stretch>
            <a:fillRect/>
          </a:stretch>
        </p:blipFill>
        <p:spPr>
          <a:xfrm>
            <a:off x="0" y="0"/>
            <a:ext cx="18288000" cy="1036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21756" y="3046297"/>
            <a:ext cx="14044488" cy="54984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14350" y="857250"/>
            <a:ext cx="1725930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Architects Daughter"/>
              </a:rPr>
              <a:t>Resumo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333"/>
          <a:stretch>
            <a:fillRect/>
          </a:stretch>
        </p:blipFill>
        <p:spPr>
          <a:xfrm>
            <a:off x="0" y="0"/>
            <a:ext cx="18288000" cy="10363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4350" y="914400"/>
            <a:ext cx="17259300" cy="1035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0"/>
              </a:lnSpc>
              <a:spcBef>
                <a:spcPct val="0"/>
              </a:spcBef>
            </a:pPr>
            <a:r>
              <a:rPr lang="en-US" sz="6100">
                <a:solidFill>
                  <a:srgbClr val="000000"/>
                </a:solidFill>
                <a:latin typeface="Architects Daughter"/>
              </a:rPr>
              <a:t>TEORIA DOS ORBITAIS MOLECULARES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040255"/>
            <a:ext cx="16230600" cy="7536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Architects Daughter"/>
              </a:rPr>
              <a:t>Explica o estado excitado de algumas moléculas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endParaRPr lang="en-US" sz="3300">
              <a:solidFill>
                <a:srgbClr val="000000"/>
              </a:solidFill>
              <a:latin typeface="Architects Daughter"/>
            </a:endParaRPr>
          </a:p>
          <a:p>
            <a:pPr>
              <a:lnSpc>
                <a:spcPts val="4619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Architects Daughter"/>
              </a:rPr>
              <a:t>Cada orbital molecular ocupa dois elétrons de spins contrários</a:t>
            </a:r>
          </a:p>
          <a:p>
            <a:pPr>
              <a:lnSpc>
                <a:spcPts val="4620"/>
              </a:lnSpc>
              <a:spcBef>
                <a:spcPct val="0"/>
              </a:spcBef>
            </a:pPr>
            <a:endParaRPr lang="en-US" sz="3300">
              <a:solidFill>
                <a:srgbClr val="000000"/>
              </a:solidFill>
              <a:latin typeface="Architects Daughter"/>
            </a:endParaRPr>
          </a:p>
          <a:p>
            <a:pPr>
              <a:lnSpc>
                <a:spcPts val="4619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Architects Daughter"/>
              </a:rPr>
              <a:t>Refere-se a molécula como um todo.</a:t>
            </a:r>
          </a:p>
          <a:p>
            <a:pPr>
              <a:lnSpc>
                <a:spcPts val="4620"/>
              </a:lnSpc>
              <a:spcBef>
                <a:spcPct val="0"/>
              </a:spcBef>
            </a:pPr>
            <a:endParaRPr lang="en-US" sz="3300">
              <a:solidFill>
                <a:srgbClr val="000000"/>
              </a:solidFill>
              <a:latin typeface="Architects Daughter"/>
            </a:endParaRPr>
          </a:p>
          <a:p>
            <a:pPr>
              <a:lnSpc>
                <a:spcPts val="4619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Architects Daughter"/>
              </a:rPr>
              <a:t>Orbitais atômicos se superpõem para formar orbitais moleculares.</a:t>
            </a:r>
          </a:p>
          <a:p>
            <a:pPr>
              <a:lnSpc>
                <a:spcPts val="4620"/>
              </a:lnSpc>
              <a:spcBef>
                <a:spcPct val="0"/>
              </a:spcBef>
            </a:pPr>
            <a:endParaRPr lang="en-US" sz="3300">
              <a:solidFill>
                <a:srgbClr val="000000"/>
              </a:solidFill>
              <a:latin typeface="Architects Daughter"/>
            </a:endParaRPr>
          </a:p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Architects Daughter"/>
              </a:rPr>
              <a:t>OML (Orbital molecular ligante)/ HOMO- orbitais moleculares de</a:t>
            </a:r>
          </a:p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Architects Daughter"/>
              </a:rPr>
              <a:t>baixa energia onde concentração a maior densidade eletrônica</a:t>
            </a:r>
          </a:p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Architects Daughter"/>
              </a:rPr>
              <a:t>entre os núcleos de dois elementos</a:t>
            </a:r>
          </a:p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Architects Daughter"/>
              </a:rPr>
              <a:t>OMNL(Orbital molecular antiligante)/LUMO- Orbitais moleculares</a:t>
            </a:r>
          </a:p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Architects Daughter"/>
              </a:rPr>
              <a:t>de mais alta energia de baixa densidade eletrônica.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333"/>
          <a:stretch>
            <a:fillRect/>
          </a:stretch>
        </p:blipFill>
        <p:spPr>
          <a:xfrm>
            <a:off x="0" y="0"/>
            <a:ext cx="18288000" cy="1036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62747" y="1028700"/>
            <a:ext cx="9162507" cy="683523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8113395"/>
            <a:ext cx="16230600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ileron Regular"/>
              </a:rPr>
              <a:t>Ordem de ligação= ½(Nº de é ligantes - Nº de é não ligantes)</a:t>
            </a:r>
          </a:p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Aileron Regular"/>
              </a:rPr>
              <a:t>Se OL=1 simples, se OL=2 dupla e OL=3 tripla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333"/>
          <a:stretch>
            <a:fillRect/>
          </a:stretch>
        </p:blipFill>
        <p:spPr>
          <a:xfrm>
            <a:off x="0" y="0"/>
            <a:ext cx="18288000" cy="10363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48723" y="2306864"/>
            <a:ext cx="5153005" cy="32292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927819" y="2324118"/>
            <a:ext cx="5153005" cy="321196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962025"/>
            <a:ext cx="11336288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620"/>
              </a:lnSpc>
              <a:spcBef>
                <a:spcPct val="0"/>
              </a:spcBef>
            </a:pPr>
            <a:r>
              <a:rPr lang="en-US" sz="3300" u="none">
                <a:solidFill>
                  <a:srgbClr val="000000"/>
                </a:solidFill>
                <a:latin typeface="Architects Daughter"/>
              </a:rPr>
              <a:t>Paramagnético: O₂ tem elétrons desemparelhados.</a:t>
            </a:r>
          </a:p>
          <a:p>
            <a:pPr marL="0" lvl="0" indent="0">
              <a:lnSpc>
                <a:spcPts val="4620"/>
              </a:lnSpc>
              <a:spcBef>
                <a:spcPct val="0"/>
              </a:spcBef>
            </a:pPr>
            <a:r>
              <a:rPr lang="en-US" sz="3300" u="none">
                <a:solidFill>
                  <a:srgbClr val="000000"/>
                </a:solidFill>
                <a:latin typeface="Architects Daughter"/>
              </a:rPr>
              <a:t>Diamagnético: N₂, não tem elétrons desemparelhados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5585780"/>
            <a:ext cx="16230600" cy="410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20"/>
              </a:lnSpc>
              <a:spcBef>
                <a:spcPct val="0"/>
              </a:spcBef>
            </a:pP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As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propriedades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paramagnéticas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do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oxigênio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se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evidenciam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quando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oxigênio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líquido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é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colocado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entre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os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polos de um magneto. O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líquido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se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prende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ao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maneto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em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vez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fluir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.</a:t>
            </a:r>
          </a:p>
          <a:p>
            <a:pPr marL="0" lvl="0" indent="0" algn="ctr">
              <a:lnSpc>
                <a:spcPts val="4620"/>
              </a:lnSpc>
              <a:spcBef>
                <a:spcPct val="0"/>
              </a:spcBef>
            </a:pPr>
            <a:endParaRPr lang="en-US" sz="3300" u="none" dirty="0">
              <a:solidFill>
                <a:srgbClr val="000000"/>
              </a:solidFill>
              <a:latin typeface="Architects Daughter"/>
            </a:endParaRPr>
          </a:p>
          <a:p>
            <a:pPr marL="0" lvl="0" indent="0" algn="ctr">
              <a:lnSpc>
                <a:spcPts val="4620"/>
              </a:lnSpc>
              <a:spcBef>
                <a:spcPct val="0"/>
              </a:spcBef>
            </a:pP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Teoria da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Ligação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Valência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não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pode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explicar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isso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porque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&gt;</a:t>
            </a:r>
          </a:p>
          <a:p>
            <a:pPr marL="0" lvl="0" indent="0" algn="ctr">
              <a:lnSpc>
                <a:spcPts val="4620"/>
              </a:lnSpc>
              <a:spcBef>
                <a:spcPct val="0"/>
              </a:spcBef>
            </a:pP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Estrutura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de Lewis do O₂;</a:t>
            </a:r>
          </a:p>
          <a:p>
            <a:pPr marL="0" lvl="0" indent="0" algn="ctr">
              <a:lnSpc>
                <a:spcPts val="4620"/>
              </a:lnSpc>
              <a:spcBef>
                <a:spcPct val="0"/>
              </a:spcBef>
            </a:pP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Todos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os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elétrons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estão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emparelhados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, dessa forma o O₂ </a:t>
            </a:r>
            <a:r>
              <a:rPr lang="en-US" sz="3300" dirty="0" err="1">
                <a:solidFill>
                  <a:srgbClr val="000000"/>
                </a:solidFill>
                <a:latin typeface="Architects Daughter"/>
              </a:rPr>
              <a:t>seria</a:t>
            </a:r>
            <a:r>
              <a:rPr lang="en-US" sz="3300" u="none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3300" u="none" dirty="0" err="1">
                <a:solidFill>
                  <a:srgbClr val="000000"/>
                </a:solidFill>
                <a:latin typeface="Architects Daughter"/>
              </a:rPr>
              <a:t>diamagnético</a:t>
            </a:r>
            <a:endParaRPr lang="en-US" sz="3300" u="none" dirty="0">
              <a:solidFill>
                <a:srgbClr val="000000"/>
              </a:solidFill>
              <a:latin typeface="Architects Daughter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541"/>
          <a:stretch>
            <a:fillRect/>
          </a:stretch>
        </p:blipFill>
        <p:spPr>
          <a:xfrm>
            <a:off x="0" y="0"/>
            <a:ext cx="18288000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24160" y="2885560"/>
            <a:ext cx="6639025" cy="712291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145222" y="962025"/>
            <a:ext cx="5997555" cy="172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chitects Daughter"/>
              </a:rPr>
              <a:t>Energia dos OMS para</a:t>
            </a: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rchitects Daughter"/>
              </a:rPr>
              <a:t>O₂, F₂ e Ne₂</a:t>
            </a:r>
          </a:p>
          <a:p>
            <a:pPr marL="0" lvl="0" indent="0"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Architects Daughter"/>
              </a:rPr>
              <a:t>Energia orbitais </a:t>
            </a:r>
            <a:r>
              <a:rPr lang="en-US" sz="3300">
                <a:solidFill>
                  <a:srgbClr val="E60000"/>
                </a:solidFill>
                <a:latin typeface="Architects Daughter"/>
              </a:rPr>
              <a:t>πy e πz</a:t>
            </a:r>
            <a:r>
              <a:rPr lang="en-US" sz="3300">
                <a:solidFill>
                  <a:srgbClr val="000000"/>
                </a:solidFill>
                <a:latin typeface="Architects Daughter"/>
              </a:rPr>
              <a:t> &gt; </a:t>
            </a:r>
            <a:r>
              <a:rPr lang="en-US" sz="3300">
                <a:solidFill>
                  <a:srgbClr val="58708A"/>
                </a:solidFill>
                <a:latin typeface="Architects Daughter"/>
              </a:rPr>
              <a:t>σx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96447" y="4654341"/>
            <a:ext cx="3076871" cy="40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ileron Regular"/>
              </a:rPr>
              <a:t>O₂</a:t>
            </a: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Aileron Regular"/>
              </a:rPr>
              <a:t>O 1s² 2s² 2p⁴</a:t>
            </a: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Aileron Regular"/>
            </a:endParaRPr>
          </a:p>
          <a:p>
            <a:pPr>
              <a:lnSpc>
                <a:spcPts val="4620"/>
              </a:lnSpc>
            </a:pPr>
            <a:endParaRPr lang="en-US" sz="3300">
              <a:solidFill>
                <a:srgbClr val="000000"/>
              </a:solidFill>
              <a:latin typeface="Aileron Regular"/>
            </a:endParaRPr>
          </a:p>
          <a:p>
            <a:pPr marL="0" lvl="0" indent="0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Aileron Regular"/>
              </a:rPr>
              <a:t>OL: 1/2(8-4)=2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4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422408"/>
            <a:ext cx="16230600" cy="81462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29"/>
              </a:lnSpc>
            </a:pPr>
            <a:r>
              <a:rPr lang="en-US" sz="5807">
                <a:solidFill>
                  <a:srgbClr val="000000"/>
                </a:solidFill>
                <a:latin typeface="Architects Daughter"/>
              </a:rPr>
              <a:t>Faça para a molécula:</a:t>
            </a:r>
          </a:p>
          <a:p>
            <a:pPr algn="ctr">
              <a:lnSpc>
                <a:spcPts val="8129"/>
              </a:lnSpc>
            </a:pPr>
            <a:endParaRPr lang="en-US" sz="5807">
              <a:solidFill>
                <a:srgbClr val="000000"/>
              </a:solidFill>
              <a:latin typeface="Architects Daughter"/>
            </a:endParaRPr>
          </a:p>
          <a:p>
            <a:pPr algn="ctr">
              <a:lnSpc>
                <a:spcPts val="8129"/>
              </a:lnSpc>
            </a:pPr>
            <a:r>
              <a:rPr lang="en-US" sz="5807">
                <a:solidFill>
                  <a:srgbClr val="000000"/>
                </a:solidFill>
                <a:latin typeface="Architects Daughter"/>
              </a:rPr>
              <a:t>He₂</a:t>
            </a:r>
          </a:p>
          <a:p>
            <a:pPr algn="ctr">
              <a:lnSpc>
                <a:spcPts val="8129"/>
              </a:lnSpc>
            </a:pPr>
            <a:r>
              <a:rPr lang="en-US" sz="5807">
                <a:solidFill>
                  <a:srgbClr val="000000"/>
                </a:solidFill>
                <a:latin typeface="Architects Daughter"/>
              </a:rPr>
              <a:t>Li⁺</a:t>
            </a:r>
          </a:p>
          <a:p>
            <a:pPr algn="ctr">
              <a:lnSpc>
                <a:spcPts val="8129"/>
              </a:lnSpc>
            </a:pPr>
            <a:endParaRPr lang="en-US" sz="5807">
              <a:solidFill>
                <a:srgbClr val="000000"/>
              </a:solidFill>
              <a:latin typeface="Architects Daughter"/>
            </a:endParaRPr>
          </a:p>
          <a:p>
            <a:pPr marL="0" lvl="0" indent="0">
              <a:lnSpc>
                <a:spcPts val="8129"/>
              </a:lnSpc>
              <a:spcBef>
                <a:spcPct val="0"/>
              </a:spcBef>
            </a:pPr>
            <a:r>
              <a:rPr lang="en-US" sz="5807">
                <a:solidFill>
                  <a:srgbClr val="000000"/>
                </a:solidFill>
                <a:latin typeface="Architects Daughter"/>
              </a:rPr>
              <a:t>Qual das ligações em uma ligação carbono-carbono é mais efetiva? Em uma ligação sigma ou pi?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375"/>
          <a:stretch>
            <a:fillRect/>
          </a:stretch>
        </p:blipFill>
        <p:spPr>
          <a:xfrm>
            <a:off x="0" y="0"/>
            <a:ext cx="18288000" cy="10172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12649">
            <a:off x="10607071" y="5473320"/>
            <a:ext cx="1064962" cy="10463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12699" y="3983868"/>
            <a:ext cx="1901037" cy="11596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259602" y="2137020"/>
            <a:ext cx="2426664" cy="24266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2929755"/>
            <a:ext cx="1395877" cy="12161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876257" y="3875257"/>
            <a:ext cx="5383043" cy="538304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299463" y="171450"/>
            <a:ext cx="9689074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LIGAÇÃO IÔNICA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937396" y="4100830"/>
            <a:ext cx="3938862" cy="1042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</a:pPr>
            <a:r>
              <a:rPr lang="en-US" sz="6200">
                <a:solidFill>
                  <a:srgbClr val="000000"/>
                </a:solidFill>
                <a:latin typeface="Architects Daughter"/>
              </a:rPr>
              <a:t>Gás Nobre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31498" y="4843324"/>
            <a:ext cx="4282874" cy="1153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8"/>
              </a:lnSpc>
            </a:pPr>
            <a:r>
              <a:rPr lang="en-US" sz="6741">
                <a:solidFill>
                  <a:srgbClr val="000000"/>
                </a:solidFill>
                <a:latin typeface="Aileron Regular"/>
              </a:rPr>
              <a:t>1s² 2s² 2p⁶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66951" y="7048500"/>
            <a:ext cx="5679752" cy="2095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Architects Daughter"/>
              </a:rPr>
              <a:t>Configuração Muito Estável</a:t>
            </a:r>
          </a:p>
        </p:txBody>
      </p:sp>
      <p:pic>
        <p:nvPicPr>
          <p:cNvPr id="2050" name="Picture 2" descr="O que e como funciona a estabilidade do empregado">
            <a:extLst>
              <a:ext uri="{FF2B5EF4-FFF2-40B4-BE49-F238E27FC236}">
                <a16:creationId xmlns:a16="http://schemas.microsoft.com/office/drawing/2014/main" id="{EC7E0D8B-B6C9-2E4A-852B-BB121575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598" y="251539"/>
            <a:ext cx="406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541"/>
          <a:stretch>
            <a:fillRect/>
          </a:stretch>
        </p:blipFill>
        <p:spPr>
          <a:xfrm>
            <a:off x="0" y="0"/>
            <a:ext cx="18288000" cy="10325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8668" t="27791" r="24050" b="15990"/>
          <a:stretch>
            <a:fillRect/>
          </a:stretch>
        </p:blipFill>
        <p:spPr>
          <a:xfrm>
            <a:off x="9340074" y="6611720"/>
            <a:ext cx="3302609" cy="3481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l="20761" r="20757"/>
          <a:stretch>
            <a:fillRect/>
          </a:stretch>
        </p:blipFill>
        <p:spPr>
          <a:xfrm>
            <a:off x="12900615" y="6342816"/>
            <a:ext cx="3579394" cy="33051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4885708"/>
            <a:ext cx="7664711" cy="5155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8"/>
              </a:lnSpc>
              <a:spcBef>
                <a:spcPct val="0"/>
              </a:spcBef>
            </a:pP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Transferência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de 1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elétron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do Na p/ F</a:t>
            </a:r>
          </a:p>
          <a:p>
            <a:pPr algn="ctr">
              <a:lnSpc>
                <a:spcPts val="6748"/>
              </a:lnSpc>
              <a:spcBef>
                <a:spcPct val="0"/>
              </a:spcBef>
            </a:pP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As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duas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espécies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passam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a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ter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a</a:t>
            </a:r>
          </a:p>
          <a:p>
            <a:pPr algn="ctr">
              <a:lnSpc>
                <a:spcPts val="6748"/>
              </a:lnSpc>
              <a:spcBef>
                <a:spcPct val="0"/>
              </a:spcBef>
            </a:pP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configuração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eletrônica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do Ne.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15399">
            <a:off x="10936411" y="5110791"/>
            <a:ext cx="2621231" cy="16906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l="621" t="3264" b="8783"/>
          <a:stretch>
            <a:fillRect/>
          </a:stretch>
        </p:blipFill>
        <p:spPr>
          <a:xfrm>
            <a:off x="9144000" y="1028700"/>
            <a:ext cx="2954936" cy="2796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t="2763" b="9476"/>
          <a:stretch>
            <a:fillRect/>
          </a:stretch>
        </p:blipFill>
        <p:spPr>
          <a:xfrm>
            <a:off x="13857330" y="1028700"/>
            <a:ext cx="2979936" cy="27962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857250"/>
            <a:ext cx="7619344" cy="317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LIGAÇÃO IÔNICA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51738" y="3729683"/>
            <a:ext cx="4139461" cy="848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4"/>
              </a:lnSpc>
            </a:pPr>
            <a:r>
              <a:rPr lang="en-US" sz="4981">
                <a:solidFill>
                  <a:srgbClr val="000000"/>
                </a:solidFill>
                <a:latin typeface="Aileron Regular"/>
              </a:rPr>
              <a:t>1s² 2s² 2p⁶ 3s¹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844432" y="3733517"/>
            <a:ext cx="3005733" cy="84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74"/>
              </a:lnSpc>
              <a:spcBef>
                <a:spcPct val="0"/>
              </a:spcBef>
            </a:pPr>
            <a:r>
              <a:rPr lang="en-US" sz="4981" u="none">
                <a:solidFill>
                  <a:srgbClr val="000000"/>
                </a:solidFill>
                <a:latin typeface="Aileron Regular"/>
              </a:rPr>
              <a:t>1s² 2s² 2p⁵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2916"/>
          <a:stretch>
            <a:fillRect/>
          </a:stretch>
        </p:blipFill>
        <p:spPr>
          <a:xfrm>
            <a:off x="0" y="0"/>
            <a:ext cx="18288000" cy="104394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171515"/>
            <a:ext cx="16230600" cy="5972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48"/>
              </a:lnSpc>
            </a:pP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Íons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de cargas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opostas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,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como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o Na⁺ e o F⁻ ,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quando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aproximados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,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ocorre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uma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forte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atração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entre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eles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, com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liberação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muita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energia</a:t>
            </a:r>
            <a:endParaRPr lang="en-US" sz="4820" dirty="0">
              <a:solidFill>
                <a:srgbClr val="000000"/>
              </a:solidFill>
              <a:latin typeface="Architects Daughter"/>
            </a:endParaRPr>
          </a:p>
          <a:p>
            <a:pPr algn="ctr">
              <a:lnSpc>
                <a:spcPts val="6748"/>
              </a:lnSpc>
            </a:pPr>
            <a:endParaRPr lang="en-US" sz="4820" dirty="0">
              <a:solidFill>
                <a:srgbClr val="000000"/>
              </a:solidFill>
              <a:latin typeface="Architects Daughter"/>
            </a:endParaRPr>
          </a:p>
          <a:p>
            <a:pPr algn="ctr">
              <a:lnSpc>
                <a:spcPts val="6748"/>
              </a:lnSpc>
              <a:spcBef>
                <a:spcPct val="0"/>
              </a:spcBef>
            </a:pP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A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energia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liberada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compensa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à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envolvida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na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transferência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do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elétron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do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átomo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sódio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para o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átomo</a:t>
            </a:r>
            <a:r>
              <a:rPr lang="en-US" sz="4820" dirty="0">
                <a:solidFill>
                  <a:srgbClr val="000000"/>
                </a:solidFill>
                <a:latin typeface="Architects Daughter"/>
              </a:rPr>
              <a:t> de </a:t>
            </a:r>
            <a:r>
              <a:rPr lang="en-US" sz="4820" dirty="0" err="1">
                <a:solidFill>
                  <a:srgbClr val="000000"/>
                </a:solidFill>
                <a:latin typeface="Architects Daughter"/>
              </a:rPr>
              <a:t>flúor</a:t>
            </a:r>
            <a:endParaRPr lang="en-US" sz="4820" dirty="0">
              <a:solidFill>
                <a:srgbClr val="000000"/>
              </a:solidFill>
              <a:latin typeface="Architects Daughter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647700"/>
            <a:ext cx="9182100" cy="1558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LIGAÇÃO IÔNICA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3FDDE591-D0AE-EC42-ACB6-798A47049ACC}"/>
              </a:ext>
            </a:extLst>
          </p:cNvPr>
          <p:cNvSpPr txBox="1"/>
          <p:nvPr/>
        </p:nvSpPr>
        <p:spPr>
          <a:xfrm>
            <a:off x="4266055" y="769748"/>
            <a:ext cx="9755890" cy="317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LIGAÇÃO COVALENTE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37E10ABC-257E-4949-84D1-FCBDFD3CD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8701443" y="3986440"/>
            <a:ext cx="766234" cy="163463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7A319FF-A64E-4743-A971-A8C1DC395F38}"/>
              </a:ext>
            </a:extLst>
          </p:cNvPr>
          <p:cNvSpPr txBox="1"/>
          <p:nvPr/>
        </p:nvSpPr>
        <p:spPr>
          <a:xfrm>
            <a:off x="4572000" y="6307065"/>
            <a:ext cx="9144000" cy="2669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748"/>
              </a:lnSpc>
              <a:spcBef>
                <a:spcPct val="0"/>
              </a:spcBef>
            </a:pPr>
            <a:r>
              <a:rPr lang="en-US" sz="5400" dirty="0">
                <a:solidFill>
                  <a:srgbClr val="000000"/>
                </a:solidFill>
                <a:latin typeface="Architects Daughter"/>
              </a:rPr>
              <a:t>COMPARTILHAMENTO do par de </a:t>
            </a:r>
            <a:r>
              <a:rPr lang="en-US" sz="5400" dirty="0" err="1">
                <a:solidFill>
                  <a:srgbClr val="000000"/>
                </a:solidFill>
                <a:latin typeface="Architects Daughter"/>
              </a:rPr>
              <a:t>elétrons</a:t>
            </a:r>
            <a:r>
              <a:rPr lang="en-US" sz="5400" dirty="0">
                <a:solidFill>
                  <a:srgbClr val="000000"/>
                </a:solidFill>
                <a:latin typeface="Architects Daughter"/>
              </a:rPr>
              <a:t> entre </a:t>
            </a:r>
            <a:r>
              <a:rPr lang="en-US" sz="5400" dirty="0" err="1">
                <a:solidFill>
                  <a:srgbClr val="000000"/>
                </a:solidFill>
                <a:latin typeface="Architects Daughter"/>
              </a:rPr>
              <a:t>átomos</a:t>
            </a:r>
            <a:endParaRPr lang="en-US" sz="5400" dirty="0">
              <a:solidFill>
                <a:srgbClr val="000000"/>
              </a:solidFill>
              <a:latin typeface="Architects Daughter"/>
            </a:endParaRPr>
          </a:p>
        </p:txBody>
      </p:sp>
    </p:spTree>
    <p:extLst>
      <p:ext uri="{BB962C8B-B14F-4D97-AF65-F5344CB8AC3E}">
        <p14:creationId xmlns:p14="http://schemas.microsoft.com/office/powerpoint/2010/main" val="324535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541"/>
          <a:stretch>
            <a:fillRect/>
          </a:stretch>
        </p:blipFill>
        <p:spPr>
          <a:xfrm>
            <a:off x="-152400" y="-19050"/>
            <a:ext cx="18288000" cy="103251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005154"/>
            <a:ext cx="16230600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Architects Daughter"/>
              </a:rPr>
              <a:t>AMETAIS e HIDROGÊNIO </a:t>
            </a:r>
            <a:r>
              <a:rPr lang="en-US" sz="5000" dirty="0" err="1">
                <a:solidFill>
                  <a:srgbClr val="000000"/>
                </a:solidFill>
                <a:latin typeface="Architects Daughter"/>
              </a:rPr>
              <a:t>ou</a:t>
            </a:r>
            <a:r>
              <a:rPr lang="en-US" sz="5000" dirty="0">
                <a:solidFill>
                  <a:srgbClr val="000000"/>
                </a:solidFill>
                <a:latin typeface="Architects Daughter"/>
              </a:rPr>
              <a:t> AMETAIS</a:t>
            </a:r>
          </a:p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Architects Daughter"/>
              </a:rPr>
              <a:t>entre </a:t>
            </a:r>
            <a:r>
              <a:rPr lang="en-US" sz="5000" dirty="0" err="1">
                <a:solidFill>
                  <a:srgbClr val="000000"/>
                </a:solidFill>
                <a:latin typeface="Architects Daughter"/>
              </a:rPr>
              <a:t>si</a:t>
            </a:r>
            <a:r>
              <a:rPr lang="en-US" sz="5000" dirty="0">
                <a:solidFill>
                  <a:srgbClr val="000000"/>
                </a:solidFill>
                <a:latin typeface="Architects Daughter"/>
              </a:rPr>
              <a:t>, </a:t>
            </a:r>
            <a:r>
              <a:rPr lang="en-US" sz="5000" dirty="0" err="1">
                <a:solidFill>
                  <a:srgbClr val="000000"/>
                </a:solidFill>
                <a:latin typeface="Architects Daughter"/>
              </a:rPr>
              <a:t>desde</a:t>
            </a:r>
            <a:r>
              <a:rPr lang="en-US" sz="5000" dirty="0">
                <a:solidFill>
                  <a:srgbClr val="000000"/>
                </a:solidFill>
                <a:latin typeface="Architects Daughter"/>
              </a:rPr>
              <a:t> que a ≠ de </a:t>
            </a:r>
            <a:r>
              <a:rPr lang="en-US" sz="5000" dirty="0" err="1">
                <a:solidFill>
                  <a:srgbClr val="000000"/>
                </a:solidFill>
                <a:latin typeface="Architects Daughter"/>
              </a:rPr>
              <a:t>eletronegatividade</a:t>
            </a:r>
            <a:r>
              <a:rPr lang="en-US" sz="5000" dirty="0">
                <a:solidFill>
                  <a:srgbClr val="000000"/>
                </a:solidFill>
                <a:latin typeface="Architects Daughter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Architects Daughter"/>
              </a:rPr>
              <a:t>seja</a:t>
            </a:r>
            <a:r>
              <a:rPr lang="en-US" sz="5000" dirty="0">
                <a:solidFill>
                  <a:srgbClr val="000000"/>
                </a:solidFill>
                <a:latin typeface="Architects Daughter"/>
              </a:rPr>
              <a:t> &lt; 1,7.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180766" y="-35450"/>
            <a:ext cx="9926468" cy="3173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LIGAÇÃO COVALENTE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786910" y="5162550"/>
            <a:ext cx="799984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Architects Daughter"/>
              </a:rPr>
              <a:t>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46876" y="5162550"/>
            <a:ext cx="799984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000000"/>
                </a:solidFill>
                <a:latin typeface="Architects Daughter"/>
              </a:rPr>
              <a:t>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86123" y="6724650"/>
            <a:ext cx="5521489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Architects Daughter"/>
              </a:rPr>
              <a:t>Não metal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26157" y="6724650"/>
            <a:ext cx="5521489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000000"/>
                </a:solidFill>
                <a:latin typeface="Architects Daughter"/>
              </a:rPr>
              <a:t>Não metal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207612" y="7421534"/>
            <a:ext cx="2377710" cy="320733"/>
            <a:chOff x="0" y="0"/>
            <a:chExt cx="3803650" cy="5130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03650" cy="513080"/>
            </a:xfrm>
            <a:custGeom>
              <a:avLst/>
              <a:gdLst/>
              <a:ahLst/>
              <a:cxnLst/>
              <a:rect l="l" t="t" r="r" b="b"/>
              <a:pathLst>
                <a:path w="3803650" h="513080">
                  <a:moveTo>
                    <a:pt x="3803650" y="261620"/>
                  </a:moveTo>
                  <a:lnTo>
                    <a:pt x="3429000" y="8890"/>
                  </a:lnTo>
                  <a:lnTo>
                    <a:pt x="3429000" y="223520"/>
                  </a:lnTo>
                  <a:lnTo>
                    <a:pt x="374650" y="223520"/>
                  </a:lnTo>
                  <a:lnTo>
                    <a:pt x="374650" y="0"/>
                  </a:lnTo>
                  <a:lnTo>
                    <a:pt x="0" y="252730"/>
                  </a:lnTo>
                  <a:lnTo>
                    <a:pt x="374650" y="504190"/>
                  </a:lnTo>
                  <a:lnTo>
                    <a:pt x="374650" y="299720"/>
                  </a:lnTo>
                  <a:lnTo>
                    <a:pt x="3429000" y="299720"/>
                  </a:lnTo>
                  <a:lnTo>
                    <a:pt x="3429000" y="513080"/>
                  </a:lnTo>
                  <a:close/>
                </a:path>
              </a:pathLst>
            </a:custGeom>
            <a:solidFill>
              <a:srgbClr val="F8A1C4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" name="Group 11"/>
          <p:cNvGrpSpPr/>
          <p:nvPr/>
        </p:nvGrpSpPr>
        <p:grpSpPr>
          <a:xfrm rot="726707">
            <a:off x="6039263" y="6568790"/>
            <a:ext cx="4557031" cy="378883"/>
            <a:chOff x="0" y="0"/>
            <a:chExt cx="6171083" cy="5130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71083" cy="513080"/>
            </a:xfrm>
            <a:custGeom>
              <a:avLst/>
              <a:gdLst/>
              <a:ahLst/>
              <a:cxnLst/>
              <a:rect l="l" t="t" r="r" b="b"/>
              <a:pathLst>
                <a:path w="6171083" h="513080">
                  <a:moveTo>
                    <a:pt x="6171083" y="261620"/>
                  </a:moveTo>
                  <a:lnTo>
                    <a:pt x="5796433" y="8890"/>
                  </a:lnTo>
                  <a:lnTo>
                    <a:pt x="5796433" y="223520"/>
                  </a:lnTo>
                  <a:lnTo>
                    <a:pt x="374650" y="223520"/>
                  </a:lnTo>
                  <a:lnTo>
                    <a:pt x="374650" y="0"/>
                  </a:lnTo>
                  <a:lnTo>
                    <a:pt x="0" y="252730"/>
                  </a:lnTo>
                  <a:lnTo>
                    <a:pt x="374650" y="504190"/>
                  </a:lnTo>
                  <a:lnTo>
                    <a:pt x="374650" y="299720"/>
                  </a:lnTo>
                  <a:lnTo>
                    <a:pt x="5796433" y="299720"/>
                  </a:lnTo>
                  <a:lnTo>
                    <a:pt x="5796433" y="513080"/>
                  </a:lnTo>
                  <a:close/>
                </a:path>
              </a:pathLst>
            </a:custGeom>
            <a:solidFill>
              <a:srgbClr val="F8A1C4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76754" y="5818736"/>
            <a:ext cx="5839427" cy="402128"/>
            <a:chOff x="0" y="0"/>
            <a:chExt cx="7450598" cy="5130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450599" cy="513080"/>
            </a:xfrm>
            <a:custGeom>
              <a:avLst/>
              <a:gdLst/>
              <a:ahLst/>
              <a:cxnLst/>
              <a:rect l="l" t="t" r="r" b="b"/>
              <a:pathLst>
                <a:path w="7450599" h="513080">
                  <a:moveTo>
                    <a:pt x="7450599" y="261620"/>
                  </a:moveTo>
                  <a:lnTo>
                    <a:pt x="7075949" y="8890"/>
                  </a:lnTo>
                  <a:lnTo>
                    <a:pt x="7075949" y="223520"/>
                  </a:lnTo>
                  <a:lnTo>
                    <a:pt x="374650" y="223520"/>
                  </a:lnTo>
                  <a:lnTo>
                    <a:pt x="374650" y="0"/>
                  </a:lnTo>
                  <a:lnTo>
                    <a:pt x="0" y="252730"/>
                  </a:lnTo>
                  <a:lnTo>
                    <a:pt x="374650" y="504190"/>
                  </a:lnTo>
                  <a:lnTo>
                    <a:pt x="374650" y="299720"/>
                  </a:lnTo>
                  <a:lnTo>
                    <a:pt x="7075949" y="299720"/>
                  </a:lnTo>
                  <a:lnTo>
                    <a:pt x="7075949" y="513080"/>
                  </a:lnTo>
                  <a:close/>
                </a:path>
              </a:pathLst>
            </a:custGeom>
            <a:solidFill>
              <a:srgbClr val="F8A1C4"/>
            </a:solid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1373</Words>
  <Application>Microsoft Office PowerPoint</Application>
  <PresentationFormat>Personalizar</PresentationFormat>
  <Paragraphs>224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4" baseType="lpstr">
      <vt:lpstr>Architects Daughter</vt:lpstr>
      <vt:lpstr>Calibri</vt:lpstr>
      <vt:lpstr>Open Sans Bold</vt:lpstr>
      <vt:lpstr>Aileron Regular</vt:lpstr>
      <vt:lpstr>Aileron Regular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Ligações Químicas Geometria e Teoria das Ligações</dc:title>
  <cp:lastModifiedBy>Miriam Sannomiya</cp:lastModifiedBy>
  <cp:revision>12</cp:revision>
  <dcterms:created xsi:type="dcterms:W3CDTF">2006-08-16T00:00:00Z</dcterms:created>
  <dcterms:modified xsi:type="dcterms:W3CDTF">2024-03-05T17:22:14Z</dcterms:modified>
  <dc:identifier>DAEbOLRPjN4</dc:identifier>
</cp:coreProperties>
</file>