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137"/>
  </p:notesMasterIdLst>
  <p:sldIdLst>
    <p:sldId id="372" r:id="rId2"/>
    <p:sldId id="457" r:id="rId3"/>
    <p:sldId id="507" r:id="rId4"/>
    <p:sldId id="534" r:id="rId5"/>
    <p:sldId id="535" r:id="rId6"/>
    <p:sldId id="290" r:id="rId7"/>
    <p:sldId id="335" r:id="rId8"/>
    <p:sldId id="265" r:id="rId9"/>
    <p:sldId id="541" r:id="rId10"/>
    <p:sldId id="540" r:id="rId11"/>
    <p:sldId id="542" r:id="rId12"/>
    <p:sldId id="543" r:id="rId13"/>
    <p:sldId id="544" r:id="rId14"/>
    <p:sldId id="550" r:id="rId15"/>
    <p:sldId id="294" r:id="rId16"/>
    <p:sldId id="448" r:id="rId17"/>
    <p:sldId id="460" r:id="rId18"/>
    <p:sldId id="531" r:id="rId19"/>
    <p:sldId id="532" r:id="rId20"/>
    <p:sldId id="545" r:id="rId21"/>
    <p:sldId id="539" r:id="rId22"/>
    <p:sldId id="355" r:id="rId23"/>
    <p:sldId id="464" r:id="rId24"/>
    <p:sldId id="546" r:id="rId25"/>
    <p:sldId id="549" r:id="rId26"/>
    <p:sldId id="359" r:id="rId27"/>
    <p:sldId id="349" r:id="rId28"/>
    <p:sldId id="348" r:id="rId29"/>
    <p:sldId id="548" r:id="rId30"/>
    <p:sldId id="547" r:id="rId31"/>
    <p:sldId id="533" r:id="rId32"/>
    <p:sldId id="509" r:id="rId33"/>
    <p:sldId id="264" r:id="rId34"/>
    <p:sldId id="284" r:id="rId35"/>
    <p:sldId id="285" r:id="rId36"/>
    <p:sldId id="286" r:id="rId37"/>
    <p:sldId id="273" r:id="rId38"/>
    <p:sldId id="338" r:id="rId39"/>
    <p:sldId id="303" r:id="rId40"/>
    <p:sldId id="512" r:id="rId41"/>
    <p:sldId id="266" r:id="rId42"/>
    <p:sldId id="510" r:id="rId43"/>
    <p:sldId id="506" r:id="rId44"/>
    <p:sldId id="511" r:id="rId45"/>
    <p:sldId id="552" r:id="rId46"/>
    <p:sldId id="553" r:id="rId47"/>
    <p:sldId id="554" r:id="rId48"/>
    <p:sldId id="555" r:id="rId49"/>
    <p:sldId id="551" r:id="rId50"/>
    <p:sldId id="557" r:id="rId51"/>
    <p:sldId id="379" r:id="rId52"/>
    <p:sldId id="420" r:id="rId53"/>
    <p:sldId id="558" r:id="rId54"/>
    <p:sldId id="559" r:id="rId55"/>
    <p:sldId id="560" r:id="rId56"/>
    <p:sldId id="389" r:id="rId57"/>
    <p:sldId id="563" r:id="rId58"/>
    <p:sldId id="465" r:id="rId59"/>
    <p:sldId id="556" r:id="rId60"/>
    <p:sldId id="392" r:id="rId61"/>
    <p:sldId id="393" r:id="rId62"/>
    <p:sldId id="394" r:id="rId63"/>
    <p:sldId id="395" r:id="rId64"/>
    <p:sldId id="431" r:id="rId65"/>
    <p:sldId id="396" r:id="rId66"/>
    <p:sldId id="399" r:id="rId67"/>
    <p:sldId id="561" r:id="rId68"/>
    <p:sldId id="562" r:id="rId69"/>
    <p:sldId id="408" r:id="rId70"/>
    <p:sldId id="424" r:id="rId71"/>
    <p:sldId id="410" r:id="rId72"/>
    <p:sldId id="411" r:id="rId73"/>
    <p:sldId id="437" r:id="rId74"/>
    <p:sldId id="517" r:id="rId75"/>
    <p:sldId id="438" r:id="rId76"/>
    <p:sldId id="435" r:id="rId77"/>
    <p:sldId id="519" r:id="rId78"/>
    <p:sldId id="412" r:id="rId79"/>
    <p:sldId id="434" r:id="rId80"/>
    <p:sldId id="528" r:id="rId81"/>
    <p:sldId id="436" r:id="rId82"/>
    <p:sldId id="433" r:id="rId83"/>
    <p:sldId id="451" r:id="rId84"/>
    <p:sldId id="518" r:id="rId85"/>
    <p:sldId id="304" r:id="rId86"/>
    <p:sldId id="440" r:id="rId87"/>
    <p:sldId id="258" r:id="rId88"/>
    <p:sldId id="309" r:id="rId89"/>
    <p:sldId id="310" r:id="rId90"/>
    <p:sldId id="466" r:id="rId91"/>
    <p:sldId id="283" r:id="rId92"/>
    <p:sldId id="271" r:id="rId93"/>
    <p:sldId id="564" r:id="rId94"/>
    <p:sldId id="270" r:id="rId95"/>
    <p:sldId id="313" r:id="rId96"/>
    <p:sldId id="566" r:id="rId97"/>
    <p:sldId id="503" r:id="rId98"/>
    <p:sldId id="513" r:id="rId99"/>
    <p:sldId id="565" r:id="rId100"/>
    <p:sldId id="296" r:id="rId101"/>
    <p:sldId id="298" r:id="rId102"/>
    <p:sldId id="443" r:id="rId103"/>
    <p:sldId id="567" r:id="rId104"/>
    <p:sldId id="361" r:id="rId105"/>
    <p:sldId id="467" r:id="rId106"/>
    <p:sldId id="568" r:id="rId107"/>
    <p:sldId id="524" r:id="rId108"/>
    <p:sldId id="525" r:id="rId109"/>
    <p:sldId id="522" r:id="rId110"/>
    <p:sldId id="293" r:id="rId111"/>
    <p:sldId id="449" r:id="rId112"/>
    <p:sldId id="362" r:id="rId113"/>
    <p:sldId id="453" r:id="rId114"/>
    <p:sldId id="526" r:id="rId115"/>
    <p:sldId id="356" r:id="rId116"/>
    <p:sldId id="468" r:id="rId117"/>
    <p:sldId id="469" r:id="rId118"/>
    <p:sldId id="470" r:id="rId119"/>
    <p:sldId id="471" r:id="rId120"/>
    <p:sldId id="472" r:id="rId121"/>
    <p:sldId id="474" r:id="rId122"/>
    <p:sldId id="479" r:id="rId123"/>
    <p:sldId id="480" r:id="rId124"/>
    <p:sldId id="481" r:id="rId125"/>
    <p:sldId id="482" r:id="rId126"/>
    <p:sldId id="486" r:id="rId127"/>
    <p:sldId id="488" r:id="rId128"/>
    <p:sldId id="493" r:id="rId129"/>
    <p:sldId id="494" r:id="rId130"/>
    <p:sldId id="495" r:id="rId131"/>
    <p:sldId id="489" r:id="rId132"/>
    <p:sldId id="498" r:id="rId133"/>
    <p:sldId id="499" r:id="rId134"/>
    <p:sldId id="501" r:id="rId135"/>
    <p:sldId id="502" r:id="rId136"/>
  </p:sldIdLst>
  <p:sldSz cx="10287000" cy="6858000" type="35mm"/>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0099"/>
    <a:srgbClr val="4D4D4D"/>
    <a:srgbClr val="5F5F5F"/>
    <a:srgbClr val="B2B2B2"/>
    <a:srgbClr val="FFCC00"/>
    <a:srgbClr val="00CC99"/>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08" autoAdjust="0"/>
    <p:restoredTop sz="98883" autoAdjust="0"/>
  </p:normalViewPr>
  <p:slideViewPr>
    <p:cSldViewPr>
      <p:cViewPr>
        <p:scale>
          <a:sx n="75" d="100"/>
          <a:sy n="75" d="100"/>
        </p:scale>
        <p:origin x="-240" y="-80"/>
      </p:cViewPr>
      <p:guideLst>
        <p:guide orient="horz" pos="2160"/>
        <p:guide pos="32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notesMaster" Target="notesMasters/notesMaster1.xml"/><Relationship Id="rId138" Type="http://schemas.openxmlformats.org/officeDocument/2006/relationships/printerSettings" Target="printerSettings/printerSettings1.bin"/><Relationship Id="rId13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viewProps" Target="viewProps.xml"/><Relationship Id="rId141" Type="http://schemas.openxmlformats.org/officeDocument/2006/relationships/theme" Target="theme/theme1.xml"/><Relationship Id="rId1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en-US"/>
          </a:p>
        </p:txBody>
      </p:sp>
      <p:sp>
        <p:nvSpPr>
          <p:cNvPr id="2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Clique para editar os estilos do texto mestre</a:t>
            </a:r>
          </a:p>
          <a:p>
            <a:pPr lvl="1"/>
            <a:r>
              <a:rPr lang="en-US" noProof="0"/>
              <a:t>Segundo nível</a:t>
            </a:r>
          </a:p>
          <a:p>
            <a:pPr lvl="2"/>
            <a:r>
              <a:rPr lang="en-US" noProof="0"/>
              <a:t>Terceiro nível</a:t>
            </a:r>
          </a:p>
          <a:p>
            <a:pPr lvl="3"/>
            <a:r>
              <a:rPr lang="en-US" noProof="0"/>
              <a:t>Quarto nível</a:t>
            </a:r>
          </a:p>
          <a:p>
            <a:pPr lvl="4"/>
            <a:r>
              <a:rPr lang="en-US" noProof="0"/>
              <a:t>Quinto nível</a:t>
            </a:r>
          </a:p>
        </p:txBody>
      </p:sp>
      <p:sp>
        <p:nvSpPr>
          <p:cNvPr id="2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en-US"/>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A58467D6-9D24-7A4F-AE1B-00EF8CCB6DB7}" type="slidenum">
              <a:rPr lang="en-US"/>
              <a:pPr>
                <a:defRPr/>
              </a:pPr>
              <a:t>‹#›</a:t>
            </a:fld>
            <a:endParaRPr lang="en-US"/>
          </a:p>
        </p:txBody>
      </p:sp>
    </p:spTree>
    <p:extLst>
      <p:ext uri="{BB962C8B-B14F-4D97-AF65-F5344CB8AC3E}">
        <p14:creationId xmlns:p14="http://schemas.microsoft.com/office/powerpoint/2010/main" val="31724864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58467D6-9D24-7A4F-AE1B-00EF8CCB6DB7}" type="slidenum">
              <a:rPr lang="en-US" smtClean="0"/>
              <a:pPr>
                <a:defRPr/>
              </a:pPr>
              <a:t>5</a:t>
            </a:fld>
            <a:endParaRPr lang="en-US"/>
          </a:p>
        </p:txBody>
      </p:sp>
    </p:spTree>
    <p:extLst>
      <p:ext uri="{BB962C8B-B14F-4D97-AF65-F5344CB8AC3E}">
        <p14:creationId xmlns:p14="http://schemas.microsoft.com/office/powerpoint/2010/main" val="754623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B111BA-A5C6-D744-81D1-12A48517D010}" type="slidenum">
              <a:rPr lang="pt-BR" sz="1200">
                <a:latin typeface="Times New Roman" charset="0"/>
              </a:rPr>
              <a:pPr/>
              <a:t>43</a:t>
            </a:fld>
            <a:endParaRPr lang="pt-BR" sz="1200">
              <a:latin typeface="Times New Roman"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Espaço Reservado para Imagem de Slide 1"/>
          <p:cNvSpPr>
            <a:spLocks noGrp="1" noRot="1" noChangeAspect="1" noTextEdit="1"/>
          </p:cNvSpPr>
          <p:nvPr>
            <p:ph type="sldImg"/>
          </p:nvPr>
        </p:nvSpPr>
        <p:spPr>
          <a:ln/>
        </p:spPr>
      </p:sp>
      <p:sp>
        <p:nvSpPr>
          <p:cNvPr id="74754"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pt-BR">
              <a:latin typeface="Times New Roman" charset="0"/>
            </a:endParaRPr>
          </a:p>
        </p:txBody>
      </p:sp>
      <p:sp>
        <p:nvSpPr>
          <p:cNvPr id="74755"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043C3F-104F-D843-B9C5-F6A508F6E0B2}" type="slidenum">
              <a:rPr lang="en-US" sz="1200">
                <a:latin typeface="Times New Roman" charset="0"/>
              </a:rPr>
              <a:pPr/>
              <a:t>66</a:t>
            </a:fld>
            <a:endParaRPr lang="en-US" sz="120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pt-BR"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DE4201B-D94B-6E43-97AF-BD6E269A34F9}" type="slidenum">
              <a:rPr lang="en-US" smtClean="0"/>
              <a:pPr>
                <a:defRPr/>
              </a:pPr>
              <a:t>‹#›</a:t>
            </a:fld>
            <a:endParaRPr lang="en-US"/>
          </a:p>
        </p:txBody>
      </p:sp>
    </p:spTree>
    <p:extLst>
      <p:ext uri="{BB962C8B-B14F-4D97-AF65-F5344CB8AC3E}">
        <p14:creationId xmlns:p14="http://schemas.microsoft.com/office/powerpoint/2010/main" val="687053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DE4201B-D94B-6E43-97AF-BD6E269A34F9}" type="slidenum">
              <a:rPr lang="en-US" smtClean="0"/>
              <a:pPr>
                <a:defRPr/>
              </a:pPr>
              <a:t>‹#›</a:t>
            </a:fld>
            <a:endParaRPr lang="en-US"/>
          </a:p>
        </p:txBody>
      </p:sp>
    </p:spTree>
    <p:extLst>
      <p:ext uri="{BB962C8B-B14F-4D97-AF65-F5344CB8AC3E}">
        <p14:creationId xmlns:p14="http://schemas.microsoft.com/office/powerpoint/2010/main" val="3307124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lang="pt-BR" smtClean="0"/>
              <a:t>Click to edit Master title style</a:t>
            </a:r>
            <a:endParaRPr lang="en-US"/>
          </a:p>
        </p:txBody>
      </p:sp>
      <p:sp>
        <p:nvSpPr>
          <p:cNvPr id="3" name="Vertical Text Placeholder 2"/>
          <p:cNvSpPr>
            <a:spLocks noGrp="1"/>
          </p:cNvSpPr>
          <p:nvPr>
            <p:ph type="body" orient="vert" idx="1"/>
          </p:nvPr>
        </p:nvSpPr>
        <p:spPr>
          <a:xfrm>
            <a:off x="514350" y="274639"/>
            <a:ext cx="6772275" cy="5851525"/>
          </a:xfrm>
        </p:spPr>
        <p:txBody>
          <a:bodyPr vert="eaVert"/>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DE4201B-D94B-6E43-97AF-BD6E269A34F9}" type="slidenum">
              <a:rPr lang="en-US" smtClean="0"/>
              <a:pPr>
                <a:defRPr/>
              </a:pPr>
              <a:t>‹#›</a:t>
            </a:fld>
            <a:endParaRPr lang="en-US"/>
          </a:p>
        </p:txBody>
      </p:sp>
    </p:spTree>
    <p:extLst>
      <p:ext uri="{BB962C8B-B14F-4D97-AF65-F5344CB8AC3E}">
        <p14:creationId xmlns:p14="http://schemas.microsoft.com/office/powerpoint/2010/main" val="520599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US"/>
          </a:p>
        </p:txBody>
      </p:sp>
      <p:sp>
        <p:nvSpPr>
          <p:cNvPr id="3" name="Content Placeholder 2"/>
          <p:cNvSpPr>
            <a:spLocks noGrp="1"/>
          </p:cNvSpPr>
          <p:nvPr>
            <p:ph idx="1"/>
          </p:nvPr>
        </p:nvSpPr>
        <p:spPr/>
        <p:txBody>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DE4201B-D94B-6E43-97AF-BD6E269A34F9}" type="slidenum">
              <a:rPr lang="en-US" smtClean="0"/>
              <a:pPr>
                <a:defRPr/>
              </a:pPr>
              <a:t>‹#›</a:t>
            </a:fld>
            <a:endParaRPr lang="en-US"/>
          </a:p>
        </p:txBody>
      </p:sp>
    </p:spTree>
    <p:extLst>
      <p:ext uri="{BB962C8B-B14F-4D97-AF65-F5344CB8AC3E}">
        <p14:creationId xmlns:p14="http://schemas.microsoft.com/office/powerpoint/2010/main" val="1148718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pt-BR"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DE4201B-D94B-6E43-97AF-BD6E269A34F9}" type="slidenum">
              <a:rPr lang="en-US" smtClean="0"/>
              <a:pPr>
                <a:defRPr/>
              </a:pPr>
              <a:t>‹#›</a:t>
            </a:fld>
            <a:endParaRPr lang="en-US"/>
          </a:p>
        </p:txBody>
      </p:sp>
    </p:spTree>
    <p:extLst>
      <p:ext uri="{BB962C8B-B14F-4D97-AF65-F5344CB8AC3E}">
        <p14:creationId xmlns:p14="http://schemas.microsoft.com/office/powerpoint/2010/main" val="628744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US"/>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E4201B-D94B-6E43-97AF-BD6E269A34F9}" type="slidenum">
              <a:rPr lang="en-US" smtClean="0"/>
              <a:pPr>
                <a:defRPr/>
              </a:pPr>
              <a:t>‹#›</a:t>
            </a:fld>
            <a:endParaRPr lang="en-US"/>
          </a:p>
        </p:txBody>
      </p:sp>
    </p:spTree>
    <p:extLst>
      <p:ext uri="{BB962C8B-B14F-4D97-AF65-F5344CB8AC3E}">
        <p14:creationId xmlns:p14="http://schemas.microsoft.com/office/powerpoint/2010/main" val="2517219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DE4201B-D94B-6E43-97AF-BD6E269A34F9}" type="slidenum">
              <a:rPr lang="en-US" smtClean="0"/>
              <a:pPr>
                <a:defRPr/>
              </a:pPr>
              <a:t>‹#›</a:t>
            </a:fld>
            <a:endParaRPr lang="en-US"/>
          </a:p>
        </p:txBody>
      </p:sp>
    </p:spTree>
    <p:extLst>
      <p:ext uri="{BB962C8B-B14F-4D97-AF65-F5344CB8AC3E}">
        <p14:creationId xmlns:p14="http://schemas.microsoft.com/office/powerpoint/2010/main" val="548401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DE4201B-D94B-6E43-97AF-BD6E269A34F9}" type="slidenum">
              <a:rPr lang="en-US" smtClean="0"/>
              <a:pPr>
                <a:defRPr/>
              </a:pPr>
              <a:t>‹#›</a:t>
            </a:fld>
            <a:endParaRPr lang="en-US"/>
          </a:p>
        </p:txBody>
      </p:sp>
    </p:spTree>
    <p:extLst>
      <p:ext uri="{BB962C8B-B14F-4D97-AF65-F5344CB8AC3E}">
        <p14:creationId xmlns:p14="http://schemas.microsoft.com/office/powerpoint/2010/main" val="1518379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DE4201B-D94B-6E43-97AF-BD6E269A34F9}" type="slidenum">
              <a:rPr lang="en-US" smtClean="0"/>
              <a:pPr>
                <a:defRPr/>
              </a:pPr>
              <a:t>‹#›</a:t>
            </a:fld>
            <a:endParaRPr lang="en-US"/>
          </a:p>
        </p:txBody>
      </p:sp>
    </p:spTree>
    <p:extLst>
      <p:ext uri="{BB962C8B-B14F-4D97-AF65-F5344CB8AC3E}">
        <p14:creationId xmlns:p14="http://schemas.microsoft.com/office/powerpoint/2010/main" val="898194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pt-BR" smtClean="0"/>
              <a:t>Click to edit Master title style</a:t>
            </a:r>
            <a:endParaRPr lang="en-US"/>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E4201B-D94B-6E43-97AF-BD6E269A34F9}" type="slidenum">
              <a:rPr lang="en-US" smtClean="0"/>
              <a:pPr>
                <a:defRPr/>
              </a:pPr>
              <a:t>‹#›</a:t>
            </a:fld>
            <a:endParaRPr lang="en-US"/>
          </a:p>
        </p:txBody>
      </p:sp>
    </p:spTree>
    <p:extLst>
      <p:ext uri="{BB962C8B-B14F-4D97-AF65-F5344CB8AC3E}">
        <p14:creationId xmlns:p14="http://schemas.microsoft.com/office/powerpoint/2010/main" val="529566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pt-BR"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E4201B-D94B-6E43-97AF-BD6E269A34F9}" type="slidenum">
              <a:rPr lang="en-US" smtClean="0"/>
              <a:pPr>
                <a:defRPr/>
              </a:pPr>
              <a:t>‹#›</a:t>
            </a:fld>
            <a:endParaRPr lang="en-US"/>
          </a:p>
        </p:txBody>
      </p:sp>
    </p:spTree>
    <p:extLst>
      <p:ext uri="{BB962C8B-B14F-4D97-AF65-F5344CB8AC3E}">
        <p14:creationId xmlns:p14="http://schemas.microsoft.com/office/powerpoint/2010/main" val="36191523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pt-BR" smtClean="0"/>
              <a:t>Click to edit Master title style</a:t>
            </a:r>
            <a:endParaRPr lang="en-US"/>
          </a:p>
        </p:txBody>
      </p:sp>
      <p:sp>
        <p:nvSpPr>
          <p:cNvPr id="3" name="Text Placeholder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DE4201B-D94B-6E43-97AF-BD6E269A34F9}" type="slidenum">
              <a:rPr lang="en-US" smtClean="0"/>
              <a:pPr>
                <a:defRPr/>
              </a:pPr>
              <a:t>‹#›</a:t>
            </a:fld>
            <a:endParaRPr lang="en-US"/>
          </a:p>
        </p:txBody>
      </p:sp>
    </p:spTree>
    <p:extLst>
      <p:ext uri="{BB962C8B-B14F-4D97-AF65-F5344CB8AC3E}">
        <p14:creationId xmlns:p14="http://schemas.microsoft.com/office/powerpoint/2010/main" val="705030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hyperlink" Target="mailto:faccioli@fcfrp.usp.b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9.jpeg"/><Relationship Id="rId3" Type="http://schemas.openxmlformats.org/officeDocument/2006/relationships/image" Target="../media/image17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2.jpeg"/><Relationship Id="rId3" Type="http://schemas.openxmlformats.org/officeDocument/2006/relationships/image" Target="../media/image17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4.png"/><Relationship Id="rId3" Type="http://schemas.openxmlformats.org/officeDocument/2006/relationships/image" Target="../media/image17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png"/><Relationship Id="rId3" Type="http://schemas.openxmlformats.org/officeDocument/2006/relationships/image" Target="../media/image18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2.png"/><Relationship Id="rId3" Type="http://schemas.openxmlformats.org/officeDocument/2006/relationships/image" Target="../media/image18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4.jpeg"/><Relationship Id="rId3" Type="http://schemas.openxmlformats.org/officeDocument/2006/relationships/image" Target="../media/image185.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7.png"/></Relationships>
</file>

<file path=ppt/slides/_rels/slide1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76.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8.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0.jpeg"/><Relationship Id="rId3" Type="http://schemas.openxmlformats.org/officeDocument/2006/relationships/image" Target="../media/image19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20.xml.rels><?xml version="1.0" encoding="UTF-8" standalone="yes"?>
<Relationships xmlns="http://schemas.openxmlformats.org/package/2006/relationships"><Relationship Id="rId3" Type="http://schemas.openxmlformats.org/officeDocument/2006/relationships/image" Target="../media/image193.jpeg"/><Relationship Id="rId4" Type="http://schemas.openxmlformats.org/officeDocument/2006/relationships/image" Target="../media/image194.jpeg"/><Relationship Id="rId5" Type="http://schemas.openxmlformats.org/officeDocument/2006/relationships/image" Target="../media/image195.jpeg"/><Relationship Id="rId6" Type="http://schemas.openxmlformats.org/officeDocument/2006/relationships/image" Target="../media/image196.jpeg"/><Relationship Id="rId1" Type="http://schemas.openxmlformats.org/officeDocument/2006/relationships/slideLayout" Target="../slideLayouts/slideLayout7.xml"/><Relationship Id="rId2" Type="http://schemas.openxmlformats.org/officeDocument/2006/relationships/image" Target="../media/image192.jpeg"/></Relationships>
</file>

<file path=ppt/slides/_rels/slide121.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99.png"/><Relationship Id="rId5" Type="http://schemas.openxmlformats.org/officeDocument/2006/relationships/image" Target="../media/image200.png"/><Relationship Id="rId1" Type="http://schemas.openxmlformats.org/officeDocument/2006/relationships/slideLayout" Target="../slideLayouts/slideLayout7.xml"/><Relationship Id="rId2" Type="http://schemas.openxmlformats.org/officeDocument/2006/relationships/image" Target="../media/image197.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1.jpeg"/><Relationship Id="rId3" Type="http://schemas.openxmlformats.org/officeDocument/2006/relationships/image" Target="../media/image202.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4.png"/></Relationships>
</file>

<file path=ppt/slides/_rels/slide125.xml.rels><?xml version="1.0" encoding="UTF-8" standalone="yes"?>
<Relationships xmlns="http://schemas.openxmlformats.org/package/2006/relationships"><Relationship Id="rId3" Type="http://schemas.openxmlformats.org/officeDocument/2006/relationships/image" Target="../media/image206.jpeg"/><Relationship Id="rId4" Type="http://schemas.openxmlformats.org/officeDocument/2006/relationships/image" Target="../media/image207.jpeg"/><Relationship Id="rId5" Type="http://schemas.openxmlformats.org/officeDocument/2006/relationships/image" Target="../media/image208.jpeg"/><Relationship Id="rId6" Type="http://schemas.openxmlformats.org/officeDocument/2006/relationships/image" Target="../media/image209.png"/><Relationship Id="rId1" Type="http://schemas.openxmlformats.org/officeDocument/2006/relationships/slideLayout" Target="../slideLayouts/slideLayout7.xml"/><Relationship Id="rId2" Type="http://schemas.openxmlformats.org/officeDocument/2006/relationships/image" Target="../media/image20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0.jpeg"/></Relationships>
</file>

<file path=ppt/slides/_rels/slide127.xml.rels><?xml version="1.0" encoding="UTF-8" standalone="yes"?>
<Relationships xmlns="http://schemas.openxmlformats.org/package/2006/relationships"><Relationship Id="rId3" Type="http://schemas.openxmlformats.org/officeDocument/2006/relationships/image" Target="../media/image212.png"/><Relationship Id="rId4" Type="http://schemas.openxmlformats.org/officeDocument/2006/relationships/image" Target="../media/image213.png"/><Relationship Id="rId1" Type="http://schemas.openxmlformats.org/officeDocument/2006/relationships/slideLayout" Target="../slideLayouts/slideLayout2.xml"/><Relationship Id="rId2" Type="http://schemas.openxmlformats.org/officeDocument/2006/relationships/image" Target="../media/image211.jpeg"/></Relationships>
</file>

<file path=ppt/slides/_rels/slide128.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image" Target="../media/image216.png"/><Relationship Id="rId5" Type="http://schemas.openxmlformats.org/officeDocument/2006/relationships/image" Target="../media/image217.png"/><Relationship Id="rId1" Type="http://schemas.openxmlformats.org/officeDocument/2006/relationships/slideLayout" Target="../slideLayouts/slideLayout7.xml"/><Relationship Id="rId2" Type="http://schemas.openxmlformats.org/officeDocument/2006/relationships/image" Target="../media/image214.jpeg"/></Relationships>
</file>

<file path=ppt/slides/_rels/slide129.xml.rels><?xml version="1.0" encoding="UTF-8" standalone="yes"?>
<Relationships xmlns="http://schemas.openxmlformats.org/package/2006/relationships"><Relationship Id="rId3" Type="http://schemas.openxmlformats.org/officeDocument/2006/relationships/image" Target="../media/image219.jpeg"/><Relationship Id="rId4" Type="http://schemas.openxmlformats.org/officeDocument/2006/relationships/image" Target="../media/image220.png"/><Relationship Id="rId1" Type="http://schemas.openxmlformats.org/officeDocument/2006/relationships/slideLayout" Target="../slideLayouts/slideLayout7.xml"/><Relationship Id="rId2" Type="http://schemas.openxmlformats.org/officeDocument/2006/relationships/image" Target="../media/image2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130.xml.rels><?xml version="1.0" encoding="UTF-8" standalone="yes"?>
<Relationships xmlns="http://schemas.openxmlformats.org/package/2006/relationships"><Relationship Id="rId3" Type="http://schemas.openxmlformats.org/officeDocument/2006/relationships/image" Target="../media/image222.jpeg"/><Relationship Id="rId4" Type="http://schemas.openxmlformats.org/officeDocument/2006/relationships/image" Target="../media/image223.jpeg"/><Relationship Id="rId1" Type="http://schemas.openxmlformats.org/officeDocument/2006/relationships/slideLayout" Target="../slideLayouts/slideLayout7.xml"/><Relationship Id="rId2" Type="http://schemas.openxmlformats.org/officeDocument/2006/relationships/image" Target="../media/image221.jpeg"/></Relationships>
</file>

<file path=ppt/slides/_rels/slide131.xml.rels><?xml version="1.0" encoding="UTF-8" standalone="yes"?>
<Relationships xmlns="http://schemas.openxmlformats.org/package/2006/relationships"><Relationship Id="rId3" Type="http://schemas.openxmlformats.org/officeDocument/2006/relationships/image" Target="../media/image225.png"/><Relationship Id="rId4" Type="http://schemas.openxmlformats.org/officeDocument/2006/relationships/image" Target="../media/image226.png"/><Relationship Id="rId5" Type="http://schemas.openxmlformats.org/officeDocument/2006/relationships/image" Target="../media/image227.png"/><Relationship Id="rId6" Type="http://schemas.openxmlformats.org/officeDocument/2006/relationships/image" Target="../media/image228.png"/><Relationship Id="rId1" Type="http://schemas.openxmlformats.org/officeDocument/2006/relationships/slideLayout" Target="../slideLayouts/slideLayout7.xml"/><Relationship Id="rId2" Type="http://schemas.openxmlformats.org/officeDocument/2006/relationships/image" Target="../media/image224.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9.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0.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1.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6.png"/><Relationship Id="rId5" Type="http://schemas.openxmlformats.org/officeDocument/2006/relationships/image" Target="../media/image29.png"/><Relationship Id="rId6"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hyperlink" Target="http://www.ncbi.nlm.nih.gov/LocusLink/LocRpt.cgi?l=7891" TargetMode="External"/><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hyperlink" Target="http://www.answers.com/topic/bacillus-anthracis" TargetMode="External"/><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 Id="rId3"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36.png"/><Relationship Id="rId5"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5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 Id="rId3"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 Id="rId3" Type="http://schemas.openxmlformats.org/officeDocument/2006/relationships/image" Target="../media/image7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eg"/><Relationship Id="rId3"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 Id="rId3" Type="http://schemas.openxmlformats.org/officeDocument/2006/relationships/image" Target="../media/image9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9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 Id="rId3" Type="http://schemas.openxmlformats.org/officeDocument/2006/relationships/image" Target="../media/image10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png"/><Relationship Id="rId3" Type="http://schemas.openxmlformats.org/officeDocument/2006/relationships/image" Target="../media/image10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jpeg"/><Relationship Id="rId3"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jpeg"/><Relationship Id="rId3" Type="http://schemas.openxmlformats.org/officeDocument/2006/relationships/image" Target="../media/image114.jpeg"/></Relationships>
</file>

<file path=ppt/slides/_rels/slide63.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1" Type="http://schemas.openxmlformats.org/officeDocument/2006/relationships/slideLayout" Target="../slideLayouts/slideLayout7.xml"/><Relationship Id="rId2" Type="http://schemas.openxmlformats.org/officeDocument/2006/relationships/image" Target="../media/image11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png"/><Relationship Id="rId3" Type="http://schemas.openxmlformats.org/officeDocument/2006/relationships/image" Target="../media/image12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2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jpeg"/><Relationship Id="rId3"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1" Type="http://schemas.openxmlformats.org/officeDocument/2006/relationships/slideLayout" Target="../slideLayouts/slideLayout7.xml"/><Relationship Id="rId2" Type="http://schemas.openxmlformats.org/officeDocument/2006/relationships/image" Target="../media/image12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png"/><Relationship Id="rId5" Type="http://schemas.openxmlformats.org/officeDocument/2006/relationships/image" Target="../media/image131.png"/><Relationship Id="rId1" Type="http://schemas.openxmlformats.org/officeDocument/2006/relationships/slideLayout" Target="../slideLayouts/slideLayout7.xml"/><Relationship Id="rId2" Type="http://schemas.openxmlformats.org/officeDocument/2006/relationships/image" Target="../media/image128.jpeg"/></Relationships>
</file>

<file path=ppt/slides/_rels/slide73.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jpeg"/><Relationship Id="rId5" Type="http://schemas.openxmlformats.org/officeDocument/2006/relationships/image" Target="../media/image135.png"/><Relationship Id="rId1" Type="http://schemas.openxmlformats.org/officeDocument/2006/relationships/slideLayout" Target="../slideLayouts/slideLayout7.xml"/><Relationship Id="rId2" Type="http://schemas.openxmlformats.org/officeDocument/2006/relationships/image" Target="../media/image13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png"/></Relationships>
</file>

<file path=ppt/slides/_rels/slide75.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1" Type="http://schemas.openxmlformats.org/officeDocument/2006/relationships/slideLayout" Target="../slideLayouts/slideLayout6.xml"/><Relationship Id="rId2" Type="http://schemas.openxmlformats.org/officeDocument/2006/relationships/image" Target="../media/image13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png"/><Relationship Id="rId3" Type="http://schemas.openxmlformats.org/officeDocument/2006/relationships/image" Target="../media/image14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6.png"/><Relationship Id="rId3" Type="http://schemas.openxmlformats.org/officeDocument/2006/relationships/image" Target="../media/image14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png"/><Relationship Id="rId3" Type="http://schemas.openxmlformats.org/officeDocument/2006/relationships/image" Target="../media/image14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2.jpeg"/><Relationship Id="rId3" Type="http://schemas.openxmlformats.org/officeDocument/2006/relationships/image" Target="../media/image1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4.jpeg"/><Relationship Id="rId3" Type="http://schemas.openxmlformats.org/officeDocument/2006/relationships/image" Target="../media/image15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7.jpeg"/><Relationship Id="rId3" Type="http://schemas.openxmlformats.org/officeDocument/2006/relationships/image" Target="../media/image15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0.jpeg"/><Relationship Id="rId3" Type="http://schemas.openxmlformats.org/officeDocument/2006/relationships/image" Target="../media/image161.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4.png"/><Relationship Id="rId3" Type="http://schemas.openxmlformats.org/officeDocument/2006/relationships/image" Target="../media/image16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7" name="Text Box 5"/>
          <p:cNvSpPr txBox="1">
            <a:spLocks noChangeArrowheads="1"/>
          </p:cNvSpPr>
          <p:nvPr/>
        </p:nvSpPr>
        <p:spPr bwMode="auto">
          <a:xfrm>
            <a:off x="201613" y="115888"/>
            <a:ext cx="9883775" cy="4493538"/>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200" b="1" dirty="0" smtClean="0">
                <a:effectLst>
                  <a:outerShdw blurRad="38100" dist="38100" dir="2700000" algn="tl">
                    <a:srgbClr val="000000"/>
                  </a:outerShdw>
                </a:effectLst>
              </a:rPr>
              <a:t>Imunologia Modulo </a:t>
            </a:r>
            <a:r>
              <a:rPr lang="pt-BR" sz="3200" b="1" cap="small" dirty="0"/>
              <a:t>CFG2038</a:t>
            </a:r>
            <a:endParaRPr lang="pt-BR" sz="3200" dirty="0"/>
          </a:p>
          <a:p>
            <a:pPr algn="ctr">
              <a:defRPr/>
            </a:pPr>
            <a:endParaRPr lang="en-US" sz="1600" b="1" dirty="0" smtClean="0"/>
          </a:p>
          <a:p>
            <a:pPr algn="ctr">
              <a:defRPr/>
            </a:pPr>
            <a:endParaRPr lang="en-US" b="1" dirty="0" smtClean="0">
              <a:effectLst>
                <a:outerShdw blurRad="38100" dist="38100" dir="2700000" algn="tl">
                  <a:srgbClr val="000000"/>
                </a:outerShdw>
              </a:effectLst>
              <a:cs typeface="Arial" charset="0"/>
            </a:endParaRPr>
          </a:p>
          <a:p>
            <a:pPr algn="ctr">
              <a:defRPr/>
            </a:pPr>
            <a:r>
              <a:rPr lang="en-US" b="1" dirty="0" smtClean="0">
                <a:effectLst>
                  <a:outerShdw blurRad="38100" dist="38100" dir="2700000" algn="tl">
                    <a:srgbClr val="000000"/>
                  </a:outerShdw>
                </a:effectLst>
                <a:cs typeface="Arial" charset="0"/>
              </a:rPr>
              <a:t>Prof. </a:t>
            </a:r>
            <a:r>
              <a:rPr lang="en-US" b="1" dirty="0" err="1" smtClean="0">
                <a:effectLst>
                  <a:outerShdw blurRad="38100" dist="38100" dir="2700000" algn="tl">
                    <a:srgbClr val="000000"/>
                  </a:outerShdw>
                </a:effectLst>
                <a:cs typeface="Arial" charset="0"/>
              </a:rPr>
              <a:t>Dra</a:t>
            </a:r>
            <a:r>
              <a:rPr lang="en-US" b="1" dirty="0" smtClean="0">
                <a:effectLst>
                  <a:outerShdw blurRad="38100" dist="38100" dir="2700000" algn="tl">
                    <a:srgbClr val="000000"/>
                  </a:outerShdw>
                </a:effectLst>
                <a:cs typeface="Arial" charset="0"/>
              </a:rPr>
              <a:t>. Lúcia </a:t>
            </a:r>
            <a:r>
              <a:rPr lang="en-US" b="1" dirty="0">
                <a:effectLst>
                  <a:outerShdw blurRad="38100" dist="38100" dir="2700000" algn="tl">
                    <a:srgbClr val="000000"/>
                  </a:outerShdw>
                </a:effectLst>
                <a:cs typeface="Arial" charset="0"/>
              </a:rPr>
              <a:t>Helena Faccioli</a:t>
            </a:r>
            <a:r>
              <a:rPr lang="en-US" b="1" i="1" dirty="0">
                <a:effectLst>
                  <a:outerShdw blurRad="38100" dist="38100" dir="2700000" algn="tl">
                    <a:srgbClr val="000000"/>
                  </a:outerShdw>
                </a:effectLst>
                <a:cs typeface="Arial" charset="0"/>
              </a:rPr>
              <a:t>  </a:t>
            </a:r>
            <a:r>
              <a:rPr lang="en-US" b="1" dirty="0">
                <a:effectLst>
                  <a:outerShdw blurRad="38100" dist="38100" dir="2700000" algn="tl">
                    <a:srgbClr val="000000"/>
                  </a:outerShdw>
                </a:effectLst>
                <a:cs typeface="Arial" charset="0"/>
              </a:rPr>
              <a:t>(</a:t>
            </a:r>
            <a:r>
              <a:rPr lang="en-US" b="1" dirty="0">
                <a:effectLst>
                  <a:outerShdw blurRad="38100" dist="38100" dir="2700000" algn="tl">
                    <a:srgbClr val="000000"/>
                  </a:outerShdw>
                </a:effectLst>
                <a:cs typeface="Arial" charset="0"/>
                <a:hlinkClick r:id="rId2"/>
              </a:rPr>
              <a:t>faccioli@fcfrp.usp.br</a:t>
            </a:r>
            <a:r>
              <a:rPr lang="en-US" b="1" dirty="0" smtClean="0">
                <a:effectLst>
                  <a:outerShdw blurRad="38100" dist="38100" dir="2700000" algn="tl">
                    <a:srgbClr val="000000"/>
                  </a:outerShdw>
                </a:effectLst>
                <a:cs typeface="Arial" charset="0"/>
                <a:hlinkClick r:id="rId2"/>
              </a:rPr>
              <a:t>)</a:t>
            </a:r>
            <a:endParaRPr lang="en-US" b="1" dirty="0">
              <a:effectLst>
                <a:outerShdw blurRad="38100" dist="38100" dir="2700000" algn="tl">
                  <a:srgbClr val="000000"/>
                </a:outerShdw>
              </a:effectLst>
              <a:cs typeface="Arial" charset="0"/>
            </a:endParaRPr>
          </a:p>
          <a:p>
            <a:pPr algn="ctr">
              <a:defRPr/>
            </a:pPr>
            <a:endParaRPr lang="en-US" b="1" dirty="0" smtClean="0">
              <a:effectLst>
                <a:outerShdw blurRad="38100" dist="38100" dir="2700000" algn="tl">
                  <a:srgbClr val="000000"/>
                </a:outerShdw>
              </a:effectLst>
              <a:cs typeface="Arial" charset="0"/>
            </a:endParaRPr>
          </a:p>
          <a:p>
            <a:pPr algn="ctr">
              <a:defRPr/>
            </a:pPr>
            <a:endParaRPr lang="en-US" b="1" dirty="0" smtClean="0">
              <a:effectLst>
                <a:outerShdw blurRad="38100" dist="38100" dir="2700000" algn="tl">
                  <a:srgbClr val="000000"/>
                </a:outerShdw>
              </a:effectLst>
              <a:cs typeface="Arial" charset="0"/>
            </a:endParaRPr>
          </a:p>
          <a:p>
            <a:pPr algn="ctr">
              <a:defRPr/>
            </a:pPr>
            <a:endParaRPr lang="en-US" sz="1100" b="1" dirty="0" smtClean="0">
              <a:effectLst>
                <a:outerShdw blurRad="38100" dist="38100" dir="2700000" algn="tl">
                  <a:srgbClr val="000000"/>
                </a:outerShdw>
              </a:effectLst>
            </a:endParaRPr>
          </a:p>
          <a:p>
            <a:pPr algn="ctr">
              <a:defRPr/>
            </a:pPr>
            <a:r>
              <a:rPr lang="en-US" b="1" dirty="0" smtClean="0"/>
              <a:t>Departamento de Análises Clínicas, Toxicológicas e Bromatológicas</a:t>
            </a:r>
            <a:endParaRPr lang="en-US" sz="1100" b="1" dirty="0" smtClean="0"/>
          </a:p>
          <a:p>
            <a:pPr algn="ctr">
              <a:defRPr/>
            </a:pPr>
            <a:endParaRPr lang="en-US" sz="1100" b="1" dirty="0" smtClean="0"/>
          </a:p>
          <a:p>
            <a:pPr algn="ctr">
              <a:defRPr/>
            </a:pPr>
            <a:r>
              <a:rPr lang="en-US" sz="1800" b="1" dirty="0" err="1" smtClean="0"/>
              <a:t>Bibliografia</a:t>
            </a:r>
            <a:r>
              <a:rPr lang="en-US" sz="1800" b="1" dirty="0" smtClean="0"/>
              <a:t>:</a:t>
            </a:r>
          </a:p>
          <a:p>
            <a:pPr algn="ctr">
              <a:defRPr/>
            </a:pPr>
            <a:r>
              <a:rPr lang="en-US" sz="1800" b="1" dirty="0" smtClean="0"/>
              <a:t>1- Abbas, A. K.; </a:t>
            </a:r>
            <a:r>
              <a:rPr lang="en-US" sz="1800" b="1" dirty="0" err="1" smtClean="0"/>
              <a:t>Lichtman</a:t>
            </a:r>
            <a:r>
              <a:rPr lang="en-US" sz="1800" b="1" dirty="0" smtClean="0"/>
              <a:t>, A. H. – Imunologia Celular e Molecular, </a:t>
            </a:r>
          </a:p>
          <a:p>
            <a:pPr algn="ctr">
              <a:defRPr/>
            </a:pPr>
            <a:r>
              <a:rPr lang="en-US" sz="1800" b="1" dirty="0"/>
              <a:t>2</a:t>
            </a:r>
            <a:r>
              <a:rPr lang="en-US" sz="1800" b="1" dirty="0" smtClean="0"/>
              <a:t>-Janeway, C. A., Travers, P., </a:t>
            </a:r>
            <a:r>
              <a:rPr lang="en-US" sz="1800" b="1" dirty="0" err="1" smtClean="0"/>
              <a:t>Walport</a:t>
            </a:r>
            <a:r>
              <a:rPr lang="en-US" sz="1800" b="1" dirty="0" smtClean="0"/>
              <a:t>, M. </a:t>
            </a:r>
            <a:r>
              <a:rPr lang="en-US" sz="1800" b="1" dirty="0" err="1" smtClean="0"/>
              <a:t>Shlomchik</a:t>
            </a:r>
            <a:r>
              <a:rPr lang="en-US" sz="1800" b="1" dirty="0" smtClean="0"/>
              <a:t>, M. – </a:t>
            </a:r>
            <a:r>
              <a:rPr lang="en-US" sz="1800" b="1" dirty="0" err="1" smtClean="0"/>
              <a:t>Imunobiologia</a:t>
            </a:r>
            <a:r>
              <a:rPr lang="en-US" sz="1800" b="1" dirty="0" smtClean="0"/>
              <a:t>. </a:t>
            </a:r>
            <a:r>
              <a:rPr lang="en-US" sz="1800" b="1" dirty="0" err="1" smtClean="0"/>
              <a:t>Sistema</a:t>
            </a:r>
            <a:r>
              <a:rPr lang="en-US" sz="1800" b="1" dirty="0" smtClean="0"/>
              <a:t> </a:t>
            </a:r>
            <a:r>
              <a:rPr lang="en-US" sz="1800" b="1" dirty="0" err="1" smtClean="0"/>
              <a:t>Imune</a:t>
            </a:r>
            <a:r>
              <a:rPr lang="en-US" sz="1800" b="1" dirty="0" smtClean="0"/>
              <a:t> </a:t>
            </a:r>
            <a:r>
              <a:rPr lang="en-US" sz="1800" b="1" dirty="0" err="1" smtClean="0"/>
              <a:t>na</a:t>
            </a:r>
            <a:r>
              <a:rPr lang="en-US" sz="1800" b="1" dirty="0" smtClean="0"/>
              <a:t> </a:t>
            </a:r>
            <a:r>
              <a:rPr lang="en-US" sz="1800" b="1" dirty="0" err="1" smtClean="0"/>
              <a:t>Saúde</a:t>
            </a:r>
            <a:r>
              <a:rPr lang="en-US" sz="1800" b="1" dirty="0" smtClean="0"/>
              <a:t> e </a:t>
            </a:r>
            <a:r>
              <a:rPr lang="en-US" sz="1800" b="1" dirty="0" err="1" smtClean="0"/>
              <a:t>na</a:t>
            </a:r>
            <a:r>
              <a:rPr lang="en-US" sz="1800" b="1" dirty="0" smtClean="0"/>
              <a:t> </a:t>
            </a:r>
            <a:r>
              <a:rPr lang="en-US" sz="1800" b="1" dirty="0" err="1" smtClean="0"/>
              <a:t>Doença</a:t>
            </a:r>
            <a:r>
              <a:rPr lang="en-US" sz="1800" b="1" dirty="0" smtClean="0"/>
              <a:t>, </a:t>
            </a:r>
          </a:p>
        </p:txBody>
      </p:sp>
      <p:pic>
        <p:nvPicPr>
          <p:cNvPr id="14338" name="Picture 6" descr="abbas_imunologia_g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0" y="4529138"/>
            <a:ext cx="1903413"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7" descr="6618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25" y="4581525"/>
            <a:ext cx="1674813"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9848"/>
            <a:ext cx="10287000" cy="1200328"/>
          </a:xfrm>
          <a:prstGeom prst="rect">
            <a:avLst/>
          </a:prstGeom>
          <a:solidFill>
            <a:srgbClr val="F2DCDB"/>
          </a:solidFill>
        </p:spPr>
        <p:txBody>
          <a:bodyPr wrap="square">
            <a:spAutoFit/>
          </a:bodyPr>
          <a:lstStyle/>
          <a:p>
            <a:pPr algn="just"/>
            <a:r>
              <a:rPr lang="pt-BR" b="1" dirty="0" smtClean="0"/>
              <a:t>PAMPS= Padrões moleculares associados a patógenos</a:t>
            </a:r>
          </a:p>
          <a:p>
            <a:pPr algn="just"/>
            <a:r>
              <a:rPr lang="pt-BR" b="1" dirty="0"/>
              <a:t>VAMPS= Padrões moleculares associados </a:t>
            </a:r>
            <a:r>
              <a:rPr lang="pt-BR" b="1" dirty="0" smtClean="0"/>
              <a:t>a venenos (peçonhas)</a:t>
            </a:r>
          </a:p>
          <a:p>
            <a:pPr algn="just"/>
            <a:r>
              <a:rPr lang="pt-BR" b="1" dirty="0"/>
              <a:t>DAMPS= Padrões moleculares associados </a:t>
            </a:r>
            <a:r>
              <a:rPr lang="pt-BR" b="1" dirty="0" smtClean="0"/>
              <a:t>a danos</a:t>
            </a:r>
            <a:endParaRPr lang="pt-BR" b="1" dirty="0"/>
          </a:p>
        </p:txBody>
      </p:sp>
      <p:sp>
        <p:nvSpPr>
          <p:cNvPr id="6" name="TextBox 5"/>
          <p:cNvSpPr txBox="1"/>
          <p:nvPr/>
        </p:nvSpPr>
        <p:spPr>
          <a:xfrm>
            <a:off x="102940" y="1484784"/>
            <a:ext cx="10184060" cy="461665"/>
          </a:xfrm>
          <a:prstGeom prst="rect">
            <a:avLst/>
          </a:prstGeom>
          <a:solidFill>
            <a:schemeClr val="accent5">
              <a:lumMod val="20000"/>
              <a:lumOff val="80000"/>
            </a:schemeClr>
          </a:solidFill>
        </p:spPr>
        <p:txBody>
          <a:bodyPr wrap="square" rtlCol="0">
            <a:spAutoFit/>
          </a:bodyPr>
          <a:lstStyle/>
          <a:p>
            <a:r>
              <a:rPr lang="pt-BR" b="1" dirty="0" smtClean="0"/>
              <a:t>PRRs = Receptores de Reconhecimento de Padrões (moleculares)</a:t>
            </a:r>
            <a:endParaRPr lang="pt-BR" b="1" dirty="0"/>
          </a:p>
        </p:txBody>
      </p:sp>
      <p:grpSp>
        <p:nvGrpSpPr>
          <p:cNvPr id="9" name="Group 8"/>
          <p:cNvGrpSpPr/>
          <p:nvPr/>
        </p:nvGrpSpPr>
        <p:grpSpPr>
          <a:xfrm>
            <a:off x="30932" y="2348880"/>
            <a:ext cx="10029336" cy="3933056"/>
            <a:chOff x="30932" y="2348880"/>
            <a:chExt cx="10029336" cy="3933056"/>
          </a:xfrm>
        </p:grpSpPr>
        <p:pic>
          <p:nvPicPr>
            <p:cNvPr id="3" name="Picture 2"/>
            <p:cNvPicPr>
              <a:picLocks noChangeAspect="1"/>
            </p:cNvPicPr>
            <p:nvPr/>
          </p:nvPicPr>
          <p:blipFill>
            <a:blip r:embed="rId2"/>
            <a:stretch>
              <a:fillRect/>
            </a:stretch>
          </p:blipFill>
          <p:spPr>
            <a:xfrm>
              <a:off x="6943700" y="2348880"/>
              <a:ext cx="3116568" cy="3933056"/>
            </a:xfrm>
            <a:prstGeom prst="rect">
              <a:avLst/>
            </a:prstGeom>
          </p:spPr>
        </p:pic>
        <p:pic>
          <p:nvPicPr>
            <p:cNvPr id="4" name="Picture 3"/>
            <p:cNvPicPr>
              <a:picLocks noChangeAspect="1"/>
            </p:cNvPicPr>
            <p:nvPr/>
          </p:nvPicPr>
          <p:blipFill>
            <a:blip r:embed="rId3"/>
            <a:stretch>
              <a:fillRect/>
            </a:stretch>
          </p:blipFill>
          <p:spPr>
            <a:xfrm>
              <a:off x="30932" y="2924944"/>
              <a:ext cx="3312368" cy="2972865"/>
            </a:xfrm>
            <a:prstGeom prst="rect">
              <a:avLst/>
            </a:prstGeom>
          </p:spPr>
        </p:pic>
        <p:sp>
          <p:nvSpPr>
            <p:cNvPr id="5" name="TextBox 4"/>
            <p:cNvSpPr txBox="1"/>
            <p:nvPr/>
          </p:nvSpPr>
          <p:spPr>
            <a:xfrm>
              <a:off x="30932" y="2348880"/>
              <a:ext cx="3240360" cy="461665"/>
            </a:xfrm>
            <a:prstGeom prst="rect">
              <a:avLst/>
            </a:prstGeom>
            <a:noFill/>
          </p:spPr>
          <p:txBody>
            <a:bodyPr wrap="square" rtlCol="0">
              <a:spAutoFit/>
            </a:bodyPr>
            <a:lstStyle/>
            <a:p>
              <a:pPr algn="ctr"/>
              <a:r>
                <a:rPr lang="en-US" b="1" dirty="0" smtClean="0"/>
                <a:t>PAMPS</a:t>
              </a:r>
              <a:endParaRPr lang="en-US" b="1" dirty="0"/>
            </a:p>
          </p:txBody>
        </p:sp>
        <p:pic>
          <p:nvPicPr>
            <p:cNvPr id="7" name="Picture 6" descr="Captura de Tela 2020-07-18 às 09.16.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5308" y="2996952"/>
              <a:ext cx="3240360" cy="3096344"/>
            </a:xfrm>
            <a:prstGeom prst="rect">
              <a:avLst/>
            </a:prstGeom>
          </p:spPr>
        </p:pic>
        <p:sp>
          <p:nvSpPr>
            <p:cNvPr id="8" name="TextBox 7"/>
            <p:cNvSpPr txBox="1"/>
            <p:nvPr/>
          </p:nvSpPr>
          <p:spPr>
            <a:xfrm>
              <a:off x="3775348" y="2420888"/>
              <a:ext cx="2592288" cy="461665"/>
            </a:xfrm>
            <a:prstGeom prst="rect">
              <a:avLst/>
            </a:prstGeom>
            <a:noFill/>
          </p:spPr>
          <p:txBody>
            <a:bodyPr wrap="square" rtlCol="0">
              <a:spAutoFit/>
            </a:bodyPr>
            <a:lstStyle/>
            <a:p>
              <a:pPr algn="ctr"/>
              <a:r>
                <a:rPr lang="en-US" b="1" dirty="0" smtClean="0"/>
                <a:t>PRRs</a:t>
              </a:r>
              <a:endParaRPr lang="en-US" b="1" dirty="0"/>
            </a:p>
          </p:txBody>
        </p:sp>
      </p:grpSp>
    </p:spTree>
    <p:extLst>
      <p:ext uri="{BB962C8B-B14F-4D97-AF65-F5344CB8AC3E}">
        <p14:creationId xmlns:p14="http://schemas.microsoft.com/office/powerpoint/2010/main" val="740436638"/>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3"/>
          <p:cNvSpPr txBox="1">
            <a:spLocks noChangeArrowheads="1"/>
          </p:cNvSpPr>
          <p:nvPr/>
        </p:nvSpPr>
        <p:spPr bwMode="auto">
          <a:xfrm>
            <a:off x="0" y="228600"/>
            <a:ext cx="1028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pt-BR" b="1" smtClean="0">
                <a:solidFill>
                  <a:srgbClr val="000000"/>
                </a:solidFill>
                <a:cs typeface="Arial" charset="0"/>
              </a:rPr>
              <a:t>Linfócitos B têm imunoglobulinas na sua membrana as quais  reconhecem antígenos íntegros em suspensão. Linfócito B se diferencia em células produtoras de Anticorpos</a:t>
            </a:r>
            <a:endParaRPr lang="pt-BR" b="1">
              <a:solidFill>
                <a:srgbClr val="000000"/>
              </a:solidFill>
              <a:cs typeface="Arial" charset="0"/>
            </a:endParaRPr>
          </a:p>
        </p:txBody>
      </p:sp>
      <p:pic>
        <p:nvPicPr>
          <p:cNvPr id="1095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2638" y="1693863"/>
            <a:ext cx="6259512"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3" name="Group 2"/>
          <p:cNvGrpSpPr>
            <a:grpSpLocks/>
          </p:cNvGrpSpPr>
          <p:nvPr/>
        </p:nvGrpSpPr>
        <p:grpSpPr bwMode="auto">
          <a:xfrm>
            <a:off x="214313" y="403225"/>
            <a:ext cx="10017125" cy="5721350"/>
            <a:chOff x="214313" y="403406"/>
            <a:chExt cx="10017245" cy="5721418"/>
          </a:xfrm>
        </p:grpSpPr>
        <p:pic>
          <p:nvPicPr>
            <p:cNvPr id="110594" name="Picture 2" descr="marcadoresly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2492896"/>
              <a:ext cx="5865291" cy="363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3"/>
            <p:cNvSpPr txBox="1">
              <a:spLocks noChangeArrowheads="1"/>
            </p:cNvSpPr>
            <p:nvPr/>
          </p:nvSpPr>
          <p:spPr bwMode="auto">
            <a:xfrm>
              <a:off x="666751" y="403406"/>
              <a:ext cx="9013253" cy="132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4000" b="1" dirty="0" err="1"/>
                <a:t>Marcadores</a:t>
              </a:r>
              <a:r>
                <a:rPr lang="en-GB" sz="4000" b="1" dirty="0"/>
                <a:t> de </a:t>
              </a:r>
              <a:r>
                <a:rPr lang="en-GB" sz="4000" b="1" dirty="0" err="1"/>
                <a:t>membrana</a:t>
              </a:r>
              <a:r>
                <a:rPr lang="en-GB" sz="4000" b="1" dirty="0"/>
                <a:t> de Linfócitos B</a:t>
              </a:r>
            </a:p>
          </p:txBody>
        </p:sp>
        <p:sp>
          <p:nvSpPr>
            <p:cNvPr id="110596" name="Rectangle 4"/>
            <p:cNvSpPr>
              <a:spLocks noChangeArrowheads="1"/>
            </p:cNvSpPr>
            <p:nvPr/>
          </p:nvSpPr>
          <p:spPr bwMode="auto">
            <a:xfrm>
              <a:off x="2757940" y="2852936"/>
              <a:ext cx="630961" cy="299038"/>
            </a:xfrm>
            <a:prstGeom prst="rect">
              <a:avLst/>
            </a:prstGeom>
            <a:noFill/>
            <a:ln w="571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110597" name="Rectangle 5"/>
            <p:cNvSpPr>
              <a:spLocks noChangeArrowheads="1"/>
            </p:cNvSpPr>
            <p:nvPr/>
          </p:nvSpPr>
          <p:spPr bwMode="auto">
            <a:xfrm>
              <a:off x="2737313" y="5202514"/>
              <a:ext cx="630961" cy="299038"/>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pic>
          <p:nvPicPr>
            <p:cNvPr id="1105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1612" y="2564904"/>
              <a:ext cx="4079946"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ítulo 1"/>
          <p:cNvSpPr>
            <a:spLocks noGrp="1"/>
          </p:cNvSpPr>
          <p:nvPr>
            <p:ph type="title"/>
          </p:nvPr>
        </p:nvSpPr>
        <p:spPr>
          <a:xfrm>
            <a:off x="174949" y="71438"/>
            <a:ext cx="9897740" cy="1143000"/>
          </a:xfrm>
        </p:spPr>
        <p:txBody>
          <a:bodyPr>
            <a:normAutofit fontScale="90000"/>
          </a:bodyPr>
          <a:lstStyle/>
          <a:p>
            <a:r>
              <a:rPr lang="pt-BR" sz="3600" b="1" dirty="0">
                <a:latin typeface="Arial" charset="0"/>
                <a:cs typeface="Arial" charset="0"/>
              </a:rPr>
              <a:t>MARCADORES DE DIFERENCIAÇÃO DE LINFÓCITOS </a:t>
            </a:r>
            <a:r>
              <a:rPr lang="pt-BR" sz="3600" b="1" dirty="0" err="1">
                <a:latin typeface="Arial" charset="0"/>
                <a:cs typeface="Arial" charset="0"/>
              </a:rPr>
              <a:t>B</a:t>
            </a:r>
            <a:endParaRPr lang="pt-BR" sz="3600" b="1" dirty="0">
              <a:latin typeface="Arial" charset="0"/>
              <a:cs typeface="Arial" charset="0"/>
            </a:endParaRPr>
          </a:p>
        </p:txBody>
      </p:sp>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88" y="1357313"/>
            <a:ext cx="890905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48" y="260648"/>
            <a:ext cx="10112052" cy="6264696"/>
          </a:xfrm>
        </p:spPr>
        <p:txBody>
          <a:bodyPr>
            <a:normAutofit/>
          </a:bodyPr>
          <a:lstStyle/>
          <a:p>
            <a:r>
              <a:rPr lang="pt-BR" b="1" dirty="0" smtClean="0"/>
              <a:t>Para ser Linfócito </a:t>
            </a:r>
            <a:r>
              <a:rPr lang="pt-BR" b="1" dirty="0" err="1" smtClean="0"/>
              <a:t>B</a:t>
            </a:r>
            <a:r>
              <a:rPr lang="pt-BR" b="1" dirty="0" smtClean="0"/>
              <a:t> a célula precisa:</a:t>
            </a:r>
            <a:r>
              <a:rPr lang="pt-BR" dirty="0" smtClean="0"/>
              <a:t/>
            </a:r>
            <a:br>
              <a:rPr lang="pt-BR" dirty="0" smtClean="0"/>
            </a:br>
            <a:r>
              <a:rPr lang="pt-BR" dirty="0" smtClean="0"/>
              <a:t/>
            </a:r>
            <a:br>
              <a:rPr lang="pt-BR" dirty="0" smtClean="0"/>
            </a:br>
            <a:r>
              <a:rPr lang="pt-BR" dirty="0" smtClean="0"/>
              <a:t>1.Ter BCR = receptor do linfócito B. Este receptor </a:t>
            </a:r>
            <a:r>
              <a:rPr lang="pt-BR" dirty="0"/>
              <a:t> </a:t>
            </a:r>
            <a:r>
              <a:rPr lang="pt-BR" dirty="0" smtClean="0"/>
              <a:t>reconhece o antígeno integro, ou seja o </a:t>
            </a:r>
            <a:r>
              <a:rPr lang="pt-BR" dirty="0" err="1" smtClean="0"/>
              <a:t>antigeno</a:t>
            </a:r>
            <a:r>
              <a:rPr lang="pt-BR" dirty="0" smtClean="0"/>
              <a:t> </a:t>
            </a:r>
            <a:r>
              <a:rPr lang="pt-BR" dirty="0"/>
              <a:t> </a:t>
            </a:r>
            <a:r>
              <a:rPr lang="pt-BR" dirty="0" smtClean="0"/>
              <a:t>nao precisa ser mostrado por uma APC</a:t>
            </a:r>
            <a:br>
              <a:rPr lang="pt-BR" dirty="0" smtClean="0"/>
            </a:br>
            <a:r>
              <a:rPr lang="pt-BR" dirty="0" smtClean="0"/>
              <a:t>2. Ter alguns marcadores </a:t>
            </a:r>
            <a:r>
              <a:rPr lang="pt-BR" dirty="0" err="1" smtClean="0"/>
              <a:t>especificos</a:t>
            </a:r>
            <a:r>
              <a:rPr lang="pt-BR" dirty="0" smtClean="0"/>
              <a:t> como CD19, CD20    </a:t>
            </a:r>
            <a:endParaRPr lang="pt-BR" dirty="0"/>
          </a:p>
        </p:txBody>
      </p:sp>
    </p:spTree>
    <p:extLst>
      <p:ext uri="{BB962C8B-B14F-4D97-AF65-F5344CB8AC3E}">
        <p14:creationId xmlns:p14="http://schemas.microsoft.com/office/powerpoint/2010/main" val="5341351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8" y="1052736"/>
            <a:ext cx="687070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ext Box 3"/>
          <p:cNvSpPr txBox="1">
            <a:spLocks noChangeArrowheads="1"/>
          </p:cNvSpPr>
          <p:nvPr/>
        </p:nvSpPr>
        <p:spPr bwMode="auto">
          <a:xfrm>
            <a:off x="319088" y="5210175"/>
            <a:ext cx="9967912"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latinLnBrk="1" hangingPunct="1">
              <a:buFontTx/>
              <a:buChar char="•"/>
            </a:pPr>
            <a:r>
              <a:rPr kumimoji="1" lang="en-US" altLang="ko-KR" sz="2000" i="1" dirty="0">
                <a:ea typeface="Gulim" charset="0"/>
                <a:cs typeface="Gulim" charset="0"/>
              </a:rPr>
              <a:t> </a:t>
            </a:r>
            <a:r>
              <a:rPr kumimoji="1" lang="en-US" altLang="ko-KR" sz="1800" i="1" dirty="0">
                <a:ea typeface="Gulim" charset="0"/>
                <a:cs typeface="Gulim" charset="0"/>
              </a:rPr>
              <a:t>terminally differentiated, specialized antibody producing cells</a:t>
            </a:r>
          </a:p>
          <a:p>
            <a:pPr eaLnBrk="1" latinLnBrk="1" hangingPunct="1">
              <a:buFontTx/>
              <a:buChar char="•"/>
            </a:pPr>
            <a:r>
              <a:rPr kumimoji="1" lang="en-US" altLang="ko-KR" sz="1800" i="1" dirty="0">
                <a:ea typeface="Gulim" charset="0"/>
                <a:cs typeface="Gulim" charset="0"/>
              </a:rPr>
              <a:t> develop in lymphoid organs and at sites of immune responses often migrate </a:t>
            </a:r>
          </a:p>
          <a:p>
            <a:pPr eaLnBrk="1" latinLnBrk="1" hangingPunct="1"/>
            <a:r>
              <a:rPr kumimoji="1" lang="en-US" altLang="ko-KR" sz="1800" i="1" dirty="0">
                <a:ea typeface="Gulim" charset="0"/>
                <a:cs typeface="Gulim" charset="0"/>
              </a:rPr>
              <a:t>  to the bone marrow</a:t>
            </a:r>
          </a:p>
          <a:p>
            <a:pPr eaLnBrk="1" latinLnBrk="1" hangingPunct="1">
              <a:buFontTx/>
              <a:buChar char="•"/>
            </a:pPr>
            <a:r>
              <a:rPr kumimoji="1" lang="en-US" altLang="ko-KR" sz="1800" i="1" dirty="0">
                <a:ea typeface="Gulim" charset="0"/>
                <a:cs typeface="Gulim" charset="0"/>
              </a:rPr>
              <a:t> may survive for long periods, in contrast to the majority of differentiated </a:t>
            </a:r>
          </a:p>
          <a:p>
            <a:pPr eaLnBrk="1" latinLnBrk="1" hangingPunct="1"/>
            <a:r>
              <a:rPr kumimoji="1" lang="en-US" altLang="ko-KR" sz="1800" i="1" dirty="0">
                <a:ea typeface="Gulim" charset="0"/>
                <a:cs typeface="Gulim" charset="0"/>
              </a:rPr>
              <a:t>  other effector cells are short-lived and not self-renewing</a:t>
            </a:r>
            <a:endParaRPr kumimoji="1" lang="en-US" altLang="ko-KR" dirty="0">
              <a:ea typeface="Gulim" charset="0"/>
              <a:cs typeface="Gulim" charset="0"/>
            </a:endParaRPr>
          </a:p>
        </p:txBody>
      </p:sp>
      <p:sp>
        <p:nvSpPr>
          <p:cNvPr id="112643" name="Rectangle 4"/>
          <p:cNvSpPr>
            <a:spLocks noChangeArrowheads="1"/>
          </p:cNvSpPr>
          <p:nvPr/>
        </p:nvSpPr>
        <p:spPr bwMode="auto">
          <a:xfrm>
            <a:off x="14353" y="116632"/>
            <a:ext cx="10287000" cy="1384995"/>
          </a:xfrm>
          <a:prstGeom prst="rect">
            <a:avLst/>
          </a:prstGeom>
          <a:solidFill>
            <a:srgbClr val="EBF1DE"/>
          </a:solidFill>
          <a:ln>
            <a:noFill/>
          </a:ln>
          <a:extLst/>
        </p:spPr>
        <p:txBody>
          <a:bodyPr wrap="square">
            <a:spAutoFit/>
          </a:bodyPr>
          <a:lstStyle/>
          <a:p>
            <a:pPr algn="ctr" eaLnBrk="1" latinLnBrk="1" hangingPunct="1"/>
            <a:r>
              <a:rPr kumimoji="1" lang="en-US" altLang="ko-KR" sz="2800" b="1" dirty="0" smtClean="0">
                <a:solidFill>
                  <a:srgbClr val="000000"/>
                </a:solidFill>
                <a:ea typeface="Gulim" charset="0"/>
                <a:cs typeface="Gulim" charset="0"/>
              </a:rPr>
              <a:t>O </a:t>
            </a:r>
            <a:r>
              <a:rPr kumimoji="1" lang="en-US" altLang="ko-KR" sz="2800" b="1" dirty="0" err="1" smtClean="0">
                <a:solidFill>
                  <a:srgbClr val="000000"/>
                </a:solidFill>
                <a:ea typeface="Gulim" charset="0"/>
                <a:cs typeface="Gulim" charset="0"/>
              </a:rPr>
              <a:t>Linfocito</a:t>
            </a:r>
            <a:r>
              <a:rPr kumimoji="1" lang="en-US" altLang="ko-KR" sz="2800" b="1" dirty="0" smtClean="0">
                <a:solidFill>
                  <a:srgbClr val="000000"/>
                </a:solidFill>
                <a:ea typeface="Gulim" charset="0"/>
                <a:cs typeface="Gulim" charset="0"/>
              </a:rPr>
              <a:t> B, </a:t>
            </a:r>
            <a:r>
              <a:rPr kumimoji="1" lang="en-US" altLang="ko-KR" sz="2800" b="1" dirty="0" err="1" smtClean="0">
                <a:solidFill>
                  <a:srgbClr val="000000"/>
                </a:solidFill>
                <a:ea typeface="Gulim" charset="0"/>
                <a:cs typeface="Gulim" charset="0"/>
              </a:rPr>
              <a:t>apos</a:t>
            </a:r>
            <a:r>
              <a:rPr kumimoji="1" lang="en-US" altLang="ko-KR" sz="2800" b="1" dirty="0" smtClean="0">
                <a:solidFill>
                  <a:srgbClr val="000000"/>
                </a:solidFill>
                <a:ea typeface="Gulim" charset="0"/>
                <a:cs typeface="Gulim" charset="0"/>
              </a:rPr>
              <a:t> </a:t>
            </a:r>
            <a:r>
              <a:rPr kumimoji="1" lang="en-US" altLang="ko-KR" sz="2800" b="1" dirty="0" err="1" smtClean="0">
                <a:solidFill>
                  <a:srgbClr val="000000"/>
                </a:solidFill>
                <a:ea typeface="Gulim" charset="0"/>
                <a:cs typeface="Gulim" charset="0"/>
              </a:rPr>
              <a:t>reconhecer</a:t>
            </a:r>
            <a:r>
              <a:rPr kumimoji="1" lang="en-US" altLang="ko-KR" sz="2800" b="1" dirty="0" smtClean="0">
                <a:solidFill>
                  <a:srgbClr val="000000"/>
                </a:solidFill>
                <a:ea typeface="Gulim" charset="0"/>
                <a:cs typeface="Gulim" charset="0"/>
              </a:rPr>
              <a:t> o </a:t>
            </a:r>
            <a:r>
              <a:rPr kumimoji="1" lang="en-US" altLang="ko-KR" sz="2800" b="1" dirty="0" err="1" smtClean="0">
                <a:solidFill>
                  <a:srgbClr val="000000"/>
                </a:solidFill>
                <a:ea typeface="Gulim" charset="0"/>
                <a:cs typeface="Gulim" charset="0"/>
              </a:rPr>
              <a:t>antigeno</a:t>
            </a:r>
            <a:r>
              <a:rPr kumimoji="1" lang="en-US" altLang="ko-KR" sz="2800" b="1" dirty="0" smtClean="0">
                <a:solidFill>
                  <a:srgbClr val="000000"/>
                </a:solidFill>
                <a:ea typeface="Gulim" charset="0"/>
                <a:cs typeface="Gulim" charset="0"/>
              </a:rPr>
              <a:t>, sob </a:t>
            </a:r>
            <a:r>
              <a:rPr kumimoji="1" lang="en-US" altLang="ko-KR" sz="2800" b="1" dirty="0" err="1" smtClean="0">
                <a:solidFill>
                  <a:srgbClr val="000000"/>
                </a:solidFill>
                <a:ea typeface="Gulim" charset="0"/>
                <a:cs typeface="Gulim" charset="0"/>
              </a:rPr>
              <a:t>acao</a:t>
            </a:r>
            <a:r>
              <a:rPr kumimoji="1" lang="en-US" altLang="ko-KR" sz="2800" b="1" dirty="0" smtClean="0">
                <a:solidFill>
                  <a:srgbClr val="000000"/>
                </a:solidFill>
                <a:ea typeface="Gulim" charset="0"/>
                <a:cs typeface="Gulim" charset="0"/>
              </a:rPr>
              <a:t> de citocinas se </a:t>
            </a:r>
            <a:r>
              <a:rPr kumimoji="1" lang="en-US" altLang="ko-KR" sz="2800" b="1" dirty="0" err="1" smtClean="0">
                <a:solidFill>
                  <a:srgbClr val="000000"/>
                </a:solidFill>
                <a:ea typeface="Gulim" charset="0"/>
                <a:cs typeface="Gulim" charset="0"/>
              </a:rPr>
              <a:t>transforma</a:t>
            </a:r>
            <a:r>
              <a:rPr kumimoji="1" lang="en-US" altLang="ko-KR" sz="2800" b="1" dirty="0" smtClean="0">
                <a:solidFill>
                  <a:srgbClr val="000000"/>
                </a:solidFill>
                <a:ea typeface="Gulim" charset="0"/>
                <a:cs typeface="Gulim" charset="0"/>
              </a:rPr>
              <a:t> </a:t>
            </a:r>
            <a:r>
              <a:rPr kumimoji="1" lang="en-US" altLang="ko-KR" sz="2800" b="1" dirty="0" err="1" smtClean="0">
                <a:solidFill>
                  <a:srgbClr val="000000"/>
                </a:solidFill>
                <a:ea typeface="Gulim" charset="0"/>
                <a:cs typeface="Gulim" charset="0"/>
              </a:rPr>
              <a:t>em</a:t>
            </a:r>
            <a:r>
              <a:rPr kumimoji="1" lang="en-US" altLang="ko-KR" sz="2800" b="1" dirty="0" smtClean="0">
                <a:solidFill>
                  <a:srgbClr val="000000"/>
                </a:solidFill>
                <a:ea typeface="Gulim" charset="0"/>
                <a:cs typeface="Gulim" charset="0"/>
              </a:rPr>
              <a:t> Plasma </a:t>
            </a:r>
            <a:r>
              <a:rPr kumimoji="1" lang="en-US" altLang="ko-KR" sz="2800" b="1" dirty="0">
                <a:solidFill>
                  <a:srgbClr val="000000"/>
                </a:solidFill>
                <a:ea typeface="Gulim" charset="0"/>
                <a:cs typeface="Gulim" charset="0"/>
              </a:rPr>
              <a:t>cells </a:t>
            </a:r>
            <a:r>
              <a:rPr kumimoji="1" lang="en-US" altLang="ko-KR" sz="2800" b="1" dirty="0" err="1">
                <a:solidFill>
                  <a:srgbClr val="000000"/>
                </a:solidFill>
                <a:ea typeface="Gulim" charset="0"/>
                <a:cs typeface="Gulim" charset="0"/>
              </a:rPr>
              <a:t>ou</a:t>
            </a:r>
            <a:r>
              <a:rPr kumimoji="1" lang="en-US" altLang="ko-KR" sz="2800" b="1" dirty="0">
                <a:solidFill>
                  <a:srgbClr val="000000"/>
                </a:solidFill>
                <a:ea typeface="Gulim" charset="0"/>
                <a:cs typeface="Gulim" charset="0"/>
              </a:rPr>
              <a:t> </a:t>
            </a:r>
            <a:r>
              <a:rPr kumimoji="1" lang="en-US" altLang="ko-KR" sz="2800" b="1" dirty="0" err="1" smtClean="0">
                <a:solidFill>
                  <a:srgbClr val="000000"/>
                </a:solidFill>
                <a:ea typeface="Gulim" charset="0"/>
                <a:cs typeface="Gulim" charset="0"/>
              </a:rPr>
              <a:t>Plasmócitos</a:t>
            </a:r>
            <a:r>
              <a:rPr kumimoji="1" lang="en-US" altLang="ko-KR" sz="2800" b="1" dirty="0">
                <a:solidFill>
                  <a:srgbClr val="000000"/>
                </a:solidFill>
                <a:ea typeface="Gulim" charset="0"/>
                <a:cs typeface="Gulim" charset="0"/>
              </a:rPr>
              <a:t> </a:t>
            </a:r>
            <a:r>
              <a:rPr kumimoji="1" lang="en-US" altLang="ko-KR" sz="2800" b="1" dirty="0" err="1" smtClean="0">
                <a:solidFill>
                  <a:srgbClr val="000000"/>
                </a:solidFill>
                <a:ea typeface="Gulim" charset="0"/>
                <a:cs typeface="Gulim" charset="0"/>
              </a:rPr>
              <a:t>que</a:t>
            </a:r>
            <a:r>
              <a:rPr kumimoji="1" lang="en-US" altLang="ko-KR" sz="2800" b="1" dirty="0" smtClean="0">
                <a:solidFill>
                  <a:srgbClr val="000000"/>
                </a:solidFill>
                <a:ea typeface="Gulim" charset="0"/>
                <a:cs typeface="Gulim" charset="0"/>
              </a:rPr>
              <a:t> </a:t>
            </a:r>
            <a:r>
              <a:rPr kumimoji="1" lang="en-US" altLang="ko-KR" sz="2800" b="1" dirty="0" err="1">
                <a:solidFill>
                  <a:srgbClr val="000000"/>
                </a:solidFill>
                <a:ea typeface="Gulim" charset="0"/>
                <a:cs typeface="Gulim" charset="0"/>
              </a:rPr>
              <a:t>secretam</a:t>
            </a:r>
            <a:r>
              <a:rPr kumimoji="1" lang="en-US" altLang="ko-KR" sz="2800" b="1" dirty="0">
                <a:solidFill>
                  <a:srgbClr val="000000"/>
                </a:solidFill>
                <a:ea typeface="Gulim" charset="0"/>
                <a:cs typeface="Gulim" charset="0"/>
              </a:rPr>
              <a:t> </a:t>
            </a:r>
            <a:r>
              <a:rPr kumimoji="1" lang="en-US" altLang="ko-KR" sz="2800" b="1" dirty="0" err="1">
                <a:solidFill>
                  <a:srgbClr val="000000"/>
                </a:solidFill>
                <a:ea typeface="Gulim" charset="0"/>
                <a:cs typeface="Gulim" charset="0"/>
              </a:rPr>
              <a:t>anticorpos</a:t>
            </a:r>
            <a:endParaRPr kumimoji="1" lang="en-US" altLang="ko-KR" sz="2800" b="1" dirty="0">
              <a:solidFill>
                <a:srgbClr val="000000"/>
              </a:solidFill>
              <a:ea typeface="Gulim" charset="0"/>
              <a:cs typeface="Gulim" charset="0"/>
            </a:endParaRPr>
          </a:p>
        </p:txBody>
      </p:sp>
      <p:pic>
        <p:nvPicPr>
          <p:cNvPr id="112644" name="Picture 2" descr="esquema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3740" y="1484784"/>
            <a:ext cx="28130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015708" y="4005064"/>
            <a:ext cx="3024336" cy="1200328"/>
          </a:xfrm>
          <a:prstGeom prst="rect">
            <a:avLst/>
          </a:prstGeom>
          <a:solidFill>
            <a:srgbClr val="EBF1DE"/>
          </a:solidFill>
        </p:spPr>
        <p:txBody>
          <a:bodyPr wrap="square" rtlCol="0">
            <a:spAutoFit/>
          </a:bodyPr>
          <a:lstStyle/>
          <a:p>
            <a:r>
              <a:rPr lang="en-US" dirty="0" smtClean="0"/>
              <a:t>Ac </a:t>
            </a:r>
            <a:r>
              <a:rPr lang="en-US" dirty="0" err="1" smtClean="0"/>
              <a:t>fazem</a:t>
            </a:r>
            <a:r>
              <a:rPr lang="en-US" dirty="0" smtClean="0"/>
              <a:t> parte da </a:t>
            </a:r>
            <a:r>
              <a:rPr lang="en-US" dirty="0" err="1" smtClean="0"/>
              <a:t>resposta</a:t>
            </a:r>
            <a:r>
              <a:rPr lang="en-US" dirty="0" smtClean="0"/>
              <a:t> </a:t>
            </a:r>
            <a:r>
              <a:rPr lang="en-US" dirty="0" err="1" smtClean="0"/>
              <a:t>imune</a:t>
            </a:r>
            <a:r>
              <a:rPr lang="en-US" dirty="0" smtClean="0"/>
              <a:t> humoral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ítulo 1"/>
          <p:cNvSpPr>
            <a:spLocks noGrp="1"/>
          </p:cNvSpPr>
          <p:nvPr>
            <p:ph type="title"/>
          </p:nvPr>
        </p:nvSpPr>
        <p:spPr>
          <a:xfrm>
            <a:off x="0" y="116632"/>
            <a:ext cx="10287000" cy="1584176"/>
          </a:xfrm>
        </p:spPr>
        <p:txBody>
          <a:bodyPr>
            <a:normAutofit fontScale="90000"/>
          </a:bodyPr>
          <a:lstStyle/>
          <a:p>
            <a:r>
              <a:rPr lang="pt-BR" sz="2800" b="1" dirty="0">
                <a:solidFill>
                  <a:srgbClr val="000000"/>
                </a:solidFill>
                <a:latin typeface="Arial" charset="0"/>
                <a:cs typeface="Arial" charset="0"/>
              </a:rPr>
              <a:t>Os linfócitos </a:t>
            </a:r>
            <a:r>
              <a:rPr lang="pt-BR" sz="2800" b="1" dirty="0" err="1">
                <a:solidFill>
                  <a:srgbClr val="000000"/>
                </a:solidFill>
                <a:latin typeface="Arial" charset="0"/>
                <a:cs typeface="Arial" charset="0"/>
              </a:rPr>
              <a:t>B</a:t>
            </a:r>
            <a:r>
              <a:rPr lang="pt-BR" sz="2800" b="1" dirty="0">
                <a:solidFill>
                  <a:srgbClr val="000000"/>
                </a:solidFill>
                <a:latin typeface="Arial" charset="0"/>
                <a:cs typeface="Arial" charset="0"/>
              </a:rPr>
              <a:t> também são células apresentadoras de </a:t>
            </a:r>
            <a:r>
              <a:rPr lang="pt-BR" sz="2800" b="1" dirty="0" smtClean="0">
                <a:solidFill>
                  <a:srgbClr val="000000"/>
                </a:solidFill>
                <a:latin typeface="Arial" charset="0"/>
                <a:cs typeface="Arial" charset="0"/>
              </a:rPr>
              <a:t>antígenos profissionais. Reconhecem os </a:t>
            </a:r>
            <a:r>
              <a:rPr lang="pt-BR" sz="2800" b="1" dirty="0" err="1" smtClean="0">
                <a:solidFill>
                  <a:srgbClr val="000000"/>
                </a:solidFill>
                <a:latin typeface="Arial" charset="0"/>
                <a:cs typeface="Arial" charset="0"/>
              </a:rPr>
              <a:t>antigenos</a:t>
            </a:r>
            <a:r>
              <a:rPr lang="pt-BR" sz="2800" b="1" dirty="0" smtClean="0">
                <a:solidFill>
                  <a:srgbClr val="000000"/>
                </a:solidFill>
                <a:latin typeface="Arial" charset="0"/>
                <a:cs typeface="Arial" charset="0"/>
              </a:rPr>
              <a:t> </a:t>
            </a:r>
            <a:r>
              <a:rPr lang="pt-BR" sz="2800" b="1" dirty="0" err="1" smtClean="0">
                <a:solidFill>
                  <a:srgbClr val="000000"/>
                </a:solidFill>
                <a:latin typeface="Arial" charset="0"/>
                <a:cs typeface="Arial" charset="0"/>
              </a:rPr>
              <a:t>soluveis</a:t>
            </a:r>
            <a:r>
              <a:rPr lang="pt-BR" sz="2800" b="1" dirty="0" smtClean="0">
                <a:solidFill>
                  <a:srgbClr val="000000"/>
                </a:solidFill>
                <a:latin typeface="Arial" charset="0"/>
                <a:cs typeface="Arial" charset="0"/>
              </a:rPr>
              <a:t> pelo BCR, internalizam o </a:t>
            </a:r>
            <a:r>
              <a:rPr lang="pt-BR" sz="2800" b="1" dirty="0" err="1" smtClean="0">
                <a:solidFill>
                  <a:srgbClr val="000000"/>
                </a:solidFill>
                <a:latin typeface="Arial" charset="0"/>
                <a:cs typeface="Arial" charset="0"/>
              </a:rPr>
              <a:t>antigeno</a:t>
            </a:r>
            <a:r>
              <a:rPr lang="pt-BR" sz="2800" b="1" dirty="0" smtClean="0">
                <a:solidFill>
                  <a:srgbClr val="000000"/>
                </a:solidFill>
                <a:latin typeface="Arial" charset="0"/>
                <a:cs typeface="Arial" charset="0"/>
              </a:rPr>
              <a:t>, processam e o apresentam ligados as </a:t>
            </a:r>
            <a:r>
              <a:rPr lang="pt-BR" sz="2800" b="1" dirty="0" err="1" smtClean="0">
                <a:solidFill>
                  <a:srgbClr val="000000"/>
                </a:solidFill>
                <a:latin typeface="Arial" charset="0"/>
                <a:cs typeface="Arial" charset="0"/>
              </a:rPr>
              <a:t>moleculas</a:t>
            </a:r>
            <a:r>
              <a:rPr lang="pt-BR" sz="2800" b="1" dirty="0" smtClean="0">
                <a:solidFill>
                  <a:srgbClr val="000000"/>
                </a:solidFill>
                <a:latin typeface="Arial" charset="0"/>
                <a:cs typeface="Arial" charset="0"/>
              </a:rPr>
              <a:t> de MHC II para os </a:t>
            </a:r>
            <a:r>
              <a:rPr lang="pt-BR" sz="2800" b="1" dirty="0" err="1" smtClean="0">
                <a:solidFill>
                  <a:srgbClr val="000000"/>
                </a:solidFill>
                <a:latin typeface="Arial" charset="0"/>
                <a:cs typeface="Arial" charset="0"/>
              </a:rPr>
              <a:t>linfocitos</a:t>
            </a:r>
            <a:r>
              <a:rPr lang="pt-BR" sz="2800" b="1" dirty="0" smtClean="0">
                <a:solidFill>
                  <a:srgbClr val="000000"/>
                </a:solidFill>
                <a:latin typeface="Arial" charset="0"/>
                <a:cs typeface="Arial" charset="0"/>
              </a:rPr>
              <a:t> TCD4 </a:t>
            </a:r>
            <a:endParaRPr lang="pt-BR" sz="2800" b="1" dirty="0">
              <a:solidFill>
                <a:srgbClr val="000000"/>
              </a:solidFill>
              <a:latin typeface="Arial" charset="0"/>
              <a:cs typeface="Arial" charset="0"/>
            </a:endParaRPr>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2060575"/>
            <a:ext cx="461962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050" y="2133600"/>
            <a:ext cx="4281488"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0"/>
            <a:ext cx="9258300" cy="1417638"/>
          </a:xfrm>
        </p:spPr>
        <p:txBody>
          <a:bodyPr/>
          <a:lstStyle/>
          <a:p>
            <a:r>
              <a:rPr lang="en-US" b="1" dirty="0" err="1" smtClean="0"/>
              <a:t>Mastocitos</a:t>
            </a:r>
            <a:endParaRPr lang="en-US" b="1" dirty="0"/>
          </a:p>
        </p:txBody>
      </p:sp>
      <p:pic>
        <p:nvPicPr>
          <p:cNvPr id="10" name="Picture 9"/>
          <p:cNvPicPr>
            <a:picLocks noChangeAspect="1"/>
          </p:cNvPicPr>
          <p:nvPr/>
        </p:nvPicPr>
        <p:blipFill>
          <a:blip r:embed="rId2"/>
          <a:stretch>
            <a:fillRect/>
          </a:stretch>
        </p:blipFill>
        <p:spPr>
          <a:xfrm>
            <a:off x="2911252" y="1484784"/>
            <a:ext cx="4598268" cy="3917043"/>
          </a:xfrm>
          <a:prstGeom prst="rect">
            <a:avLst/>
          </a:prstGeom>
        </p:spPr>
      </p:pic>
    </p:spTree>
    <p:extLst>
      <p:ext uri="{BB962C8B-B14F-4D97-AF65-F5344CB8AC3E}">
        <p14:creationId xmlns:p14="http://schemas.microsoft.com/office/powerpoint/2010/main" val="2504922212"/>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0388" y="333375"/>
            <a:ext cx="6554787"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Rectangle 2"/>
          <p:cNvSpPr>
            <a:spLocks noChangeArrowheads="1"/>
          </p:cNvSpPr>
          <p:nvPr/>
        </p:nvSpPr>
        <p:spPr bwMode="auto">
          <a:xfrm>
            <a:off x="0" y="5562600"/>
            <a:ext cx="102870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t>Current model of mast cell (MC) development and heterogeneity. MC development occurs from a hematopoietic stem cell (HSC) in bone marrow that proceeds along the myeloid lineage through the common myeloid progenitor (CMP) and granulocyte/macrophage progenitor (GMP). Mast cell progenitors (MCP) develop either from GMP or directly from HSC, circulate in the blood stream, migrate into peripheral tissues and mature. Common basophil/mast cell progenitors (BMCP) are found in spleen </a:t>
            </a:r>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115888"/>
            <a:ext cx="7458075"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Rectangle 2"/>
          <p:cNvSpPr>
            <a:spLocks noChangeArrowheads="1"/>
          </p:cNvSpPr>
          <p:nvPr/>
        </p:nvSpPr>
        <p:spPr bwMode="auto">
          <a:xfrm>
            <a:off x="0" y="5735638"/>
            <a:ext cx="10287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t>Mast cells (MCs) as effectors in homeostasis and disease. MCs in various tissue microenvironments are poised to respond to an array of stimuli by releasing numerous mediators. These regulate both physiological (e.g., wound healing, hair follicle cycling, angiogenesis, bone remodeling) and pathological process (e.g., allergic reactions) by influencing various cell types</a:t>
            </a: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495300"/>
            <a:ext cx="76200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40" y="-27384"/>
            <a:ext cx="10184060" cy="1143000"/>
          </a:xfrm>
        </p:spPr>
        <p:txBody>
          <a:bodyPr>
            <a:noAutofit/>
          </a:bodyPr>
          <a:lstStyle/>
          <a:p>
            <a:r>
              <a:rPr lang="pt-BR" sz="3200" b="1" dirty="0" smtClean="0"/>
              <a:t>As células só são ativadas apos reconhecimento de “algo” ou um sinal de perigo, através de receptores.</a:t>
            </a:r>
            <a:endParaRPr lang="pt-BR" sz="3200" b="1" dirty="0"/>
          </a:p>
        </p:txBody>
      </p:sp>
      <p:grpSp>
        <p:nvGrpSpPr>
          <p:cNvPr id="11" name="Group 10"/>
          <p:cNvGrpSpPr/>
          <p:nvPr/>
        </p:nvGrpSpPr>
        <p:grpSpPr>
          <a:xfrm>
            <a:off x="462980" y="1124744"/>
            <a:ext cx="9073008" cy="5666522"/>
            <a:chOff x="102940" y="1124744"/>
            <a:chExt cx="9073008" cy="5666522"/>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40" y="2060848"/>
              <a:ext cx="396044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2940" y="1556792"/>
              <a:ext cx="3960440" cy="544765"/>
            </a:xfrm>
            <a:prstGeom prst="rect">
              <a:avLst/>
            </a:prstGeom>
            <a:solidFill>
              <a:srgbClr val="FFFF00"/>
            </a:solidFill>
          </p:spPr>
          <p:txBody>
            <a:bodyPr wrap="square" rtlCol="0">
              <a:spAutoFit/>
            </a:bodyPr>
            <a:lstStyle/>
            <a:p>
              <a:pPr algn="just">
                <a:lnSpc>
                  <a:spcPct val="80000"/>
                </a:lnSpc>
              </a:pPr>
              <a:r>
                <a:rPr lang="pt-BR" sz="1800" b="1" dirty="0" smtClean="0"/>
                <a:t>O que o sistema imune reconhece como sinais de perigo? </a:t>
              </a:r>
              <a:endParaRPr lang="pt-BR" sz="1800" b="1" dirty="0"/>
            </a:p>
          </p:txBody>
        </p:sp>
        <p:pic>
          <p:nvPicPr>
            <p:cNvPr id="8" name="Picture 7"/>
            <p:cNvPicPr>
              <a:picLocks noChangeAspect="1"/>
            </p:cNvPicPr>
            <p:nvPr/>
          </p:nvPicPr>
          <p:blipFill>
            <a:blip r:embed="rId3"/>
            <a:stretch>
              <a:fillRect/>
            </a:stretch>
          </p:blipFill>
          <p:spPr>
            <a:xfrm>
              <a:off x="4783460" y="1628800"/>
              <a:ext cx="4392488" cy="5162466"/>
            </a:xfrm>
            <a:prstGeom prst="rect">
              <a:avLst/>
            </a:prstGeom>
          </p:spPr>
        </p:pic>
        <p:sp>
          <p:nvSpPr>
            <p:cNvPr id="5" name="TextBox 4"/>
            <p:cNvSpPr txBox="1"/>
            <p:nvPr/>
          </p:nvSpPr>
          <p:spPr>
            <a:xfrm>
              <a:off x="4855468" y="1196752"/>
              <a:ext cx="3312368" cy="400110"/>
            </a:xfrm>
            <a:prstGeom prst="rect">
              <a:avLst/>
            </a:prstGeom>
            <a:solidFill>
              <a:schemeClr val="accent2">
                <a:lumMod val="20000"/>
                <a:lumOff val="80000"/>
              </a:schemeClr>
            </a:solidFill>
          </p:spPr>
          <p:txBody>
            <a:bodyPr wrap="square" rtlCol="0">
              <a:spAutoFit/>
            </a:bodyPr>
            <a:lstStyle/>
            <a:p>
              <a:pPr algn="ctr"/>
              <a:r>
                <a:rPr lang="en-US" sz="2000" b="1" dirty="0" err="1" smtClean="0"/>
                <a:t>Sinais</a:t>
              </a:r>
              <a:r>
                <a:rPr lang="en-US" sz="2000" b="1" dirty="0" smtClean="0"/>
                <a:t> de </a:t>
              </a:r>
              <a:r>
                <a:rPr lang="en-US" sz="2000" b="1" dirty="0" err="1" smtClean="0"/>
                <a:t>perigo</a:t>
              </a:r>
              <a:endParaRPr lang="en-US" sz="2000" b="1" dirty="0"/>
            </a:p>
          </p:txBody>
        </p:sp>
        <p:pic>
          <p:nvPicPr>
            <p:cNvPr id="10" name="Picture 9" descr="Captura de Tela 2020-07-18 às 09.18.5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1812" y="1124744"/>
              <a:ext cx="691277" cy="576064"/>
            </a:xfrm>
            <a:prstGeom prst="rect">
              <a:avLst/>
            </a:prstGeom>
          </p:spPr>
        </p:pic>
      </p:grpSp>
    </p:spTree>
    <p:extLst>
      <p:ext uri="{BB962C8B-B14F-4D97-AF65-F5344CB8AC3E}">
        <p14:creationId xmlns:p14="http://schemas.microsoft.com/office/powerpoint/2010/main" val="3080232752"/>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alergeno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09800"/>
            <a:ext cx="5029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8" name="Picture 3" descr="RWpol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143125"/>
            <a:ext cx="434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4"/>
          <p:cNvSpPr txBox="1">
            <a:spLocks noChangeArrowheads="1"/>
          </p:cNvSpPr>
          <p:nvPr/>
        </p:nvSpPr>
        <p:spPr bwMode="auto">
          <a:xfrm>
            <a:off x="102940" y="533400"/>
            <a:ext cx="1008112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3600" b="1" dirty="0" err="1">
                <a:solidFill>
                  <a:srgbClr val="000000"/>
                </a:solidFill>
                <a:latin typeface="Tahoma" charset="0"/>
                <a:cs typeface="Tahoma" charset="0"/>
              </a:rPr>
              <a:t>Os</a:t>
            </a:r>
            <a:r>
              <a:rPr lang="en-GB" sz="3600" b="1" dirty="0">
                <a:solidFill>
                  <a:srgbClr val="000000"/>
                </a:solidFill>
                <a:latin typeface="Tahoma" charset="0"/>
                <a:cs typeface="Tahoma" charset="0"/>
              </a:rPr>
              <a:t> </a:t>
            </a:r>
            <a:r>
              <a:rPr lang="en-GB" sz="3600" b="1" dirty="0" err="1">
                <a:solidFill>
                  <a:srgbClr val="000000"/>
                </a:solidFill>
                <a:latin typeface="Tahoma" charset="0"/>
                <a:cs typeface="Tahoma" charset="0"/>
              </a:rPr>
              <a:t>mastócitos</a:t>
            </a:r>
            <a:r>
              <a:rPr lang="en-GB" sz="3600" b="1" dirty="0">
                <a:solidFill>
                  <a:srgbClr val="000000"/>
                </a:solidFill>
                <a:latin typeface="Tahoma" charset="0"/>
                <a:cs typeface="Tahoma" charset="0"/>
              </a:rPr>
              <a:t> </a:t>
            </a:r>
            <a:r>
              <a:rPr lang="en-GB" sz="3600" b="1" dirty="0" err="1">
                <a:solidFill>
                  <a:srgbClr val="000000"/>
                </a:solidFill>
                <a:latin typeface="Tahoma" charset="0"/>
                <a:cs typeface="Tahoma" charset="0"/>
              </a:rPr>
              <a:t>são</a:t>
            </a:r>
            <a:r>
              <a:rPr lang="en-GB" sz="3600" b="1" dirty="0">
                <a:solidFill>
                  <a:srgbClr val="000000"/>
                </a:solidFill>
                <a:latin typeface="Tahoma" charset="0"/>
                <a:cs typeface="Tahoma" charset="0"/>
              </a:rPr>
              <a:t> </a:t>
            </a:r>
            <a:r>
              <a:rPr lang="en-GB" sz="3600" b="1" dirty="0" err="1">
                <a:solidFill>
                  <a:srgbClr val="000000"/>
                </a:solidFill>
                <a:latin typeface="Tahoma" charset="0"/>
                <a:cs typeface="Tahoma" charset="0"/>
              </a:rPr>
              <a:t>importantes</a:t>
            </a:r>
            <a:r>
              <a:rPr lang="en-GB" sz="3600" b="1" dirty="0">
                <a:solidFill>
                  <a:srgbClr val="000000"/>
                </a:solidFill>
                <a:latin typeface="Tahoma" charset="0"/>
                <a:cs typeface="Tahoma" charset="0"/>
              </a:rPr>
              <a:t> </a:t>
            </a:r>
            <a:r>
              <a:rPr lang="en-GB" sz="3600" b="1" dirty="0" err="1">
                <a:solidFill>
                  <a:srgbClr val="000000"/>
                </a:solidFill>
                <a:latin typeface="Tahoma" charset="0"/>
                <a:cs typeface="Tahoma" charset="0"/>
              </a:rPr>
              <a:t>nas</a:t>
            </a:r>
            <a:r>
              <a:rPr lang="en-GB" sz="3600" b="1" dirty="0">
                <a:solidFill>
                  <a:srgbClr val="000000"/>
                </a:solidFill>
                <a:latin typeface="Tahoma" charset="0"/>
                <a:cs typeface="Tahoma" charset="0"/>
              </a:rPr>
              <a:t> </a:t>
            </a:r>
            <a:r>
              <a:rPr lang="en-GB" sz="3600" b="1" dirty="0" err="1">
                <a:solidFill>
                  <a:srgbClr val="000000"/>
                </a:solidFill>
                <a:latin typeface="Tahoma" charset="0"/>
                <a:cs typeface="Tahoma" charset="0"/>
              </a:rPr>
              <a:t>alergias</a:t>
            </a:r>
            <a:endParaRPr lang="en-GB" sz="3600" b="1" dirty="0">
              <a:solidFill>
                <a:srgbClr val="000000"/>
              </a:solidFill>
              <a:latin typeface="Tahoma" charset="0"/>
              <a:cs typeface="Tahoma" charset="0"/>
            </a:endParaRPr>
          </a:p>
        </p:txBody>
      </p:sp>
      <p:sp>
        <p:nvSpPr>
          <p:cNvPr id="116740" name="Text Box 5"/>
          <p:cNvSpPr txBox="1">
            <a:spLocks noChangeArrowheads="1"/>
          </p:cNvSpPr>
          <p:nvPr/>
        </p:nvSpPr>
        <p:spPr bwMode="auto">
          <a:xfrm>
            <a:off x="4114800" y="6019800"/>
            <a:ext cx="335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800" b="1">
                <a:solidFill>
                  <a:srgbClr val="FFFF00"/>
                </a:solidFill>
                <a:latin typeface="Times New Roman" charset="0"/>
              </a:rPr>
              <a:t>Grãos de pólens</a:t>
            </a:r>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88" y="1289050"/>
            <a:ext cx="51752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9763" y="1628775"/>
            <a:ext cx="442436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Box 2"/>
          <p:cNvSpPr txBox="1">
            <a:spLocks noChangeArrowheads="1"/>
          </p:cNvSpPr>
          <p:nvPr/>
        </p:nvSpPr>
        <p:spPr bwMode="auto">
          <a:xfrm>
            <a:off x="6080125" y="581025"/>
            <a:ext cx="3959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Mechanisms of mast cell responses to pathogens.</a:t>
            </a: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NK 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230313"/>
            <a:ext cx="4340225"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3" descr="NK cell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1285875"/>
            <a:ext cx="47720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4"/>
          <p:cNvSpPr txBox="1">
            <a:spLocks noChangeArrowheads="1"/>
          </p:cNvSpPr>
          <p:nvPr/>
        </p:nvSpPr>
        <p:spPr bwMode="auto">
          <a:xfrm>
            <a:off x="1943100" y="319088"/>
            <a:ext cx="6429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rnd">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altLang="ko-KR" sz="4000" b="1">
                <a:solidFill>
                  <a:srgbClr val="FF0000"/>
                </a:solidFill>
                <a:ea typeface="Gulim" charset="0"/>
                <a:cs typeface="Gulim" charset="0"/>
              </a:rPr>
              <a:t>Células </a:t>
            </a:r>
            <a:r>
              <a:rPr lang="en-GB" altLang="ko-KR" sz="4000" b="1" i="1">
                <a:solidFill>
                  <a:srgbClr val="FF0000"/>
                </a:solidFill>
                <a:ea typeface="Gulim" charset="0"/>
                <a:cs typeface="Gulim" charset="0"/>
              </a:rPr>
              <a:t>natural killer </a:t>
            </a:r>
            <a:r>
              <a:rPr lang="en-GB" altLang="ko-KR" sz="4000" b="1">
                <a:solidFill>
                  <a:srgbClr val="FF0000"/>
                </a:solidFill>
                <a:ea typeface="Gulim" charset="0"/>
                <a:cs typeface="Gulim" charset="0"/>
              </a:rPr>
              <a:t>(NK)</a:t>
            </a: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950" y="523875"/>
            <a:ext cx="7272338"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0" y="660400"/>
            <a:ext cx="73533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6" name="Text Box 7"/>
          <p:cNvSpPr txBox="1">
            <a:spLocks noChangeArrowheads="1"/>
          </p:cNvSpPr>
          <p:nvPr/>
        </p:nvSpPr>
        <p:spPr bwMode="auto">
          <a:xfrm>
            <a:off x="246956" y="-27384"/>
            <a:ext cx="96490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3600" b="1" dirty="0" err="1">
                <a:solidFill>
                  <a:srgbClr val="000000"/>
                </a:solidFill>
                <a:latin typeface="Times New Roman" charset="0"/>
              </a:rPr>
              <a:t>O</a:t>
            </a:r>
            <a:r>
              <a:rPr lang="en-GB" sz="3600" b="1" dirty="0" err="1" smtClean="0">
                <a:solidFill>
                  <a:srgbClr val="000000"/>
                </a:solidFill>
                <a:latin typeface="Times New Roman" charset="0"/>
              </a:rPr>
              <a:t>utras</a:t>
            </a:r>
            <a:r>
              <a:rPr lang="en-GB" sz="3600" b="1" dirty="0" smtClean="0">
                <a:solidFill>
                  <a:srgbClr val="000000"/>
                </a:solidFill>
                <a:latin typeface="Times New Roman" charset="0"/>
              </a:rPr>
              <a:t> </a:t>
            </a:r>
            <a:r>
              <a:rPr lang="en-GB" sz="3600" b="1" dirty="0" err="1" smtClean="0">
                <a:solidFill>
                  <a:srgbClr val="000000"/>
                </a:solidFill>
                <a:latin typeface="Times New Roman" charset="0"/>
              </a:rPr>
              <a:t>maneiras</a:t>
            </a:r>
            <a:r>
              <a:rPr lang="en-GB" sz="3600" b="1" dirty="0" smtClean="0">
                <a:solidFill>
                  <a:srgbClr val="000000"/>
                </a:solidFill>
                <a:latin typeface="Times New Roman" charset="0"/>
              </a:rPr>
              <a:t> de </a:t>
            </a:r>
            <a:r>
              <a:rPr lang="en-GB" sz="3600" b="1" dirty="0" err="1" smtClean="0">
                <a:solidFill>
                  <a:srgbClr val="000000"/>
                </a:solidFill>
                <a:latin typeface="Times New Roman" charset="0"/>
              </a:rPr>
              <a:t>designar</a:t>
            </a:r>
            <a:r>
              <a:rPr lang="en-GB" sz="3600" b="1" dirty="0" smtClean="0">
                <a:solidFill>
                  <a:srgbClr val="000000"/>
                </a:solidFill>
                <a:latin typeface="Times New Roman" charset="0"/>
              </a:rPr>
              <a:t> </a:t>
            </a:r>
            <a:r>
              <a:rPr lang="en-GB" sz="3600" b="1" dirty="0" err="1" smtClean="0">
                <a:solidFill>
                  <a:srgbClr val="000000"/>
                </a:solidFill>
                <a:latin typeface="Times New Roman" charset="0"/>
              </a:rPr>
              <a:t>os</a:t>
            </a:r>
            <a:r>
              <a:rPr lang="en-GB" sz="3600" b="1" dirty="0" smtClean="0">
                <a:solidFill>
                  <a:srgbClr val="000000"/>
                </a:solidFill>
                <a:latin typeface="Times New Roman" charset="0"/>
              </a:rPr>
              <a:t> </a:t>
            </a:r>
            <a:r>
              <a:rPr lang="en-GB" sz="3600" b="1" dirty="0" err="1" smtClean="0">
                <a:solidFill>
                  <a:srgbClr val="000000"/>
                </a:solidFill>
                <a:latin typeface="Times New Roman" charset="0"/>
              </a:rPr>
              <a:t>leucocitos</a:t>
            </a:r>
            <a:endParaRPr lang="en-GB" sz="3600" b="1" dirty="0">
              <a:solidFill>
                <a:srgbClr val="000000"/>
              </a:solidFill>
              <a:latin typeface="Times New Roman" charset="0"/>
            </a:endParaRPr>
          </a:p>
        </p:txBody>
      </p:sp>
      <p:grpSp>
        <p:nvGrpSpPr>
          <p:cNvPr id="6" name="Group 5"/>
          <p:cNvGrpSpPr/>
          <p:nvPr/>
        </p:nvGrpSpPr>
        <p:grpSpPr>
          <a:xfrm>
            <a:off x="0" y="692696"/>
            <a:ext cx="10254580" cy="6005275"/>
            <a:chOff x="0" y="692696"/>
            <a:chExt cx="10254580" cy="6005275"/>
          </a:xfrm>
        </p:grpSpPr>
        <p:grpSp>
          <p:nvGrpSpPr>
            <p:cNvPr id="3" name="Group 2"/>
            <p:cNvGrpSpPr/>
            <p:nvPr/>
          </p:nvGrpSpPr>
          <p:grpSpPr>
            <a:xfrm>
              <a:off x="246956" y="3068960"/>
              <a:ext cx="9731052" cy="2124472"/>
              <a:chOff x="381000" y="4391025"/>
              <a:chExt cx="9144000" cy="2314575"/>
            </a:xfrm>
          </p:grpSpPr>
          <p:pic>
            <p:nvPicPr>
              <p:cNvPr id="122883" name="Picture 4" descr="esque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391025"/>
                <a:ext cx="27432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6" descr="esquamalinf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425950"/>
                <a:ext cx="28956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Line 8"/>
              <p:cNvSpPr>
                <a:spLocks noChangeShapeType="1"/>
              </p:cNvSpPr>
              <p:nvPr/>
            </p:nvSpPr>
            <p:spPr bwMode="auto">
              <a:xfrm>
                <a:off x="6019800" y="5638800"/>
                <a:ext cx="762000" cy="0"/>
              </a:xfrm>
              <a:prstGeom prst="line">
                <a:avLst/>
              </a:prstGeom>
              <a:noFill/>
              <a:ln w="76200">
                <a:solidFill>
                  <a:srgbClr val="4F81B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2888" name="Text Box 9"/>
              <p:cNvSpPr txBox="1">
                <a:spLocks noChangeArrowheads="1"/>
              </p:cNvSpPr>
              <p:nvPr/>
            </p:nvSpPr>
            <p:spPr bwMode="auto">
              <a:xfrm>
                <a:off x="6934200" y="5197475"/>
                <a:ext cx="259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b="1" dirty="0" err="1">
                    <a:solidFill>
                      <a:srgbClr val="000000"/>
                    </a:solidFill>
                    <a:latin typeface="Times New Roman" charset="0"/>
                  </a:rPr>
                  <a:t>Células</a:t>
                </a:r>
                <a:r>
                  <a:rPr lang="en-GB" b="1" dirty="0">
                    <a:solidFill>
                      <a:srgbClr val="000000"/>
                    </a:solidFill>
                    <a:latin typeface="Times New Roman" charset="0"/>
                  </a:rPr>
                  <a:t> </a:t>
                </a:r>
                <a:r>
                  <a:rPr lang="en-GB" b="1" dirty="0" err="1">
                    <a:solidFill>
                      <a:srgbClr val="000000"/>
                    </a:solidFill>
                    <a:latin typeface="Times New Roman" charset="0"/>
                  </a:rPr>
                  <a:t>mononucleares</a:t>
                </a:r>
                <a:endParaRPr lang="en-GB" b="1" dirty="0">
                  <a:solidFill>
                    <a:srgbClr val="000000"/>
                  </a:solidFill>
                  <a:latin typeface="Times New Roman" charset="0"/>
                </a:endParaRPr>
              </a:p>
            </p:txBody>
          </p:sp>
        </p:grpSp>
        <p:grpSp>
          <p:nvGrpSpPr>
            <p:cNvPr id="2" name="Group 1"/>
            <p:cNvGrpSpPr/>
            <p:nvPr/>
          </p:nvGrpSpPr>
          <p:grpSpPr>
            <a:xfrm>
              <a:off x="0" y="692696"/>
              <a:ext cx="10254580" cy="2306637"/>
              <a:chOff x="0" y="1427163"/>
              <a:chExt cx="10254580" cy="2306637"/>
            </a:xfrm>
          </p:grpSpPr>
          <p:pic>
            <p:nvPicPr>
              <p:cNvPr id="122881" name="Picture 2" descr="esquema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7163"/>
                <a:ext cx="2733675"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2" name="Picture 3" descr="esquamaE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427163"/>
                <a:ext cx="2733675"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5" descr="esquamabas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427163"/>
                <a:ext cx="2733675"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9" name="Line 10"/>
              <p:cNvSpPr>
                <a:spLocks noChangeShapeType="1"/>
              </p:cNvSpPr>
              <p:nvPr/>
            </p:nvSpPr>
            <p:spPr bwMode="auto">
              <a:xfrm>
                <a:off x="7159724" y="2708920"/>
                <a:ext cx="762000" cy="0"/>
              </a:xfrm>
              <a:prstGeom prst="line">
                <a:avLst/>
              </a:prstGeom>
              <a:noFill/>
              <a:ln w="76200">
                <a:solidFill>
                  <a:srgbClr val="4F81B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2890" name="Text Box 11"/>
              <p:cNvSpPr txBox="1">
                <a:spLocks noChangeArrowheads="1"/>
              </p:cNvSpPr>
              <p:nvPr/>
            </p:nvSpPr>
            <p:spPr bwMode="auto">
              <a:xfrm>
                <a:off x="7663780" y="2309971"/>
                <a:ext cx="259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b="1" dirty="0" smtClean="0">
                    <a:solidFill>
                      <a:srgbClr val="000000"/>
                    </a:solidFill>
                    <a:latin typeface="Times New Roman" charset="0"/>
                  </a:rPr>
                  <a:t>Granulócitos </a:t>
                </a:r>
                <a:r>
                  <a:rPr lang="en-GB" b="1" dirty="0" err="1" smtClean="0">
                    <a:solidFill>
                      <a:srgbClr val="000000"/>
                    </a:solidFill>
                    <a:latin typeface="Times New Roman" charset="0"/>
                  </a:rPr>
                  <a:t>poliformonuclear</a:t>
                </a:r>
                <a:endParaRPr lang="en-GB" sz="2800" b="1" dirty="0">
                  <a:solidFill>
                    <a:srgbClr val="000000"/>
                  </a:solidFill>
                  <a:latin typeface="Times New Roman" charset="0"/>
                </a:endParaRPr>
              </a:p>
            </p:txBody>
          </p:sp>
        </p:grpSp>
        <p:pic>
          <p:nvPicPr>
            <p:cNvPr id="14" name="Picture 13"/>
            <p:cNvPicPr>
              <a:picLocks noChangeAspect="1"/>
            </p:cNvPicPr>
            <p:nvPr/>
          </p:nvPicPr>
          <p:blipFill>
            <a:blip r:embed="rId7"/>
            <a:stretch>
              <a:fillRect/>
            </a:stretch>
          </p:blipFill>
          <p:spPr>
            <a:xfrm>
              <a:off x="895028" y="5301208"/>
              <a:ext cx="1639679" cy="1396763"/>
            </a:xfrm>
            <a:prstGeom prst="rect">
              <a:avLst/>
            </a:prstGeom>
          </p:spPr>
        </p:pic>
        <p:sp>
          <p:nvSpPr>
            <p:cNvPr id="4" name="TextBox 3"/>
            <p:cNvSpPr txBox="1"/>
            <p:nvPr/>
          </p:nvSpPr>
          <p:spPr>
            <a:xfrm>
              <a:off x="3055268" y="5589240"/>
              <a:ext cx="5040560" cy="461665"/>
            </a:xfrm>
            <a:prstGeom prst="rect">
              <a:avLst/>
            </a:prstGeom>
            <a:noFill/>
          </p:spPr>
          <p:txBody>
            <a:bodyPr wrap="square" rtlCol="0">
              <a:spAutoFit/>
            </a:bodyPr>
            <a:lstStyle/>
            <a:p>
              <a:r>
                <a:rPr lang="en-US" dirty="0" err="1" smtClean="0"/>
                <a:t>Granulocito</a:t>
              </a:r>
              <a:r>
                <a:rPr lang="en-US" dirty="0" smtClean="0"/>
                <a:t>, mas mononuclear</a:t>
              </a:r>
              <a:endParaRPr lang="en-US" dirty="0"/>
            </a:p>
          </p:txBody>
        </p:sp>
      </p:gr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ctrTitle"/>
          </p:nvPr>
        </p:nvSpPr>
        <p:spPr>
          <a:xfrm>
            <a:off x="319088" y="2130425"/>
            <a:ext cx="9720262" cy="2522538"/>
          </a:xfrm>
          <a:solidFill>
            <a:srgbClr val="000099"/>
          </a:solidFill>
          <a:scene3d>
            <a:camera prst="legacyPerspectiveTopRight"/>
            <a:lightRig rig="legacyFlat3" dir="b"/>
          </a:scene3d>
          <a:sp3d extrusionH="887400" prstMaterial="legacyMatte">
            <a:bevelT w="13500" h="13500" prst="angle"/>
            <a:bevelB w="13500" h="13500" prst="angle"/>
            <a:extrusionClr>
              <a:srgbClr val="000099"/>
            </a:extrusionClr>
          </a:sp3d>
        </p:spPr>
        <p:txBody>
          <a:bodyPr>
            <a:flatTx/>
          </a:bodyPr>
          <a:lstStyle/>
          <a:p>
            <a:r>
              <a:rPr lang="pt-BR" b="1">
                <a:solidFill>
                  <a:srgbClr val="CCFFFF"/>
                </a:solidFill>
                <a:latin typeface="Arial" charset="0"/>
                <a:cs typeface="Arial" charset="0"/>
              </a:rPr>
              <a:t>MORFOLOGIA DO</a:t>
            </a:r>
            <a:br>
              <a:rPr lang="pt-BR" b="1">
                <a:solidFill>
                  <a:srgbClr val="CCFFFF"/>
                </a:solidFill>
                <a:latin typeface="Arial" charset="0"/>
                <a:cs typeface="Arial" charset="0"/>
              </a:rPr>
            </a:br>
            <a:r>
              <a:rPr lang="pt-BR" b="1">
                <a:solidFill>
                  <a:srgbClr val="CCFFFF"/>
                </a:solidFill>
                <a:latin typeface="Arial" charset="0"/>
                <a:cs typeface="Arial" charset="0"/>
              </a:rPr>
              <a:t/>
            </a:r>
            <a:br>
              <a:rPr lang="pt-BR" b="1">
                <a:solidFill>
                  <a:srgbClr val="CCFFFF"/>
                </a:solidFill>
                <a:latin typeface="Arial" charset="0"/>
                <a:cs typeface="Arial" charset="0"/>
              </a:rPr>
            </a:br>
            <a:r>
              <a:rPr lang="pt-BR" b="1">
                <a:solidFill>
                  <a:srgbClr val="CCFFFF"/>
                </a:solidFill>
                <a:latin typeface="Arial" charset="0"/>
                <a:cs typeface="Arial" charset="0"/>
              </a:rPr>
              <a:t>SISTEMA IMUNE</a:t>
            </a:r>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All lyphoid tissu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650" y="523875"/>
            <a:ext cx="5967413"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Rectangle 3"/>
          <p:cNvSpPr>
            <a:spLocks noChangeArrowheads="1"/>
          </p:cNvSpPr>
          <p:nvPr/>
        </p:nvSpPr>
        <p:spPr bwMode="auto">
          <a:xfrm>
            <a:off x="0" y="44450"/>
            <a:ext cx="10287000" cy="6858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2800" b="1">
                <a:solidFill>
                  <a:srgbClr val="00B0F0"/>
                </a:solidFill>
              </a:rPr>
              <a:t>Órgãos e tecidos linfóides centrais e periféricos</a:t>
            </a:r>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C:\Users\Luana\Documents\My Dropbox\projeto epigenética\ABBAS - 7° edição - figuras\Capítulo 2 - Células e tecidos do sistema Imune\figura2_5.JPG"/>
          <p:cNvPicPr>
            <a:picLocks noChangeAspect="1" noChangeArrowheads="1"/>
          </p:cNvPicPr>
          <p:nvPr/>
        </p:nvPicPr>
        <p:blipFill>
          <a:blip r:embed="rId2">
            <a:extLst>
              <a:ext uri="{28A0092B-C50C-407E-A947-70E740481C1C}">
                <a14:useLocalDpi xmlns:a14="http://schemas.microsoft.com/office/drawing/2010/main" val="0"/>
              </a:ext>
            </a:extLst>
          </a:blip>
          <a:srcRect t="21170"/>
          <a:stretch>
            <a:fillRect/>
          </a:stretch>
        </p:blipFill>
        <p:spPr bwMode="auto">
          <a:xfrm>
            <a:off x="311150" y="44624"/>
            <a:ext cx="9656763"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Text Box 5"/>
          <p:cNvSpPr txBox="1">
            <a:spLocks noChangeArrowheads="1"/>
          </p:cNvSpPr>
          <p:nvPr/>
        </p:nvSpPr>
        <p:spPr bwMode="auto">
          <a:xfrm>
            <a:off x="319088" y="4760913"/>
            <a:ext cx="9648825" cy="2014537"/>
          </a:xfrm>
          <a:prstGeom prst="rect">
            <a:avLst/>
          </a:prstGeom>
          <a:solidFill>
            <a:schemeClr val="tx1"/>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defRPr/>
            </a:pPr>
            <a:r>
              <a:rPr lang="pt-BR" sz="1800" b="1" u="sng" dirty="0" smtClean="0">
                <a:solidFill>
                  <a:srgbClr val="FFFFFF"/>
                </a:solidFill>
                <a:effectLst>
                  <a:outerShdw blurRad="38100" dist="38100" dir="2700000" algn="tl">
                    <a:srgbClr val="DDDDDD"/>
                  </a:outerShdw>
                </a:effectLst>
              </a:rPr>
              <a:t>MEDULA ÓSSEA</a:t>
            </a:r>
            <a:r>
              <a:rPr lang="en-US" sz="1800" b="1" u="sng" dirty="0" smtClean="0">
                <a:solidFill>
                  <a:srgbClr val="FFFFFF"/>
                </a:solidFill>
                <a:effectLst>
                  <a:outerShdw blurRad="38100" dist="38100" dir="2700000" algn="tl">
                    <a:srgbClr val="DDDDDD"/>
                  </a:outerShdw>
                </a:effectLst>
                <a:cs typeface="Arial" charset="0"/>
              </a:rPr>
              <a:t>: </a:t>
            </a:r>
            <a:r>
              <a:rPr lang="pt-BR" sz="1800" b="1" dirty="0" smtClean="0">
                <a:solidFill>
                  <a:srgbClr val="FFFFFF"/>
                </a:solidFill>
                <a:effectLst>
                  <a:outerShdw blurRad="38100" dist="38100" dir="2700000" algn="tl">
                    <a:srgbClr val="DDDDDD"/>
                  </a:outerShdw>
                </a:effectLst>
              </a:rPr>
              <a:t>Ossos chatos ou longos. Gera precursores e/ou onde diferenciam a maioria das células hematopoiéticas;</a:t>
            </a:r>
          </a:p>
          <a:p>
            <a:pPr algn="just" eaLnBrk="1" hangingPunct="1">
              <a:defRPr/>
            </a:pPr>
            <a:endParaRPr lang="pt-BR" sz="1800" b="1" dirty="0" smtClean="0">
              <a:solidFill>
                <a:srgbClr val="FFFFFF"/>
              </a:solidFill>
              <a:effectLst>
                <a:outerShdw blurRad="38100" dist="38100" dir="2700000" algn="tl">
                  <a:srgbClr val="DDDDDD"/>
                </a:outerShdw>
              </a:effectLst>
            </a:endParaRPr>
          </a:p>
          <a:p>
            <a:pPr algn="just" eaLnBrk="1" hangingPunct="1">
              <a:defRPr/>
            </a:pPr>
            <a:r>
              <a:rPr lang="pt-BR" sz="1800" b="1" dirty="0" smtClean="0">
                <a:solidFill>
                  <a:srgbClr val="FFFFFF"/>
                </a:solidFill>
                <a:effectLst>
                  <a:outerShdw blurRad="38100" dist="38100" dir="2700000" algn="tl">
                    <a:srgbClr val="DDDDDD"/>
                  </a:outerShdw>
                </a:effectLst>
              </a:rPr>
              <a:t>Sensível a irradiações, hormônios, alterações metabólicas, stress, drogas IS, </a:t>
            </a:r>
            <a:r>
              <a:rPr lang="pt-BR" sz="1800" b="1" dirty="0" err="1" smtClean="0">
                <a:solidFill>
                  <a:srgbClr val="FFFFFF"/>
                </a:solidFill>
                <a:effectLst>
                  <a:outerShdw blurRad="38100" dist="38100" dir="2700000" algn="tl">
                    <a:srgbClr val="DDDDDD"/>
                  </a:outerShdw>
                </a:effectLst>
              </a:rPr>
              <a:t>etc</a:t>
            </a:r>
            <a:r>
              <a:rPr lang="pt-BR" sz="1800" b="1" dirty="0" smtClean="0">
                <a:solidFill>
                  <a:srgbClr val="FFFFFF"/>
                </a:solidFill>
                <a:effectLst>
                  <a:outerShdw blurRad="38100" dist="38100" dir="2700000" algn="tl">
                    <a:srgbClr val="DDDDDD"/>
                  </a:outerShdw>
                </a:effectLst>
              </a:rPr>
              <a:t>;</a:t>
            </a:r>
          </a:p>
          <a:p>
            <a:pPr algn="just" eaLnBrk="1" hangingPunct="1">
              <a:defRPr/>
            </a:pPr>
            <a:endParaRPr lang="pt-BR" sz="1800" b="1" dirty="0" smtClean="0">
              <a:solidFill>
                <a:srgbClr val="FFFFFF"/>
              </a:solidFill>
              <a:effectLst>
                <a:outerShdw blurRad="38100" dist="38100" dir="2700000" algn="tl">
                  <a:srgbClr val="DDDDDD"/>
                </a:outerShdw>
              </a:effectLst>
            </a:endParaRPr>
          </a:p>
          <a:p>
            <a:pPr algn="just" eaLnBrk="1" hangingPunct="1">
              <a:defRPr/>
            </a:pPr>
            <a:r>
              <a:rPr lang="pt-BR" sz="1800" b="1" dirty="0" smtClean="0">
                <a:solidFill>
                  <a:srgbClr val="FFFFFF"/>
                </a:solidFill>
                <a:effectLst>
                  <a:outerShdw blurRad="38100" dist="38100" dir="2700000" algn="tl">
                    <a:srgbClr val="DDDDDD"/>
                  </a:outerShdw>
                </a:effectLst>
              </a:rPr>
              <a:t>Fonte de células progenitoras “ </a:t>
            </a:r>
            <a:r>
              <a:rPr lang="pt-BR" sz="1800" b="1" dirty="0" err="1" smtClean="0">
                <a:solidFill>
                  <a:srgbClr val="FFFFFF"/>
                </a:solidFill>
                <a:effectLst>
                  <a:outerShdw blurRad="38100" dist="38100" dir="2700000" algn="tl">
                    <a:srgbClr val="DDDDDD"/>
                  </a:outerShdw>
                </a:effectLst>
              </a:rPr>
              <a:t>stem</a:t>
            </a:r>
            <a:r>
              <a:rPr lang="pt-BR" sz="1800" b="1" dirty="0" smtClean="0">
                <a:solidFill>
                  <a:srgbClr val="FFFFFF"/>
                </a:solidFill>
                <a:effectLst>
                  <a:outerShdw blurRad="38100" dist="38100" dir="2700000" algn="tl">
                    <a:srgbClr val="DDDDDD"/>
                  </a:outerShdw>
                </a:effectLst>
              </a:rPr>
              <a:t> </a:t>
            </a:r>
            <a:r>
              <a:rPr lang="pt-BR" sz="1800" b="1" dirty="0" err="1" smtClean="0">
                <a:solidFill>
                  <a:srgbClr val="FFFFFF"/>
                </a:solidFill>
                <a:effectLst>
                  <a:outerShdw blurRad="38100" dist="38100" dir="2700000" algn="tl">
                    <a:srgbClr val="DDDDDD"/>
                  </a:outerShdw>
                </a:effectLst>
              </a:rPr>
              <a:t>cells</a:t>
            </a:r>
            <a:r>
              <a:rPr lang="pt-BR" sz="1800" b="1" dirty="0" smtClean="0">
                <a:solidFill>
                  <a:srgbClr val="FFFFFF"/>
                </a:solidFill>
                <a:effectLst>
                  <a:outerShdw blurRad="38100" dist="38100" dir="2700000" algn="tl">
                    <a:srgbClr val="DDDDDD"/>
                  </a:outerShdw>
                </a:effectLst>
              </a:rPr>
              <a:t>”, alvo potencial para terapias gênicas. </a:t>
            </a:r>
          </a:p>
          <a:p>
            <a:pPr algn="just" eaLnBrk="1" hangingPunct="1">
              <a:defRPr/>
            </a:pPr>
            <a:endParaRPr lang="pt-BR" sz="1800" b="1" dirty="0" smtClean="0">
              <a:solidFill>
                <a:srgbClr val="FFFFFF"/>
              </a:solidFill>
              <a:effectLst>
                <a:outerShdw blurRad="38100" dist="38100" dir="2700000" algn="tl">
                  <a:srgbClr val="DDDDDD"/>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central lymphoid org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503713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8" name="Picture 3" descr="Bu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981200"/>
            <a:ext cx="49530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 Box 4"/>
          <p:cNvSpPr txBox="1">
            <a:spLocks noChangeArrowheads="1"/>
          </p:cNvSpPr>
          <p:nvPr/>
        </p:nvSpPr>
        <p:spPr bwMode="auto">
          <a:xfrm>
            <a:off x="1665288" y="152400"/>
            <a:ext cx="6904037" cy="45720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pt-BR" b="1" smtClean="0">
                <a:effectLst>
                  <a:outerShdw blurRad="38100" dist="38100" dir="2700000" algn="tl">
                    <a:srgbClr val="000000"/>
                  </a:outerShdw>
                </a:effectLst>
              </a:rPr>
              <a:t>ORGÃOS LINFÓIDES CENTRAIS (PRIMÁRIOS)</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4948" y="0"/>
            <a:ext cx="10287000" cy="6563720"/>
          </a:xfrm>
          <a:prstGeom prst="rect">
            <a:avLst/>
          </a:prstGeom>
        </p:spPr>
      </p:pic>
    </p:spTree>
    <p:extLst>
      <p:ext uri="{BB962C8B-B14F-4D97-AF65-F5344CB8AC3E}">
        <p14:creationId xmlns:p14="http://schemas.microsoft.com/office/powerpoint/2010/main" val="3335877324"/>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mar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27150"/>
            <a:ext cx="38925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2" name="Picture 3" descr="marrow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7363" y="1327150"/>
            <a:ext cx="282416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4" descr="normal-bone-marr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403350"/>
            <a:ext cx="19256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5"/>
          <p:cNvSpPr txBox="1">
            <a:spLocks noChangeArrowheads="1"/>
          </p:cNvSpPr>
          <p:nvPr/>
        </p:nvSpPr>
        <p:spPr bwMode="auto">
          <a:xfrm>
            <a:off x="390525" y="44450"/>
            <a:ext cx="96488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800" b="1">
                <a:cs typeface="Arial" charset="0"/>
              </a:rPr>
              <a:t>MEDULA ÓSSEA - Local de origem dos leucócitos e de diferenciação dos Linfócitos B</a:t>
            </a:r>
          </a:p>
        </p:txBody>
      </p:sp>
      <p:grpSp>
        <p:nvGrpSpPr>
          <p:cNvPr id="128005" name="Grupo 5"/>
          <p:cNvGrpSpPr>
            <a:grpSpLocks/>
          </p:cNvGrpSpPr>
          <p:nvPr/>
        </p:nvGrpSpPr>
        <p:grpSpPr bwMode="auto">
          <a:xfrm>
            <a:off x="4351338" y="4567238"/>
            <a:ext cx="2466975" cy="2101850"/>
            <a:chOff x="5503540" y="3140968"/>
            <a:chExt cx="2467029" cy="2101746"/>
          </a:xfrm>
        </p:grpSpPr>
        <p:pic>
          <p:nvPicPr>
            <p:cNvPr id="128006" name="Picture 2" descr="Stem cel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0155" y="3140968"/>
              <a:ext cx="2460414" cy="208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7" name="Picture 3" descr="stemce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3540" y="4365104"/>
              <a:ext cx="864096" cy="87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3" descr="thymu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4286250"/>
            <a:ext cx="30099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Text Box 5"/>
          <p:cNvSpPr txBox="1">
            <a:spLocks noChangeArrowheads="1"/>
          </p:cNvSpPr>
          <p:nvPr/>
        </p:nvSpPr>
        <p:spPr bwMode="auto">
          <a:xfrm>
            <a:off x="214313" y="228600"/>
            <a:ext cx="9929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800" b="1">
                <a:latin typeface="Tahoma" charset="0"/>
                <a:cs typeface="Tahoma" charset="0"/>
              </a:rPr>
              <a:t>TIMO - Local de diferenciação dos linfócitos T</a:t>
            </a:r>
          </a:p>
        </p:txBody>
      </p:sp>
      <p:pic>
        <p:nvPicPr>
          <p:cNvPr id="12902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071563"/>
            <a:ext cx="3929063"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3225" y="2276475"/>
            <a:ext cx="3462338"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5438" y="1119188"/>
            <a:ext cx="2439987"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lympha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404813"/>
            <a:ext cx="5116512"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0" name="Picture 3" descr="Lympho recircu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225" y="476250"/>
            <a:ext cx="4275138"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4"/>
          <p:cNvSpPr>
            <a:spLocks noChangeArrowheads="1"/>
          </p:cNvSpPr>
          <p:nvPr/>
        </p:nvSpPr>
        <p:spPr bwMode="auto">
          <a:xfrm>
            <a:off x="1028700" y="-26988"/>
            <a:ext cx="8939213" cy="4254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b="1">
                <a:solidFill>
                  <a:srgbClr val="FFFF00"/>
                </a:solidFill>
              </a:rPr>
              <a:t>Órgãos linfóides secundários - Linfonodos</a:t>
            </a:r>
          </a:p>
        </p:txBody>
      </p:sp>
      <p:sp>
        <p:nvSpPr>
          <p:cNvPr id="130052" name="Text Box 5"/>
          <p:cNvSpPr txBox="1">
            <a:spLocks noChangeArrowheads="1"/>
          </p:cNvSpPr>
          <p:nvPr/>
        </p:nvSpPr>
        <p:spPr bwMode="auto">
          <a:xfrm>
            <a:off x="247650" y="6223000"/>
            <a:ext cx="9904413" cy="590550"/>
          </a:xfrm>
          <a:prstGeom prst="rect">
            <a:avLst/>
          </a:prstGeom>
          <a:solidFill>
            <a:srgbClr val="99FF99"/>
          </a:solidFill>
          <a:ln w="9525">
            <a:solidFill>
              <a:srgbClr val="00FF0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t>Linfonodos ao longo das junções dos vasos linfáticos formam rede que drena líquido intersticial derivado do sangue,  para o ducto torácico, o qual se liga na  veia subclávia esquerda </a:t>
            </a: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357188"/>
            <a:ext cx="57150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Retângulo 2"/>
          <p:cNvSpPr>
            <a:spLocks noChangeArrowheads="1"/>
          </p:cNvSpPr>
          <p:nvPr/>
        </p:nvSpPr>
        <p:spPr bwMode="auto">
          <a:xfrm>
            <a:off x="428625" y="4643438"/>
            <a:ext cx="950118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t>Functions of the lymphatic system:</a:t>
            </a:r>
          </a:p>
          <a:p>
            <a:r>
              <a:rPr lang="en-US" sz="2000"/>
              <a:t>1) to maintain the pressure and volume of the extracellular fluid by returning excess water and dissolved substances from the interstitial fluid to the circulation.</a:t>
            </a:r>
          </a:p>
          <a:p>
            <a:r>
              <a:rPr lang="en-US" sz="2000"/>
              <a:t>2) lymph nodes and other lymphoid tissues are the site of clonal production of immunocompetent  lymphocytes and macrophages in the specific immune response. </a:t>
            </a:r>
            <a:br>
              <a:rPr lang="en-US" sz="2000"/>
            </a:br>
            <a:endParaRPr lang="en-US" sz="2000"/>
          </a:p>
        </p:txBody>
      </p:sp>
      <p:sp>
        <p:nvSpPr>
          <p:cNvPr id="131075" name="Rectangle 4"/>
          <p:cNvSpPr>
            <a:spLocks noChangeArrowheads="1"/>
          </p:cNvSpPr>
          <p:nvPr/>
        </p:nvSpPr>
        <p:spPr bwMode="auto">
          <a:xfrm>
            <a:off x="785813" y="74613"/>
            <a:ext cx="8939212" cy="4254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b="1">
                <a:solidFill>
                  <a:srgbClr val="FFFF00"/>
                </a:solidFill>
              </a:rPr>
              <a:t>Órgãos linfóides secundários – Linfonodos e baço</a:t>
            </a:r>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465138"/>
            <a:ext cx="5732463"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linfonod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733800"/>
            <a:ext cx="25431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2" name="Picture 3" descr="linonod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Picture 4" descr="lym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5" descr="histolymph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188" y="785813"/>
            <a:ext cx="2890837"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Text Box 8"/>
          <p:cNvSpPr txBox="1">
            <a:spLocks noChangeArrowheads="1"/>
          </p:cNvSpPr>
          <p:nvPr/>
        </p:nvSpPr>
        <p:spPr bwMode="auto">
          <a:xfrm>
            <a:off x="3276600" y="228600"/>
            <a:ext cx="396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3200" b="1">
                <a:latin typeface="Tahoma" charset="0"/>
                <a:cs typeface="Tahoma" charset="0"/>
              </a:rPr>
              <a:t>LINFONODOS</a:t>
            </a:r>
          </a:p>
        </p:txBody>
      </p:sp>
      <p:pic>
        <p:nvPicPr>
          <p:cNvPr id="13312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9313" y="2857500"/>
            <a:ext cx="38100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CDrecirculaç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890588"/>
            <a:ext cx="8388350" cy="56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Text Box 3"/>
          <p:cNvSpPr txBox="1">
            <a:spLocks noChangeArrowheads="1"/>
          </p:cNvSpPr>
          <p:nvPr/>
        </p:nvSpPr>
        <p:spPr bwMode="auto">
          <a:xfrm>
            <a:off x="914400" y="228600"/>
            <a:ext cx="891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2800">
                <a:latin typeface="Times New Roman" charset="0"/>
              </a:rPr>
              <a:t>Os linfócitos estão sempre recirculando pelos linfonodos</a:t>
            </a:r>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a:xfrm>
            <a:off x="1028700" y="304800"/>
            <a:ext cx="8486775" cy="762000"/>
          </a:xfrm>
          <a:solidFill>
            <a:srgbClr val="000000"/>
          </a:solidFill>
        </p:spPr>
        <p:txBody>
          <a:bodyPr/>
          <a:lstStyle/>
          <a:p>
            <a:r>
              <a:rPr lang="en-US" sz="2800" b="1">
                <a:solidFill>
                  <a:srgbClr val="FFFF00"/>
                </a:solidFill>
                <a:latin typeface="Times New Roman" charset="0"/>
              </a:rPr>
              <a:t>Órgãos linfóides secundários - Nódulos Linfóides</a:t>
            </a:r>
          </a:p>
        </p:txBody>
      </p:sp>
      <p:grpSp>
        <p:nvGrpSpPr>
          <p:cNvPr id="135170" name="Grupo 6"/>
          <p:cNvGrpSpPr>
            <a:grpSpLocks/>
          </p:cNvGrpSpPr>
          <p:nvPr/>
        </p:nvGrpSpPr>
        <p:grpSpPr bwMode="auto">
          <a:xfrm>
            <a:off x="357188" y="1500188"/>
            <a:ext cx="8858250" cy="5167312"/>
            <a:chOff x="357154" y="1500173"/>
            <a:chExt cx="8858312" cy="5167349"/>
          </a:xfrm>
        </p:grpSpPr>
        <p:pic>
          <p:nvPicPr>
            <p:cNvPr id="135171" name="Picture 3" descr="3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54" y="1500174"/>
              <a:ext cx="4469065" cy="328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4"/>
            <p:cNvSpPr txBox="1">
              <a:spLocks noChangeArrowheads="1"/>
            </p:cNvSpPr>
            <p:nvPr/>
          </p:nvSpPr>
          <p:spPr bwMode="auto">
            <a:xfrm>
              <a:off x="428592" y="4929198"/>
              <a:ext cx="409574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latin typeface="Tahoma" charset="0"/>
                  <a:cs typeface="Tahoma" charset="0"/>
                </a:rPr>
                <a:t>Nódulo linfóide solitário do Intestino Grosso na mucosa e submucosa da parede intestinal</a:t>
              </a:r>
            </a:p>
          </p:txBody>
        </p:sp>
        <p:pic>
          <p:nvPicPr>
            <p:cNvPr id="135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2" y="1500173"/>
              <a:ext cx="3786194" cy="252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2" y="4143379"/>
              <a:ext cx="3786214" cy="252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upo 8"/>
          <p:cNvGrpSpPr>
            <a:grpSpLocks/>
          </p:cNvGrpSpPr>
          <p:nvPr/>
        </p:nvGrpSpPr>
        <p:grpSpPr bwMode="auto">
          <a:xfrm>
            <a:off x="342900" y="357188"/>
            <a:ext cx="4800600" cy="6072187"/>
            <a:chOff x="342900" y="214290"/>
            <a:chExt cx="5057775" cy="6429420"/>
          </a:xfrm>
        </p:grpSpPr>
        <p:pic>
          <p:nvPicPr>
            <p:cNvPr id="136195" name="Picture 2" descr="peyer's pat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714356"/>
              <a:ext cx="5057775"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6"/>
            <p:cNvSpPr txBox="1">
              <a:spLocks noChangeArrowheads="1"/>
            </p:cNvSpPr>
            <p:nvPr/>
          </p:nvSpPr>
          <p:spPr bwMode="auto">
            <a:xfrm>
              <a:off x="1194043" y="214290"/>
              <a:ext cx="30808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rnd">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altLang="ko-KR" sz="2800" b="1">
                  <a:ea typeface="Gulim" charset="0"/>
                  <a:cs typeface="Gulim" charset="0"/>
                </a:rPr>
                <a:t>Peyer’s patches</a:t>
              </a:r>
            </a:p>
          </p:txBody>
        </p:sp>
        <p:pic>
          <p:nvPicPr>
            <p:cNvPr id="13619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198" y="3714752"/>
              <a:ext cx="2196719" cy="292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06" y="3762351"/>
              <a:ext cx="2071702" cy="280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619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1638" y="1857375"/>
            <a:ext cx="4662487"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4" descr="tracheal malt patch"/>
          <p:cNvPicPr>
            <a:picLocks noChangeAspect="1" noChangeArrowheads="1"/>
          </p:cNvPicPr>
          <p:nvPr/>
        </p:nvPicPr>
        <p:blipFill>
          <a:blip r:embed="rId2">
            <a:extLst>
              <a:ext uri="{28A0092B-C50C-407E-A947-70E740481C1C}">
                <a14:useLocalDpi xmlns:a14="http://schemas.microsoft.com/office/drawing/2010/main" val="0"/>
              </a:ext>
            </a:extLst>
          </a:blip>
          <a:srcRect r="16631" b="9775"/>
          <a:stretch>
            <a:fillRect/>
          </a:stretch>
        </p:blipFill>
        <p:spPr bwMode="auto">
          <a:xfrm>
            <a:off x="500063" y="1285875"/>
            <a:ext cx="4237037"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8" name="Picture 3" descr="malt in trachea"/>
          <p:cNvPicPr>
            <a:picLocks noChangeAspect="1" noChangeArrowheads="1"/>
          </p:cNvPicPr>
          <p:nvPr/>
        </p:nvPicPr>
        <p:blipFill>
          <a:blip r:embed="rId3">
            <a:extLst>
              <a:ext uri="{28A0092B-C50C-407E-A947-70E740481C1C}">
                <a14:useLocalDpi xmlns:a14="http://schemas.microsoft.com/office/drawing/2010/main" val="0"/>
              </a:ext>
            </a:extLst>
          </a:blip>
          <a:srcRect l="12044" t="18570" r="12679"/>
          <a:stretch>
            <a:fillRect/>
          </a:stretch>
        </p:blipFill>
        <p:spPr bwMode="auto">
          <a:xfrm>
            <a:off x="571500" y="4000500"/>
            <a:ext cx="414337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ext Box 5"/>
          <p:cNvSpPr txBox="1">
            <a:spLocks noChangeArrowheads="1"/>
          </p:cNvSpPr>
          <p:nvPr/>
        </p:nvSpPr>
        <p:spPr bwMode="auto">
          <a:xfrm>
            <a:off x="0" y="142875"/>
            <a:ext cx="1028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rnd">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altLang="ko-KR" sz="2800" b="1">
                <a:ea typeface="Gulim" charset="0"/>
                <a:cs typeface="Gulim" charset="0"/>
              </a:rPr>
              <a:t>Lymphoid tissue in the airway</a:t>
            </a:r>
          </a:p>
        </p:txBody>
      </p:sp>
      <p:pic>
        <p:nvPicPr>
          <p:cNvPr id="1372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1857375"/>
            <a:ext cx="4732338"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10184060" cy="1143000"/>
          </a:xfrm>
        </p:spPr>
        <p:txBody>
          <a:bodyPr>
            <a:normAutofit fontScale="90000"/>
          </a:bodyPr>
          <a:lstStyle/>
          <a:p>
            <a:r>
              <a:rPr lang="pt-BR" b="1" dirty="0" smtClean="0"/>
              <a:t>Todas as células do Sistema Imune expressam PRRs</a:t>
            </a:r>
            <a:endParaRPr lang="pt-BR" b="1" dirty="0"/>
          </a:p>
        </p:txBody>
      </p:sp>
      <p:pic>
        <p:nvPicPr>
          <p:cNvPr id="3" name="Picture 2"/>
          <p:cNvPicPr>
            <a:picLocks noChangeAspect="1"/>
          </p:cNvPicPr>
          <p:nvPr/>
        </p:nvPicPr>
        <p:blipFill>
          <a:blip r:embed="rId2"/>
          <a:stretch>
            <a:fillRect/>
          </a:stretch>
        </p:blipFill>
        <p:spPr>
          <a:xfrm>
            <a:off x="318964" y="1556792"/>
            <a:ext cx="9550400" cy="4661272"/>
          </a:xfrm>
          <a:prstGeom prst="rect">
            <a:avLst/>
          </a:prstGeom>
        </p:spPr>
      </p:pic>
    </p:spTree>
    <p:extLst>
      <p:ext uri="{BB962C8B-B14F-4D97-AF65-F5344CB8AC3E}">
        <p14:creationId xmlns:p14="http://schemas.microsoft.com/office/powerpoint/2010/main" val="39879504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F02-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102870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Text Box 5"/>
          <p:cNvSpPr txBox="1">
            <a:spLocks noChangeArrowheads="1"/>
          </p:cNvSpPr>
          <p:nvPr/>
        </p:nvSpPr>
        <p:spPr bwMode="auto">
          <a:xfrm>
            <a:off x="2073275" y="1919288"/>
            <a:ext cx="825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altLang="zh-TW" sz="2000" b="1">
                <a:solidFill>
                  <a:srgbClr val="000099"/>
                </a:solidFill>
                <a:latin typeface="Times New Roman" charset="0"/>
                <a:ea typeface="PMingLiU" charset="0"/>
                <a:cs typeface="PMingLiU" charset="0"/>
              </a:rPr>
              <a:t>  (</a:t>
            </a:r>
            <a:r>
              <a:rPr kumimoji="1" lang="zh-TW" altLang="en-US" sz="2000" b="1">
                <a:solidFill>
                  <a:srgbClr val="000099"/>
                </a:solidFill>
                <a:latin typeface="Times New Roman" charset="0"/>
                <a:ea typeface="PMingLiU" charset="0"/>
                <a:cs typeface="PMingLiU" charset="0"/>
              </a:rPr>
              <a:t>舌)</a:t>
            </a:r>
          </a:p>
        </p:txBody>
      </p:sp>
      <p:pic>
        <p:nvPicPr>
          <p:cNvPr id="138243" name="Picture 7" descr="normal%20tons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688" y="3776663"/>
            <a:ext cx="4106862"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3"/>
          <p:cNvSpPr txBox="1">
            <a:spLocks noChangeArrowheads="1"/>
          </p:cNvSpPr>
          <p:nvPr/>
        </p:nvSpPr>
        <p:spPr bwMode="auto">
          <a:xfrm>
            <a:off x="3713163" y="115888"/>
            <a:ext cx="22431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altLang="zh-TW" sz="4000" b="1">
                <a:solidFill>
                  <a:srgbClr val="CC3300"/>
                </a:solidFill>
                <a:ea typeface="PMingLiU" charset="0"/>
                <a:cs typeface="PMingLiU" charset="0"/>
              </a:rPr>
              <a:t>Tonsilas</a:t>
            </a:r>
          </a:p>
        </p:txBody>
      </p:sp>
      <p:pic>
        <p:nvPicPr>
          <p:cNvPr id="138245" name="Picture 5" descr="swollen%20tonsi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988" y="3860800"/>
            <a:ext cx="3471862"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ext Box 4"/>
          <p:cNvSpPr txBox="1">
            <a:spLocks noChangeArrowheads="1"/>
          </p:cNvSpPr>
          <p:nvPr/>
        </p:nvSpPr>
        <p:spPr bwMode="auto">
          <a:xfrm>
            <a:off x="2047875" y="115888"/>
            <a:ext cx="6096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4800" b="1">
                <a:latin typeface="Tahoma" charset="0"/>
                <a:cs typeface="Tahoma" charset="0"/>
              </a:rPr>
              <a:t>BAÇO</a:t>
            </a:r>
          </a:p>
        </p:txBody>
      </p:sp>
      <p:pic>
        <p:nvPicPr>
          <p:cNvPr id="1392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333375"/>
            <a:ext cx="3338512"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5163" y="1031875"/>
            <a:ext cx="2963862"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3" descr="Spleenviv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1363" y="4005263"/>
            <a:ext cx="319563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525" y="4221163"/>
            <a:ext cx="29892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5438" y="1700213"/>
            <a:ext cx="259715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Imuno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650"/>
            <a:ext cx="102870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 Box 3"/>
          <p:cNvSpPr txBox="1">
            <a:spLocks noChangeArrowheads="1"/>
          </p:cNvSpPr>
          <p:nvPr/>
        </p:nvSpPr>
        <p:spPr bwMode="auto">
          <a:xfrm>
            <a:off x="0" y="149225"/>
            <a:ext cx="10287000" cy="83099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b="1">
                <a:solidFill>
                  <a:srgbClr val="FFFFFF"/>
                </a:solidFill>
              </a:rPr>
              <a:t>A recirculação dos linfócitos aumenta as chances dos mesmos encontrarem  os Antígenos específicos</a:t>
            </a:r>
          </a:p>
        </p:txBody>
      </p:sp>
      <p:pic>
        <p:nvPicPr>
          <p:cNvPr id="1413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124744"/>
            <a:ext cx="45005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Retângulo 4"/>
          <p:cNvSpPr>
            <a:spLocks noChangeArrowheads="1"/>
          </p:cNvSpPr>
          <p:nvPr/>
        </p:nvSpPr>
        <p:spPr bwMode="auto">
          <a:xfrm>
            <a:off x="4857750" y="1857375"/>
            <a:ext cx="52863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600" b="1" dirty="0"/>
              <a:t>T cells originate from bone-marrow precursors that mature into naive T cells in the thymus. Naive T cells traffic to secondary lymphatic organs, including peripheral lymph nodes, </a:t>
            </a:r>
            <a:r>
              <a:rPr lang="en-US" sz="1600" b="1" dirty="0" err="1"/>
              <a:t>Peyer's</a:t>
            </a:r>
            <a:r>
              <a:rPr lang="en-US" sz="1600" b="1" dirty="0"/>
              <a:t> patches, mesenteric lymph nodes and the spleen, where they might encounter antigen and become polarized into T helper 1 (T</a:t>
            </a:r>
            <a:r>
              <a:rPr lang="en-US" sz="1600" b="1" baseline="-25000" dirty="0"/>
              <a:t>H</a:t>
            </a:r>
            <a:r>
              <a:rPr lang="en-US" sz="1600" b="1" dirty="0"/>
              <a:t>1), T</a:t>
            </a:r>
            <a:r>
              <a:rPr lang="en-US" sz="1600" b="1" baseline="-25000" dirty="0"/>
              <a:t>H</a:t>
            </a:r>
            <a:r>
              <a:rPr lang="en-US" sz="1600" b="1" dirty="0"/>
              <a:t>2 and other effector T cells, which are collected in efferent </a:t>
            </a:r>
            <a:r>
              <a:rPr lang="en-US" sz="1600" b="1" dirty="0" err="1"/>
              <a:t>lymphatics</a:t>
            </a:r>
            <a:r>
              <a:rPr lang="en-US" sz="1600" b="1" dirty="0"/>
              <a:t> and enter the circulation through the thoracic duct. Activated T cells traffic to </a:t>
            </a:r>
            <a:r>
              <a:rPr lang="en-US" sz="1600" b="1" dirty="0" err="1"/>
              <a:t>extralymphoid</a:t>
            </a:r>
            <a:r>
              <a:rPr lang="en-US" sz="1600" b="1" dirty="0"/>
              <a:t> organs, including the </a:t>
            </a:r>
            <a:r>
              <a:rPr lang="en-US" sz="1600" b="1" dirty="0" err="1"/>
              <a:t>uninflamed</a:t>
            </a:r>
            <a:r>
              <a:rPr lang="en-US" sz="1600" b="1" dirty="0"/>
              <a:t> lungs, skin, central nervous system and gastrointestinal organs. Many activated T cells ultimately migrate to the liver to undergo apoptosis. Activated T cells can home to almost all inflamed organs and tissues</a:t>
            </a:r>
            <a:endParaRPr lang="pt-BR" sz="1600" b="1" dirty="0"/>
          </a:p>
        </p:txBody>
      </p:sp>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migrati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90613"/>
            <a:ext cx="7237413" cy="553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Text Box 3"/>
          <p:cNvSpPr txBox="1">
            <a:spLocks noChangeArrowheads="1"/>
          </p:cNvSpPr>
          <p:nvPr/>
        </p:nvSpPr>
        <p:spPr bwMode="auto">
          <a:xfrm>
            <a:off x="609600" y="4445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800" b="1">
                <a:latin typeface="Times New Roman" charset="0"/>
              </a:rPr>
              <a:t>Os linfócitos ativados recirculam e voltam para o local da infecção</a:t>
            </a:r>
          </a:p>
        </p:txBody>
      </p:sp>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124" y="1124744"/>
            <a:ext cx="6841009" cy="542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75148" y="116632"/>
            <a:ext cx="6552728" cy="707886"/>
          </a:xfrm>
          <a:prstGeom prst="rect">
            <a:avLst/>
          </a:prstGeom>
          <a:noFill/>
        </p:spPr>
        <p:txBody>
          <a:bodyPr wrap="square" rtlCol="0">
            <a:spAutoFit/>
          </a:bodyPr>
          <a:lstStyle/>
          <a:p>
            <a:pPr algn="ctr"/>
            <a:r>
              <a:rPr lang="en-US" sz="4000" b="1" dirty="0" err="1" smtClean="0"/>
              <a:t>Obrigada</a:t>
            </a:r>
            <a:endParaRPr lang="en-US" sz="4000" b="1"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48" y="44624"/>
            <a:ext cx="9865096" cy="2016224"/>
          </a:xfrm>
          <a:solidFill>
            <a:schemeClr val="tx2">
              <a:lumMod val="20000"/>
              <a:lumOff val="80000"/>
            </a:schemeClr>
          </a:solidFill>
        </p:spPr>
        <p:txBody>
          <a:bodyPr>
            <a:normAutofit fontScale="90000"/>
          </a:bodyPr>
          <a:lstStyle/>
          <a:p>
            <a:r>
              <a:rPr lang="pt-BR" sz="3600" dirty="0" smtClean="0"/>
              <a:t>Todas as células do Sistema Imune produzem substancias solúveis como as citocinas, quimiocinas e mediadores lipídicos que fazem a comunicação célula-célula</a:t>
            </a:r>
            <a:endParaRPr lang="pt-BR" sz="3600" dirty="0"/>
          </a:p>
        </p:txBody>
      </p:sp>
      <p:sp>
        <p:nvSpPr>
          <p:cNvPr id="3" name="TextBox 2"/>
          <p:cNvSpPr txBox="1"/>
          <p:nvPr/>
        </p:nvSpPr>
        <p:spPr>
          <a:xfrm>
            <a:off x="246956" y="2132856"/>
            <a:ext cx="9793088" cy="1569660"/>
          </a:xfrm>
          <a:prstGeom prst="rect">
            <a:avLst/>
          </a:prstGeom>
          <a:solidFill>
            <a:schemeClr val="accent1">
              <a:lumMod val="20000"/>
              <a:lumOff val="80000"/>
            </a:schemeClr>
          </a:solidFill>
        </p:spPr>
        <p:txBody>
          <a:bodyPr wrap="square" rtlCol="0">
            <a:spAutoFit/>
          </a:bodyPr>
          <a:lstStyle/>
          <a:p>
            <a:r>
              <a:rPr lang="en-US" b="1" dirty="0" smtClean="0"/>
              <a:t>Citocinas</a:t>
            </a:r>
            <a:r>
              <a:rPr lang="en-US" dirty="0" smtClean="0"/>
              <a:t>: </a:t>
            </a:r>
            <a:r>
              <a:rPr lang="pt-BR" dirty="0"/>
              <a:t>são polipeptídios ou glicoproteínas produzidas por diversos tipos </a:t>
            </a:r>
            <a:r>
              <a:rPr lang="pt-BR" dirty="0" smtClean="0"/>
              <a:t>de células e que ativam ou inibem </a:t>
            </a:r>
            <a:r>
              <a:rPr lang="pt-BR" dirty="0"/>
              <a:t>a resposta </a:t>
            </a:r>
            <a:r>
              <a:rPr lang="pt-BR" dirty="0" smtClean="0"/>
              <a:t>de </a:t>
            </a:r>
            <a:r>
              <a:rPr lang="pt-BR" dirty="0"/>
              <a:t>diversas células, incluindo dela </a:t>
            </a:r>
            <a:r>
              <a:rPr lang="pt-BR" dirty="0" smtClean="0"/>
              <a:t>própria. </a:t>
            </a:r>
            <a:r>
              <a:rPr lang="pt-BR" dirty="0" err="1" smtClean="0"/>
              <a:t>Ex</a:t>
            </a:r>
            <a:r>
              <a:rPr lang="pt-BR" dirty="0" smtClean="0"/>
              <a:t>: </a:t>
            </a:r>
            <a:r>
              <a:rPr lang="pt-BR" dirty="0" err="1" smtClean="0"/>
              <a:t>TNFalfa</a:t>
            </a:r>
            <a:r>
              <a:rPr lang="pt-BR" dirty="0" smtClean="0"/>
              <a:t>, IL-6, IL-10 </a:t>
            </a:r>
            <a:endParaRPr lang="en-US" dirty="0"/>
          </a:p>
          <a:p>
            <a:endParaRPr lang="en-US" dirty="0"/>
          </a:p>
        </p:txBody>
      </p:sp>
      <p:sp>
        <p:nvSpPr>
          <p:cNvPr id="4" name="TextBox 3"/>
          <p:cNvSpPr txBox="1"/>
          <p:nvPr/>
        </p:nvSpPr>
        <p:spPr>
          <a:xfrm>
            <a:off x="246956" y="3861048"/>
            <a:ext cx="9793088" cy="1200328"/>
          </a:xfrm>
          <a:prstGeom prst="rect">
            <a:avLst/>
          </a:prstGeom>
          <a:solidFill>
            <a:schemeClr val="accent1">
              <a:lumMod val="40000"/>
              <a:lumOff val="60000"/>
            </a:schemeClr>
          </a:solidFill>
        </p:spPr>
        <p:txBody>
          <a:bodyPr wrap="square" rtlCol="0">
            <a:spAutoFit/>
          </a:bodyPr>
          <a:lstStyle/>
          <a:p>
            <a:r>
              <a:rPr lang="en-US" b="1" dirty="0" smtClean="0"/>
              <a:t>Quimiocinas: </a:t>
            </a:r>
            <a:r>
              <a:rPr lang="pt-BR" dirty="0"/>
              <a:t>são citocinas de baixo peso molecular (7 a 15kDa) que recrutam e ativam </a:t>
            </a:r>
            <a:r>
              <a:rPr lang="pt-BR" dirty="0" smtClean="0"/>
              <a:t> </a:t>
            </a:r>
            <a:r>
              <a:rPr lang="pt-BR" dirty="0"/>
              <a:t>outras células (Induzem a migração </a:t>
            </a:r>
            <a:r>
              <a:rPr lang="pt-BR" dirty="0" smtClean="0"/>
              <a:t>celular). </a:t>
            </a:r>
            <a:r>
              <a:rPr lang="pt-BR" dirty="0" err="1" smtClean="0"/>
              <a:t>Ex</a:t>
            </a:r>
            <a:r>
              <a:rPr lang="pt-BR" dirty="0" smtClean="0"/>
              <a:t>: IL-8, MIP1alfa,</a:t>
            </a:r>
            <a:endParaRPr lang="en-US" dirty="0"/>
          </a:p>
        </p:txBody>
      </p:sp>
      <p:sp>
        <p:nvSpPr>
          <p:cNvPr id="5" name="TextBox 4"/>
          <p:cNvSpPr txBox="1"/>
          <p:nvPr/>
        </p:nvSpPr>
        <p:spPr>
          <a:xfrm>
            <a:off x="246956" y="5243716"/>
            <a:ext cx="9793088" cy="1569660"/>
          </a:xfrm>
          <a:prstGeom prst="rect">
            <a:avLst/>
          </a:prstGeom>
          <a:solidFill>
            <a:schemeClr val="accent1">
              <a:lumMod val="60000"/>
              <a:lumOff val="40000"/>
            </a:schemeClr>
          </a:solidFill>
        </p:spPr>
        <p:txBody>
          <a:bodyPr wrap="square" rtlCol="0">
            <a:spAutoFit/>
          </a:bodyPr>
          <a:lstStyle/>
          <a:p>
            <a:r>
              <a:rPr lang="pt-BR" b="1" dirty="0" smtClean="0"/>
              <a:t>Mediadores Lipídicos (eicosanoides): </a:t>
            </a:r>
            <a:r>
              <a:rPr lang="pt-BR" dirty="0" smtClean="0"/>
              <a:t>são moléculas de 20 carbonos derivadas do metabolismo do acido araquidônico e que ativam ou inibem as funções da própria célula ou de outras </a:t>
            </a:r>
            <a:r>
              <a:rPr lang="pt-BR" dirty="0" err="1" smtClean="0"/>
              <a:t>celulas</a:t>
            </a:r>
            <a:r>
              <a:rPr lang="pt-BR" dirty="0" smtClean="0"/>
              <a:t>. Ex. PGE</a:t>
            </a:r>
            <a:r>
              <a:rPr lang="pt-BR" baseline="-25000" dirty="0" smtClean="0"/>
              <a:t>2</a:t>
            </a:r>
            <a:r>
              <a:rPr lang="pt-BR" dirty="0" smtClean="0"/>
              <a:t>, LTB</a:t>
            </a:r>
            <a:r>
              <a:rPr lang="pt-BR" baseline="-25000" dirty="0" smtClean="0"/>
              <a:t>4</a:t>
            </a:r>
            <a:r>
              <a:rPr lang="pt-BR" dirty="0" smtClean="0"/>
              <a:t>.</a:t>
            </a:r>
            <a:r>
              <a:rPr lang="pt-BR" b="1" dirty="0" smtClean="0"/>
              <a:t> </a:t>
            </a:r>
          </a:p>
        </p:txBody>
      </p:sp>
    </p:spTree>
    <p:extLst>
      <p:ext uri="{BB962C8B-B14F-4D97-AF65-F5344CB8AC3E}">
        <p14:creationId xmlns:p14="http://schemas.microsoft.com/office/powerpoint/2010/main" val="2094045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3"/>
          <p:cNvSpPr txBox="1">
            <a:spLocks noChangeArrowheads="1"/>
          </p:cNvSpPr>
          <p:nvPr/>
        </p:nvSpPr>
        <p:spPr bwMode="auto">
          <a:xfrm>
            <a:off x="1600200" y="115888"/>
            <a:ext cx="7315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3200" b="1">
                <a:cs typeface="Arial" charset="0"/>
              </a:rPr>
              <a:t>Neutrófilos no sangue</a:t>
            </a:r>
          </a:p>
        </p:txBody>
      </p:sp>
      <p:pic>
        <p:nvPicPr>
          <p:cNvPr id="256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908050"/>
            <a:ext cx="4497388"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3" name="Group 6"/>
          <p:cNvGrpSpPr>
            <a:grpSpLocks/>
          </p:cNvGrpSpPr>
          <p:nvPr/>
        </p:nvGrpSpPr>
        <p:grpSpPr bwMode="auto">
          <a:xfrm>
            <a:off x="4803775" y="908050"/>
            <a:ext cx="5235575" cy="3303588"/>
            <a:chOff x="594" y="527"/>
            <a:chExt cx="5808" cy="3456"/>
          </a:xfrm>
        </p:grpSpPr>
        <p:pic>
          <p:nvPicPr>
            <p:cNvPr id="25606" name="Picture 2" descr="eoX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 y="527"/>
              <a:ext cx="2916"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3" descr="esquema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816"/>
              <a:ext cx="2754" cy="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Oval 4"/>
            <p:cNvSpPr>
              <a:spLocks noChangeArrowheads="1"/>
            </p:cNvSpPr>
            <p:nvPr/>
          </p:nvSpPr>
          <p:spPr bwMode="auto">
            <a:xfrm>
              <a:off x="594" y="2256"/>
              <a:ext cx="1566" cy="1536"/>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grpSp>
      <p:pic>
        <p:nvPicPr>
          <p:cNvPr id="2560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3933825"/>
            <a:ext cx="20955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descr="Scan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7600" y="4508500"/>
            <a:ext cx="255905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upo 5"/>
          <p:cNvGrpSpPr>
            <a:grpSpLocks/>
          </p:cNvGrpSpPr>
          <p:nvPr/>
        </p:nvGrpSpPr>
        <p:grpSpPr bwMode="auto">
          <a:xfrm>
            <a:off x="247650" y="1268413"/>
            <a:ext cx="9920288" cy="4537075"/>
            <a:chOff x="246956" y="1268760"/>
            <a:chExt cx="9921701" cy="4536504"/>
          </a:xfrm>
        </p:grpSpPr>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484" y="1268760"/>
              <a:ext cx="5169173"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56" y="1556792"/>
              <a:ext cx="4556731"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26" name="Título 4"/>
          <p:cNvSpPr>
            <a:spLocks noGrp="1"/>
          </p:cNvSpPr>
          <p:nvPr>
            <p:ph type="title"/>
          </p:nvPr>
        </p:nvSpPr>
        <p:spPr>
          <a:xfrm>
            <a:off x="103188" y="115888"/>
            <a:ext cx="10009187" cy="1143000"/>
          </a:xfrm>
        </p:spPr>
        <p:txBody>
          <a:bodyPr>
            <a:normAutofit fontScale="90000"/>
          </a:bodyPr>
          <a:lstStyle/>
          <a:p>
            <a:r>
              <a:rPr lang="pt-BR" sz="4000" b="1" dirty="0" smtClean="0">
                <a:solidFill>
                  <a:srgbClr val="000000"/>
                </a:solidFill>
                <a:latin typeface="Arial" charset="0"/>
                <a:cs typeface="Arial" charset="0"/>
              </a:rPr>
              <a:t>Grânulos intracelulares, Marcadores </a:t>
            </a:r>
            <a:r>
              <a:rPr lang="pt-BR" sz="4000" b="1" dirty="0">
                <a:solidFill>
                  <a:srgbClr val="000000"/>
                </a:solidFill>
                <a:latin typeface="Arial" charset="0"/>
                <a:cs typeface="Arial" charset="0"/>
              </a:rPr>
              <a:t>Fenotípicos e Receptores de Neutrófilos</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1412875"/>
            <a:ext cx="4465638"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75" y="1484313"/>
            <a:ext cx="5508625"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4"/>
          <p:cNvSpPr>
            <a:spLocks noGrp="1"/>
          </p:cNvSpPr>
          <p:nvPr>
            <p:ph type="title"/>
          </p:nvPr>
        </p:nvSpPr>
        <p:spPr>
          <a:xfrm>
            <a:off x="103188" y="115888"/>
            <a:ext cx="10009187" cy="1143000"/>
          </a:xfrm>
        </p:spPr>
        <p:txBody>
          <a:bodyPr>
            <a:normAutofit fontScale="90000"/>
          </a:bodyPr>
          <a:lstStyle/>
          <a:p>
            <a:r>
              <a:rPr lang="pt-BR" sz="4000" b="1" dirty="0" smtClean="0">
                <a:solidFill>
                  <a:srgbClr val="000000"/>
                </a:solidFill>
                <a:latin typeface="Arial" charset="0"/>
                <a:cs typeface="Arial" charset="0"/>
              </a:rPr>
              <a:t>Grânulos intracelulares, Marcadores </a:t>
            </a:r>
            <a:r>
              <a:rPr lang="pt-BR" sz="4000" b="1" dirty="0">
                <a:solidFill>
                  <a:srgbClr val="000000"/>
                </a:solidFill>
                <a:latin typeface="Arial" charset="0"/>
                <a:cs typeface="Arial" charset="0"/>
              </a:rPr>
              <a:t>Fenotípicos e Receptores de Neutrófilos</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88" y="1773238"/>
            <a:ext cx="84645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4" descr="bet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547688"/>
            <a:ext cx="952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5" descr="be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0025" y="547688"/>
            <a:ext cx="952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tângulo 5"/>
          <p:cNvSpPr>
            <a:spLocks noChangeArrowheads="1"/>
          </p:cNvSpPr>
          <p:nvPr/>
        </p:nvSpPr>
        <p:spPr bwMode="auto">
          <a:xfrm>
            <a:off x="0" y="214313"/>
            <a:ext cx="102870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t-BR" sz="2300" b="1" dirty="0" smtClean="0"/>
              <a:t>ALGUMAS DESTAS MOLECULAS SÃO  </a:t>
            </a:r>
            <a:r>
              <a:rPr lang="pt-BR" sz="2300" b="1" dirty="0"/>
              <a:t>RECEPTORES </a:t>
            </a:r>
            <a:r>
              <a:rPr lang="pt-BR" sz="2300" b="1" dirty="0" smtClean="0"/>
              <a:t>PARA ANTICORPOS,  QUIMIOCINAS, </a:t>
            </a:r>
            <a:r>
              <a:rPr lang="pt-BR" sz="2300" b="1" dirty="0"/>
              <a:t>CITOCINAS </a:t>
            </a:r>
            <a:r>
              <a:rPr lang="pt-BR" sz="2300" b="1" dirty="0" smtClean="0"/>
              <a:t>E OUTRAS MOLECULAS SOLUVEIS. ALGUMAS PARTICIPAM </a:t>
            </a:r>
            <a:r>
              <a:rPr lang="pt-BR" sz="2300" b="1" dirty="0"/>
              <a:t>DO RECRUTAMENTO E ATIVAÇAO  CELULAR </a:t>
            </a:r>
            <a:r>
              <a:rPr lang="pt-BR" sz="2300" dirty="0"/>
              <a:t> </a:t>
            </a:r>
          </a:p>
        </p:txBody>
      </p:sp>
    </p:spTree>
    <p:extLst>
      <p:ext uri="{BB962C8B-B14F-4D97-AF65-F5344CB8AC3E}">
        <p14:creationId xmlns:p14="http://schemas.microsoft.com/office/powerpoint/2010/main" val="36179685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10287000" cy="936104"/>
          </a:xfrm>
          <a:solidFill>
            <a:schemeClr val="accent6">
              <a:lumMod val="60000"/>
              <a:lumOff val="40000"/>
            </a:schemeClr>
          </a:solidFill>
        </p:spPr>
        <p:txBody>
          <a:bodyPr>
            <a:normAutofit/>
          </a:bodyPr>
          <a:lstStyle/>
          <a:p>
            <a:r>
              <a:rPr lang="pt-BR" sz="3600" b="1" dirty="0" smtClean="0"/>
              <a:t>FUNÇÕES EFETORAS DOS NEUTROFILOS</a:t>
            </a:r>
            <a:endParaRPr lang="pt-BR" sz="3600" b="1" dirty="0"/>
          </a:p>
        </p:txBody>
      </p:sp>
      <p:sp>
        <p:nvSpPr>
          <p:cNvPr id="3" name="TextBox 2"/>
          <p:cNvSpPr txBox="1"/>
          <p:nvPr/>
        </p:nvSpPr>
        <p:spPr>
          <a:xfrm>
            <a:off x="246956" y="2082329"/>
            <a:ext cx="10225136" cy="4832092"/>
          </a:xfrm>
          <a:prstGeom prst="rect">
            <a:avLst/>
          </a:prstGeom>
          <a:noFill/>
        </p:spPr>
        <p:txBody>
          <a:bodyPr wrap="square" rtlCol="0">
            <a:spAutoFit/>
          </a:bodyPr>
          <a:lstStyle/>
          <a:p>
            <a:r>
              <a:rPr lang="pt-BR" b="1" dirty="0" smtClean="0"/>
              <a:t>No Caso dos fagócitos neutrófilos (e macrófagos que também é um fagócito):</a:t>
            </a:r>
          </a:p>
          <a:p>
            <a:r>
              <a:rPr lang="pt-BR" b="1" dirty="0" smtClean="0"/>
              <a:t> </a:t>
            </a:r>
          </a:p>
          <a:p>
            <a:pPr marL="457200" indent="-457200">
              <a:buAutoNum type="arabicPeriod"/>
            </a:pPr>
            <a:r>
              <a:rPr lang="pt-BR" b="1" dirty="0" smtClean="0"/>
              <a:t>FAGOCITOSE: processo de ingestão de partículas solidas</a:t>
            </a:r>
          </a:p>
          <a:p>
            <a:pPr marL="457200" indent="-457200">
              <a:buAutoNum type="arabicPeriod"/>
            </a:pPr>
            <a:endParaRPr lang="pt-BR" b="1" dirty="0" smtClean="0"/>
          </a:p>
          <a:p>
            <a:pPr marL="457200" indent="-457200">
              <a:buAutoNum type="arabicPeriod"/>
            </a:pPr>
            <a:r>
              <a:rPr lang="pt-BR" b="1" dirty="0" smtClean="0"/>
              <a:t>MORTE DO PATOGENO (</a:t>
            </a:r>
            <a:r>
              <a:rPr lang="pt-BR" b="1" i="1" dirty="0" smtClean="0"/>
              <a:t>KILLING</a:t>
            </a:r>
            <a:r>
              <a:rPr lang="pt-BR" b="1" dirty="0" smtClean="0"/>
              <a:t>)</a:t>
            </a:r>
          </a:p>
          <a:p>
            <a:pPr marL="457200" indent="-457200">
              <a:buAutoNum type="arabicPeriod"/>
            </a:pPr>
            <a:endParaRPr lang="pt-BR" b="1" dirty="0" smtClean="0"/>
          </a:p>
          <a:p>
            <a:pPr marL="457200" indent="-457200">
              <a:buAutoNum type="arabicPeriod"/>
            </a:pPr>
            <a:r>
              <a:rPr lang="pt-BR" b="1" dirty="0" smtClean="0"/>
              <a:t>PRODUCAO DE PRODUTOS SOLUVEIS, COMO DEFENSINAS, OXIDO NITRICO, CITOCINAS, QUIMIOCINAS E MEDIADORES LIPIDICOS e outros que induzem morte dos patógenos, inflamação e ativação de outras células, e contribuem para indução da resposta imune adaptativa.</a:t>
            </a:r>
          </a:p>
          <a:p>
            <a:pPr marL="457200" indent="-457200">
              <a:buAutoNum type="arabicPeriod"/>
            </a:pPr>
            <a:endParaRPr lang="pt-BR" sz="2000" b="1" dirty="0"/>
          </a:p>
        </p:txBody>
      </p:sp>
      <p:sp>
        <p:nvSpPr>
          <p:cNvPr id="4" name="TextBox 3"/>
          <p:cNvSpPr txBox="1"/>
          <p:nvPr/>
        </p:nvSpPr>
        <p:spPr>
          <a:xfrm>
            <a:off x="246956" y="1085835"/>
            <a:ext cx="9937104" cy="830997"/>
          </a:xfrm>
          <a:prstGeom prst="rect">
            <a:avLst/>
          </a:prstGeom>
          <a:solidFill>
            <a:schemeClr val="bg2"/>
          </a:solidFill>
        </p:spPr>
        <p:txBody>
          <a:bodyPr wrap="square" rtlCol="0">
            <a:spAutoFit/>
          </a:bodyPr>
          <a:lstStyle/>
          <a:p>
            <a:pPr algn="ctr"/>
            <a:r>
              <a:rPr lang="pt-BR" b="1" dirty="0" smtClean="0"/>
              <a:t>FUNÇÕES </a:t>
            </a:r>
            <a:r>
              <a:rPr lang="en-US" b="1" dirty="0" smtClean="0"/>
              <a:t>EFETORA DE UMA CELULA: </a:t>
            </a:r>
          </a:p>
          <a:p>
            <a:pPr algn="ctr"/>
            <a:r>
              <a:rPr lang="en-US" b="1" dirty="0" smtClean="0"/>
              <a:t>“AQUILO QUE A CELULA NASCEU PARA FAZER” </a:t>
            </a:r>
            <a:endParaRPr lang="en-US" b="1" dirty="0"/>
          </a:p>
        </p:txBody>
      </p:sp>
    </p:spTree>
    <p:extLst>
      <p:ext uri="{BB962C8B-B14F-4D97-AF65-F5344CB8AC3E}">
        <p14:creationId xmlns:p14="http://schemas.microsoft.com/office/powerpoint/2010/main" val="227306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ítulo 1"/>
          <p:cNvSpPr>
            <a:spLocks noGrp="1"/>
          </p:cNvSpPr>
          <p:nvPr>
            <p:ph type="title"/>
          </p:nvPr>
        </p:nvSpPr>
        <p:spPr>
          <a:xfrm>
            <a:off x="0" y="-27384"/>
            <a:ext cx="10040044" cy="1440458"/>
          </a:xfrm>
        </p:spPr>
        <p:txBody>
          <a:bodyPr>
            <a:noAutofit/>
          </a:bodyPr>
          <a:lstStyle/>
          <a:p>
            <a:r>
              <a:rPr lang="pt-BR" sz="3200" b="1" dirty="0" smtClean="0">
                <a:solidFill>
                  <a:srgbClr val="FF6600"/>
                </a:solidFill>
                <a:latin typeface="Arial" charset="0"/>
                <a:cs typeface="Arial" charset="0"/>
              </a:rPr>
              <a:t>Aula sobre a estrutura do sistema imune </a:t>
            </a:r>
            <a:br>
              <a:rPr lang="pt-BR" sz="3200" b="1" dirty="0" smtClean="0">
                <a:solidFill>
                  <a:srgbClr val="FF6600"/>
                </a:solidFill>
                <a:latin typeface="Arial" charset="0"/>
                <a:cs typeface="Arial" charset="0"/>
              </a:rPr>
            </a:br>
            <a:r>
              <a:rPr lang="pt-BR" sz="3200" b="1" dirty="0" smtClean="0">
                <a:solidFill>
                  <a:srgbClr val="FF6600"/>
                </a:solidFill>
                <a:latin typeface="Arial" charset="0"/>
                <a:cs typeface="Arial" charset="0"/>
              </a:rPr>
              <a:t>(células, órgãos  e componentes solúveis)</a:t>
            </a:r>
            <a:endParaRPr lang="pt-BR" sz="3200" b="1" dirty="0">
              <a:solidFill>
                <a:srgbClr val="FF6600"/>
              </a:solidFill>
              <a:latin typeface="Arial" charset="0"/>
              <a:cs typeface="Arial" charset="0"/>
            </a:endParaRPr>
          </a:p>
        </p:txBody>
      </p:sp>
      <p:sp>
        <p:nvSpPr>
          <p:cNvPr id="3" name="CaixaDeTexto 2"/>
          <p:cNvSpPr txBox="1"/>
          <p:nvPr/>
        </p:nvSpPr>
        <p:spPr>
          <a:xfrm>
            <a:off x="0" y="1340768"/>
            <a:ext cx="9999663" cy="6186310"/>
          </a:xfrm>
          <a:prstGeom prst="rect">
            <a:avLst/>
          </a:prstGeom>
          <a:noFill/>
        </p:spPr>
        <p:txBody>
          <a:bodyPr wrap="square">
            <a:spAutoFit/>
          </a:bodyPr>
          <a:lstStyle/>
          <a:p>
            <a:pPr algn="ctr">
              <a:defRPr/>
            </a:pPr>
            <a:r>
              <a:rPr lang="pt-BR" sz="3600" b="1" dirty="0" smtClean="0">
                <a:ea typeface="+mn-ea"/>
                <a:cs typeface="+mn-cs"/>
              </a:rPr>
              <a:t>Células do Sistema Imune e seus marcadores</a:t>
            </a:r>
          </a:p>
          <a:p>
            <a:pPr algn="ctr">
              <a:defRPr/>
            </a:pPr>
            <a:endParaRPr lang="pt-BR" sz="3600" b="1" dirty="0">
              <a:ea typeface="+mn-ea"/>
              <a:cs typeface="+mn-cs"/>
            </a:endParaRPr>
          </a:p>
          <a:p>
            <a:pPr algn="ctr">
              <a:defRPr/>
            </a:pPr>
            <a:r>
              <a:rPr lang="pt-BR" sz="3600" b="1" dirty="0" smtClean="0">
                <a:ea typeface="+mn-ea"/>
                <a:cs typeface="+mn-cs"/>
              </a:rPr>
              <a:t>Órgãos que originam ou agrupam estas células </a:t>
            </a:r>
          </a:p>
          <a:p>
            <a:pPr algn="ctr">
              <a:defRPr/>
            </a:pPr>
            <a:endParaRPr lang="pt-BR" sz="3600" b="1" dirty="0">
              <a:ea typeface="+mn-ea"/>
              <a:cs typeface="+mn-cs"/>
            </a:endParaRPr>
          </a:p>
          <a:p>
            <a:pPr algn="ctr">
              <a:defRPr/>
            </a:pPr>
            <a:r>
              <a:rPr lang="pt-BR" sz="3600" b="1" dirty="0" smtClean="0">
                <a:ea typeface="+mn-ea"/>
                <a:cs typeface="+mn-cs"/>
              </a:rPr>
              <a:t>Visão Geral das funções efetoras das células</a:t>
            </a:r>
          </a:p>
          <a:p>
            <a:pPr algn="ctr">
              <a:defRPr/>
            </a:pPr>
            <a:endParaRPr lang="pt-BR" sz="3600" b="1" dirty="0" smtClean="0">
              <a:ea typeface="+mn-ea"/>
              <a:cs typeface="+mn-cs"/>
            </a:endParaRPr>
          </a:p>
          <a:p>
            <a:pPr algn="ctr">
              <a:defRPr/>
            </a:pPr>
            <a:r>
              <a:rPr lang="pt-BR" sz="3600" b="1" dirty="0" smtClean="0">
                <a:ea typeface="+mn-ea"/>
                <a:cs typeface="+mn-cs"/>
              </a:rPr>
              <a:t>Visão geral dos componentes solúveis </a:t>
            </a:r>
            <a:endParaRPr lang="pt-BR" sz="3600" b="1" dirty="0">
              <a:ea typeface="+mn-ea"/>
              <a:cs typeface="+mn-cs"/>
            </a:endParaRPr>
          </a:p>
          <a:p>
            <a:pPr>
              <a:defRPr/>
            </a:pPr>
            <a:endParaRPr lang="pt-BR" sz="3600" b="1" dirty="0">
              <a:ea typeface="+mn-ea"/>
              <a:cs typeface="+mn-cs"/>
            </a:endParaRPr>
          </a:p>
          <a:p>
            <a:pPr>
              <a:defRPr/>
            </a:pPr>
            <a:endParaRPr lang="pt-BR" sz="3600" b="1" dirty="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agocitose2"/>
          <p:cNvPicPr>
            <a:picLocks noChangeAspect="1" noChangeArrowheads="1"/>
          </p:cNvPicPr>
          <p:nvPr/>
        </p:nvPicPr>
        <p:blipFill>
          <a:blip r:embed="rId2"/>
          <a:srcRect/>
          <a:stretch>
            <a:fillRect/>
          </a:stretch>
        </p:blipFill>
        <p:spPr bwMode="auto">
          <a:xfrm>
            <a:off x="320675" y="1268413"/>
            <a:ext cx="3571875" cy="5446712"/>
          </a:xfrm>
          <a:prstGeom prst="rect">
            <a:avLst/>
          </a:prstGeom>
          <a:noFill/>
          <a:ln>
            <a:solidFill>
              <a:schemeClr val="accent2">
                <a:lumMod val="60000"/>
                <a:lumOff val="40000"/>
              </a:schemeClr>
            </a:solidFill>
          </a:ln>
        </p:spPr>
      </p:pic>
      <p:sp>
        <p:nvSpPr>
          <p:cNvPr id="31746" name="Text Box 3"/>
          <p:cNvSpPr txBox="1">
            <a:spLocks noChangeArrowheads="1"/>
          </p:cNvSpPr>
          <p:nvPr/>
        </p:nvSpPr>
        <p:spPr bwMode="auto">
          <a:xfrm>
            <a:off x="0" y="-27384"/>
            <a:ext cx="10287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pt-BR" b="1" dirty="0" smtClean="0">
                <a:solidFill>
                  <a:srgbClr val="FF0000"/>
                </a:solidFill>
                <a:latin typeface="Tahoma" charset="0"/>
                <a:cs typeface="Tahoma" charset="0"/>
              </a:rPr>
              <a:t>A FAGOCITOSE</a:t>
            </a:r>
          </a:p>
          <a:p>
            <a:pPr algn="ctr">
              <a:spcBef>
                <a:spcPct val="50000"/>
              </a:spcBef>
            </a:pPr>
            <a:r>
              <a:rPr lang="pt-BR" sz="2000" b="1" dirty="0" smtClean="0">
                <a:latin typeface="Tahoma" charset="0"/>
                <a:cs typeface="Tahoma" charset="0"/>
              </a:rPr>
              <a:t>Citoesqueleto dos neutrófilos participa da fagocitose</a:t>
            </a:r>
            <a:endParaRPr lang="pt-BR" sz="2000" b="1" dirty="0">
              <a:latin typeface="Tahoma" charset="0"/>
              <a:cs typeface="Tahoma" charset="0"/>
            </a:endParaRPr>
          </a:p>
        </p:txBody>
      </p:sp>
      <p:sp>
        <p:nvSpPr>
          <p:cNvPr id="6" name="Retângulo 5"/>
          <p:cNvSpPr/>
          <p:nvPr/>
        </p:nvSpPr>
        <p:spPr bwMode="auto">
          <a:xfrm>
            <a:off x="174625" y="1196975"/>
            <a:ext cx="3857625" cy="2000250"/>
          </a:xfrm>
          <a:prstGeom prst="rect">
            <a:avLst/>
          </a:prstGeom>
          <a:noFill/>
          <a:ln w="76200" cap="flat" cmpd="sng" algn="ctr">
            <a:solidFill>
              <a:schemeClr val="accent1">
                <a:lumMod val="75000"/>
              </a:schemeClr>
            </a:solidFill>
            <a:prstDash val="solid"/>
            <a:round/>
            <a:headEnd type="none" w="med" len="med"/>
            <a:tailEnd type="none" w="med" len="med"/>
          </a:ln>
          <a:effectLst/>
        </p:spPr>
        <p:txBody>
          <a:bodyPr/>
          <a:lstStyle/>
          <a:p>
            <a:pPr>
              <a:defRPr/>
            </a:pPr>
            <a:endParaRPr lang="pt-BR">
              <a:ea typeface="+mn-ea"/>
              <a:cs typeface="+mn-cs"/>
            </a:endParaRPr>
          </a:p>
        </p:txBody>
      </p:sp>
      <p:pic>
        <p:nvPicPr>
          <p:cNvPr id="317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0838" y="1268413"/>
            <a:ext cx="4249737" cy="537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0083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7076" y="476672"/>
            <a:ext cx="7582515" cy="6300365"/>
          </a:xfrm>
          <a:prstGeom prst="rect">
            <a:avLst/>
          </a:prstGeom>
        </p:spPr>
      </p:pic>
    </p:spTree>
    <p:extLst>
      <p:ext uri="{BB962C8B-B14F-4D97-AF65-F5344CB8AC3E}">
        <p14:creationId xmlns:p14="http://schemas.microsoft.com/office/powerpoint/2010/main" val="4785821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0950" y="1851025"/>
            <a:ext cx="1652588"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2060575"/>
            <a:ext cx="2719388"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4"/>
          <p:cNvSpPr txBox="1">
            <a:spLocks noChangeArrowheads="1"/>
          </p:cNvSpPr>
          <p:nvPr/>
        </p:nvSpPr>
        <p:spPr bwMode="auto">
          <a:xfrm>
            <a:off x="428625" y="44450"/>
            <a:ext cx="9644063"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40000"/>
              </a:lnSpc>
            </a:pPr>
            <a:r>
              <a:rPr lang="pt-BR" b="1" dirty="0" smtClean="0">
                <a:solidFill>
                  <a:srgbClr val="000000"/>
                </a:solidFill>
                <a:latin typeface="Tahoma" charset="0"/>
                <a:cs typeface="Tahoma" charset="0"/>
              </a:rPr>
              <a:t>A fagocitose é um importante mecanismo de defesa.</a:t>
            </a:r>
          </a:p>
          <a:p>
            <a:pPr algn="ctr">
              <a:lnSpc>
                <a:spcPct val="140000"/>
              </a:lnSpc>
            </a:pPr>
            <a:r>
              <a:rPr lang="pt-BR" b="1" dirty="0" smtClean="0">
                <a:solidFill>
                  <a:srgbClr val="000000"/>
                </a:solidFill>
                <a:latin typeface="Tahoma" charset="0"/>
                <a:cs typeface="Tahoma" charset="0"/>
              </a:rPr>
              <a:t>Vários receptores medeiam a Fagocitose de microrganismos e de  outras substancias estranhas ou modificadas</a:t>
            </a:r>
            <a:endParaRPr lang="pt-BR" b="1" dirty="0">
              <a:solidFill>
                <a:srgbClr val="000000"/>
              </a:solidFill>
              <a:latin typeface="Tahoma" charset="0"/>
              <a:cs typeface="Tahoma" charset="0"/>
            </a:endParaRPr>
          </a:p>
        </p:txBody>
      </p:sp>
      <p:pic>
        <p:nvPicPr>
          <p:cNvPr id="3277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213" y="1916113"/>
            <a:ext cx="264795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3363" y="4941888"/>
            <a:ext cx="37036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1628775"/>
            <a:ext cx="442595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 Box 4"/>
          <p:cNvSpPr txBox="1">
            <a:spLocks noChangeArrowheads="1"/>
          </p:cNvSpPr>
          <p:nvPr/>
        </p:nvSpPr>
        <p:spPr bwMode="auto">
          <a:xfrm>
            <a:off x="0" y="-26988"/>
            <a:ext cx="102870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20000"/>
              </a:lnSpc>
            </a:pPr>
            <a:r>
              <a:rPr lang="pt-BR" sz="1800" b="1">
                <a:latin typeface="Tahoma" charset="0"/>
                <a:cs typeface="Tahoma" charset="0"/>
              </a:rPr>
              <a:t>Outra consequência do reconhecimento de microrganismos, ligação de seus subprodutos ou outras substancias estranhas  aos receptores específicos na superficie celular, é a  ativação intracelular de fatores de transcrição e produção de mediadores</a:t>
            </a:r>
          </a:p>
        </p:txBody>
      </p:sp>
      <p:pic>
        <p:nvPicPr>
          <p:cNvPr id="337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550" y="1557338"/>
            <a:ext cx="5021263"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9813" y="1282700"/>
            <a:ext cx="8424862"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p:cNvSpPr txBox="1">
            <a:spLocks/>
          </p:cNvSpPr>
          <p:nvPr/>
        </p:nvSpPr>
        <p:spPr bwMode="auto">
          <a:xfrm>
            <a:off x="0" y="53975"/>
            <a:ext cx="10287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3200" b="1" dirty="0">
                <a:solidFill>
                  <a:srgbClr val="C0504D"/>
                </a:solidFill>
                <a:cs typeface="Arial" charset="0"/>
              </a:rPr>
              <a:t>Neutrófilos têm receptores que reconhecem patógenos </a:t>
            </a:r>
            <a:r>
              <a:rPr lang="pt-BR" sz="3200" b="1" dirty="0" smtClean="0">
                <a:solidFill>
                  <a:srgbClr val="C0504D"/>
                </a:solidFill>
                <a:cs typeface="Arial" charset="0"/>
              </a:rPr>
              <a:t>opsonizados (recoberto) </a:t>
            </a:r>
            <a:r>
              <a:rPr lang="pt-BR" sz="3200" b="1" dirty="0">
                <a:solidFill>
                  <a:srgbClr val="C0504D"/>
                </a:solidFill>
                <a:cs typeface="Arial" charset="0"/>
              </a:rPr>
              <a:t>ou não</a:t>
            </a:r>
          </a:p>
        </p:txBody>
      </p:sp>
    </p:spTree>
    <p:extLst>
      <p:ext uri="{BB962C8B-B14F-4D97-AF65-F5344CB8AC3E}">
        <p14:creationId xmlns:p14="http://schemas.microsoft.com/office/powerpoint/2010/main" val="25542621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pha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500188"/>
            <a:ext cx="5668963"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 Box 3"/>
          <p:cNvSpPr txBox="1">
            <a:spLocks noChangeArrowheads="1"/>
          </p:cNvSpPr>
          <p:nvPr/>
        </p:nvSpPr>
        <p:spPr bwMode="auto">
          <a:xfrm>
            <a:off x="714375" y="384175"/>
            <a:ext cx="4286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b="1" dirty="0" err="1">
                <a:cs typeface="Arial" charset="0"/>
              </a:rPr>
              <a:t>Neutrófilo</a:t>
            </a:r>
            <a:r>
              <a:rPr lang="en-GB" b="1" dirty="0">
                <a:cs typeface="Arial" charset="0"/>
              </a:rPr>
              <a:t> </a:t>
            </a:r>
            <a:r>
              <a:rPr lang="en-GB" b="1" dirty="0" err="1">
                <a:cs typeface="Arial" charset="0"/>
              </a:rPr>
              <a:t>fagocitando</a:t>
            </a:r>
            <a:r>
              <a:rPr lang="en-GB" b="1" dirty="0">
                <a:cs typeface="Arial" charset="0"/>
              </a:rPr>
              <a:t> </a:t>
            </a:r>
            <a:r>
              <a:rPr lang="en-GB" b="1" dirty="0" err="1">
                <a:cs typeface="Arial" charset="0"/>
              </a:rPr>
              <a:t>leveduras</a:t>
            </a:r>
            <a:endParaRPr lang="en-GB" b="1" dirty="0">
              <a:cs typeface="Arial" charset="0"/>
            </a:endParaRPr>
          </a:p>
        </p:txBody>
      </p:sp>
      <p:pic>
        <p:nvPicPr>
          <p:cNvPr id="389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1500188"/>
            <a:ext cx="3967163"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tângulo 5"/>
          <p:cNvSpPr>
            <a:spLocks noChangeArrowheads="1"/>
          </p:cNvSpPr>
          <p:nvPr/>
        </p:nvSpPr>
        <p:spPr bwMode="auto">
          <a:xfrm>
            <a:off x="6500813" y="571500"/>
            <a:ext cx="3714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b="1">
                <a:solidFill>
                  <a:srgbClr val="FF0000"/>
                </a:solidFill>
                <a:hlinkClick r:id="rId4"/>
              </a:rPr>
              <a:t>Neutrófilos fagocitando </a:t>
            </a:r>
          </a:p>
          <a:p>
            <a:pPr algn="ctr"/>
            <a:r>
              <a:rPr lang="en-US" sz="1800" b="1">
                <a:solidFill>
                  <a:srgbClr val="FF0000"/>
                </a:solidFill>
                <a:hlinkClick r:id="rId4"/>
              </a:rPr>
              <a:t>Anthrax bacilli</a:t>
            </a:r>
            <a:r>
              <a:rPr lang="en-US" sz="1800" b="1">
                <a:solidFill>
                  <a:srgbClr val="FF0000"/>
                </a:solidFill>
              </a:rPr>
              <a:t> </a:t>
            </a:r>
            <a:endParaRPr lang="pt-BR" sz="1800" b="1">
              <a:solidFill>
                <a:srgbClr val="FF0000"/>
              </a:solidFill>
            </a:endParaRPr>
          </a:p>
        </p:txBody>
      </p:sp>
    </p:spTree>
    <p:extLst>
      <p:ext uri="{BB962C8B-B14F-4D97-AF65-F5344CB8AC3E}">
        <p14:creationId xmlns:p14="http://schemas.microsoft.com/office/powerpoint/2010/main" val="128231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ítulo 4"/>
          <p:cNvSpPr>
            <a:spLocks noGrp="1"/>
          </p:cNvSpPr>
          <p:nvPr>
            <p:ph type="title"/>
          </p:nvPr>
        </p:nvSpPr>
        <p:spPr>
          <a:xfrm>
            <a:off x="0" y="188640"/>
            <a:ext cx="10287000" cy="1656184"/>
          </a:xfrm>
        </p:spPr>
        <p:txBody>
          <a:bodyPr>
            <a:noAutofit/>
          </a:bodyPr>
          <a:lstStyle/>
          <a:p>
            <a:r>
              <a:rPr lang="pt-BR" sz="2800" b="1" dirty="0" smtClean="0">
                <a:solidFill>
                  <a:srgbClr val="FF0000"/>
                </a:solidFill>
                <a:latin typeface="Arial" charset="0"/>
                <a:cs typeface="Arial" charset="0"/>
              </a:rPr>
              <a:t>A morte (Killing)</a:t>
            </a:r>
            <a:br>
              <a:rPr lang="pt-BR" sz="2800" b="1" dirty="0" smtClean="0">
                <a:solidFill>
                  <a:srgbClr val="FF0000"/>
                </a:solidFill>
                <a:latin typeface="Arial" charset="0"/>
                <a:cs typeface="Arial" charset="0"/>
              </a:rPr>
            </a:br>
            <a:r>
              <a:rPr lang="pt-BR" sz="2800" b="1" dirty="0" smtClean="0">
                <a:solidFill>
                  <a:srgbClr val="000000"/>
                </a:solidFill>
                <a:latin typeface="Arial" charset="0"/>
                <a:cs typeface="Arial" charset="0"/>
              </a:rPr>
              <a:t>Os grânulos </a:t>
            </a:r>
            <a:r>
              <a:rPr lang="pt-BR" sz="2800" b="1" dirty="0">
                <a:solidFill>
                  <a:srgbClr val="000000"/>
                </a:solidFill>
                <a:latin typeface="Arial" charset="0"/>
                <a:cs typeface="Arial" charset="0"/>
              </a:rPr>
              <a:t>no citoplasma dos </a:t>
            </a:r>
            <a:r>
              <a:rPr lang="pt-BR" sz="2800" b="1" dirty="0" smtClean="0">
                <a:solidFill>
                  <a:srgbClr val="000000"/>
                </a:solidFill>
                <a:latin typeface="Arial" charset="0"/>
                <a:cs typeface="Arial" charset="0"/>
              </a:rPr>
              <a:t>neutrófilos estão relacionados com as suas funções efetoras, </a:t>
            </a:r>
            <a:r>
              <a:rPr lang="pt-BR" sz="2800" b="1" dirty="0" smtClean="0">
                <a:solidFill>
                  <a:srgbClr val="FF0000"/>
                </a:solidFill>
                <a:latin typeface="Arial" charset="0"/>
                <a:cs typeface="Arial" charset="0"/>
              </a:rPr>
              <a:t>especialmente morte (</a:t>
            </a:r>
            <a:r>
              <a:rPr lang="pt-BR" sz="2800" b="1" dirty="0" err="1" smtClean="0">
                <a:solidFill>
                  <a:srgbClr val="FF0000"/>
                </a:solidFill>
                <a:latin typeface="Arial" charset="0"/>
                <a:cs typeface="Arial" charset="0"/>
              </a:rPr>
              <a:t>killing</a:t>
            </a:r>
            <a:r>
              <a:rPr lang="pt-BR" sz="2800" b="1" dirty="0" smtClean="0">
                <a:solidFill>
                  <a:srgbClr val="FF0000"/>
                </a:solidFill>
                <a:latin typeface="Arial" charset="0"/>
                <a:cs typeface="Arial" charset="0"/>
              </a:rPr>
              <a:t>) </a:t>
            </a:r>
            <a:r>
              <a:rPr lang="pt-BR" sz="2800" b="1" dirty="0" smtClean="0">
                <a:solidFill>
                  <a:srgbClr val="000000"/>
                </a:solidFill>
                <a:latin typeface="Arial" charset="0"/>
                <a:cs typeface="Arial" charset="0"/>
              </a:rPr>
              <a:t>ou destruição do que foi fagocitado  </a:t>
            </a:r>
            <a:endParaRPr lang="pt-BR" sz="2800" b="1" dirty="0">
              <a:solidFill>
                <a:srgbClr val="000000"/>
              </a:solidFill>
              <a:latin typeface="Arial" charset="0"/>
              <a:cs typeface="Arial" charset="0"/>
            </a:endParaRPr>
          </a:p>
        </p:txBody>
      </p:sp>
      <p:grpSp>
        <p:nvGrpSpPr>
          <p:cNvPr id="2" name="Group 1"/>
          <p:cNvGrpSpPr/>
          <p:nvPr/>
        </p:nvGrpSpPr>
        <p:grpSpPr>
          <a:xfrm>
            <a:off x="2695228" y="2132856"/>
            <a:ext cx="5472607" cy="4464224"/>
            <a:chOff x="390525" y="908050"/>
            <a:chExt cx="4810125" cy="5761038"/>
          </a:xfrm>
        </p:grpSpPr>
        <p:pic>
          <p:nvPicPr>
            <p:cNvPr id="2867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88" y="908050"/>
              <a:ext cx="391477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3906838"/>
              <a:ext cx="481012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enzimas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65313"/>
            <a:ext cx="87630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 Box 4"/>
          <p:cNvSpPr txBox="1">
            <a:spLocks noChangeArrowheads="1"/>
          </p:cNvSpPr>
          <p:nvPr/>
        </p:nvSpPr>
        <p:spPr bwMode="auto">
          <a:xfrm>
            <a:off x="428625" y="193675"/>
            <a:ext cx="9572625" cy="9540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2800" b="1">
                <a:solidFill>
                  <a:schemeClr val="accent2"/>
                </a:solidFill>
                <a:latin typeface="Times New Roman" charset="0"/>
              </a:rPr>
              <a:t>Após a fagocitose são ativadas enzimas que geram produtos tóxicos para os microrganismos</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enzimaN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2033588"/>
            <a:ext cx="8610600"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 Box 4"/>
          <p:cNvSpPr txBox="1">
            <a:spLocks noChangeArrowheads="1"/>
          </p:cNvSpPr>
          <p:nvPr/>
        </p:nvSpPr>
        <p:spPr bwMode="auto">
          <a:xfrm>
            <a:off x="428625" y="403225"/>
            <a:ext cx="9572625" cy="9540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2800" b="1">
                <a:solidFill>
                  <a:schemeClr val="accent2"/>
                </a:solidFill>
                <a:latin typeface="Times New Roman" charset="0"/>
              </a:rPr>
              <a:t>Após a fagocitose são ativadas enzimas que geram produtos tóxicos para os microrganismos</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ítulo 1"/>
          <p:cNvSpPr>
            <a:spLocks noGrp="1"/>
          </p:cNvSpPr>
          <p:nvPr>
            <p:ph type="title"/>
          </p:nvPr>
        </p:nvSpPr>
        <p:spPr>
          <a:xfrm>
            <a:off x="771525" y="188913"/>
            <a:ext cx="8743950" cy="1143000"/>
          </a:xfrm>
        </p:spPr>
        <p:txBody>
          <a:bodyPr/>
          <a:lstStyle/>
          <a:p>
            <a:endParaRPr lang="pt-BR">
              <a:latin typeface="Times New Roman" charset="0"/>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188913"/>
            <a:ext cx="99504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ChangeArrowheads="1"/>
          </p:cNvSpPr>
          <p:nvPr/>
        </p:nvSpPr>
        <p:spPr bwMode="auto">
          <a:xfrm>
            <a:off x="30163" y="5033963"/>
            <a:ext cx="102266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spcBef>
                <a:spcPct val="20000"/>
              </a:spcBef>
            </a:pPr>
            <a:r>
              <a:rPr lang="en-US" sz="1000" b="1"/>
              <a:t>Neutrophils express numerous receptors that aid bacterial phagocytosis, including macrophage receptor 1 (Mac1; also known as   M  2 integrin and CR3), which binds  complement component 3b (C3b) on the surface of opsonized bacteria. Neutrophils also express Fc receptors for IgG (Fc  R), which enable binding of IgG-coated particles and immune complexes. These molecules facilitate the  uptake of opsonized bacteria into specialized membrane-bound compartments, known as phagosomes. Phagosomes subsequently fuse with lysosomes and neutrophil granules, which contain a wide range of proteolytic and antibacterial  enzymes and peptides, thereby forming phagolysosomes. NADPH oxidase, which is present in the membrane of the phagolysosome,  generates reactive oxygen species, which, together with various enzymes such as myeloperoxidase, result in the production of further potent oxidants that destroy the bacteria. In addition, neutrophils can extrude neutrophil extracellular traps (NETs), which are fibrous extracellular meshworks that consist of chromatin coated with proteases, including myeloperoxidase, elastase and cathepsin G. These trap and kill bacteria and degrade bacterial virulence factors. b,c | Images of NET formation by neutrophils under shear stress conditions, following interaction with lipopolysaccharide-activated platelets. NETs are visible by staining of extracellular DNA with Sytox Green</a:t>
            </a:r>
          </a:p>
        </p:txBody>
      </p:sp>
      <p:pic>
        <p:nvPicPr>
          <p:cNvPr id="35844" name="Picture 4" descr="alp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963" y="-1949450"/>
            <a:ext cx="66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be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3100" y="-1949450"/>
            <a:ext cx="952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gam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9988" y="-1584325"/>
            <a:ext cx="9525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3879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174948" y="2573338"/>
            <a:ext cx="10009112" cy="1503362"/>
          </a:xfrm>
        </p:spPr>
        <p:txBody>
          <a:bodyPr>
            <a:normAutofit/>
          </a:bodyPr>
          <a:lstStyle/>
          <a:p>
            <a:r>
              <a:rPr lang="bg-BG" sz="5400" b="1" dirty="0" smtClean="0">
                <a:solidFill>
                  <a:schemeClr val="tx1"/>
                </a:solidFill>
                <a:latin typeface="Arial" charset="0"/>
                <a:cs typeface="Arial" charset="0"/>
              </a:rPr>
              <a:t>Células </a:t>
            </a:r>
            <a:r>
              <a:rPr lang="pt-BR" sz="5400" b="1" dirty="0" err="1" smtClean="0">
                <a:solidFill>
                  <a:schemeClr val="tx1"/>
                </a:solidFill>
                <a:latin typeface="Arial" charset="0"/>
                <a:cs typeface="Arial" charset="0"/>
              </a:rPr>
              <a:t>d</a:t>
            </a:r>
            <a:r>
              <a:rPr lang="bg-BG" sz="5400" b="1" dirty="0" smtClean="0">
                <a:solidFill>
                  <a:schemeClr val="tx1"/>
                </a:solidFill>
                <a:latin typeface="Arial" charset="0"/>
                <a:cs typeface="Arial" charset="0"/>
              </a:rPr>
              <a:t>o</a:t>
            </a:r>
            <a:r>
              <a:rPr lang="pt-BR" sz="5400" b="1" dirty="0" smtClean="0">
                <a:solidFill>
                  <a:schemeClr val="tx1"/>
                </a:solidFill>
                <a:latin typeface="Arial" charset="0"/>
                <a:cs typeface="Arial" charset="0"/>
              </a:rPr>
              <a:t> </a:t>
            </a:r>
            <a:r>
              <a:rPr lang="bg-BG" sz="5400" b="1" dirty="0">
                <a:solidFill>
                  <a:schemeClr val="tx1"/>
                </a:solidFill>
                <a:latin typeface="Arial" charset="0"/>
                <a:cs typeface="Arial" charset="0"/>
              </a:rPr>
              <a:t>Sistema</a:t>
            </a:r>
            <a:r>
              <a:rPr lang="pt-BR" sz="5400" b="1" dirty="0">
                <a:solidFill>
                  <a:schemeClr val="tx1"/>
                </a:solidFill>
                <a:latin typeface="Arial" charset="0"/>
                <a:cs typeface="Arial" charset="0"/>
              </a:rPr>
              <a:t> Imune</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migraç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3709"/>
            <a:ext cx="562610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 Box 3"/>
          <p:cNvSpPr txBox="1">
            <a:spLocks noChangeArrowheads="1"/>
          </p:cNvSpPr>
          <p:nvPr/>
        </p:nvSpPr>
        <p:spPr bwMode="auto">
          <a:xfrm>
            <a:off x="285750" y="81206"/>
            <a:ext cx="95726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spcBef>
                <a:spcPct val="50000"/>
              </a:spcBef>
            </a:pPr>
            <a:r>
              <a:rPr lang="pt-BR" b="1" dirty="0" smtClean="0">
                <a:solidFill>
                  <a:srgbClr val="000000"/>
                </a:solidFill>
              </a:rPr>
              <a:t>Os neutrófilos do sangue precisam chegar no local onde esta ocorrendo uma infeção, lesão, inflamação. Por isto eles são recrutados e migram do sangue para os tecidos. </a:t>
            </a:r>
          </a:p>
          <a:p>
            <a:pPr algn="just">
              <a:spcBef>
                <a:spcPct val="50000"/>
              </a:spcBef>
            </a:pPr>
            <a:r>
              <a:rPr lang="pt-BR" b="1" dirty="0" smtClean="0">
                <a:solidFill>
                  <a:srgbClr val="000000"/>
                </a:solidFill>
              </a:rPr>
              <a:t>Recrutamento </a:t>
            </a:r>
            <a:r>
              <a:rPr lang="pt-BR" b="1" dirty="0">
                <a:solidFill>
                  <a:srgbClr val="000000"/>
                </a:solidFill>
              </a:rPr>
              <a:t>de Neutrófilos é um fenômeno complexo e ocorre em resposta a vários mediadores solúveis</a:t>
            </a:r>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763" y="2472705"/>
            <a:ext cx="4484687" cy="44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2891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7076" y="1590620"/>
            <a:ext cx="7632848" cy="5294764"/>
          </a:xfrm>
          <a:prstGeom prst="rect">
            <a:avLst/>
          </a:prstGeom>
        </p:spPr>
      </p:pic>
      <p:sp>
        <p:nvSpPr>
          <p:cNvPr id="3" name="TextBox 2"/>
          <p:cNvSpPr txBox="1"/>
          <p:nvPr/>
        </p:nvSpPr>
        <p:spPr>
          <a:xfrm>
            <a:off x="0" y="188640"/>
            <a:ext cx="10287000" cy="830997"/>
          </a:xfrm>
          <a:prstGeom prst="rect">
            <a:avLst/>
          </a:prstGeom>
          <a:noFill/>
        </p:spPr>
        <p:txBody>
          <a:bodyPr wrap="square" rtlCol="0">
            <a:spAutoFit/>
          </a:bodyPr>
          <a:lstStyle/>
          <a:p>
            <a:pPr algn="ctr"/>
            <a:r>
              <a:rPr lang="pt-BR" b="1" dirty="0" smtClean="0"/>
              <a:t>Como tudo na vida,  ativação dos neutrófilos tem papel benéfico, mas pode ser deletério</a:t>
            </a:r>
            <a:endParaRPr lang="pt-BR" b="1" dirty="0"/>
          </a:p>
        </p:txBody>
      </p:sp>
    </p:spTree>
    <p:extLst>
      <p:ext uri="{BB962C8B-B14F-4D97-AF65-F5344CB8AC3E}">
        <p14:creationId xmlns:p14="http://schemas.microsoft.com/office/powerpoint/2010/main" val="31081613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4"/>
          <p:cNvSpPr txBox="1">
            <a:spLocks noChangeArrowheads="1"/>
          </p:cNvSpPr>
          <p:nvPr/>
        </p:nvSpPr>
        <p:spPr bwMode="auto">
          <a:xfrm>
            <a:off x="906686" y="273050"/>
            <a:ext cx="862127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3200" b="1" dirty="0" err="1">
                <a:cs typeface="Arial" charset="0"/>
              </a:rPr>
              <a:t>Inflamação</a:t>
            </a:r>
            <a:r>
              <a:rPr lang="en-GB" sz="3200" b="1" dirty="0">
                <a:cs typeface="Arial" charset="0"/>
              </a:rPr>
              <a:t> com </a:t>
            </a:r>
            <a:r>
              <a:rPr lang="en-GB" sz="3200" b="1" dirty="0" err="1">
                <a:cs typeface="Arial" charset="0"/>
              </a:rPr>
              <a:t>predomínio</a:t>
            </a:r>
            <a:r>
              <a:rPr lang="en-GB" sz="3200" b="1" dirty="0">
                <a:cs typeface="Arial" charset="0"/>
              </a:rPr>
              <a:t> de </a:t>
            </a:r>
            <a:r>
              <a:rPr lang="en-GB" sz="3200" b="1" dirty="0" err="1" smtClean="0">
                <a:cs typeface="Arial" charset="0"/>
              </a:rPr>
              <a:t>Neutrófilos</a:t>
            </a:r>
            <a:endParaRPr lang="en-GB" sz="3200" b="1" dirty="0">
              <a:cs typeface="Arial" charset="0"/>
            </a:endParaRPr>
          </a:p>
        </p:txBody>
      </p:sp>
      <p:grpSp>
        <p:nvGrpSpPr>
          <p:cNvPr id="39938" name="Group 1"/>
          <p:cNvGrpSpPr>
            <a:grpSpLocks/>
          </p:cNvGrpSpPr>
          <p:nvPr/>
        </p:nvGrpSpPr>
        <p:grpSpPr bwMode="auto">
          <a:xfrm>
            <a:off x="546100" y="1671638"/>
            <a:ext cx="9277350" cy="4421187"/>
            <a:chOff x="546670" y="1671638"/>
            <a:chExt cx="9277350" cy="4421658"/>
          </a:xfrm>
        </p:grpSpPr>
        <p:pic>
          <p:nvPicPr>
            <p:cNvPr id="39939" name="Picture 2" descr="aartr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770" y="1743074"/>
              <a:ext cx="2601913" cy="161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3" descr="I1AcuteInflam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744" y="1671638"/>
              <a:ext cx="2855912"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descr="I3MeningSupprat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375" y="1743075"/>
              <a:ext cx="27146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9" descr="I5PericardFibros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6587" y="4005064"/>
              <a:ext cx="2476064" cy="206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670" y="3957638"/>
              <a:ext cx="3113088"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2" descr="neutroteci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2383" y="4047009"/>
              <a:ext cx="2941637"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9"/>
          <p:cNvGrpSpPr>
            <a:grpSpLocks/>
          </p:cNvGrpSpPr>
          <p:nvPr/>
        </p:nvGrpSpPr>
        <p:grpSpPr bwMode="auto">
          <a:xfrm>
            <a:off x="214313" y="44450"/>
            <a:ext cx="9729787" cy="6697663"/>
            <a:chOff x="135" y="28"/>
            <a:chExt cx="6129" cy="4219"/>
          </a:xfrm>
        </p:grpSpPr>
        <p:pic>
          <p:nvPicPr>
            <p:cNvPr id="40962" name="Picture 2" descr="eoscava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8" y="2050"/>
              <a:ext cx="2646" cy="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eosin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 y="99"/>
              <a:ext cx="2916" cy="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eosin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 y="2434"/>
              <a:ext cx="1485" cy="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eosinophil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4" y="2499"/>
              <a:ext cx="1836" cy="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esquamaE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6" y="247"/>
              <a:ext cx="2106" cy="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7"/>
            <p:cNvSpPr txBox="1">
              <a:spLocks noChangeArrowheads="1"/>
            </p:cNvSpPr>
            <p:nvPr/>
          </p:nvSpPr>
          <p:spPr bwMode="auto">
            <a:xfrm>
              <a:off x="3513" y="28"/>
              <a:ext cx="2494" cy="32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pt-BR" sz="2800" b="1">
                  <a:solidFill>
                    <a:srgbClr val="CCECFF"/>
                  </a:solidFill>
                </a:rPr>
                <a:t>EOSINÓFILOS</a:t>
              </a:r>
            </a:p>
          </p:txBody>
        </p:sp>
      </p:gr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eosigranu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008063"/>
            <a:ext cx="5743575"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1071563"/>
            <a:ext cx="4035425"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174948" y="116632"/>
            <a:ext cx="986509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3200" b="1" dirty="0" err="1">
                <a:latin typeface="Tahoma" charset="0"/>
                <a:cs typeface="Tahoma" charset="0"/>
              </a:rPr>
              <a:t>Características</a:t>
            </a:r>
            <a:r>
              <a:rPr lang="en-GB" sz="3200" b="1" dirty="0">
                <a:latin typeface="Tahoma" charset="0"/>
                <a:cs typeface="Tahoma" charset="0"/>
              </a:rPr>
              <a:t> </a:t>
            </a:r>
            <a:r>
              <a:rPr lang="en-GB" sz="3200" b="1" dirty="0" err="1">
                <a:latin typeface="Tahoma" charset="0"/>
                <a:cs typeface="Tahoma" charset="0"/>
              </a:rPr>
              <a:t>gerais</a:t>
            </a:r>
            <a:r>
              <a:rPr lang="en-GB" sz="3200" b="1" dirty="0">
                <a:latin typeface="Tahoma" charset="0"/>
                <a:cs typeface="Tahoma" charset="0"/>
              </a:rPr>
              <a:t> dos </a:t>
            </a:r>
            <a:r>
              <a:rPr lang="en-GB" sz="3200" b="1" dirty="0" err="1">
                <a:latin typeface="Tahoma" charset="0"/>
                <a:cs typeface="Tahoma" charset="0"/>
              </a:rPr>
              <a:t>Eosinófilos</a:t>
            </a:r>
            <a:endParaRPr lang="en-GB" sz="3200" b="1" dirty="0">
              <a:latin typeface="Tahoma" charset="0"/>
              <a:cs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citoincas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3933825"/>
            <a:ext cx="47498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 Box 3"/>
          <p:cNvSpPr txBox="1">
            <a:spLocks noChangeArrowheads="1"/>
          </p:cNvSpPr>
          <p:nvPr/>
        </p:nvSpPr>
        <p:spPr bwMode="auto">
          <a:xfrm>
            <a:off x="463550" y="106363"/>
            <a:ext cx="9432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b="1" dirty="0">
                <a:solidFill>
                  <a:srgbClr val="000000"/>
                </a:solidFill>
                <a:latin typeface="Tahoma" charset="0"/>
                <a:cs typeface="Tahoma" charset="0"/>
              </a:rPr>
              <a:t>Citocinas  e </a:t>
            </a:r>
            <a:r>
              <a:rPr lang="en-GB" b="1" dirty="0" err="1">
                <a:solidFill>
                  <a:srgbClr val="000000"/>
                </a:solidFill>
                <a:latin typeface="Tahoma" charset="0"/>
                <a:cs typeface="Tahoma" charset="0"/>
              </a:rPr>
              <a:t>produtos</a:t>
            </a:r>
            <a:r>
              <a:rPr lang="en-GB" b="1" dirty="0">
                <a:solidFill>
                  <a:srgbClr val="000000"/>
                </a:solidFill>
                <a:latin typeface="Tahoma" charset="0"/>
                <a:cs typeface="Tahoma" charset="0"/>
              </a:rPr>
              <a:t> </a:t>
            </a:r>
            <a:r>
              <a:rPr lang="en-GB" b="1" dirty="0" err="1">
                <a:solidFill>
                  <a:srgbClr val="000000"/>
                </a:solidFill>
                <a:latin typeface="Tahoma" charset="0"/>
                <a:cs typeface="Tahoma" charset="0"/>
              </a:rPr>
              <a:t>liberados</a:t>
            </a:r>
            <a:r>
              <a:rPr lang="en-GB" b="1" dirty="0">
                <a:solidFill>
                  <a:srgbClr val="000000"/>
                </a:solidFill>
                <a:latin typeface="Tahoma" charset="0"/>
                <a:cs typeface="Tahoma" charset="0"/>
              </a:rPr>
              <a:t> </a:t>
            </a:r>
            <a:r>
              <a:rPr lang="en-GB" b="1" dirty="0" err="1">
                <a:solidFill>
                  <a:srgbClr val="000000"/>
                </a:solidFill>
                <a:latin typeface="Tahoma" charset="0"/>
                <a:cs typeface="Tahoma" charset="0"/>
              </a:rPr>
              <a:t>pelos</a:t>
            </a:r>
            <a:r>
              <a:rPr lang="en-GB" b="1" dirty="0">
                <a:solidFill>
                  <a:srgbClr val="000000"/>
                </a:solidFill>
                <a:latin typeface="Tahoma" charset="0"/>
                <a:cs typeface="Tahoma" charset="0"/>
              </a:rPr>
              <a:t> </a:t>
            </a:r>
            <a:r>
              <a:rPr lang="en-GB" b="1" dirty="0" err="1">
                <a:solidFill>
                  <a:srgbClr val="000000"/>
                </a:solidFill>
                <a:latin typeface="Tahoma" charset="0"/>
                <a:cs typeface="Tahoma" charset="0"/>
              </a:rPr>
              <a:t>eosinófilos</a:t>
            </a:r>
            <a:endParaRPr lang="en-GB" b="1" dirty="0">
              <a:solidFill>
                <a:srgbClr val="000000"/>
              </a:solidFill>
              <a:latin typeface="Tahoma" charset="0"/>
              <a:cs typeface="Tahoma" charset="0"/>
            </a:endParaRPr>
          </a:p>
        </p:txBody>
      </p:sp>
      <p:pic>
        <p:nvPicPr>
          <p:cNvPr id="4403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836613"/>
            <a:ext cx="4776788"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2133600"/>
            <a:ext cx="51308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3"/>
          <p:cNvSpPr txBox="1">
            <a:spLocks noChangeArrowheads="1"/>
          </p:cNvSpPr>
          <p:nvPr/>
        </p:nvSpPr>
        <p:spPr bwMode="auto">
          <a:xfrm>
            <a:off x="1903140" y="333375"/>
            <a:ext cx="636918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3200" b="1" dirty="0" err="1">
                <a:latin typeface="Tahoma" charset="0"/>
                <a:cs typeface="Tahoma" charset="0"/>
              </a:rPr>
              <a:t>Receptores</a:t>
            </a:r>
            <a:r>
              <a:rPr lang="en-GB" sz="3200" b="1" dirty="0">
                <a:latin typeface="Tahoma" charset="0"/>
                <a:cs typeface="Tahoma" charset="0"/>
              </a:rPr>
              <a:t>  </a:t>
            </a:r>
            <a:r>
              <a:rPr lang="en-GB" sz="3200" b="1" dirty="0" smtClean="0">
                <a:latin typeface="Tahoma" charset="0"/>
                <a:cs typeface="Tahoma" charset="0"/>
              </a:rPr>
              <a:t>dos  </a:t>
            </a:r>
            <a:r>
              <a:rPr lang="en-GB" sz="3200" b="1" dirty="0" err="1">
                <a:latin typeface="Tahoma" charset="0"/>
                <a:cs typeface="Tahoma" charset="0"/>
              </a:rPr>
              <a:t>Eosinófilos</a:t>
            </a:r>
            <a:endParaRPr lang="en-GB" sz="3200" b="1" dirty="0">
              <a:latin typeface="Tahoma" charset="0"/>
              <a:cs typeface="Tahoma" charset="0"/>
            </a:endParaRPr>
          </a:p>
        </p:txBody>
      </p:sp>
      <p:pic>
        <p:nvPicPr>
          <p:cNvPr id="450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3725" y="1412875"/>
            <a:ext cx="2932113"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59" name="Grupo 9"/>
          <p:cNvGrpSpPr>
            <a:grpSpLocks/>
          </p:cNvGrpSpPr>
          <p:nvPr/>
        </p:nvGrpSpPr>
        <p:grpSpPr bwMode="auto">
          <a:xfrm>
            <a:off x="390525" y="1268413"/>
            <a:ext cx="5553075" cy="5040312"/>
            <a:chOff x="390972" y="1268760"/>
            <a:chExt cx="5552347" cy="5040560"/>
          </a:xfrm>
        </p:grpSpPr>
        <p:sp>
          <p:nvSpPr>
            <p:cNvPr id="45060" name="Retângulo 6"/>
            <p:cNvSpPr>
              <a:spLocks noChangeArrowheads="1"/>
            </p:cNvSpPr>
            <p:nvPr/>
          </p:nvSpPr>
          <p:spPr bwMode="auto">
            <a:xfrm>
              <a:off x="390972" y="5373216"/>
              <a:ext cx="5544616" cy="936104"/>
            </a:xfrm>
            <a:prstGeom prst="rect">
              <a:avLst/>
            </a:prstGeom>
            <a:solidFill>
              <a:schemeClr val="tx1"/>
            </a:solidFill>
            <a:ln w="9525">
              <a:solidFill>
                <a:schemeClr val="tx1"/>
              </a:solidFill>
              <a:round/>
              <a:headEnd/>
              <a:tailEnd/>
            </a:ln>
          </p:spPr>
          <p:txBody>
            <a:bodyPr/>
            <a:lstStyle/>
            <a:p>
              <a:endParaRPr lang="pt-BR"/>
            </a:p>
          </p:txBody>
        </p:sp>
        <p:pic>
          <p:nvPicPr>
            <p:cNvPr id="450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72" y="1268760"/>
              <a:ext cx="5552347"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CaixaDeTexto 5"/>
            <p:cNvSpPr txBox="1">
              <a:spLocks noChangeArrowheads="1"/>
            </p:cNvSpPr>
            <p:nvPr/>
          </p:nvSpPr>
          <p:spPr bwMode="auto">
            <a:xfrm>
              <a:off x="4279404" y="4481825"/>
              <a:ext cx="1584176" cy="1323439"/>
            </a:xfrm>
            <a:prstGeom prst="rect">
              <a:avLst/>
            </a:prstGeom>
            <a:solidFill>
              <a:schemeClr val="tx1"/>
            </a:solidFill>
            <a:ln w="9525">
              <a:solidFill>
                <a:schemeClr val="bg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pt-BR" sz="1600">
                  <a:solidFill>
                    <a:schemeClr val="bg1"/>
                  </a:solidFill>
                </a:rPr>
                <a:t>Receptores para Citocinas,  quimiocinas e fatores do complememnto</a:t>
              </a:r>
            </a:p>
          </p:txBody>
        </p:sp>
        <p:cxnSp>
          <p:nvCxnSpPr>
            <p:cNvPr id="45063" name="Conector de seta reta 8"/>
            <p:cNvCxnSpPr>
              <a:cxnSpLocks noChangeShapeType="1"/>
            </p:cNvCxnSpPr>
            <p:nvPr/>
          </p:nvCxnSpPr>
          <p:spPr bwMode="auto">
            <a:xfrm rot="16200000" flipV="1">
              <a:off x="3847356" y="3933056"/>
              <a:ext cx="720080" cy="432048"/>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cxnSp>
      </p:gr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eomig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1125538"/>
            <a:ext cx="470217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ext Box 3"/>
          <p:cNvSpPr txBox="1">
            <a:spLocks noChangeArrowheads="1"/>
          </p:cNvSpPr>
          <p:nvPr/>
        </p:nvSpPr>
        <p:spPr bwMode="auto">
          <a:xfrm>
            <a:off x="1152525" y="66675"/>
            <a:ext cx="8308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2800" b="1">
                <a:latin typeface="Tahoma" charset="0"/>
                <a:cs typeface="Tahoma" charset="0"/>
              </a:rPr>
              <a:t>Eosinófilos são importantes na asma alérgica</a:t>
            </a:r>
          </a:p>
        </p:txBody>
      </p:sp>
      <p:pic>
        <p:nvPicPr>
          <p:cNvPr id="460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2349500"/>
            <a:ext cx="47117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nemato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00125"/>
            <a:ext cx="48768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3" descr="nematod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513" y="1066800"/>
            <a:ext cx="420528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4"/>
          <p:cNvSpPr txBox="1">
            <a:spLocks noChangeArrowheads="1"/>
          </p:cNvSpPr>
          <p:nvPr/>
        </p:nvSpPr>
        <p:spPr bwMode="auto">
          <a:xfrm>
            <a:off x="1169988" y="242888"/>
            <a:ext cx="8286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2800" b="1" dirty="0" err="1">
                <a:solidFill>
                  <a:srgbClr val="000000"/>
                </a:solidFill>
                <a:latin typeface="Tahoma" charset="0"/>
                <a:cs typeface="Tahoma" charset="0"/>
              </a:rPr>
              <a:t>Eosinófilos</a:t>
            </a:r>
            <a:r>
              <a:rPr lang="en-GB" sz="2800" b="1" dirty="0">
                <a:solidFill>
                  <a:srgbClr val="000000"/>
                </a:solidFill>
                <a:latin typeface="Tahoma" charset="0"/>
                <a:cs typeface="Tahoma" charset="0"/>
              </a:rPr>
              <a:t> </a:t>
            </a:r>
            <a:r>
              <a:rPr lang="en-GB" sz="2800" b="1" dirty="0" err="1">
                <a:solidFill>
                  <a:srgbClr val="000000"/>
                </a:solidFill>
                <a:latin typeface="Tahoma" charset="0"/>
                <a:cs typeface="Tahoma" charset="0"/>
              </a:rPr>
              <a:t>são</a:t>
            </a:r>
            <a:r>
              <a:rPr lang="en-GB" sz="2800" b="1" dirty="0">
                <a:solidFill>
                  <a:srgbClr val="000000"/>
                </a:solidFill>
                <a:latin typeface="Tahoma" charset="0"/>
                <a:cs typeface="Tahoma" charset="0"/>
              </a:rPr>
              <a:t> </a:t>
            </a:r>
            <a:r>
              <a:rPr lang="en-GB" sz="2800" b="1" dirty="0" err="1">
                <a:solidFill>
                  <a:srgbClr val="000000"/>
                </a:solidFill>
                <a:latin typeface="Tahoma" charset="0"/>
                <a:cs typeface="Tahoma" charset="0"/>
              </a:rPr>
              <a:t>importantes</a:t>
            </a:r>
            <a:r>
              <a:rPr lang="en-GB" sz="2800" b="1" dirty="0">
                <a:solidFill>
                  <a:srgbClr val="000000"/>
                </a:solidFill>
                <a:latin typeface="Tahoma" charset="0"/>
                <a:cs typeface="Tahoma" charset="0"/>
              </a:rPr>
              <a:t> </a:t>
            </a:r>
            <a:r>
              <a:rPr lang="en-GB" sz="2800" b="1" dirty="0" err="1">
                <a:solidFill>
                  <a:srgbClr val="000000"/>
                </a:solidFill>
                <a:latin typeface="Tahoma" charset="0"/>
                <a:cs typeface="Tahoma" charset="0"/>
              </a:rPr>
              <a:t>nas</a:t>
            </a:r>
            <a:r>
              <a:rPr lang="en-GB" sz="2800" b="1" dirty="0">
                <a:solidFill>
                  <a:srgbClr val="000000"/>
                </a:solidFill>
                <a:latin typeface="Tahoma" charset="0"/>
                <a:cs typeface="Tahoma" charset="0"/>
              </a:rPr>
              <a:t> </a:t>
            </a:r>
            <a:r>
              <a:rPr lang="en-GB" sz="2800" b="1" dirty="0" err="1">
                <a:solidFill>
                  <a:srgbClr val="000000"/>
                </a:solidFill>
                <a:latin typeface="Tahoma" charset="0"/>
                <a:cs typeface="Tahoma" charset="0"/>
              </a:rPr>
              <a:t>helmintíases</a:t>
            </a:r>
            <a:endParaRPr lang="en-GB" sz="2800" b="1" dirty="0">
              <a:solidFill>
                <a:srgbClr val="000000"/>
              </a:solidFill>
              <a:latin typeface="Tahoma" charset="0"/>
              <a:cs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4"/>
          <p:cNvSpPr txBox="1">
            <a:spLocks noChangeArrowheads="1"/>
          </p:cNvSpPr>
          <p:nvPr/>
        </p:nvSpPr>
        <p:spPr bwMode="auto">
          <a:xfrm>
            <a:off x="500063" y="152400"/>
            <a:ext cx="942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3200" b="1" dirty="0">
                <a:solidFill>
                  <a:srgbClr val="000000"/>
                </a:solidFill>
                <a:latin typeface="Tahoma" charset="0"/>
                <a:cs typeface="Tahoma" charset="0"/>
              </a:rPr>
              <a:t>Monócitos (</a:t>
            </a:r>
            <a:r>
              <a:rPr lang="en-GB" sz="3200" b="1" dirty="0" err="1">
                <a:solidFill>
                  <a:srgbClr val="000000"/>
                </a:solidFill>
                <a:latin typeface="Tahoma" charset="0"/>
                <a:cs typeface="Tahoma" charset="0"/>
              </a:rPr>
              <a:t>sangue</a:t>
            </a:r>
            <a:r>
              <a:rPr lang="en-GB" sz="3200" b="1" dirty="0">
                <a:solidFill>
                  <a:srgbClr val="000000"/>
                </a:solidFill>
                <a:latin typeface="Tahoma" charset="0"/>
                <a:cs typeface="Tahoma" charset="0"/>
              </a:rPr>
              <a:t>) e macrófagos (</a:t>
            </a:r>
            <a:r>
              <a:rPr lang="en-GB" sz="3200" b="1" dirty="0" err="1">
                <a:solidFill>
                  <a:srgbClr val="000000"/>
                </a:solidFill>
                <a:latin typeface="Tahoma" charset="0"/>
                <a:cs typeface="Tahoma" charset="0"/>
              </a:rPr>
              <a:t>tecidos</a:t>
            </a:r>
            <a:r>
              <a:rPr lang="en-GB" sz="3200" b="1" dirty="0">
                <a:solidFill>
                  <a:srgbClr val="000000"/>
                </a:solidFill>
                <a:latin typeface="Tahoma" charset="0"/>
                <a:cs typeface="Tahoma" charset="0"/>
              </a:rPr>
              <a:t>)</a:t>
            </a:r>
          </a:p>
        </p:txBody>
      </p:sp>
      <p:grpSp>
        <p:nvGrpSpPr>
          <p:cNvPr id="48130" name="Grupo 8"/>
          <p:cNvGrpSpPr>
            <a:grpSpLocks/>
          </p:cNvGrpSpPr>
          <p:nvPr/>
        </p:nvGrpSpPr>
        <p:grpSpPr bwMode="auto">
          <a:xfrm>
            <a:off x="1095375" y="1357313"/>
            <a:ext cx="8191500" cy="5205412"/>
            <a:chOff x="1095244" y="1357298"/>
            <a:chExt cx="8191660" cy="5205432"/>
          </a:xfrm>
        </p:grpSpPr>
        <p:pic>
          <p:nvPicPr>
            <p:cNvPr id="48131" name="Picture 2" descr="monocitosang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244" y="1357298"/>
              <a:ext cx="4384805" cy="519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32" y="4143380"/>
              <a:ext cx="311467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3" descr="esque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631" y="1463957"/>
              <a:ext cx="3143273" cy="28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940" y="1340768"/>
            <a:ext cx="10040044" cy="5278369"/>
          </a:xfrm>
          <a:prstGeom prst="rect">
            <a:avLst/>
          </a:prstGeom>
          <a:noFill/>
        </p:spPr>
        <p:txBody>
          <a:bodyPr wrap="square" rtlCol="0">
            <a:spAutoFit/>
          </a:bodyPr>
          <a:lstStyle/>
          <a:p>
            <a:pPr algn="ctr">
              <a:lnSpc>
                <a:spcPct val="130000"/>
              </a:lnSpc>
            </a:pPr>
            <a:r>
              <a:rPr lang="pt-BR" sz="2000" b="1" dirty="0" smtClean="0"/>
              <a:t>Algumas destas moléculas conferem a identidade molecular das células. Estas moléculas são chamadas de </a:t>
            </a:r>
            <a:r>
              <a:rPr lang="pt-BR" sz="2000" b="1" dirty="0" smtClean="0">
                <a:solidFill>
                  <a:srgbClr val="FF0000"/>
                </a:solidFill>
              </a:rPr>
              <a:t>MARCADORES FENOTIPICOS</a:t>
            </a:r>
          </a:p>
          <a:p>
            <a:pPr algn="ctr">
              <a:lnSpc>
                <a:spcPct val="130000"/>
              </a:lnSpc>
            </a:pPr>
            <a:endParaRPr lang="pt-BR" sz="2000" b="1" dirty="0" smtClean="0">
              <a:solidFill>
                <a:srgbClr val="FF0000"/>
              </a:solidFill>
            </a:endParaRPr>
          </a:p>
          <a:p>
            <a:pPr algn="just">
              <a:lnSpc>
                <a:spcPct val="130000"/>
              </a:lnSpc>
            </a:pPr>
            <a:r>
              <a:rPr lang="pt-BR" sz="2000" b="1" dirty="0" smtClean="0"/>
              <a:t>Estas moléculas </a:t>
            </a:r>
            <a:r>
              <a:rPr lang="pt-BR" sz="2000" b="1" dirty="0" smtClean="0">
                <a:solidFill>
                  <a:srgbClr val="000000"/>
                </a:solidFill>
              </a:rPr>
              <a:t>são designadas por uma sigla, e pode ser seguida de um numero. </a:t>
            </a:r>
            <a:r>
              <a:rPr lang="pt-BR" sz="2000" b="1" dirty="0" err="1" smtClean="0">
                <a:solidFill>
                  <a:srgbClr val="000000"/>
                </a:solidFill>
              </a:rPr>
              <a:t>Ex</a:t>
            </a:r>
            <a:r>
              <a:rPr lang="pt-BR" sz="2000" b="1" dirty="0" smtClean="0">
                <a:solidFill>
                  <a:srgbClr val="000000"/>
                </a:solidFill>
              </a:rPr>
              <a:t>: CD3 é um marcador de linfócitos T.  CD = do inglês </a:t>
            </a:r>
            <a:r>
              <a:rPr lang="pt-BR" sz="2000" b="1" i="1" dirty="0" smtClean="0">
                <a:solidFill>
                  <a:srgbClr val="000000"/>
                </a:solidFill>
              </a:rPr>
              <a:t>Cluster of </a:t>
            </a:r>
            <a:r>
              <a:rPr lang="pt-BR" sz="2000" b="1" i="1" dirty="0" err="1" smtClean="0">
                <a:solidFill>
                  <a:srgbClr val="000000"/>
                </a:solidFill>
              </a:rPr>
              <a:t>differentiation</a:t>
            </a:r>
            <a:endParaRPr lang="pt-BR" sz="2000" b="1" dirty="0" smtClean="0">
              <a:solidFill>
                <a:srgbClr val="000000"/>
              </a:solidFill>
            </a:endParaRPr>
          </a:p>
          <a:p>
            <a:pPr algn="just">
              <a:lnSpc>
                <a:spcPct val="130000"/>
              </a:lnSpc>
            </a:pPr>
            <a:r>
              <a:rPr lang="pt-BR" sz="2000" b="1" dirty="0" smtClean="0">
                <a:solidFill>
                  <a:srgbClr val="000000"/>
                </a:solidFill>
              </a:rPr>
              <a:t>Algumas destas moléculas, embora também tenham um numero de CD, recebem outros nomes. </a:t>
            </a:r>
            <a:r>
              <a:rPr lang="pt-BR" sz="2000" b="1" dirty="0" err="1" smtClean="0">
                <a:solidFill>
                  <a:srgbClr val="000000"/>
                </a:solidFill>
              </a:rPr>
              <a:t>Ex</a:t>
            </a:r>
            <a:r>
              <a:rPr lang="pt-BR" sz="2000" b="1" dirty="0" smtClean="0">
                <a:solidFill>
                  <a:srgbClr val="000000"/>
                </a:solidFill>
              </a:rPr>
              <a:t>:  TLR2 (Toll-like receptor 2). Outras se unem a outras formando dímeros, e ganham outro nome. </a:t>
            </a:r>
            <a:r>
              <a:rPr lang="pt-BR" sz="2000" b="1" dirty="0" err="1" smtClean="0">
                <a:solidFill>
                  <a:srgbClr val="000000"/>
                </a:solidFill>
              </a:rPr>
              <a:t>Ex</a:t>
            </a:r>
            <a:r>
              <a:rPr lang="pt-BR" sz="2000" b="1" dirty="0" smtClean="0">
                <a:solidFill>
                  <a:srgbClr val="000000"/>
                </a:solidFill>
              </a:rPr>
              <a:t>: LFA1 (dímero formado por CD18+CD11a).</a:t>
            </a:r>
          </a:p>
          <a:p>
            <a:pPr algn="just">
              <a:lnSpc>
                <a:spcPct val="130000"/>
              </a:lnSpc>
            </a:pPr>
            <a:endParaRPr lang="pt-BR" sz="2000" b="1" dirty="0">
              <a:solidFill>
                <a:srgbClr val="000000"/>
              </a:solidFill>
            </a:endParaRPr>
          </a:p>
          <a:p>
            <a:pPr algn="just">
              <a:lnSpc>
                <a:spcPct val="130000"/>
              </a:lnSpc>
            </a:pPr>
            <a:r>
              <a:rPr lang="pt-BR" sz="2000" b="1" dirty="0" smtClean="0">
                <a:solidFill>
                  <a:srgbClr val="000000"/>
                </a:solidFill>
              </a:rPr>
              <a:t>Algumas destas moléculas são receptores, outras moléculas de adesão, ou sejam são muito diversas. </a:t>
            </a:r>
            <a:r>
              <a:rPr lang="pt-BR" sz="2000" b="1" dirty="0">
                <a:solidFill>
                  <a:srgbClr val="000000"/>
                </a:solidFill>
              </a:rPr>
              <a:t> </a:t>
            </a:r>
            <a:r>
              <a:rPr lang="pt-BR" sz="2000" b="1" dirty="0" smtClean="0">
                <a:solidFill>
                  <a:srgbClr val="000000"/>
                </a:solidFill>
              </a:rPr>
              <a:t>Os nomes destas moléculas, mesmo em português, preservam a sigla do inglês. </a:t>
            </a:r>
            <a:r>
              <a:rPr lang="pt-BR" sz="2000" b="1" dirty="0" err="1" smtClean="0">
                <a:solidFill>
                  <a:srgbClr val="000000"/>
                </a:solidFill>
              </a:rPr>
              <a:t>Ex</a:t>
            </a:r>
            <a:r>
              <a:rPr lang="pt-BR" sz="2000" b="1" dirty="0" smtClean="0">
                <a:solidFill>
                  <a:srgbClr val="000000"/>
                </a:solidFill>
              </a:rPr>
              <a:t>: TLR2 </a:t>
            </a:r>
            <a:endParaRPr lang="pt-BR" sz="2000" b="1" dirty="0">
              <a:solidFill>
                <a:srgbClr val="000000"/>
              </a:solidFill>
            </a:endParaRPr>
          </a:p>
        </p:txBody>
      </p:sp>
      <p:sp>
        <p:nvSpPr>
          <p:cNvPr id="3" name="TextBox 2"/>
          <p:cNvSpPr txBox="1"/>
          <p:nvPr/>
        </p:nvSpPr>
        <p:spPr>
          <a:xfrm>
            <a:off x="102940" y="116632"/>
            <a:ext cx="10184060" cy="1191095"/>
          </a:xfrm>
          <a:prstGeom prst="rect">
            <a:avLst/>
          </a:prstGeom>
          <a:solidFill>
            <a:srgbClr val="FAC090"/>
          </a:solidFill>
        </p:spPr>
        <p:txBody>
          <a:bodyPr wrap="square" rtlCol="0">
            <a:spAutoFit/>
          </a:bodyPr>
          <a:lstStyle/>
          <a:p>
            <a:pPr algn="ctr">
              <a:lnSpc>
                <a:spcPct val="130000"/>
              </a:lnSpc>
            </a:pPr>
            <a:r>
              <a:rPr lang="pt-BR" sz="2800" b="1" dirty="0" smtClean="0"/>
              <a:t>Todas as células possuem em sua superfície diferentes moléculas com funções diversas</a:t>
            </a:r>
          </a:p>
        </p:txBody>
      </p:sp>
    </p:spTree>
    <p:extLst>
      <p:ext uri="{BB962C8B-B14F-4D97-AF65-F5344CB8AC3E}">
        <p14:creationId xmlns:p14="http://schemas.microsoft.com/office/powerpoint/2010/main" val="424003505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6"/>
          <p:cNvGrpSpPr>
            <a:grpSpLocks/>
          </p:cNvGrpSpPr>
          <p:nvPr/>
        </p:nvGrpSpPr>
        <p:grpSpPr bwMode="auto">
          <a:xfrm>
            <a:off x="500063" y="1571625"/>
            <a:ext cx="8358187" cy="5000625"/>
            <a:chOff x="0" y="88"/>
            <a:chExt cx="5616" cy="4184"/>
          </a:xfrm>
        </p:grpSpPr>
        <p:pic>
          <p:nvPicPr>
            <p:cNvPr id="49156" name="Picture 2" descr="macroEcoli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
              <a:ext cx="3347" cy="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descr="fagocit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 y="88"/>
              <a:ext cx="1728" cy="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15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938" y="4357688"/>
            <a:ext cx="25003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ângulo 3"/>
          <p:cNvSpPr>
            <a:spLocks noChangeArrowheads="1"/>
          </p:cNvSpPr>
          <p:nvPr/>
        </p:nvSpPr>
        <p:spPr bwMode="auto">
          <a:xfrm>
            <a:off x="0" y="142875"/>
            <a:ext cx="10287000" cy="1200150"/>
          </a:xfrm>
          <a:prstGeom prst="rect">
            <a:avLst/>
          </a:prstGeom>
          <a:solidFill>
            <a:schemeClr val="accent2">
              <a:lumMod val="40000"/>
              <a:lumOff val="60000"/>
            </a:schemeClr>
          </a:solidFill>
          <a:ln w="9525">
            <a:noFill/>
            <a:miter lim="800000"/>
            <a:headEnd/>
            <a:tailEnd/>
          </a:ln>
        </p:spPr>
        <p:txBody>
          <a:bodyPr>
            <a:spAutoFit/>
          </a:bodyPr>
          <a:lstStyle/>
          <a:p>
            <a:pPr algn="ctr">
              <a:defRPr/>
            </a:pPr>
            <a:r>
              <a:rPr lang="en-US" b="1" dirty="0">
                <a:solidFill>
                  <a:schemeClr val="accent2"/>
                </a:solidFill>
                <a:ea typeface="+mn-ea"/>
                <a:cs typeface="+mn-cs"/>
              </a:rPr>
              <a:t>Greek: "big eaters", </a:t>
            </a:r>
            <a:r>
              <a:rPr lang="en-US" b="1" dirty="0" err="1">
                <a:solidFill>
                  <a:schemeClr val="accent2"/>
                </a:solidFill>
                <a:ea typeface="+mn-ea"/>
                <a:cs typeface="+mn-cs"/>
              </a:rPr>
              <a:t>makros</a:t>
            </a:r>
            <a:r>
              <a:rPr lang="en-US" b="1" dirty="0">
                <a:solidFill>
                  <a:schemeClr val="accent2"/>
                </a:solidFill>
                <a:ea typeface="+mn-ea"/>
                <a:cs typeface="+mn-cs"/>
              </a:rPr>
              <a:t> = large, </a:t>
            </a:r>
            <a:r>
              <a:rPr lang="en-US" b="1" dirty="0" err="1">
                <a:solidFill>
                  <a:schemeClr val="accent2"/>
                </a:solidFill>
                <a:ea typeface="+mn-ea"/>
                <a:cs typeface="+mn-cs"/>
              </a:rPr>
              <a:t>phagein</a:t>
            </a:r>
            <a:r>
              <a:rPr lang="en-US" b="1" dirty="0">
                <a:solidFill>
                  <a:schemeClr val="accent2"/>
                </a:solidFill>
                <a:ea typeface="+mn-ea"/>
                <a:cs typeface="+mn-cs"/>
              </a:rPr>
              <a:t> = eat) are cells within the tissues that originate from specific white blood cells called </a:t>
            </a:r>
            <a:r>
              <a:rPr lang="en-US" b="1" dirty="0" err="1">
                <a:solidFill>
                  <a:schemeClr val="accent2"/>
                </a:solidFill>
                <a:ea typeface="+mn-ea"/>
                <a:cs typeface="+mn-cs"/>
              </a:rPr>
              <a:t>monocytes</a:t>
            </a:r>
            <a:endParaRPr lang="pt-BR" b="1" dirty="0">
              <a:solidFill>
                <a:schemeClr val="accent2"/>
              </a:solidFil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Células residen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128588"/>
            <a:ext cx="7839075"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 Box 4"/>
          <p:cNvSpPr txBox="1">
            <a:spLocks noChangeArrowheads="1"/>
          </p:cNvSpPr>
          <p:nvPr/>
        </p:nvSpPr>
        <p:spPr bwMode="auto">
          <a:xfrm>
            <a:off x="857250" y="71438"/>
            <a:ext cx="8743950" cy="519112"/>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800" b="1" dirty="0" err="1">
                <a:solidFill>
                  <a:srgbClr val="F2F2F2"/>
                </a:solidFill>
                <a:latin typeface="Times New Roman" charset="0"/>
              </a:rPr>
              <a:t>Células</a:t>
            </a:r>
            <a:r>
              <a:rPr lang="en-GB" sz="2800" b="1" dirty="0">
                <a:solidFill>
                  <a:srgbClr val="F2F2F2"/>
                </a:solidFill>
                <a:latin typeface="Times New Roman" charset="0"/>
              </a:rPr>
              <a:t> do </a:t>
            </a:r>
            <a:r>
              <a:rPr lang="en-GB" sz="2800" b="1" dirty="0" err="1">
                <a:solidFill>
                  <a:srgbClr val="F2F2F2"/>
                </a:solidFill>
                <a:latin typeface="Times New Roman" charset="0"/>
              </a:rPr>
              <a:t>Sistema</a:t>
            </a:r>
            <a:r>
              <a:rPr lang="en-GB" sz="2800" b="1" dirty="0">
                <a:solidFill>
                  <a:srgbClr val="F2F2F2"/>
                </a:solidFill>
                <a:latin typeface="Times New Roman" charset="0"/>
              </a:rPr>
              <a:t> Mononuclear </a:t>
            </a:r>
            <a:r>
              <a:rPr lang="en-GB" sz="2800" b="1" dirty="0" err="1">
                <a:solidFill>
                  <a:srgbClr val="F2F2F2"/>
                </a:solidFill>
                <a:latin typeface="Times New Roman" charset="0"/>
              </a:rPr>
              <a:t>Fagocítico</a:t>
            </a:r>
            <a:r>
              <a:rPr lang="en-GB" sz="2800" b="1" dirty="0">
                <a:solidFill>
                  <a:srgbClr val="F2F2F2"/>
                </a:solidFill>
                <a:latin typeface="Times New Roman" charset="0"/>
              </a:rPr>
              <a:t> - SMF</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9204" y="1612972"/>
            <a:ext cx="5791299" cy="524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44624"/>
            <a:ext cx="10287000" cy="1200328"/>
          </a:xfrm>
          <a:prstGeom prst="rect">
            <a:avLst/>
          </a:prstGeom>
          <a:noFill/>
        </p:spPr>
        <p:txBody>
          <a:bodyPr wrap="square" rtlCol="0">
            <a:spAutoFit/>
          </a:bodyPr>
          <a:lstStyle/>
          <a:p>
            <a:pPr algn="ctr"/>
            <a:r>
              <a:rPr lang="pt-BR" b="1" dirty="0" smtClean="0"/>
              <a:t>Os monócitos podem ser de diferentes em subtipos, principalmente quando nos tecidos, onde se transformam em subtipos de macrófagos. Os subtipos apresentam diferentes marcadores (CDs) </a:t>
            </a:r>
            <a:endParaRPr lang="pt-BR" b="1"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a:extLst>
              <a:ext uri="{28A0092B-C50C-407E-A947-70E740481C1C}">
                <a14:useLocalDpi xmlns:a14="http://schemas.microsoft.com/office/drawing/2010/main" val="0"/>
              </a:ext>
            </a:extLst>
          </a:blip>
          <a:srcRect l="374" t="1511" r="2190" b="7051"/>
          <a:stretch>
            <a:fillRect/>
          </a:stretch>
        </p:blipFill>
        <p:spPr bwMode="auto">
          <a:xfrm>
            <a:off x="266700" y="1337592"/>
            <a:ext cx="9772650"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6"/>
          <p:cNvPicPr>
            <a:picLocks noChangeAspect="1" noChangeArrowheads="1"/>
          </p:cNvPicPr>
          <p:nvPr/>
        </p:nvPicPr>
        <p:blipFill>
          <a:blip r:embed="rId4">
            <a:extLst>
              <a:ext uri="{28A0092B-C50C-407E-A947-70E740481C1C}">
                <a14:useLocalDpi xmlns:a14="http://schemas.microsoft.com/office/drawing/2010/main" val="0"/>
              </a:ext>
            </a:extLst>
          </a:blip>
          <a:srcRect l="12790" r="36047" b="89075"/>
          <a:stretch>
            <a:fillRect/>
          </a:stretch>
        </p:blipFill>
        <p:spPr bwMode="auto">
          <a:xfrm>
            <a:off x="6084888" y="6604000"/>
            <a:ext cx="42005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4"/>
          <p:cNvSpPr txBox="1">
            <a:spLocks noChangeArrowheads="1"/>
          </p:cNvSpPr>
          <p:nvPr/>
        </p:nvSpPr>
        <p:spPr bwMode="auto">
          <a:xfrm>
            <a:off x="679004" y="242888"/>
            <a:ext cx="907300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3200" b="1" dirty="0" err="1">
                <a:solidFill>
                  <a:srgbClr val="000000"/>
                </a:solidFill>
                <a:latin typeface="Tahoma" charset="0"/>
                <a:cs typeface="Tahoma" charset="0"/>
              </a:rPr>
              <a:t>Subtipos</a:t>
            </a:r>
            <a:r>
              <a:rPr lang="en-GB" sz="3200" b="1" dirty="0">
                <a:solidFill>
                  <a:srgbClr val="000000"/>
                </a:solidFill>
                <a:latin typeface="Tahoma" charset="0"/>
                <a:cs typeface="Tahoma" charset="0"/>
              </a:rPr>
              <a:t> de macrófagos</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1" descr="D:\kuloth\2011\October\15-10-2011\nri_issue\images\nri3088-f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09550"/>
            <a:ext cx="6118225"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3"/>
          <p:cNvSpPr>
            <a:spLocks noChangeArrowheads="1"/>
          </p:cNvSpPr>
          <p:nvPr/>
        </p:nvSpPr>
        <p:spPr bwMode="auto">
          <a:xfrm>
            <a:off x="0" y="5643563"/>
            <a:ext cx="10287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a:t>The figure illustrates different polarized macrophage populations in specific physiological contexts and gives examples of the transcription factors associated with these phenotypes. C/EBPβ, CCAAT/enhancer-binding protein-β; CREB, cAMP-responsive element-binding protein; IFNγ, interferon-γ; IL-4, interleukin-4; IRF, interferon-regulatory factor; PPARγ, peroxisome proliferator-activated receptor-γ; RUNX1, Runt-related transcription factor 1; STAT, signal transducer and activator of transcription; TH, T helper.</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180" y="1772816"/>
            <a:ext cx="5400080" cy="485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44624"/>
            <a:ext cx="10287000" cy="1569660"/>
          </a:xfrm>
          <a:prstGeom prst="rect">
            <a:avLst/>
          </a:prstGeom>
          <a:noFill/>
        </p:spPr>
        <p:txBody>
          <a:bodyPr wrap="square" rtlCol="0">
            <a:spAutoFit/>
          </a:bodyPr>
          <a:lstStyle/>
          <a:p>
            <a:pPr algn="ctr"/>
            <a:r>
              <a:rPr lang="en-US" b="1" dirty="0" smtClean="0"/>
              <a:t>OS DIFERENTES SUBTIPOS DE MACROFAGOS EXPRESSAM DIVERSOS MARCADORES COMO CD14, MHCII, CD64, CD68,  ENTRE OUTROS. MAS AGUNS DESTES MARCADORES TAMBEM PODEM SER EXPRESSOS EM OUTRAS CELULAS</a:t>
            </a:r>
            <a:endParaRPr lang="en-US" b="1" dirty="0"/>
          </a:p>
        </p:txBody>
      </p:sp>
    </p:spTree>
    <p:extLst>
      <p:ext uri="{BB962C8B-B14F-4D97-AF65-F5344CB8AC3E}">
        <p14:creationId xmlns:p14="http://schemas.microsoft.com/office/powerpoint/2010/main" val="368003974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4096" y="1412776"/>
            <a:ext cx="8959924" cy="5311954"/>
          </a:xfrm>
          <a:prstGeom prst="rect">
            <a:avLst/>
          </a:prstGeom>
        </p:spPr>
      </p:pic>
      <p:sp>
        <p:nvSpPr>
          <p:cNvPr id="3" name="TextBox 2"/>
          <p:cNvSpPr txBox="1"/>
          <p:nvPr/>
        </p:nvSpPr>
        <p:spPr>
          <a:xfrm>
            <a:off x="0" y="44624"/>
            <a:ext cx="10287000" cy="1015663"/>
          </a:xfrm>
          <a:prstGeom prst="rect">
            <a:avLst/>
          </a:prstGeom>
          <a:solidFill>
            <a:schemeClr val="bg2">
              <a:lumMod val="90000"/>
            </a:schemeClr>
          </a:solidFill>
        </p:spPr>
        <p:txBody>
          <a:bodyPr wrap="square" rtlCol="0">
            <a:spAutoFit/>
          </a:bodyPr>
          <a:lstStyle/>
          <a:p>
            <a:pPr algn="ctr"/>
            <a:r>
              <a:rPr lang="en-US" sz="2000" b="1" dirty="0" smtClean="0"/>
              <a:t>OS DIFERENTES SUBTIPOS DE MACROFAGOS, E QUANDO ATIVADOS POR DIFERENTES ESTIMULOS, EXPRESSAM DIFERENTES  MARCADORES, OU SEJAM TEM DIFERENTES IDENTIDADES MOLECULARES </a:t>
            </a:r>
            <a:endParaRPr lang="en-US" sz="2000" b="1" dirty="0"/>
          </a:p>
        </p:txBody>
      </p:sp>
    </p:spTree>
    <p:extLst>
      <p:ext uri="{BB962C8B-B14F-4D97-AF65-F5344CB8AC3E}">
        <p14:creationId xmlns:p14="http://schemas.microsoft.com/office/powerpoint/2010/main" val="3747442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3500" y="254000"/>
            <a:ext cx="7620000" cy="6350000"/>
          </a:xfrm>
          <a:prstGeom prst="rect">
            <a:avLst/>
          </a:prstGeom>
        </p:spPr>
      </p:pic>
    </p:spTree>
    <p:extLst>
      <p:ext uri="{BB962C8B-B14F-4D97-AF65-F5344CB8AC3E}">
        <p14:creationId xmlns:p14="http://schemas.microsoft.com/office/powerpoint/2010/main" val="3579664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457200" indent="-457200"/>
            <a:r>
              <a:rPr lang="pt-BR" sz="2800" b="1" dirty="0"/>
              <a:t>OS SUBTIPOS DE MACROFAGOS DIFEREM QUANTO AOS SEUS PRODUTOS LIBERADOS E SUAS FUNCOES</a:t>
            </a:r>
            <a:br>
              <a:rPr lang="pt-BR" sz="2800" b="1" dirty="0"/>
            </a:br>
            <a:r>
              <a:rPr lang="pt-BR" sz="2800" b="1" dirty="0"/>
              <a:t/>
            </a:r>
            <a:br>
              <a:rPr lang="pt-BR" sz="2800" b="1" dirty="0"/>
            </a:br>
            <a:endParaRPr lang="en-US" sz="2800" dirty="0"/>
          </a:p>
        </p:txBody>
      </p:sp>
      <p:pic>
        <p:nvPicPr>
          <p:cNvPr id="3" name="Picture 2"/>
          <p:cNvPicPr>
            <a:picLocks noChangeAspect="1"/>
          </p:cNvPicPr>
          <p:nvPr/>
        </p:nvPicPr>
        <p:blipFill>
          <a:blip r:embed="rId2"/>
          <a:stretch>
            <a:fillRect/>
          </a:stretch>
        </p:blipFill>
        <p:spPr>
          <a:xfrm>
            <a:off x="1255068" y="1052736"/>
            <a:ext cx="7992888" cy="5472608"/>
          </a:xfrm>
          <a:prstGeom prst="rect">
            <a:avLst/>
          </a:prstGeom>
        </p:spPr>
      </p:pic>
    </p:spTree>
    <p:extLst>
      <p:ext uri="{BB962C8B-B14F-4D97-AF65-F5344CB8AC3E}">
        <p14:creationId xmlns:p14="http://schemas.microsoft.com/office/powerpoint/2010/main" val="289028560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10287000" cy="936104"/>
          </a:xfrm>
          <a:solidFill>
            <a:schemeClr val="accent6">
              <a:lumMod val="60000"/>
              <a:lumOff val="40000"/>
            </a:schemeClr>
          </a:solidFill>
        </p:spPr>
        <p:txBody>
          <a:bodyPr>
            <a:normAutofit fontScale="90000"/>
          </a:bodyPr>
          <a:lstStyle/>
          <a:p>
            <a:r>
              <a:rPr lang="pt-BR" sz="3600" b="1" dirty="0" smtClean="0"/>
              <a:t>FUNÇÕES EFETORAS “CLASSICAS” DOS MACROFAGOS</a:t>
            </a:r>
            <a:endParaRPr lang="pt-BR" sz="3600" b="1" dirty="0"/>
          </a:p>
        </p:txBody>
      </p:sp>
      <p:sp>
        <p:nvSpPr>
          <p:cNvPr id="3" name="TextBox 2"/>
          <p:cNvSpPr txBox="1"/>
          <p:nvPr/>
        </p:nvSpPr>
        <p:spPr>
          <a:xfrm>
            <a:off x="102940" y="980728"/>
            <a:ext cx="10225136" cy="5940087"/>
          </a:xfrm>
          <a:prstGeom prst="rect">
            <a:avLst/>
          </a:prstGeom>
          <a:noFill/>
        </p:spPr>
        <p:txBody>
          <a:bodyPr wrap="square" rtlCol="0">
            <a:spAutoFit/>
          </a:bodyPr>
          <a:lstStyle/>
          <a:p>
            <a:r>
              <a:rPr lang="pt-BR" b="1" dirty="0" smtClean="0"/>
              <a:t> </a:t>
            </a:r>
          </a:p>
          <a:p>
            <a:pPr marL="457200" indent="-457200">
              <a:buAutoNum type="arabicPeriod"/>
            </a:pPr>
            <a:r>
              <a:rPr lang="pt-BR" b="1" dirty="0" smtClean="0"/>
              <a:t>FAGOCITOSE: processo de ingestão de partículas solidas</a:t>
            </a:r>
          </a:p>
          <a:p>
            <a:pPr marL="457200" indent="-457200">
              <a:buAutoNum type="arabicPeriod"/>
            </a:pPr>
            <a:endParaRPr lang="pt-BR" b="1" dirty="0" smtClean="0"/>
          </a:p>
          <a:p>
            <a:pPr marL="457200" indent="-457200">
              <a:buAutoNum type="arabicPeriod"/>
            </a:pPr>
            <a:r>
              <a:rPr lang="pt-BR" b="1" dirty="0" smtClean="0"/>
              <a:t>MORTE DO PATOGENO (</a:t>
            </a:r>
            <a:r>
              <a:rPr lang="pt-BR" b="1" i="1" dirty="0" smtClean="0"/>
              <a:t>KILLING</a:t>
            </a:r>
            <a:r>
              <a:rPr lang="pt-BR" b="1" dirty="0" smtClean="0"/>
              <a:t>)</a:t>
            </a:r>
          </a:p>
          <a:p>
            <a:pPr marL="457200" indent="-457200">
              <a:buAutoNum type="arabicPeriod"/>
            </a:pPr>
            <a:endParaRPr lang="pt-BR" b="1" dirty="0" smtClean="0"/>
          </a:p>
          <a:p>
            <a:pPr marL="457200" indent="-457200">
              <a:buAutoNum type="arabicPeriod"/>
            </a:pPr>
            <a:r>
              <a:rPr lang="pt-BR" b="1" dirty="0" smtClean="0"/>
              <a:t>PRODUCAO DE PRODUTOS SOLUVEIS, COMO DEFENSINAS, OXIDO NITRICO, CITOCINAS, QUIMIOCINAS E MEDIADORES LIPIDICOS e outros que induzem morte dos patógenos, inflamação e ativação de outras células, e contribuem para indução da resposta imune adaptativa.</a:t>
            </a:r>
          </a:p>
          <a:p>
            <a:pPr marL="457200" indent="-457200">
              <a:buAutoNum type="arabicPeriod"/>
            </a:pPr>
            <a:endParaRPr lang="pt-BR" b="1" dirty="0" smtClean="0"/>
          </a:p>
          <a:p>
            <a:pPr marL="457200" indent="-457200">
              <a:buAutoNum type="arabicPeriod"/>
            </a:pPr>
            <a:r>
              <a:rPr lang="pt-BR" b="1" dirty="0" smtClean="0"/>
              <a:t>Apos os Macrófagos matarem os patógenos, ele ‘’processam” e apresentam seus fragmentos para os linfócitos. POR ISTO, MACROFAGOS SAO CHAMADOS DE CELULAS APRESENTADORAS DE ANTIGENOS PROFISSIONAIS (</a:t>
            </a:r>
            <a:r>
              <a:rPr lang="pt-BR" b="1" dirty="0" err="1" smtClean="0"/>
              <a:t>APCs</a:t>
            </a:r>
            <a:r>
              <a:rPr lang="pt-BR" b="1" dirty="0" smtClean="0"/>
              <a:t>)</a:t>
            </a:r>
          </a:p>
          <a:p>
            <a:pPr marL="457200" indent="-457200">
              <a:buAutoNum type="arabicPeriod"/>
            </a:pPr>
            <a:endParaRPr lang="pt-BR" sz="2000" b="1" dirty="0"/>
          </a:p>
        </p:txBody>
      </p:sp>
    </p:spTree>
    <p:extLst>
      <p:ext uri="{BB962C8B-B14F-4D97-AF65-F5344CB8AC3E}">
        <p14:creationId xmlns:p14="http://schemas.microsoft.com/office/powerpoint/2010/main" val="25493441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44624"/>
            <a:ext cx="9258300" cy="5616624"/>
          </a:xfrm>
        </p:spPr>
        <p:txBody>
          <a:bodyPr>
            <a:noAutofit/>
          </a:bodyPr>
          <a:lstStyle/>
          <a:p>
            <a:pPr algn="just"/>
            <a:r>
              <a:rPr lang="pt-BR" sz="2400" b="1" dirty="0" smtClean="0"/>
              <a:t>A expressão destes marcadores é um processo dinâmico, e muda de acordo com o microambiente onde a célula se encontra, fase do ciclo celular, estado de ativação, </a:t>
            </a:r>
            <a:r>
              <a:rPr lang="pt-BR" sz="2400" b="1" dirty="0" err="1" smtClean="0"/>
              <a:t>etc</a:t>
            </a:r>
            <a:r>
              <a:rPr lang="pt-BR" sz="2400" b="1" dirty="0" smtClean="0"/>
              <a:t>  </a:t>
            </a:r>
            <a:r>
              <a:rPr lang="pt-BR" sz="2400" b="1" dirty="0"/>
              <a:t/>
            </a:r>
            <a:br>
              <a:rPr lang="pt-BR" sz="2400" b="1" dirty="0"/>
            </a:br>
            <a:r>
              <a:rPr lang="pt-BR" sz="2400" b="1" dirty="0" smtClean="0"/>
              <a:t/>
            </a:r>
            <a:br>
              <a:rPr lang="pt-BR" sz="2400" b="1" dirty="0" smtClean="0"/>
            </a:br>
            <a:r>
              <a:rPr lang="pt-BR" sz="2400" b="1" dirty="0" smtClean="0"/>
              <a:t>Vários fatores podem influenciar a expressão destas moléculas: interação célula-célula, fatores solúveis como citocinas, mediadores lipídicos, presença de patógenos, </a:t>
            </a:r>
            <a:r>
              <a:rPr lang="pt-BR" sz="2400" b="1" dirty="0" err="1" smtClean="0"/>
              <a:t>etc</a:t>
            </a:r>
            <a:r>
              <a:rPr lang="pt-BR" sz="2400" b="1" dirty="0" smtClean="0"/>
              <a:t/>
            </a:r>
            <a:br>
              <a:rPr lang="pt-BR" sz="2400" b="1" dirty="0" smtClean="0"/>
            </a:br>
            <a:r>
              <a:rPr lang="pt-BR" sz="2400" b="1" dirty="0" smtClean="0"/>
              <a:t> </a:t>
            </a:r>
            <a:r>
              <a:rPr lang="pt-BR" sz="2400" b="1" dirty="0"/>
              <a:t/>
            </a:r>
            <a:br>
              <a:rPr lang="pt-BR" sz="2400" b="1" dirty="0"/>
            </a:br>
            <a:r>
              <a:rPr lang="pt-BR" sz="2400" b="1" dirty="0" smtClean="0"/>
              <a:t>Muitas vezes estas moléculas podem aumentar em numero ou sua afinidade, e assim serem marcadores de ativação ou de diferenciação.</a:t>
            </a:r>
            <a:br>
              <a:rPr lang="pt-BR" sz="2400" b="1" dirty="0" smtClean="0"/>
            </a:br>
            <a:r>
              <a:rPr lang="pt-BR" sz="2400" b="1" dirty="0" smtClean="0"/>
              <a:t> </a:t>
            </a:r>
            <a:r>
              <a:rPr lang="pt-BR" sz="2400" b="1" dirty="0"/>
              <a:t/>
            </a:r>
            <a:br>
              <a:rPr lang="pt-BR" sz="2400" b="1" dirty="0"/>
            </a:br>
            <a:r>
              <a:rPr lang="pt-BR" sz="2400" b="1" dirty="0" smtClean="0"/>
              <a:t>Algumas podem ser internalizadas ou liberadas para  meio ambiente (</a:t>
            </a:r>
            <a:r>
              <a:rPr lang="en-US" sz="2400" b="1" i="1" dirty="0" smtClean="0"/>
              <a:t>shedding</a:t>
            </a:r>
            <a:r>
              <a:rPr lang="en-US" sz="2400" b="1" dirty="0" smtClean="0"/>
              <a:t>). </a:t>
            </a:r>
            <a:r>
              <a:rPr lang="pt-BR" sz="2400" b="1" dirty="0" err="1" smtClean="0"/>
              <a:t>Ex</a:t>
            </a:r>
            <a:r>
              <a:rPr lang="pt-BR" sz="2400" b="1" dirty="0" smtClean="0"/>
              <a:t>: CD14 pode estar na superfície celular ou solúvel (sCD14)</a:t>
            </a:r>
            <a:endParaRPr lang="pt-BR" sz="2400" b="1" dirty="0"/>
          </a:p>
        </p:txBody>
      </p:sp>
      <p:sp>
        <p:nvSpPr>
          <p:cNvPr id="3" name="TextBox 2"/>
          <p:cNvSpPr txBox="1"/>
          <p:nvPr/>
        </p:nvSpPr>
        <p:spPr>
          <a:xfrm>
            <a:off x="0" y="5517232"/>
            <a:ext cx="10287000" cy="1200328"/>
          </a:xfrm>
          <a:prstGeom prst="rect">
            <a:avLst/>
          </a:prstGeom>
          <a:solidFill>
            <a:schemeClr val="bg2"/>
          </a:solidFill>
        </p:spPr>
        <p:txBody>
          <a:bodyPr wrap="square" rtlCol="0">
            <a:spAutoFit/>
          </a:bodyPr>
          <a:lstStyle/>
          <a:p>
            <a:pPr algn="ctr"/>
            <a:r>
              <a:rPr lang="pt-BR" b="1" dirty="0" smtClean="0"/>
              <a:t>Existem técnicas especiais, como a citometria de fluxo, que permite identificar as diferentes populações de células, através da marcação destas moléculas de superfície.  </a:t>
            </a:r>
            <a:endParaRPr lang="pt-BR" b="1" dirty="0"/>
          </a:p>
        </p:txBody>
      </p:sp>
    </p:spTree>
    <p:extLst>
      <p:ext uri="{BB962C8B-B14F-4D97-AF65-F5344CB8AC3E}">
        <p14:creationId xmlns:p14="http://schemas.microsoft.com/office/powerpoint/2010/main" val="59911439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9763" y="1773238"/>
            <a:ext cx="4357687"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 Box 4"/>
          <p:cNvSpPr txBox="1">
            <a:spLocks noChangeArrowheads="1"/>
          </p:cNvSpPr>
          <p:nvPr/>
        </p:nvSpPr>
        <p:spPr bwMode="auto">
          <a:xfrm>
            <a:off x="111372" y="44624"/>
            <a:ext cx="100726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2800" b="1" dirty="0" err="1">
                <a:latin typeface="Tahoma" charset="0"/>
                <a:cs typeface="Tahoma" charset="0"/>
              </a:rPr>
              <a:t>Vários</a:t>
            </a:r>
            <a:r>
              <a:rPr lang="en-GB" sz="2800" b="1" dirty="0">
                <a:latin typeface="Tahoma" charset="0"/>
                <a:cs typeface="Tahoma" charset="0"/>
              </a:rPr>
              <a:t> </a:t>
            </a:r>
            <a:r>
              <a:rPr lang="en-GB" sz="2800" b="1" dirty="0" err="1">
                <a:latin typeface="Tahoma" charset="0"/>
                <a:cs typeface="Tahoma" charset="0"/>
              </a:rPr>
              <a:t>receptores</a:t>
            </a:r>
            <a:r>
              <a:rPr lang="en-GB" sz="2800" b="1" dirty="0">
                <a:latin typeface="Tahoma" charset="0"/>
                <a:cs typeface="Tahoma" charset="0"/>
              </a:rPr>
              <a:t> </a:t>
            </a:r>
            <a:r>
              <a:rPr lang="en-GB" sz="2800" b="1" dirty="0" err="1" smtClean="0">
                <a:latin typeface="Tahoma" charset="0"/>
                <a:cs typeface="Tahoma" charset="0"/>
              </a:rPr>
              <a:t>nos</a:t>
            </a:r>
            <a:r>
              <a:rPr lang="en-GB" sz="2800" b="1" dirty="0" smtClean="0">
                <a:latin typeface="Tahoma" charset="0"/>
                <a:cs typeface="Tahoma" charset="0"/>
              </a:rPr>
              <a:t> </a:t>
            </a:r>
            <a:r>
              <a:rPr lang="en-GB" sz="2800" b="1" dirty="0" err="1" smtClean="0">
                <a:latin typeface="Tahoma" charset="0"/>
                <a:cs typeface="Tahoma" charset="0"/>
              </a:rPr>
              <a:t>macrofagos</a:t>
            </a:r>
            <a:r>
              <a:rPr lang="en-GB" sz="2800" b="1" dirty="0" smtClean="0">
                <a:latin typeface="Tahoma" charset="0"/>
                <a:cs typeface="Tahoma" charset="0"/>
              </a:rPr>
              <a:t> (PRRs) </a:t>
            </a:r>
            <a:r>
              <a:rPr lang="en-GB" sz="2800" b="1" dirty="0" err="1" smtClean="0">
                <a:latin typeface="Tahoma" charset="0"/>
                <a:cs typeface="Tahoma" charset="0"/>
              </a:rPr>
              <a:t>reconhecem</a:t>
            </a:r>
            <a:r>
              <a:rPr lang="en-GB" sz="2800" b="1" dirty="0" smtClean="0">
                <a:latin typeface="Tahoma" charset="0"/>
                <a:cs typeface="Tahoma" charset="0"/>
              </a:rPr>
              <a:t> </a:t>
            </a:r>
            <a:r>
              <a:rPr lang="en-GB" sz="2800" b="1" dirty="0" err="1">
                <a:latin typeface="Tahoma" charset="0"/>
                <a:cs typeface="Tahoma" charset="0"/>
              </a:rPr>
              <a:t>moléculas</a:t>
            </a:r>
            <a:r>
              <a:rPr lang="en-GB" sz="2800" b="1" dirty="0">
                <a:latin typeface="Tahoma" charset="0"/>
                <a:cs typeface="Tahoma" charset="0"/>
              </a:rPr>
              <a:t> dos </a:t>
            </a:r>
            <a:r>
              <a:rPr lang="en-GB" sz="2800" b="1" dirty="0" err="1">
                <a:latin typeface="Tahoma" charset="0"/>
                <a:cs typeface="Tahoma" charset="0"/>
              </a:rPr>
              <a:t>patógenos</a:t>
            </a:r>
            <a:r>
              <a:rPr lang="en-GB" sz="2800" b="1" dirty="0">
                <a:latin typeface="Tahoma" charset="0"/>
                <a:cs typeface="Tahoma" charset="0"/>
              </a:rPr>
              <a:t> </a:t>
            </a:r>
            <a:r>
              <a:rPr lang="en-GB" sz="2800" b="1" dirty="0" smtClean="0">
                <a:latin typeface="Tahoma" charset="0"/>
                <a:cs typeface="Tahoma" charset="0"/>
              </a:rPr>
              <a:t>(PAMPs) e substances </a:t>
            </a:r>
            <a:r>
              <a:rPr lang="en-GB" sz="2800" b="1" dirty="0" err="1">
                <a:latin typeface="Tahoma" charset="0"/>
                <a:cs typeface="Tahoma" charset="0"/>
              </a:rPr>
              <a:t>estranhas</a:t>
            </a:r>
            <a:r>
              <a:rPr lang="en-GB" sz="2800" b="1" dirty="0">
                <a:latin typeface="Tahoma" charset="0"/>
                <a:cs typeface="Tahoma" charset="0"/>
              </a:rPr>
              <a:t> </a:t>
            </a:r>
            <a:r>
              <a:rPr lang="en-GB" sz="2800" b="1" dirty="0" smtClean="0">
                <a:latin typeface="Tahoma" charset="0"/>
                <a:cs typeface="Tahoma" charset="0"/>
              </a:rPr>
              <a:t>(VAMPS, DAMPs) e </a:t>
            </a:r>
            <a:r>
              <a:rPr lang="en-GB" sz="2800" b="1" dirty="0" err="1">
                <a:latin typeface="Tahoma" charset="0"/>
                <a:cs typeface="Tahoma" charset="0"/>
              </a:rPr>
              <a:t>medeiam</a:t>
            </a:r>
            <a:r>
              <a:rPr lang="en-GB" sz="2800" b="1" dirty="0">
                <a:latin typeface="Tahoma" charset="0"/>
                <a:cs typeface="Tahoma" charset="0"/>
              </a:rPr>
              <a:t> a </a:t>
            </a:r>
            <a:r>
              <a:rPr lang="en-GB" sz="2800" b="1" dirty="0" err="1">
                <a:latin typeface="Tahoma" charset="0"/>
                <a:cs typeface="Tahoma" charset="0"/>
              </a:rPr>
              <a:t>Fagocitose</a:t>
            </a:r>
            <a:endParaRPr lang="en-GB" sz="2800" b="1" dirty="0">
              <a:latin typeface="Tahoma" charset="0"/>
              <a:cs typeface="Tahoma" charset="0"/>
            </a:endParaRPr>
          </a:p>
        </p:txBody>
      </p:sp>
      <p:pic>
        <p:nvPicPr>
          <p:cNvPr id="573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8" y="1773238"/>
            <a:ext cx="4933950"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5" y="5283200"/>
            <a:ext cx="198755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28619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M0 alve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785938"/>
            <a:ext cx="4217987" cy="459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3" descr="MO-f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781175"/>
            <a:ext cx="48863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4"/>
          <p:cNvSpPr txBox="1">
            <a:spLocks noChangeArrowheads="1"/>
          </p:cNvSpPr>
          <p:nvPr/>
        </p:nvSpPr>
        <p:spPr bwMode="auto">
          <a:xfrm>
            <a:off x="0" y="152400"/>
            <a:ext cx="10287000" cy="1200150"/>
          </a:xfrm>
          <a:prstGeom prst="rect">
            <a:avLst/>
          </a:prstGeom>
          <a:solidFill>
            <a:srgbClr val="C6D9F1"/>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b="1">
                <a:latin typeface="Tahoma" charset="0"/>
                <a:cs typeface="Tahoma" charset="0"/>
              </a:rPr>
              <a:t>Macrófagos fagocitam microrganismos, matam, digerem e apresentam peptídeos em sua membrana - Os macrófagos são  células apresentadoras de antígenos ou APCs</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2375743"/>
            <a:ext cx="3668713"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 Box 4"/>
          <p:cNvSpPr txBox="1">
            <a:spLocks noChangeArrowheads="1"/>
          </p:cNvSpPr>
          <p:nvPr/>
        </p:nvSpPr>
        <p:spPr bwMode="auto">
          <a:xfrm>
            <a:off x="0" y="44450"/>
            <a:ext cx="100012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b="1" dirty="0" smtClean="0">
                <a:solidFill>
                  <a:srgbClr val="000000"/>
                </a:solidFill>
                <a:cs typeface="Arial" charset="0"/>
              </a:rPr>
              <a:t>Após fagocitose de microrganismos ou ligação de seus subprodutos  aos receptores PRRs específicos, ocorre  ativação intracelular de fatores de transcrição, resultando no aumento da produção de moléculas solúveis (como citocinas, quimiocinas e mediadores lipídicos) e expressão de outras de superfície, como as moléculas de adesão. </a:t>
            </a:r>
            <a:endParaRPr lang="pt-BR" b="1" dirty="0">
              <a:solidFill>
                <a:srgbClr val="000000"/>
              </a:solidFill>
              <a:cs typeface="Arial" charset="0"/>
            </a:endParaRPr>
          </a:p>
        </p:txBody>
      </p:sp>
      <p:pic>
        <p:nvPicPr>
          <p:cNvPr id="58371" name="Picture 2" descr="figure 8-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2636912"/>
            <a:ext cx="4618413" cy="398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figure 2-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092" y="1196752"/>
            <a:ext cx="7048078" cy="553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2980" y="188640"/>
            <a:ext cx="9145016" cy="830997"/>
          </a:xfrm>
          <a:prstGeom prst="rect">
            <a:avLst/>
          </a:prstGeom>
          <a:noFill/>
        </p:spPr>
        <p:txBody>
          <a:bodyPr wrap="square" rtlCol="0">
            <a:spAutoFit/>
          </a:bodyPr>
          <a:lstStyle/>
          <a:p>
            <a:pPr algn="ctr"/>
            <a:r>
              <a:rPr lang="pt-BR" b="1" dirty="0" smtClean="0"/>
              <a:t>Os macrófagos são produtores de citocinas, quimiocinas e mediadores lipídicos</a:t>
            </a:r>
            <a:endParaRPr lang="pt-BR" b="1" dirty="0"/>
          </a:p>
        </p:txBody>
      </p:sp>
    </p:spTree>
    <p:extLst>
      <p:ext uri="{BB962C8B-B14F-4D97-AF65-F5344CB8AC3E}">
        <p14:creationId xmlns:p14="http://schemas.microsoft.com/office/powerpoint/2010/main" val="373454487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figure 2-46 part 1 of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068" y="1311465"/>
            <a:ext cx="7599189" cy="535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2980" y="188640"/>
            <a:ext cx="9145016" cy="830997"/>
          </a:xfrm>
          <a:prstGeom prst="rect">
            <a:avLst/>
          </a:prstGeom>
          <a:noFill/>
        </p:spPr>
        <p:txBody>
          <a:bodyPr wrap="square" rtlCol="0">
            <a:spAutoFit/>
          </a:bodyPr>
          <a:lstStyle/>
          <a:p>
            <a:pPr algn="ctr"/>
            <a:r>
              <a:rPr lang="pt-BR" b="1" dirty="0" smtClean="0"/>
              <a:t>Os macrófagos são produtores de citocinas, quimiocinas e mediadores lipídicos</a:t>
            </a:r>
            <a:endParaRPr lang="pt-BR" b="1" dirty="0"/>
          </a:p>
        </p:txBody>
      </p:sp>
    </p:spTree>
    <p:extLst>
      <p:ext uri="{BB962C8B-B14F-4D97-AF65-F5344CB8AC3E}">
        <p14:creationId xmlns:p14="http://schemas.microsoft.com/office/powerpoint/2010/main" val="238234293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75" y="1004714"/>
            <a:ext cx="6715125"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 Box 8"/>
          <p:cNvSpPr txBox="1">
            <a:spLocks noChangeArrowheads="1"/>
          </p:cNvSpPr>
          <p:nvPr/>
        </p:nvSpPr>
        <p:spPr bwMode="auto">
          <a:xfrm>
            <a:off x="500063" y="115888"/>
            <a:ext cx="9372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pt-BR" sz="2800" b="1" smtClean="0">
                <a:solidFill>
                  <a:srgbClr val="000000"/>
                </a:solidFill>
                <a:cs typeface="Arial" charset="0"/>
              </a:rPr>
              <a:t>Macrófagos sao grande produtores de mediadores lipídicos</a:t>
            </a:r>
            <a:endParaRPr lang="pt-BR" sz="2800" b="1">
              <a:solidFill>
                <a:srgbClr val="000000"/>
              </a:solidFill>
              <a:cs typeface="Arial" charset="0"/>
            </a:endParaRPr>
          </a:p>
        </p:txBody>
      </p:sp>
    </p:spTree>
    <p:extLst>
      <p:ext uri="{BB962C8B-B14F-4D97-AF65-F5344CB8AC3E}">
        <p14:creationId xmlns:p14="http://schemas.microsoft.com/office/powerpoint/2010/main" val="338879474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713" y="935038"/>
            <a:ext cx="36258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 Box 8"/>
          <p:cNvSpPr txBox="1">
            <a:spLocks noChangeArrowheads="1"/>
          </p:cNvSpPr>
          <p:nvPr/>
        </p:nvSpPr>
        <p:spPr bwMode="auto">
          <a:xfrm>
            <a:off x="174625" y="-26988"/>
            <a:ext cx="9937750"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pt-BR" sz="2000" b="1" dirty="0" smtClean="0">
                <a:solidFill>
                  <a:srgbClr val="000000"/>
                </a:solidFill>
                <a:cs typeface="Arial" charset="0"/>
              </a:rPr>
              <a:t>Macrófagos também têm receptores para diferentes citocinas,  fatores de crescimento, mediadores lipídicos, complemento, anticorpos, venenos e outros</a:t>
            </a:r>
            <a:endParaRPr lang="pt-BR" sz="2000" b="1" dirty="0">
              <a:solidFill>
                <a:srgbClr val="000000"/>
              </a:solidFill>
              <a:cs typeface="Arial" charset="0"/>
            </a:endParaRPr>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225" y="992188"/>
            <a:ext cx="3500438"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65625"/>
            <a:ext cx="5688013"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1925" y="4365625"/>
            <a:ext cx="2095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ítulo 1"/>
          <p:cNvSpPr>
            <a:spLocks noGrp="1"/>
          </p:cNvSpPr>
          <p:nvPr>
            <p:ph type="title"/>
          </p:nvPr>
        </p:nvSpPr>
        <p:spPr>
          <a:xfrm>
            <a:off x="0" y="-26988"/>
            <a:ext cx="10287000" cy="1143001"/>
          </a:xfrm>
        </p:spPr>
        <p:txBody>
          <a:bodyPr>
            <a:normAutofit/>
          </a:bodyPr>
          <a:lstStyle/>
          <a:p>
            <a:r>
              <a:rPr lang="pt-BR" sz="2800" b="1" dirty="0">
                <a:solidFill>
                  <a:schemeClr val="tx1"/>
                </a:solidFill>
                <a:latin typeface="Tahoma" charset="0"/>
                <a:cs typeface="Tahoma" charset="0"/>
              </a:rPr>
              <a:t>Macrófagos podem ser ativados por diferentes citocinas</a:t>
            </a:r>
          </a:p>
        </p:txBody>
      </p:sp>
      <p:pic>
        <p:nvPicPr>
          <p:cNvPr id="768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888" y="1125538"/>
            <a:ext cx="6440487"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 y="2349500"/>
            <a:ext cx="35512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18198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2493070"/>
            <a:ext cx="5456282" cy="396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360" y="2990254"/>
            <a:ext cx="3771628" cy="274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ítulo 3"/>
          <p:cNvSpPr>
            <a:spLocks noGrp="1"/>
          </p:cNvSpPr>
          <p:nvPr>
            <p:ph type="title"/>
          </p:nvPr>
        </p:nvSpPr>
        <p:spPr>
          <a:xfrm>
            <a:off x="0" y="188640"/>
            <a:ext cx="10287000" cy="1800200"/>
          </a:xfrm>
        </p:spPr>
        <p:txBody>
          <a:bodyPr>
            <a:normAutofit fontScale="90000"/>
          </a:bodyPr>
          <a:lstStyle/>
          <a:p>
            <a:r>
              <a:rPr lang="pt-BR" sz="3200" b="1" dirty="0" smtClean="0">
                <a:solidFill>
                  <a:srgbClr val="000000"/>
                </a:solidFill>
                <a:latin typeface="Arial" charset="0"/>
                <a:cs typeface="Arial" charset="0"/>
              </a:rPr>
              <a:t>Via seus produtos liberados ou interação célula-célula, ou reconhecendo produtos liberados por outras células, os Macrófagos </a:t>
            </a:r>
            <a:r>
              <a:rPr lang="pt-BR" sz="3200" b="1" dirty="0">
                <a:solidFill>
                  <a:srgbClr val="000000"/>
                </a:solidFill>
                <a:latin typeface="Arial" charset="0"/>
                <a:cs typeface="Arial" charset="0"/>
              </a:rPr>
              <a:t>interagem </a:t>
            </a:r>
            <a:r>
              <a:rPr lang="pt-BR" sz="3200" b="1" dirty="0" smtClean="0">
                <a:solidFill>
                  <a:srgbClr val="000000"/>
                </a:solidFill>
                <a:latin typeface="Arial" charset="0"/>
                <a:cs typeface="Arial" charset="0"/>
              </a:rPr>
              <a:t>com </a:t>
            </a:r>
            <a:r>
              <a:rPr lang="pt-BR" sz="3200" b="1" dirty="0">
                <a:solidFill>
                  <a:srgbClr val="000000"/>
                </a:solidFill>
                <a:latin typeface="Arial" charset="0"/>
                <a:cs typeface="Arial" charset="0"/>
              </a:rPr>
              <a:t>outras células da resposta </a:t>
            </a:r>
            <a:r>
              <a:rPr lang="pt-BR" sz="3200" b="1" dirty="0" smtClean="0">
                <a:solidFill>
                  <a:srgbClr val="000000"/>
                </a:solidFill>
                <a:latin typeface="Arial" charset="0"/>
                <a:cs typeface="Arial" charset="0"/>
              </a:rPr>
              <a:t>imune ou de diferentes tecidos</a:t>
            </a:r>
            <a:endParaRPr lang="pt-BR" sz="3200" b="1" dirty="0">
              <a:solidFill>
                <a:srgbClr val="0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figure 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1827038"/>
            <a:ext cx="46259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 Box 8"/>
          <p:cNvSpPr txBox="1">
            <a:spLocks noChangeArrowheads="1"/>
          </p:cNvSpPr>
          <p:nvPr/>
        </p:nvSpPr>
        <p:spPr bwMode="auto">
          <a:xfrm>
            <a:off x="0" y="59140"/>
            <a:ext cx="10287000" cy="1569660"/>
          </a:xfrm>
          <a:prstGeom prst="rect">
            <a:avLst/>
          </a:prstGeom>
          <a:solidFill>
            <a:schemeClr val="accent3">
              <a:lumMod val="20000"/>
              <a:lumOff val="80000"/>
            </a:schemeClr>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spcBef>
                <a:spcPct val="50000"/>
              </a:spcBef>
            </a:pPr>
            <a:r>
              <a:rPr lang="en-GB" sz="2000" b="1" dirty="0" err="1" smtClean="0">
                <a:latin typeface="Tahoma" charset="0"/>
                <a:cs typeface="Tahoma" charset="0"/>
              </a:rPr>
              <a:t>Alem</a:t>
            </a:r>
            <a:r>
              <a:rPr lang="en-GB" sz="2000" b="1" dirty="0" smtClean="0">
                <a:latin typeface="Tahoma" charset="0"/>
                <a:cs typeface="Tahoma" charset="0"/>
              </a:rPr>
              <a:t> disso, </a:t>
            </a:r>
            <a:r>
              <a:rPr lang="en-GB" sz="2000" b="1" dirty="0" err="1" smtClean="0">
                <a:latin typeface="Tahoma" charset="0"/>
                <a:cs typeface="Tahoma" charset="0"/>
              </a:rPr>
              <a:t>após</a:t>
            </a:r>
            <a:r>
              <a:rPr lang="en-GB" sz="2000" b="1" dirty="0" smtClean="0">
                <a:latin typeface="Tahoma" charset="0"/>
                <a:cs typeface="Tahoma" charset="0"/>
              </a:rPr>
              <a:t> </a:t>
            </a:r>
            <a:r>
              <a:rPr lang="en-GB" sz="2000" b="1" dirty="0" err="1">
                <a:latin typeface="Tahoma" charset="0"/>
                <a:cs typeface="Tahoma" charset="0"/>
              </a:rPr>
              <a:t>fagocitose</a:t>
            </a:r>
            <a:r>
              <a:rPr lang="en-GB" sz="2000" b="1" dirty="0">
                <a:latin typeface="Tahoma" charset="0"/>
                <a:cs typeface="Tahoma" charset="0"/>
              </a:rPr>
              <a:t> </a:t>
            </a:r>
            <a:r>
              <a:rPr lang="en-GB" sz="2000" b="1" dirty="0" err="1">
                <a:latin typeface="Tahoma" charset="0"/>
                <a:cs typeface="Tahoma" charset="0"/>
              </a:rPr>
              <a:t>ou</a:t>
            </a:r>
            <a:r>
              <a:rPr lang="en-GB" sz="2000" b="1" dirty="0">
                <a:latin typeface="Tahoma" charset="0"/>
                <a:cs typeface="Tahoma" charset="0"/>
              </a:rPr>
              <a:t> </a:t>
            </a:r>
            <a:r>
              <a:rPr lang="en-GB" sz="2000" b="1" dirty="0" err="1">
                <a:latin typeface="Tahoma" charset="0"/>
                <a:cs typeface="Tahoma" charset="0"/>
              </a:rPr>
              <a:t>interação</a:t>
            </a:r>
            <a:r>
              <a:rPr lang="en-GB" sz="2000" b="1" dirty="0">
                <a:latin typeface="Tahoma" charset="0"/>
                <a:cs typeface="Tahoma" charset="0"/>
              </a:rPr>
              <a:t> com </a:t>
            </a:r>
            <a:r>
              <a:rPr lang="en-GB" sz="2000" b="1" dirty="0" err="1" smtClean="0">
                <a:latin typeface="Tahoma" charset="0"/>
                <a:cs typeface="Tahoma" charset="0"/>
              </a:rPr>
              <a:t>substancias</a:t>
            </a:r>
            <a:r>
              <a:rPr lang="en-GB" sz="2000" b="1" dirty="0" smtClean="0">
                <a:latin typeface="Tahoma" charset="0"/>
                <a:cs typeface="Tahoma" charset="0"/>
              </a:rPr>
              <a:t>/</a:t>
            </a:r>
            <a:r>
              <a:rPr lang="en-GB" sz="2000" b="1" dirty="0" err="1" smtClean="0">
                <a:latin typeface="Tahoma" charset="0"/>
                <a:cs typeface="Tahoma" charset="0"/>
              </a:rPr>
              <a:t>moleculas</a:t>
            </a:r>
            <a:r>
              <a:rPr lang="en-GB" sz="2000" b="1" dirty="0" smtClean="0">
                <a:latin typeface="Tahoma" charset="0"/>
                <a:cs typeface="Tahoma" charset="0"/>
              </a:rPr>
              <a:t> </a:t>
            </a:r>
            <a:r>
              <a:rPr lang="en-GB" sz="2000" b="1" dirty="0" err="1">
                <a:latin typeface="Tahoma" charset="0"/>
                <a:cs typeface="Tahoma" charset="0"/>
              </a:rPr>
              <a:t>exogenas</a:t>
            </a:r>
            <a:r>
              <a:rPr lang="en-GB" sz="2000" b="1" dirty="0">
                <a:latin typeface="Tahoma" charset="0"/>
                <a:cs typeface="Tahoma" charset="0"/>
              </a:rPr>
              <a:t> </a:t>
            </a:r>
            <a:r>
              <a:rPr lang="en-GB" sz="2000" b="1" dirty="0" err="1">
                <a:latin typeface="Tahoma" charset="0"/>
                <a:cs typeface="Tahoma" charset="0"/>
              </a:rPr>
              <a:t>ou</a:t>
            </a:r>
            <a:r>
              <a:rPr lang="en-GB" sz="2000" b="1" dirty="0">
                <a:latin typeface="Tahoma" charset="0"/>
                <a:cs typeface="Tahoma" charset="0"/>
              </a:rPr>
              <a:t> </a:t>
            </a:r>
            <a:r>
              <a:rPr lang="en-GB" sz="2000" b="1" dirty="0" err="1" smtClean="0">
                <a:latin typeface="Tahoma" charset="0"/>
                <a:cs typeface="Tahoma" charset="0"/>
              </a:rPr>
              <a:t>endogenas</a:t>
            </a:r>
            <a:r>
              <a:rPr lang="en-GB" sz="2000" b="1" dirty="0" smtClean="0">
                <a:latin typeface="Tahoma" charset="0"/>
                <a:cs typeface="Tahoma" charset="0"/>
              </a:rPr>
              <a:t> (Ex. </a:t>
            </a:r>
            <a:r>
              <a:rPr lang="en-GB" sz="2000" b="1" dirty="0" err="1" smtClean="0">
                <a:latin typeface="Tahoma" charset="0"/>
                <a:cs typeface="Tahoma" charset="0"/>
              </a:rPr>
              <a:t>IFNgama</a:t>
            </a:r>
            <a:r>
              <a:rPr lang="en-GB" sz="2000" b="1" dirty="0" smtClean="0">
                <a:latin typeface="Tahoma" charset="0"/>
                <a:cs typeface="Tahoma" charset="0"/>
              </a:rPr>
              <a:t>), </a:t>
            </a:r>
            <a:r>
              <a:rPr lang="en-GB" sz="2000" b="1" dirty="0">
                <a:latin typeface="Tahoma" charset="0"/>
                <a:cs typeface="Tahoma" charset="0"/>
              </a:rPr>
              <a:t>macrófagos </a:t>
            </a:r>
            <a:r>
              <a:rPr lang="en-GB" sz="2000" b="1" dirty="0" smtClean="0">
                <a:latin typeface="Tahoma" charset="0"/>
                <a:cs typeface="Tahoma" charset="0"/>
              </a:rPr>
              <a:t>se </a:t>
            </a:r>
            <a:r>
              <a:rPr lang="en-GB" sz="2000" b="1" dirty="0" err="1" smtClean="0">
                <a:latin typeface="Tahoma" charset="0"/>
                <a:cs typeface="Tahoma" charset="0"/>
              </a:rPr>
              <a:t>tornam</a:t>
            </a:r>
            <a:r>
              <a:rPr lang="en-GB" sz="2000" b="1" dirty="0" smtClean="0">
                <a:latin typeface="Tahoma" charset="0"/>
                <a:cs typeface="Tahoma" charset="0"/>
              </a:rPr>
              <a:t> </a:t>
            </a:r>
            <a:r>
              <a:rPr lang="en-GB" sz="2000" b="1" dirty="0" err="1" smtClean="0">
                <a:latin typeface="Tahoma" charset="0"/>
                <a:cs typeface="Tahoma" charset="0"/>
              </a:rPr>
              <a:t>ativados</a:t>
            </a:r>
            <a:r>
              <a:rPr lang="en-GB" sz="2000" b="1" dirty="0">
                <a:latin typeface="Tahoma" charset="0"/>
                <a:cs typeface="Tahoma" charset="0"/>
              </a:rPr>
              <a:t> </a:t>
            </a:r>
            <a:r>
              <a:rPr lang="en-GB" sz="2000" b="1" dirty="0" smtClean="0">
                <a:latin typeface="Tahoma" charset="0"/>
                <a:cs typeface="Tahoma" charset="0"/>
              </a:rPr>
              <a:t>e </a:t>
            </a:r>
            <a:r>
              <a:rPr lang="en-GB" sz="2000" b="1" dirty="0" err="1">
                <a:latin typeface="Tahoma" charset="0"/>
                <a:cs typeface="Tahoma" charset="0"/>
              </a:rPr>
              <a:t>aumentam</a:t>
            </a:r>
            <a:r>
              <a:rPr lang="en-GB" sz="2000" b="1" dirty="0">
                <a:latin typeface="Tahoma" charset="0"/>
                <a:cs typeface="Tahoma" charset="0"/>
              </a:rPr>
              <a:t> </a:t>
            </a:r>
            <a:r>
              <a:rPr lang="en-GB" sz="2000" b="1" dirty="0" smtClean="0">
                <a:latin typeface="Tahoma" charset="0"/>
                <a:cs typeface="Tahoma" charset="0"/>
              </a:rPr>
              <a:t>a </a:t>
            </a:r>
            <a:r>
              <a:rPr lang="en-GB" sz="2800" b="1" dirty="0" err="1" smtClean="0">
                <a:latin typeface="Tahoma" charset="0"/>
                <a:cs typeface="Tahoma" charset="0"/>
              </a:rPr>
              <a:t>sua</a:t>
            </a:r>
            <a:r>
              <a:rPr lang="en-GB" sz="2800" b="1" dirty="0" smtClean="0">
                <a:latin typeface="Tahoma" charset="0"/>
                <a:cs typeface="Tahoma" charset="0"/>
              </a:rPr>
              <a:t> </a:t>
            </a:r>
            <a:r>
              <a:rPr lang="en-GB" sz="2800" b="1" u="sng" dirty="0" err="1" smtClean="0">
                <a:latin typeface="Tahoma" charset="0"/>
                <a:cs typeface="Tahoma" charset="0"/>
              </a:rPr>
              <a:t>atividade</a:t>
            </a:r>
            <a:r>
              <a:rPr lang="en-GB" sz="2800" b="1" u="sng" dirty="0" smtClean="0">
                <a:latin typeface="Tahoma" charset="0"/>
                <a:cs typeface="Tahoma" charset="0"/>
              </a:rPr>
              <a:t> </a:t>
            </a:r>
            <a:r>
              <a:rPr lang="en-GB" sz="2800" b="1" u="sng" dirty="0" err="1" smtClean="0">
                <a:latin typeface="Tahoma" charset="0"/>
                <a:cs typeface="Tahoma" charset="0"/>
              </a:rPr>
              <a:t>microbicida</a:t>
            </a:r>
            <a:r>
              <a:rPr lang="en-GB" sz="2800" b="1" u="sng" dirty="0" smtClean="0">
                <a:latin typeface="Tahoma" charset="0"/>
                <a:cs typeface="Tahoma" charset="0"/>
              </a:rPr>
              <a:t> e </a:t>
            </a:r>
            <a:r>
              <a:rPr lang="en-GB" sz="2800" b="1" u="sng" dirty="0" err="1" smtClean="0">
                <a:latin typeface="Tahoma" charset="0"/>
                <a:cs typeface="Tahoma" charset="0"/>
              </a:rPr>
              <a:t>produzem</a:t>
            </a:r>
            <a:r>
              <a:rPr lang="en-GB" sz="2800" b="1" u="sng" dirty="0" smtClean="0">
                <a:latin typeface="Tahoma" charset="0"/>
                <a:cs typeface="Tahoma" charset="0"/>
              </a:rPr>
              <a:t> </a:t>
            </a:r>
            <a:r>
              <a:rPr lang="en-GB" sz="2800" b="1" u="sng" dirty="0" err="1" smtClean="0">
                <a:latin typeface="Tahoma" charset="0"/>
                <a:cs typeface="Tahoma" charset="0"/>
              </a:rPr>
              <a:t>mais</a:t>
            </a:r>
            <a:r>
              <a:rPr lang="en-GB" sz="2800" b="1" u="sng" dirty="0" smtClean="0">
                <a:latin typeface="Tahoma" charset="0"/>
                <a:cs typeface="Tahoma" charset="0"/>
              </a:rPr>
              <a:t> NO, H</a:t>
            </a:r>
            <a:r>
              <a:rPr lang="en-GB" sz="2800" b="1" u="sng" baseline="-25000" dirty="0" smtClean="0">
                <a:latin typeface="Tahoma" charset="0"/>
                <a:cs typeface="Tahoma" charset="0"/>
              </a:rPr>
              <a:t>2</a:t>
            </a:r>
            <a:r>
              <a:rPr lang="en-GB" sz="2800" b="1" u="sng" dirty="0" smtClean="0">
                <a:latin typeface="Tahoma" charset="0"/>
                <a:cs typeface="Tahoma" charset="0"/>
              </a:rPr>
              <a:t>O</a:t>
            </a:r>
            <a:r>
              <a:rPr lang="en-GB" sz="2800" b="1" u="sng" baseline="-25000" dirty="0" smtClean="0">
                <a:latin typeface="Tahoma" charset="0"/>
                <a:cs typeface="Tahoma" charset="0"/>
              </a:rPr>
              <a:t>2</a:t>
            </a:r>
            <a:r>
              <a:rPr lang="en-GB" sz="2800" b="1" u="sng" dirty="0" smtClean="0">
                <a:latin typeface="Tahoma" charset="0"/>
                <a:cs typeface="Tahoma" charset="0"/>
              </a:rPr>
              <a:t>, </a:t>
            </a:r>
            <a:r>
              <a:rPr lang="en-GB" sz="2800" b="1" u="sng" dirty="0" err="1" smtClean="0">
                <a:latin typeface="Tahoma" charset="0"/>
                <a:cs typeface="Tahoma" charset="0"/>
              </a:rPr>
              <a:t>peptidios</a:t>
            </a:r>
            <a:r>
              <a:rPr lang="en-GB" sz="2800" b="1" u="sng" dirty="0" smtClean="0">
                <a:latin typeface="Tahoma" charset="0"/>
                <a:cs typeface="Tahoma" charset="0"/>
              </a:rPr>
              <a:t> antimicrobianos </a:t>
            </a:r>
            <a:r>
              <a:rPr lang="en-GB" sz="2800" b="1" u="sng" dirty="0" err="1" smtClean="0">
                <a:latin typeface="Tahoma" charset="0"/>
                <a:cs typeface="Tahoma" charset="0"/>
              </a:rPr>
              <a:t>como</a:t>
            </a:r>
            <a:r>
              <a:rPr lang="en-GB" sz="2800" b="1" u="sng" dirty="0" smtClean="0">
                <a:latin typeface="Tahoma" charset="0"/>
                <a:cs typeface="Tahoma" charset="0"/>
              </a:rPr>
              <a:t> defensinas, </a:t>
            </a:r>
            <a:r>
              <a:rPr lang="en-GB" sz="2800" b="1" u="sng" dirty="0" err="1" smtClean="0">
                <a:latin typeface="Tahoma" charset="0"/>
                <a:cs typeface="Tahoma" charset="0"/>
              </a:rPr>
              <a:t>etc</a:t>
            </a:r>
            <a:endParaRPr lang="en-GB" sz="2000" b="1" u="sng" dirty="0">
              <a:latin typeface="Tahoma" charset="0"/>
              <a:cs typeface="Tahoma" charset="0"/>
            </a:endParaRPr>
          </a:p>
        </p:txBody>
      </p:sp>
      <p:pic>
        <p:nvPicPr>
          <p:cNvPr id="645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763" y="2709316"/>
            <a:ext cx="497205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56902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3"/>
          <p:cNvSpPr txBox="1">
            <a:spLocks noChangeArrowheads="1"/>
          </p:cNvSpPr>
          <p:nvPr/>
        </p:nvSpPr>
        <p:spPr bwMode="auto">
          <a:xfrm>
            <a:off x="3657600" y="6248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b="1">
                <a:latin typeface="Times New Roman" charset="0"/>
              </a:rPr>
              <a:t>  </a:t>
            </a:r>
          </a:p>
        </p:txBody>
      </p:sp>
      <p:sp>
        <p:nvSpPr>
          <p:cNvPr id="23554" name="Text Box 4"/>
          <p:cNvSpPr txBox="1">
            <a:spLocks noChangeArrowheads="1"/>
          </p:cNvSpPr>
          <p:nvPr/>
        </p:nvSpPr>
        <p:spPr bwMode="auto">
          <a:xfrm>
            <a:off x="1981200" y="62484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GB" b="1">
              <a:latin typeface="Times New Roman" charset="0"/>
            </a:endParaRPr>
          </a:p>
        </p:txBody>
      </p:sp>
      <p:pic>
        <p:nvPicPr>
          <p:cNvPr id="235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7600" y="2892425"/>
            <a:ext cx="4422775"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60350"/>
            <a:ext cx="4356100"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425" y="3656013"/>
            <a:ext cx="359092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1"/>
          <p:cNvSpPr txBox="1">
            <a:spLocks noChangeArrowheads="1"/>
          </p:cNvSpPr>
          <p:nvPr/>
        </p:nvSpPr>
        <p:spPr bwMode="auto">
          <a:xfrm>
            <a:off x="4639444" y="692150"/>
            <a:ext cx="583264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b="1" dirty="0"/>
              <a:t>Diferenciação e proliferação das Células são coordenados por citocinas e fatores de </a:t>
            </a:r>
            <a:r>
              <a:rPr lang="pt-BR" b="1" dirty="0" smtClean="0"/>
              <a:t>crescimento</a:t>
            </a:r>
          </a:p>
          <a:p>
            <a:pPr algn="ctr"/>
            <a:endParaRPr lang="pt-BR" b="1" dirty="0"/>
          </a:p>
          <a:p>
            <a:pPr algn="ctr"/>
            <a:r>
              <a:rPr lang="pt-BR" b="1" dirty="0" smtClean="0"/>
              <a:t>Aula Profa. Kellen </a:t>
            </a:r>
            <a:endParaRPr lang="pt-BR" b="1"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figure 2-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8" y="1357313"/>
            <a:ext cx="9310687"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Text Box 3"/>
          <p:cNvSpPr txBox="1">
            <a:spLocks noChangeArrowheads="1"/>
          </p:cNvSpPr>
          <p:nvPr/>
        </p:nvSpPr>
        <p:spPr bwMode="auto">
          <a:xfrm>
            <a:off x="214313" y="152400"/>
            <a:ext cx="100012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800" b="1">
                <a:cs typeface="Arial" charset="0"/>
              </a:rPr>
              <a:t>Macrófago  possui vários mecanismos para matar os patógenos  </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1214438"/>
            <a:ext cx="623887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ext Box 8"/>
          <p:cNvSpPr txBox="1">
            <a:spLocks noChangeArrowheads="1"/>
          </p:cNvSpPr>
          <p:nvPr/>
        </p:nvSpPr>
        <p:spPr bwMode="auto">
          <a:xfrm>
            <a:off x="285750" y="196850"/>
            <a:ext cx="96202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800" b="1">
                <a:cs typeface="Arial" charset="0"/>
              </a:rPr>
              <a:t>A fagocitose ativa o “burst” respiratório nas células fagociticas</a:t>
            </a:r>
          </a:p>
        </p:txBody>
      </p:sp>
      <p:sp>
        <p:nvSpPr>
          <p:cNvPr id="68611" name="Retângulo 3"/>
          <p:cNvSpPr>
            <a:spLocks noChangeArrowheads="1"/>
          </p:cNvSpPr>
          <p:nvPr/>
        </p:nvSpPr>
        <p:spPr bwMode="auto">
          <a:xfrm>
            <a:off x="428625" y="5818188"/>
            <a:ext cx="9429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t-BR" sz="1800"/>
              <a:t>Phagocytosis and respiratory burst in professional phagocytes are regulated by partially overlapping signaling pathways. In neutrophils and macrophages stimulation of immunoglobulin G (IgG) receptors triggers phagocytosis and respiratory burst.</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ROI PR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5184775"/>
            <a:ext cx="82232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3" descr="r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013" y="979488"/>
            <a:ext cx="5545137"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8"/>
          <p:cNvSpPr txBox="1">
            <a:spLocks noChangeArrowheads="1"/>
          </p:cNvSpPr>
          <p:nvPr/>
        </p:nvSpPr>
        <p:spPr bwMode="auto">
          <a:xfrm>
            <a:off x="319088" y="-26988"/>
            <a:ext cx="9182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b="1">
                <a:solidFill>
                  <a:srgbClr val="000000"/>
                </a:solidFill>
                <a:cs typeface="Arial" charset="0"/>
              </a:rPr>
              <a:t>Produção de reativos de oxigênio e de nitrogênio são importantes para matar microrganismos</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figure 2-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038" y="1341438"/>
            <a:ext cx="4783137" cy="50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 Box 8"/>
          <p:cNvSpPr txBox="1">
            <a:spLocks noChangeArrowheads="1"/>
          </p:cNvSpPr>
          <p:nvPr/>
        </p:nvSpPr>
        <p:spPr bwMode="auto">
          <a:xfrm>
            <a:off x="0" y="44624"/>
            <a:ext cx="10287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800" b="1" dirty="0" err="1">
                <a:solidFill>
                  <a:srgbClr val="000000"/>
                </a:solidFill>
                <a:cs typeface="Arial" charset="0"/>
              </a:rPr>
              <a:t>Produção</a:t>
            </a:r>
            <a:r>
              <a:rPr lang="en-GB" sz="2800" b="1" dirty="0">
                <a:solidFill>
                  <a:srgbClr val="000000"/>
                </a:solidFill>
                <a:cs typeface="Arial" charset="0"/>
              </a:rPr>
              <a:t> de </a:t>
            </a:r>
            <a:r>
              <a:rPr lang="en-GB" sz="2800" b="1" dirty="0" err="1">
                <a:solidFill>
                  <a:srgbClr val="000000"/>
                </a:solidFill>
                <a:cs typeface="Arial" charset="0"/>
              </a:rPr>
              <a:t>reativos</a:t>
            </a:r>
            <a:r>
              <a:rPr lang="en-GB" sz="2800" b="1" dirty="0">
                <a:solidFill>
                  <a:srgbClr val="000000"/>
                </a:solidFill>
                <a:cs typeface="Arial" charset="0"/>
              </a:rPr>
              <a:t> de </a:t>
            </a:r>
            <a:r>
              <a:rPr lang="en-GB" sz="2800" b="1" dirty="0" err="1">
                <a:solidFill>
                  <a:srgbClr val="000000"/>
                </a:solidFill>
                <a:cs typeface="Arial" charset="0"/>
              </a:rPr>
              <a:t>oxigênio</a:t>
            </a:r>
            <a:r>
              <a:rPr lang="en-GB" sz="2800" b="1" dirty="0">
                <a:solidFill>
                  <a:srgbClr val="000000"/>
                </a:solidFill>
                <a:cs typeface="Arial" charset="0"/>
              </a:rPr>
              <a:t> e de </a:t>
            </a:r>
            <a:r>
              <a:rPr lang="en-GB" sz="2800" b="1" dirty="0" err="1">
                <a:solidFill>
                  <a:srgbClr val="000000"/>
                </a:solidFill>
                <a:cs typeface="Arial" charset="0"/>
              </a:rPr>
              <a:t>nitrogênio</a:t>
            </a:r>
            <a:r>
              <a:rPr lang="en-GB" sz="2800" b="1" dirty="0">
                <a:solidFill>
                  <a:srgbClr val="000000"/>
                </a:solidFill>
                <a:cs typeface="Arial" charset="0"/>
              </a:rPr>
              <a:t> </a:t>
            </a:r>
            <a:r>
              <a:rPr lang="en-GB" sz="2800" b="1" dirty="0" err="1">
                <a:solidFill>
                  <a:srgbClr val="000000"/>
                </a:solidFill>
                <a:cs typeface="Arial" charset="0"/>
              </a:rPr>
              <a:t>são</a:t>
            </a:r>
            <a:r>
              <a:rPr lang="en-GB" sz="2800" b="1" dirty="0">
                <a:solidFill>
                  <a:srgbClr val="000000"/>
                </a:solidFill>
                <a:cs typeface="Arial" charset="0"/>
              </a:rPr>
              <a:t> </a:t>
            </a:r>
            <a:r>
              <a:rPr lang="en-GB" sz="2800" b="1" dirty="0" err="1">
                <a:solidFill>
                  <a:srgbClr val="000000"/>
                </a:solidFill>
                <a:cs typeface="Arial" charset="0"/>
              </a:rPr>
              <a:t>importantes</a:t>
            </a:r>
            <a:r>
              <a:rPr lang="en-GB" sz="2800" b="1" dirty="0">
                <a:solidFill>
                  <a:srgbClr val="000000"/>
                </a:solidFill>
                <a:cs typeface="Arial" charset="0"/>
              </a:rPr>
              <a:t> </a:t>
            </a:r>
            <a:r>
              <a:rPr lang="en-GB" sz="2800" b="1" dirty="0" err="1">
                <a:solidFill>
                  <a:srgbClr val="000000"/>
                </a:solidFill>
                <a:cs typeface="Arial" charset="0"/>
              </a:rPr>
              <a:t>para</a:t>
            </a:r>
            <a:r>
              <a:rPr lang="en-GB" sz="2800" b="1" dirty="0">
                <a:solidFill>
                  <a:srgbClr val="000000"/>
                </a:solidFill>
                <a:cs typeface="Arial" charset="0"/>
              </a:rPr>
              <a:t> </a:t>
            </a:r>
            <a:r>
              <a:rPr lang="en-GB" sz="2800" b="1" dirty="0" err="1">
                <a:solidFill>
                  <a:srgbClr val="000000"/>
                </a:solidFill>
                <a:cs typeface="Arial" charset="0"/>
              </a:rPr>
              <a:t>matar</a:t>
            </a:r>
            <a:r>
              <a:rPr lang="en-GB" sz="2800" b="1" dirty="0">
                <a:solidFill>
                  <a:srgbClr val="000000"/>
                </a:solidFill>
                <a:cs typeface="Arial" charset="0"/>
              </a:rPr>
              <a:t> </a:t>
            </a:r>
            <a:r>
              <a:rPr lang="en-GB" sz="2800" b="1" dirty="0" err="1">
                <a:solidFill>
                  <a:srgbClr val="000000"/>
                </a:solidFill>
                <a:cs typeface="Arial" charset="0"/>
              </a:rPr>
              <a:t>microrganismos</a:t>
            </a:r>
            <a:endParaRPr lang="en-GB" sz="2800" b="1" dirty="0">
              <a:solidFill>
                <a:srgbClr val="000000"/>
              </a:solidFill>
              <a:cs typeface="Arial" charset="0"/>
            </a:endParaRPr>
          </a:p>
        </p:txBody>
      </p:sp>
      <p:grpSp>
        <p:nvGrpSpPr>
          <p:cNvPr id="70659" name="Group 2"/>
          <p:cNvGrpSpPr>
            <a:grpSpLocks/>
          </p:cNvGrpSpPr>
          <p:nvPr/>
        </p:nvGrpSpPr>
        <p:grpSpPr bwMode="auto">
          <a:xfrm>
            <a:off x="287338" y="2205038"/>
            <a:ext cx="4351337" cy="3362325"/>
            <a:chOff x="749" y="70"/>
            <a:chExt cx="5035" cy="4295"/>
          </a:xfrm>
        </p:grpSpPr>
        <p:pic>
          <p:nvPicPr>
            <p:cNvPr id="70660" name="Picture 3" descr="iN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 y="70"/>
              <a:ext cx="4984" cy="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4" descr="n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 y="2119"/>
              <a:ext cx="5035" cy="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071563"/>
            <a:ext cx="9177338"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928813"/>
            <a:ext cx="44926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 Box 8"/>
          <p:cNvSpPr txBox="1">
            <a:spLocks noChangeArrowheads="1"/>
          </p:cNvSpPr>
          <p:nvPr/>
        </p:nvSpPr>
        <p:spPr bwMode="auto">
          <a:xfrm>
            <a:off x="285750" y="196850"/>
            <a:ext cx="96202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800" b="1">
                <a:cs typeface="Arial" charset="0"/>
              </a:rPr>
              <a:t>Produção de Óxido Nítrico por macrófagos pode ser induzida por citocinas,  produtos de bactérias, tumores</a:t>
            </a:r>
          </a:p>
        </p:txBody>
      </p:sp>
      <p:pic>
        <p:nvPicPr>
          <p:cNvPr id="7270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928813"/>
            <a:ext cx="5286375"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1221962429"/>
              </p:ext>
            </p:extLst>
          </p:nvPr>
        </p:nvGraphicFramePr>
        <p:xfrm>
          <a:off x="247650" y="849313"/>
          <a:ext cx="5845175" cy="3681535"/>
        </p:xfrm>
        <a:graphic>
          <a:graphicData uri="http://schemas.openxmlformats.org/drawingml/2006/table">
            <a:tbl>
              <a:tblPr/>
              <a:tblGrid>
                <a:gridCol w="2543175"/>
                <a:gridCol w="2624138"/>
                <a:gridCol w="525462"/>
                <a:gridCol w="76200"/>
                <a:gridCol w="76200"/>
              </a:tblGrid>
              <a:tr h="295209">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a:ln>
                          <a:noFill/>
                        </a:ln>
                        <a:solidFill>
                          <a:schemeClr val="accent2"/>
                        </a:solidFill>
                        <a:effectLst/>
                        <a:latin typeface="Times New Roman" charset="0"/>
                        <a:ea typeface="ＭＳ Ｐゴシック" charset="0"/>
                        <a:cs typeface="ＭＳ Ｐゴシック" charset="0"/>
                      </a:endParaRPr>
                    </a:p>
                  </a:txBody>
                  <a:tcPr marL="10460" marR="10460" marT="10450" marB="10450" anchor="ct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996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Times New Roman" charset="0"/>
                          <a:ea typeface="ＭＳ Ｐゴシック" charset="0"/>
                          <a:cs typeface="ＭＳ Ｐゴシック" charset="0"/>
                        </a:rPr>
                        <a:t>Table 4. Oxygen-independent mechanisms of intracellular killing </a:t>
                      </a:r>
                      <a:endParaRPr kumimoji="0" lang="en-US" sz="1800" b="0" i="0" u="none" strike="noStrike" cap="none" normalizeH="0" baseline="0" dirty="0">
                        <a:ln>
                          <a:noFill/>
                        </a:ln>
                        <a:solidFill>
                          <a:schemeClr val="bg1"/>
                        </a:solidFill>
                        <a:effectLst/>
                        <a:latin typeface="Times New Roman" charset="0"/>
                        <a:ea typeface="ＭＳ Ｐゴシック" charset="0"/>
                        <a:cs typeface="ＭＳ Ｐゴシック" charset="0"/>
                      </a:endParaRPr>
                    </a:p>
                  </a:txBody>
                  <a:tcPr marL="15690" marR="15690" marT="15674" marB="15674" horzOverflow="overflow">
                    <a:lnL>
                      <a:noFill/>
                    </a:lnL>
                    <a:lnR>
                      <a:noFill/>
                    </a:lnR>
                    <a:lnT>
                      <a:noFill/>
                    </a:lnT>
                    <a:lnB>
                      <a:noFill/>
                    </a:lnB>
                    <a:lnTlToBr>
                      <a:noFill/>
                    </a:lnTlToBr>
                    <a:lnBlToTr>
                      <a:noFill/>
                    </a:lnBlToTr>
                    <a:solidFill>
                      <a:srgbClr val="800000"/>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a:ln>
                          <a:noFill/>
                        </a:ln>
                        <a:solidFill>
                          <a:schemeClr val="accent2"/>
                        </a:solidFill>
                        <a:effectLst/>
                        <a:latin typeface="Times New Roman" charset="0"/>
                        <a:ea typeface="ＭＳ Ｐゴシック" charset="0"/>
                        <a:cs typeface="ＭＳ Ｐゴシック" charset="0"/>
                      </a:endParaRPr>
                    </a:p>
                  </a:txBody>
                  <a:tcPr marL="25104" marR="25104" marT="12539" marB="12539"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a:ln>
                          <a:noFill/>
                        </a:ln>
                        <a:solidFill>
                          <a:schemeClr val="accent2"/>
                        </a:solidFill>
                        <a:effectLst/>
                        <a:latin typeface="Times New Roman" charset="0"/>
                        <a:ea typeface="ＭＳ Ｐゴシック" charset="0"/>
                        <a:cs typeface="ＭＳ Ｐゴシック" charset="0"/>
                      </a:endParaRPr>
                    </a:p>
                  </a:txBody>
                  <a:tcPr marL="25104" marR="25104" marT="12539" marB="125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a:ln>
                          <a:noFill/>
                        </a:ln>
                        <a:solidFill>
                          <a:schemeClr val="accent2"/>
                        </a:solidFill>
                        <a:effectLst/>
                        <a:latin typeface="Times New Roman" charset="0"/>
                        <a:ea typeface="ＭＳ Ｐゴシック" charset="0"/>
                        <a:cs typeface="ＭＳ Ｐゴシック" charset="0"/>
                      </a:endParaRPr>
                    </a:p>
                  </a:txBody>
                  <a:tcPr marL="25104" marR="25104" marT="12539" marB="125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3060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a:ln>
                            <a:noFill/>
                          </a:ln>
                          <a:solidFill>
                            <a:schemeClr val="accent2"/>
                          </a:solidFill>
                          <a:effectLst/>
                          <a:latin typeface="Times New Roman" charset="0"/>
                          <a:ea typeface="ＭＳ Ｐゴシック" charset="0"/>
                          <a:cs typeface="ＭＳ Ｐゴシック" charset="0"/>
                        </a:rPr>
                        <a:t>Effector Molecule</a:t>
                      </a:r>
                      <a:endParaRPr kumimoji="0" lang="pt-BR" sz="1800" b="0" i="0" u="none" strike="noStrike" cap="none" normalizeH="0" baseline="0">
                        <a:ln>
                          <a:noFill/>
                        </a:ln>
                        <a:solidFill>
                          <a:schemeClr val="accent2"/>
                        </a:solidFill>
                        <a:effectLst/>
                        <a:latin typeface="Times New Roman" charset="0"/>
                        <a:ea typeface="ＭＳ Ｐゴシック" charset="0"/>
                        <a:cs typeface="ＭＳ Ｐゴシック" charset="0"/>
                      </a:endParaRPr>
                    </a:p>
                  </a:txBody>
                  <a:tcPr marL="15690" marR="15690" marT="15674" marB="15674" horzOverflow="overflow">
                    <a:lnL>
                      <a:noFill/>
                    </a:lnL>
                    <a:lnR>
                      <a:noFill/>
                    </a:lnR>
                    <a:lnT>
                      <a:noFill/>
                    </a:lnT>
                    <a:lnB>
                      <a:noFill/>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a:ln>
                            <a:noFill/>
                          </a:ln>
                          <a:solidFill>
                            <a:schemeClr val="accent2"/>
                          </a:solidFill>
                          <a:effectLst/>
                          <a:latin typeface="Times New Roman" charset="0"/>
                          <a:ea typeface="ＭＳ Ｐゴシック" charset="0"/>
                          <a:cs typeface="ＭＳ Ｐゴシック" charset="0"/>
                        </a:rPr>
                        <a:t>Function</a:t>
                      </a:r>
                      <a:endParaRPr kumimoji="0" lang="pt-BR" sz="1800" b="0" i="0" u="none" strike="noStrike" cap="none" normalizeH="0" baseline="0">
                        <a:ln>
                          <a:noFill/>
                        </a:ln>
                        <a:solidFill>
                          <a:schemeClr val="accent2"/>
                        </a:solidFill>
                        <a:effectLst/>
                        <a:latin typeface="Times New Roman" charset="0"/>
                        <a:ea typeface="ＭＳ Ｐゴシック" charset="0"/>
                        <a:cs typeface="ＭＳ Ｐゴシック" charset="0"/>
                      </a:endParaRPr>
                    </a:p>
                  </a:txBody>
                  <a:tcPr marL="15690" marR="15690" marT="15674" marB="15674" horzOverflow="overflow">
                    <a:lnL>
                      <a:noFill/>
                    </a:lnL>
                    <a:lnR>
                      <a:noFill/>
                    </a:lnR>
                    <a:lnT>
                      <a:noFill/>
                    </a:lnT>
                    <a:lnB>
                      <a:noFill/>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a:ln>
                          <a:noFill/>
                        </a:ln>
                        <a:solidFill>
                          <a:schemeClr val="accent2"/>
                        </a:solidFill>
                        <a:effectLst/>
                        <a:latin typeface="Times New Roman" charset="0"/>
                        <a:ea typeface="ＭＳ Ｐゴシック" charset="0"/>
                        <a:cs typeface="ＭＳ Ｐゴシック" charset="0"/>
                      </a:endParaRPr>
                    </a:p>
                  </a:txBody>
                  <a:tcPr marL="25104" marR="25104" marT="12539" marB="12539"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a:ln>
                          <a:noFill/>
                        </a:ln>
                        <a:solidFill>
                          <a:schemeClr val="accent2"/>
                        </a:solidFill>
                        <a:effectLst/>
                        <a:latin typeface="Times New Roman" charset="0"/>
                        <a:ea typeface="ＭＳ Ｐゴシック" charset="0"/>
                        <a:cs typeface="ＭＳ Ｐゴシック" charset="0"/>
                      </a:endParaRPr>
                    </a:p>
                  </a:txBody>
                  <a:tcPr marL="25104" marR="25104" marT="12539" marB="125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a:ln>
                          <a:noFill/>
                        </a:ln>
                        <a:solidFill>
                          <a:schemeClr val="accent2"/>
                        </a:solidFill>
                        <a:effectLst/>
                        <a:latin typeface="Times New Roman" charset="0"/>
                        <a:ea typeface="ＭＳ Ｐゴシック" charset="0"/>
                        <a:cs typeface="ＭＳ Ｐゴシック" charset="0"/>
                      </a:endParaRPr>
                    </a:p>
                  </a:txBody>
                  <a:tcPr marL="25104" marR="25104" marT="12539" marB="125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001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a:ln>
                            <a:noFill/>
                          </a:ln>
                          <a:solidFill>
                            <a:schemeClr val="accent2"/>
                          </a:solidFill>
                          <a:effectLst/>
                          <a:latin typeface="Times New Roman" charset="0"/>
                          <a:ea typeface="ＭＳ Ｐゴシック" charset="0"/>
                          <a:cs typeface="ＭＳ Ｐゴシック" charset="0"/>
                        </a:rPr>
                        <a:t>Cationic proteins (including cathepsin)</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a:ln>
                            <a:noFill/>
                          </a:ln>
                          <a:solidFill>
                            <a:schemeClr val="accent2"/>
                          </a:solidFill>
                          <a:effectLst/>
                          <a:latin typeface="Times New Roman" charset="0"/>
                          <a:ea typeface="ＭＳ Ｐゴシック" charset="0"/>
                          <a:cs typeface="ＭＳ Ｐゴシック" charset="0"/>
                        </a:rPr>
                        <a:t>Lysozyme</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a:ln>
                            <a:noFill/>
                          </a:ln>
                          <a:solidFill>
                            <a:schemeClr val="accent2"/>
                          </a:solidFill>
                          <a:effectLst/>
                          <a:latin typeface="Times New Roman" charset="0"/>
                          <a:ea typeface="ＭＳ Ｐゴシック" charset="0"/>
                          <a:cs typeface="ＭＳ Ｐゴシック" charset="0"/>
                        </a:rPr>
                        <a:t>Lactoferrin</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a:ln>
                            <a:noFill/>
                          </a:ln>
                          <a:solidFill>
                            <a:schemeClr val="accent2"/>
                          </a:solidFill>
                          <a:effectLst/>
                          <a:latin typeface="Times New Roman" charset="0"/>
                          <a:ea typeface="ＭＳ Ｐゴシック" charset="0"/>
                          <a:cs typeface="ＭＳ Ｐゴシック" charset="0"/>
                        </a:rPr>
                        <a:t>Proteolytic and hydrolytic enzymes</a:t>
                      </a:r>
                    </a:p>
                  </a:txBody>
                  <a:tcPr marL="15690" marR="15690" marT="15674" marB="15674" horzOverflow="overflow">
                    <a:lnL>
                      <a:noFill/>
                    </a:lnL>
                    <a:lnR>
                      <a:noFill/>
                    </a:lnR>
                    <a:lnT>
                      <a:noFill/>
                    </a:lnT>
                    <a:lnB>
                      <a:noFill/>
                    </a:lnB>
                    <a:lnTlToBr>
                      <a:noFill/>
                    </a:lnTlToBr>
                    <a:lnBlToTr>
                      <a:noFill/>
                    </a:lnBlToTr>
                    <a:solidFill>
                      <a:srgbClr val="F3F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accent2"/>
                          </a:solidFill>
                          <a:effectLst/>
                          <a:latin typeface="Times New Roman" charset="0"/>
                          <a:ea typeface="ＭＳ Ｐゴシック" charset="0"/>
                          <a:cs typeface="ＭＳ Ｐゴシック" charset="0"/>
                        </a:rPr>
                        <a:t>Damage to microbial membranes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accent2"/>
                          </a:solidFill>
                          <a:effectLst/>
                          <a:latin typeface="Times New Roman" charset="0"/>
                          <a:ea typeface="ＭＳ Ｐゴシック" charset="0"/>
                          <a:cs typeface="ＭＳ Ｐゴシック" charset="0"/>
                        </a:rPr>
                        <a:t>Splits mucopeptide in bacterial cell wall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accent2"/>
                          </a:solidFill>
                          <a:effectLst/>
                          <a:latin typeface="Times New Roman" charset="0"/>
                          <a:ea typeface="ＭＳ Ｐゴシック" charset="0"/>
                          <a:cs typeface="ＭＳ Ｐゴシック" charset="0"/>
                        </a:rPr>
                        <a:t>Deprives proliferating bacteria of iron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accent2"/>
                          </a:solidFill>
                          <a:effectLst/>
                          <a:latin typeface="Times New Roman" charset="0"/>
                          <a:ea typeface="ＭＳ Ｐゴシック" charset="0"/>
                          <a:cs typeface="ＭＳ Ｐゴシック" charset="0"/>
                        </a:rPr>
                        <a:t>Digestion of killed organisms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accent2"/>
                          </a:solidFill>
                          <a:effectLst/>
                          <a:latin typeface="Times New Roman" charset="0"/>
                          <a:ea typeface="ＭＳ Ｐゴシック" charset="0"/>
                          <a:cs typeface="ＭＳ Ｐゴシック" charset="0"/>
                        </a:rPr>
                        <a:t> </a:t>
                      </a:r>
                    </a:p>
                  </a:txBody>
                  <a:tcPr marL="15690" marR="15690" marT="15674" marB="15674" horzOverflow="overflow">
                    <a:lnL>
                      <a:noFill/>
                    </a:lnL>
                    <a:lnR>
                      <a:noFill/>
                    </a:lnR>
                    <a:lnT>
                      <a:noFill/>
                    </a:lnT>
                    <a:lnB>
                      <a:noFill/>
                    </a:lnB>
                    <a:lnTlToBr>
                      <a:noFill/>
                    </a:lnTlToBr>
                    <a:lnBlToTr>
                      <a:noFill/>
                    </a:lnBlToTr>
                    <a:solidFill>
                      <a:srgbClr val="F3F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a:ln>
                          <a:noFill/>
                        </a:ln>
                        <a:solidFill>
                          <a:schemeClr val="accent2"/>
                        </a:solidFill>
                        <a:effectLst/>
                        <a:latin typeface="Times New Roman" charset="0"/>
                        <a:ea typeface="ＭＳ Ｐゴシック" charset="0"/>
                        <a:cs typeface="ＭＳ Ｐゴシック" charset="0"/>
                      </a:endParaRPr>
                    </a:p>
                  </a:txBody>
                  <a:tcPr marL="25104" marR="25104" marT="12539" marB="12539"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a:ln>
                          <a:noFill/>
                        </a:ln>
                        <a:solidFill>
                          <a:schemeClr val="accent2"/>
                        </a:solidFill>
                        <a:effectLst/>
                        <a:latin typeface="Times New Roman" charset="0"/>
                        <a:ea typeface="ＭＳ Ｐゴシック" charset="0"/>
                        <a:cs typeface="ＭＳ Ｐゴシック" charset="0"/>
                      </a:endParaRPr>
                    </a:p>
                  </a:txBody>
                  <a:tcPr marL="25104" marR="25104" marT="12539" marB="125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dirty="0">
                        <a:ln>
                          <a:noFill/>
                        </a:ln>
                        <a:solidFill>
                          <a:schemeClr val="accent2"/>
                        </a:solidFill>
                        <a:effectLst/>
                        <a:latin typeface="Times New Roman" charset="0"/>
                        <a:ea typeface="ＭＳ Ｐゴシック" charset="0"/>
                        <a:cs typeface="ＭＳ Ｐゴシック" charset="0"/>
                      </a:endParaRPr>
                    </a:p>
                  </a:txBody>
                  <a:tcPr marL="25104" marR="25104" marT="12539" marB="125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3751" name="Rectangle 1"/>
          <p:cNvSpPr>
            <a:spLocks noChangeArrowheads="1"/>
          </p:cNvSpPr>
          <p:nvPr/>
        </p:nvSpPr>
        <p:spPr bwMode="auto">
          <a:xfrm>
            <a:off x="0" y="0"/>
            <a:ext cx="1028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latin typeface="Arial Narrow" charset="0"/>
            </a:endParaRPr>
          </a:p>
          <a:p>
            <a:pPr algn="ctr"/>
            <a:r>
              <a:rPr lang="en-US"/>
              <a:t> </a:t>
            </a:r>
          </a:p>
        </p:txBody>
      </p:sp>
      <p:sp>
        <p:nvSpPr>
          <p:cNvPr id="73752" name="Rectangle 2"/>
          <p:cNvSpPr>
            <a:spLocks noChangeArrowheads="1"/>
          </p:cNvSpPr>
          <p:nvPr/>
        </p:nvSpPr>
        <p:spPr bwMode="auto">
          <a:xfrm>
            <a:off x="174625" y="4657725"/>
            <a:ext cx="49355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2000" b="1"/>
              <a:t>&lt;Defensinas&gt; familia de proteinas cationicas, ricas em cisteinas (30-35 residuos) presentes nos fagócitos, especialmente nos granulos azurófilos de neutrófilos e que matam bacterias, fungos e virus.</a:t>
            </a:r>
            <a:r>
              <a:rPr lang="en-US" sz="2000" b="1">
                <a:solidFill>
                  <a:srgbClr val="FF0000"/>
                </a:solidFill>
              </a:rPr>
              <a:t> </a:t>
            </a:r>
          </a:p>
        </p:txBody>
      </p:sp>
      <p:sp>
        <p:nvSpPr>
          <p:cNvPr id="73753" name="Text Box 8"/>
          <p:cNvSpPr txBox="1">
            <a:spLocks noChangeArrowheads="1"/>
          </p:cNvSpPr>
          <p:nvPr/>
        </p:nvSpPr>
        <p:spPr bwMode="auto">
          <a:xfrm>
            <a:off x="285750" y="196850"/>
            <a:ext cx="9620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800" b="1">
                <a:cs typeface="Tahoma" charset="0"/>
              </a:rPr>
              <a:t>Mecanismos microbicidas independentes de oxigênio</a:t>
            </a:r>
          </a:p>
        </p:txBody>
      </p:sp>
      <p:pic>
        <p:nvPicPr>
          <p:cNvPr id="73754" name="Picture 2" descr="mO ENZ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4813" y="1196975"/>
            <a:ext cx="480218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4"/>
          <p:cNvSpPr>
            <a:spLocks noChangeArrowheads="1"/>
          </p:cNvSpPr>
          <p:nvPr/>
        </p:nvSpPr>
        <p:spPr bwMode="auto">
          <a:xfrm>
            <a:off x="-41275" y="1092200"/>
            <a:ext cx="10209213"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457200" indent="-457200">
              <a:buFontTx/>
              <a:buAutoNum type="arabicPeriod"/>
            </a:pPr>
            <a:r>
              <a:rPr lang="pt-BR" sz="1800" b="1"/>
              <a:t>Morte intracelular dependente de oxigênio e independente de mieloperoxidase </a:t>
            </a:r>
          </a:p>
          <a:p>
            <a:pPr marL="457200" indent="-457200"/>
            <a:r>
              <a:rPr lang="pt-BR" sz="1800" b="1"/>
              <a:t/>
            </a:r>
            <a:br>
              <a:rPr lang="pt-BR" sz="1800" b="1"/>
            </a:br>
            <a:r>
              <a:rPr lang="pt-BR" sz="1800" b="1"/>
              <a:t>Durante a fagocitose a glicose é metabolizada pela via da pentose monofosfato e o NADPH é formado. O citocromo  B, que faz parte do grânulo específico, combina com a </a:t>
            </a:r>
            <a:r>
              <a:rPr lang="pt-BR" sz="1800" b="1" u="sng"/>
              <a:t>NADPH oxidase da membrana plasmática</a:t>
            </a:r>
            <a:r>
              <a:rPr lang="pt-BR" sz="1800" b="1"/>
              <a:t>, ativando-a. A NADPH oxidase ativada usa oxigênio para oxidar o NADPH. O resultado é a produção de ânion superóxido. Alguns dos ânions superóxidos são convertidos a H2O2 e oxigênio singleto pela superóxido dismutase. Além disso, o ânion superóxido pode reagir com H</a:t>
            </a:r>
            <a:r>
              <a:rPr lang="pt-BR" sz="1800" b="1" baseline="-25000"/>
              <a:t>2</a:t>
            </a:r>
            <a:r>
              <a:rPr lang="pt-BR" sz="1800" b="1"/>
              <a:t>O</a:t>
            </a:r>
            <a:r>
              <a:rPr lang="pt-BR" sz="1800" b="1" baseline="-25000"/>
              <a:t>2</a:t>
            </a:r>
            <a:r>
              <a:rPr lang="pt-BR" sz="1800" b="1"/>
              <a:t> resultando na formação de radical hidroxílico e mais oxigênio singleto. O resultado de todas essas reações é a produção dos compostos de oxigênio tóxicos: Ânion superóxido (O2-), H2O2, oxigênio singleto (1O2) e radical hidroxila (OH•).</a:t>
            </a:r>
            <a:br>
              <a:rPr lang="pt-BR" sz="1800" b="1"/>
            </a:br>
            <a:r>
              <a:rPr lang="pt-BR" sz="1800" b="1"/>
              <a:t/>
            </a:r>
            <a:br>
              <a:rPr lang="pt-BR" sz="1800" b="1"/>
            </a:br>
            <a:endParaRPr lang="pt-BR" sz="1800" b="1"/>
          </a:p>
          <a:p>
            <a:pPr marL="457200" indent="-457200">
              <a:buFontTx/>
              <a:buAutoNum type="arabicPeriod"/>
            </a:pPr>
            <a:endParaRPr lang="pt-BR" sz="1800" b="1"/>
          </a:p>
          <a:p>
            <a:pPr marL="457200" indent="-457200"/>
            <a:r>
              <a:rPr lang="pt-BR" sz="1800" b="1"/>
              <a:t>2. Morte intracelular dependente de oxigênio e dependente de </a:t>
            </a:r>
            <a:r>
              <a:rPr lang="pt-BR" sz="1800" b="1" u="sng"/>
              <a:t>mieloperoxidase </a:t>
            </a:r>
          </a:p>
          <a:p>
            <a:pPr marL="457200" indent="-457200"/>
            <a:r>
              <a:rPr lang="pt-BR" sz="1800" b="1"/>
              <a:t>À medida que os grânulos azurófilos se fusionam com o fagossomo, mieloperoxidase é liberada no fagolisossomo. Mieloperoxidase utiliza H</a:t>
            </a:r>
            <a:r>
              <a:rPr lang="pt-BR" sz="1800" b="1" baseline="-25000"/>
              <a:t>2</a:t>
            </a:r>
            <a:r>
              <a:rPr lang="pt-BR" sz="1800" b="1"/>
              <a:t>O</a:t>
            </a:r>
            <a:r>
              <a:rPr lang="pt-BR" sz="1800" b="1" baseline="-25000"/>
              <a:t>2</a:t>
            </a:r>
            <a:r>
              <a:rPr lang="pt-BR" sz="1800" b="1"/>
              <a:t> e íons haletos (normalmente Cl-) para produzir hipoclorito, uma substância muito tóxica. Alguns dos hipocloritos podem se decompor espontaneamente para produzir oxigênio singleto.  O resultado dessas reações é a produção de hipoclorito tóxico (OCl-) e oxigênio singleto (1O2).</a:t>
            </a:r>
            <a:br>
              <a:rPr lang="pt-BR" sz="1800" b="1"/>
            </a:br>
            <a:endParaRPr lang="pt-BR" sz="1800" b="1"/>
          </a:p>
        </p:txBody>
      </p:sp>
      <p:sp>
        <p:nvSpPr>
          <p:cNvPr id="66562" name="Text Box 5"/>
          <p:cNvSpPr txBox="1">
            <a:spLocks noChangeArrowheads="1"/>
          </p:cNvSpPr>
          <p:nvPr/>
        </p:nvSpPr>
        <p:spPr bwMode="auto">
          <a:xfrm>
            <a:off x="201613" y="188913"/>
            <a:ext cx="9802812" cy="46196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pt-BR" b="1" dirty="0">
                <a:solidFill>
                  <a:srgbClr val="FFFFFF"/>
                </a:solidFill>
              </a:rPr>
              <a:t>Mecanismos efetores que levam à morte dos microrganismos</a:t>
            </a:r>
          </a:p>
        </p:txBody>
      </p:sp>
    </p:spTree>
    <p:extLst>
      <p:ext uri="{BB962C8B-B14F-4D97-AF65-F5344CB8AC3E}">
        <p14:creationId xmlns:p14="http://schemas.microsoft.com/office/powerpoint/2010/main" val="427531230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ChangeArrowheads="1"/>
          </p:cNvSpPr>
          <p:nvPr/>
        </p:nvSpPr>
        <p:spPr bwMode="auto">
          <a:xfrm>
            <a:off x="608013" y="1177925"/>
            <a:ext cx="8867775"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pt-BR" sz="2000" b="1"/>
              <a:t>Morte intracelular independente de oxigênio </a:t>
            </a:r>
          </a:p>
          <a:p>
            <a:pPr algn="just"/>
            <a:r>
              <a:rPr lang="pt-BR" sz="2000" b="1"/>
              <a:t/>
            </a:r>
            <a:br>
              <a:rPr lang="pt-BR" sz="2000" b="1"/>
            </a:br>
            <a:r>
              <a:rPr lang="pt-BR" sz="2000" b="1"/>
              <a:t>Além do mecanismo de morte dependente de oxigênio há também o mecanismo de morte independente de oxigênio em fagócitos: </a:t>
            </a:r>
            <a:r>
              <a:rPr lang="pt-BR" sz="2000" b="1" u="sng"/>
              <a:t>Proteínas catiônicas</a:t>
            </a:r>
            <a:r>
              <a:rPr lang="pt-BR" sz="2000" b="1"/>
              <a:t> (catepsinas) liberadas no fagolisossomo podem danificar membranas bacterianas; lisozima degrada paredes celulares bacterianas; l</a:t>
            </a:r>
            <a:r>
              <a:rPr lang="pt-BR" sz="2000" b="1" u="sng"/>
              <a:t>actoferrina quela</a:t>
            </a:r>
            <a:r>
              <a:rPr lang="pt-BR" sz="2000" b="1"/>
              <a:t> ferro, que impede a bactéria de utilizar este nutriente necessário; </a:t>
            </a:r>
            <a:r>
              <a:rPr lang="pt-BR" sz="2000" b="1" u="sng"/>
              <a:t>enzimas hidrolíticas</a:t>
            </a:r>
            <a:r>
              <a:rPr lang="pt-BR" sz="2000" b="1"/>
              <a:t> degradam proteínas bacterianas. Dessa forma, mesmo pacientes que têm defeitos nas etapas de morte dependente de oxigênio são capazes de matar bactéria. Entretanto, como os mecanismos dependentes de oxigênio  são muito mais eficientes em matar, pacientes com defeitos nesses mecanismos são mais susceptíveis e têm infecções mais sérias.</a:t>
            </a:r>
            <a:br>
              <a:rPr lang="pt-BR" sz="2000" b="1"/>
            </a:br>
            <a:r>
              <a:rPr lang="pt-BR" sz="2000" b="1"/>
              <a:t>  </a:t>
            </a:r>
          </a:p>
        </p:txBody>
      </p:sp>
      <p:sp>
        <p:nvSpPr>
          <p:cNvPr id="67586" name="Text Box 5"/>
          <p:cNvSpPr txBox="1">
            <a:spLocks noChangeArrowheads="1"/>
          </p:cNvSpPr>
          <p:nvPr/>
        </p:nvSpPr>
        <p:spPr bwMode="auto">
          <a:xfrm>
            <a:off x="201613" y="188913"/>
            <a:ext cx="9802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pt-BR" b="1" dirty="0"/>
              <a:t>Mecanismos efetores que levam à morte dos microrganismos</a:t>
            </a:r>
          </a:p>
        </p:txBody>
      </p:sp>
    </p:spTree>
    <p:extLst>
      <p:ext uri="{BB962C8B-B14F-4D97-AF65-F5344CB8AC3E}">
        <p14:creationId xmlns:p14="http://schemas.microsoft.com/office/powerpoint/2010/main" val="219653702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fagoap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1628775"/>
            <a:ext cx="4160838"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ext Box 3"/>
          <p:cNvSpPr txBox="1">
            <a:spLocks noChangeArrowheads="1"/>
          </p:cNvSpPr>
          <p:nvPr/>
        </p:nvSpPr>
        <p:spPr bwMode="auto">
          <a:xfrm>
            <a:off x="214313" y="152400"/>
            <a:ext cx="10001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b="1" dirty="0" err="1">
                <a:solidFill>
                  <a:srgbClr val="000000"/>
                </a:solidFill>
                <a:cs typeface="Arial" charset="0"/>
              </a:rPr>
              <a:t>Fagocitose</a:t>
            </a:r>
            <a:r>
              <a:rPr lang="en-GB" b="1" dirty="0">
                <a:solidFill>
                  <a:srgbClr val="000000"/>
                </a:solidFill>
                <a:cs typeface="Arial" charset="0"/>
              </a:rPr>
              <a:t> de </a:t>
            </a:r>
            <a:r>
              <a:rPr lang="en-GB" b="1" dirty="0" err="1">
                <a:solidFill>
                  <a:srgbClr val="000000"/>
                </a:solidFill>
                <a:cs typeface="Arial" charset="0"/>
              </a:rPr>
              <a:t>células</a:t>
            </a:r>
            <a:r>
              <a:rPr lang="en-GB" b="1" dirty="0">
                <a:solidFill>
                  <a:srgbClr val="000000"/>
                </a:solidFill>
                <a:cs typeface="Arial" charset="0"/>
              </a:rPr>
              <a:t> apoptóticas </a:t>
            </a:r>
            <a:r>
              <a:rPr lang="en-GB" b="1" dirty="0" err="1">
                <a:solidFill>
                  <a:srgbClr val="000000"/>
                </a:solidFill>
                <a:cs typeface="Arial" charset="0"/>
              </a:rPr>
              <a:t>por</a:t>
            </a:r>
            <a:r>
              <a:rPr lang="en-GB" b="1" dirty="0">
                <a:solidFill>
                  <a:srgbClr val="000000"/>
                </a:solidFill>
                <a:cs typeface="Arial" charset="0"/>
              </a:rPr>
              <a:t> macrófagos </a:t>
            </a:r>
            <a:r>
              <a:rPr lang="en-GB" b="1" dirty="0" err="1">
                <a:solidFill>
                  <a:srgbClr val="000000"/>
                </a:solidFill>
                <a:cs typeface="Arial" charset="0"/>
              </a:rPr>
              <a:t>não</a:t>
            </a:r>
            <a:r>
              <a:rPr lang="en-GB" b="1" dirty="0">
                <a:solidFill>
                  <a:srgbClr val="000000"/>
                </a:solidFill>
                <a:cs typeface="Arial" charset="0"/>
              </a:rPr>
              <a:t> </a:t>
            </a:r>
            <a:r>
              <a:rPr lang="en-GB" b="1" dirty="0" err="1">
                <a:solidFill>
                  <a:srgbClr val="000000"/>
                </a:solidFill>
                <a:cs typeface="Arial" charset="0"/>
              </a:rPr>
              <a:t>induz</a:t>
            </a:r>
            <a:r>
              <a:rPr lang="en-GB" b="1" dirty="0">
                <a:solidFill>
                  <a:srgbClr val="000000"/>
                </a:solidFill>
                <a:cs typeface="Arial" charset="0"/>
              </a:rPr>
              <a:t> </a:t>
            </a:r>
            <a:r>
              <a:rPr lang="en-GB" b="1" dirty="0" err="1">
                <a:solidFill>
                  <a:srgbClr val="000000"/>
                </a:solidFill>
                <a:cs typeface="Arial" charset="0"/>
              </a:rPr>
              <a:t>inflamação</a:t>
            </a:r>
            <a:r>
              <a:rPr lang="en-GB" b="1" dirty="0">
                <a:solidFill>
                  <a:srgbClr val="000000"/>
                </a:solidFill>
                <a:cs typeface="Arial" charset="0"/>
              </a:rPr>
              <a:t>: </a:t>
            </a:r>
            <a:r>
              <a:rPr lang="en-GB" b="1" dirty="0" err="1">
                <a:solidFill>
                  <a:srgbClr val="000000"/>
                </a:solidFill>
                <a:cs typeface="Arial" charset="0"/>
              </a:rPr>
              <a:t>macrófago</a:t>
            </a:r>
            <a:r>
              <a:rPr lang="en-GB" b="1" dirty="0">
                <a:solidFill>
                  <a:srgbClr val="000000"/>
                </a:solidFill>
                <a:cs typeface="Arial" charset="0"/>
              </a:rPr>
              <a:t> </a:t>
            </a:r>
            <a:r>
              <a:rPr lang="en-GB" b="1" dirty="0" err="1">
                <a:solidFill>
                  <a:srgbClr val="000000"/>
                </a:solidFill>
                <a:cs typeface="Arial" charset="0"/>
              </a:rPr>
              <a:t>fagocitando</a:t>
            </a:r>
            <a:r>
              <a:rPr lang="en-GB" b="1" dirty="0">
                <a:solidFill>
                  <a:srgbClr val="000000"/>
                </a:solidFill>
                <a:cs typeface="Arial" charset="0"/>
              </a:rPr>
              <a:t> </a:t>
            </a:r>
            <a:r>
              <a:rPr lang="en-GB" b="1" dirty="0" err="1">
                <a:solidFill>
                  <a:srgbClr val="000000"/>
                </a:solidFill>
                <a:cs typeface="Arial" charset="0"/>
              </a:rPr>
              <a:t>dois</a:t>
            </a:r>
            <a:r>
              <a:rPr lang="en-GB" b="1" dirty="0">
                <a:solidFill>
                  <a:srgbClr val="000000"/>
                </a:solidFill>
                <a:cs typeface="Arial" charset="0"/>
              </a:rPr>
              <a:t> </a:t>
            </a:r>
            <a:r>
              <a:rPr lang="en-GB" b="1" dirty="0" err="1">
                <a:solidFill>
                  <a:srgbClr val="000000"/>
                </a:solidFill>
                <a:cs typeface="Arial" charset="0"/>
              </a:rPr>
              <a:t>neutrófilos</a:t>
            </a:r>
            <a:r>
              <a:rPr lang="en-GB" b="1" dirty="0">
                <a:solidFill>
                  <a:srgbClr val="000000"/>
                </a:solidFill>
                <a:cs typeface="Arial" charset="0"/>
              </a:rPr>
              <a:t> </a:t>
            </a:r>
            <a:r>
              <a:rPr lang="en-GB" b="1" dirty="0" err="1">
                <a:solidFill>
                  <a:srgbClr val="000000"/>
                </a:solidFill>
                <a:cs typeface="Arial" charset="0"/>
              </a:rPr>
              <a:t>apoptóticos</a:t>
            </a:r>
            <a:endParaRPr lang="en-GB" b="1" dirty="0">
              <a:solidFill>
                <a:srgbClr val="000000"/>
              </a:solidFill>
              <a:cs typeface="Arial" charset="0"/>
            </a:endParaRPr>
          </a:p>
        </p:txBody>
      </p:sp>
      <p:pic>
        <p:nvPicPr>
          <p:cNvPr id="7782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628775"/>
            <a:ext cx="48006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esquem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1484313"/>
            <a:ext cx="1741488"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6" descr="esquama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1975" y="1484313"/>
            <a:ext cx="178593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7" descr="esque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650" y="1484313"/>
            <a:ext cx="1720850"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8" descr="esquamabas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9900" y="1452563"/>
            <a:ext cx="1830388"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9" descr="esquamalinf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3000" y="1484313"/>
            <a:ext cx="183038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10"/>
          <p:cNvSpPr txBox="1">
            <a:spLocks noChangeArrowheads="1"/>
          </p:cNvSpPr>
          <p:nvPr/>
        </p:nvSpPr>
        <p:spPr bwMode="auto">
          <a:xfrm>
            <a:off x="0" y="123825"/>
            <a:ext cx="1018406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pt-BR" sz="4000" b="1" dirty="0" smtClean="0"/>
              <a:t>Células do Sistema Imune: Os Leucócitos</a:t>
            </a:r>
            <a:endParaRPr lang="pt-BR" sz="4000" b="1" dirty="0"/>
          </a:p>
        </p:txBody>
      </p:sp>
      <p:pic>
        <p:nvPicPr>
          <p:cNvPr id="24583"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988" y="3860800"/>
            <a:ext cx="929163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142874"/>
            <a:ext cx="10287000" cy="1197893"/>
          </a:xfrm>
          <a:prstGeom prst="rect">
            <a:avLst/>
          </a:prstGeom>
          <a:noFill/>
          <a:ln w="9525">
            <a:noFill/>
            <a:miter lim="800000"/>
            <a:headEnd/>
            <a:tailEnd/>
          </a:ln>
          <a:effectLst>
            <a:outerShdw dist="35921" dir="2700000" algn="ctr" rotWithShape="0">
              <a:schemeClr val="bg2"/>
            </a:outerShdw>
          </a:effec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pt-BR" b="1" dirty="0" smtClean="0">
                <a:effectLst>
                  <a:outerShdw blurRad="38100" dist="38100" dir="2700000" algn="tl">
                    <a:srgbClr val="000000"/>
                  </a:outerShdw>
                </a:effectLst>
                <a:cs typeface="Arial" charset="0"/>
              </a:rPr>
              <a:t>Em outra aula </a:t>
            </a:r>
            <a:r>
              <a:rPr lang="pt-BR" b="1" dirty="0" err="1" smtClean="0">
                <a:effectLst>
                  <a:outerShdw blurRad="38100" dist="38100" dir="2700000" algn="tl">
                    <a:srgbClr val="000000"/>
                  </a:outerShdw>
                </a:effectLst>
                <a:cs typeface="Arial" charset="0"/>
              </a:rPr>
              <a:t>voces</a:t>
            </a:r>
            <a:r>
              <a:rPr lang="pt-BR" b="1" dirty="0" smtClean="0">
                <a:effectLst>
                  <a:outerShdw blurRad="38100" dist="38100" dir="2700000" algn="tl">
                    <a:srgbClr val="000000"/>
                  </a:outerShdw>
                </a:effectLst>
                <a:cs typeface="Arial" charset="0"/>
              </a:rPr>
              <a:t> </a:t>
            </a:r>
            <a:r>
              <a:rPr lang="pt-BR" b="1" dirty="0" err="1" smtClean="0">
                <a:effectLst>
                  <a:outerShdw blurRad="38100" dist="38100" dir="2700000" algn="tl">
                    <a:srgbClr val="000000"/>
                  </a:outerShdw>
                </a:effectLst>
                <a:cs typeface="Arial" charset="0"/>
              </a:rPr>
              <a:t>vao</a:t>
            </a:r>
            <a:r>
              <a:rPr lang="pt-BR" b="1" dirty="0" smtClean="0">
                <a:effectLst>
                  <a:outerShdw blurRad="38100" dist="38100" dir="2700000" algn="tl">
                    <a:srgbClr val="000000"/>
                  </a:outerShdw>
                </a:effectLst>
                <a:cs typeface="Arial" charset="0"/>
              </a:rPr>
              <a:t> estudar outra função fundamental dos Macrófagos e outras </a:t>
            </a:r>
            <a:r>
              <a:rPr lang="pt-BR" b="1" dirty="0" err="1" smtClean="0">
                <a:effectLst>
                  <a:outerShdw blurRad="38100" dist="38100" dir="2700000" algn="tl">
                    <a:srgbClr val="000000"/>
                  </a:outerShdw>
                </a:effectLst>
                <a:cs typeface="Arial" charset="0"/>
              </a:rPr>
              <a:t>APCs</a:t>
            </a:r>
            <a:r>
              <a:rPr lang="pt-BR" b="1" dirty="0" smtClean="0">
                <a:effectLst>
                  <a:outerShdw blurRad="38100" dist="38100" dir="2700000" algn="tl">
                    <a:srgbClr val="000000"/>
                  </a:outerShdw>
                </a:effectLst>
                <a:cs typeface="Arial" charset="0"/>
              </a:rPr>
              <a:t>, que é a </a:t>
            </a:r>
            <a:r>
              <a:rPr lang="pt-BR" b="1" dirty="0" err="1" smtClean="0">
                <a:effectLst>
                  <a:outerShdw blurRad="38100" dist="38100" dir="2700000" algn="tl">
                    <a:srgbClr val="000000"/>
                  </a:outerShdw>
                </a:effectLst>
                <a:cs typeface="Arial" charset="0"/>
              </a:rPr>
              <a:t>apresentacao</a:t>
            </a:r>
            <a:r>
              <a:rPr lang="pt-BR" b="1" dirty="0" smtClean="0">
                <a:effectLst>
                  <a:outerShdw blurRad="38100" dist="38100" dir="2700000" algn="tl">
                    <a:srgbClr val="000000"/>
                  </a:outerShdw>
                </a:effectLst>
                <a:cs typeface="Arial" charset="0"/>
              </a:rPr>
              <a:t> de antígenos aos linfócitos. MAS TEMOS 3 </a:t>
            </a:r>
            <a:r>
              <a:rPr lang="pt-BR" b="1" dirty="0" err="1" smtClean="0">
                <a:effectLst>
                  <a:outerShdw blurRad="38100" dist="38100" dir="2700000" algn="tl">
                    <a:srgbClr val="000000"/>
                  </a:outerShdw>
                </a:effectLst>
                <a:cs typeface="Arial" charset="0"/>
              </a:rPr>
              <a:t>APCs</a:t>
            </a:r>
            <a:r>
              <a:rPr lang="pt-BR" b="1" dirty="0" smtClean="0">
                <a:effectLst>
                  <a:outerShdw blurRad="38100" dist="38100" dir="2700000" algn="tl">
                    <a:srgbClr val="000000"/>
                  </a:outerShdw>
                </a:effectLst>
                <a:cs typeface="Arial" charset="0"/>
              </a:rPr>
              <a:t> PROFISSIONAIS</a:t>
            </a:r>
          </a:p>
        </p:txBody>
      </p:sp>
      <p:grpSp>
        <p:nvGrpSpPr>
          <p:cNvPr id="78850" name="Group 6"/>
          <p:cNvGrpSpPr>
            <a:grpSpLocks/>
          </p:cNvGrpSpPr>
          <p:nvPr/>
        </p:nvGrpSpPr>
        <p:grpSpPr bwMode="auto">
          <a:xfrm>
            <a:off x="1903140" y="1556792"/>
            <a:ext cx="6335985" cy="5109121"/>
            <a:chOff x="246956" y="1214438"/>
            <a:chExt cx="6643687" cy="5451475"/>
          </a:xfrm>
        </p:grpSpPr>
        <p:pic>
          <p:nvPicPr>
            <p:cNvPr id="78851" name="Picture 2" descr="figure 8-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56" y="1214438"/>
              <a:ext cx="6643687"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7590" y="1700808"/>
              <a:ext cx="1883702"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7516" y="1700808"/>
              <a:ext cx="1302505" cy="119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53255" y="1684782"/>
              <a:ext cx="1546229" cy="11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0" y="695325"/>
            <a:ext cx="10287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altLang="zh-TW" sz="5400" b="1" dirty="0">
                <a:solidFill>
                  <a:srgbClr val="000000"/>
                </a:solidFill>
                <a:ea typeface="PMingLiU" charset="0"/>
                <a:cs typeface="PMingLiU" charset="0"/>
              </a:rPr>
              <a:t> </a:t>
            </a:r>
            <a:r>
              <a:rPr kumimoji="1" lang="en-US" altLang="zh-TW" sz="4000" b="1" dirty="0">
                <a:solidFill>
                  <a:srgbClr val="000000"/>
                </a:solidFill>
                <a:ea typeface="PMingLiU" charset="0"/>
                <a:cs typeface="PMingLiU" charset="0"/>
              </a:rPr>
              <a:t>Dendritic Cells </a:t>
            </a:r>
            <a:r>
              <a:rPr kumimoji="1" lang="en-US" altLang="zh-TW" sz="4000" b="1" dirty="0" err="1">
                <a:solidFill>
                  <a:srgbClr val="000000"/>
                </a:solidFill>
                <a:ea typeface="PMingLiU" charset="0"/>
                <a:cs typeface="PMingLiU" charset="0"/>
              </a:rPr>
              <a:t>ou</a:t>
            </a:r>
            <a:r>
              <a:rPr kumimoji="1" lang="en-US" altLang="zh-TW" sz="4000" b="1" dirty="0">
                <a:solidFill>
                  <a:srgbClr val="000000"/>
                </a:solidFill>
                <a:ea typeface="PMingLiU" charset="0"/>
                <a:cs typeface="PMingLiU" charset="0"/>
              </a:rPr>
              <a:t> </a:t>
            </a:r>
            <a:r>
              <a:rPr kumimoji="1" lang="en-US" altLang="zh-TW" sz="4000" b="1" dirty="0" err="1">
                <a:solidFill>
                  <a:srgbClr val="000000"/>
                </a:solidFill>
                <a:ea typeface="PMingLiU" charset="0"/>
                <a:cs typeface="PMingLiU" charset="0"/>
              </a:rPr>
              <a:t>Células</a:t>
            </a:r>
            <a:r>
              <a:rPr kumimoji="1" lang="en-US" altLang="zh-TW" sz="4000" b="1" dirty="0">
                <a:solidFill>
                  <a:srgbClr val="000000"/>
                </a:solidFill>
                <a:ea typeface="PMingLiU" charset="0"/>
                <a:cs typeface="PMingLiU" charset="0"/>
              </a:rPr>
              <a:t> Dendríticas = DC = APC </a:t>
            </a:r>
            <a:r>
              <a:rPr kumimoji="1" lang="en-US" altLang="zh-TW" sz="4000" b="1" dirty="0" err="1">
                <a:solidFill>
                  <a:srgbClr val="000000"/>
                </a:solidFill>
                <a:ea typeface="PMingLiU" charset="0"/>
                <a:cs typeface="PMingLiU" charset="0"/>
              </a:rPr>
              <a:t>profissional</a:t>
            </a:r>
            <a:endParaRPr kumimoji="1" lang="en-US" altLang="zh-TW" sz="5400" b="1" dirty="0">
              <a:solidFill>
                <a:srgbClr val="000000"/>
              </a:solidFill>
              <a:ea typeface="PMingLiU" charset="0"/>
              <a:cs typeface="PMingLiU" charset="0"/>
            </a:endParaRPr>
          </a:p>
          <a:p>
            <a:pPr eaLnBrk="1" hangingPunct="1"/>
            <a:endParaRPr kumimoji="1" lang="en-US" altLang="zh-TW" sz="3200" b="1" dirty="0">
              <a:solidFill>
                <a:srgbClr val="000000"/>
              </a:solidFill>
              <a:ea typeface="PMingLiU" charset="0"/>
              <a:cs typeface="PMingLiU" charset="0"/>
            </a:endParaRPr>
          </a:p>
          <a:p>
            <a:pPr eaLnBrk="1" hangingPunct="1">
              <a:buFontTx/>
              <a:buChar char="-"/>
            </a:pPr>
            <a:r>
              <a:rPr kumimoji="1" lang="en-US" altLang="zh-TW" sz="3200" b="1" i="1" dirty="0">
                <a:solidFill>
                  <a:srgbClr val="000000"/>
                </a:solidFill>
                <a:ea typeface="PMingLiU" charset="0"/>
                <a:cs typeface="PMingLiU" charset="0"/>
              </a:rPr>
              <a:t> Langerhans cells</a:t>
            </a:r>
            <a:r>
              <a:rPr kumimoji="1" lang="en-US" altLang="zh-TW" sz="3200" b="1" dirty="0">
                <a:solidFill>
                  <a:srgbClr val="000000"/>
                </a:solidFill>
                <a:ea typeface="PMingLiU" charset="0"/>
                <a:cs typeface="PMingLiU" charset="0"/>
              </a:rPr>
              <a:t> : </a:t>
            </a:r>
            <a:r>
              <a:rPr kumimoji="1" lang="en-US" altLang="zh-TW" sz="3200" b="1" dirty="0" err="1">
                <a:solidFill>
                  <a:srgbClr val="000000"/>
                </a:solidFill>
                <a:ea typeface="PMingLiU" charset="0"/>
                <a:cs typeface="PMingLiU" charset="0"/>
              </a:rPr>
              <a:t>presente</a:t>
            </a:r>
            <a:r>
              <a:rPr kumimoji="1" lang="en-US" altLang="zh-TW" sz="3200" b="1" dirty="0">
                <a:solidFill>
                  <a:srgbClr val="000000"/>
                </a:solidFill>
                <a:ea typeface="PMingLiU" charset="0"/>
                <a:cs typeface="PMingLiU" charset="0"/>
              </a:rPr>
              <a:t> </a:t>
            </a:r>
            <a:r>
              <a:rPr kumimoji="1" lang="en-US" altLang="zh-TW" sz="3200" b="1" dirty="0" err="1">
                <a:solidFill>
                  <a:srgbClr val="000000"/>
                </a:solidFill>
                <a:ea typeface="PMingLiU" charset="0"/>
                <a:cs typeface="PMingLiU" charset="0"/>
              </a:rPr>
              <a:t>na</a:t>
            </a:r>
            <a:r>
              <a:rPr kumimoji="1" lang="en-US" altLang="zh-TW" sz="3200" b="1" dirty="0">
                <a:solidFill>
                  <a:srgbClr val="000000"/>
                </a:solidFill>
                <a:ea typeface="PMingLiU" charset="0"/>
                <a:cs typeface="PMingLiU" charset="0"/>
              </a:rPr>
              <a:t> </a:t>
            </a:r>
            <a:r>
              <a:rPr kumimoji="1" lang="en-US" altLang="zh-TW" sz="3200" b="1" dirty="0" err="1">
                <a:solidFill>
                  <a:srgbClr val="000000"/>
                </a:solidFill>
                <a:ea typeface="PMingLiU" charset="0"/>
                <a:cs typeface="PMingLiU" charset="0"/>
              </a:rPr>
              <a:t>pele</a:t>
            </a:r>
            <a:r>
              <a:rPr kumimoji="1" lang="en-US" altLang="zh-TW" sz="3200" b="1" dirty="0">
                <a:solidFill>
                  <a:srgbClr val="000000"/>
                </a:solidFill>
                <a:ea typeface="PMingLiU" charset="0"/>
                <a:cs typeface="PMingLiU" charset="0"/>
              </a:rPr>
              <a:t> (</a:t>
            </a:r>
            <a:r>
              <a:rPr kumimoji="1" lang="en-US" altLang="zh-TW" sz="3200" b="1" dirty="0" err="1">
                <a:solidFill>
                  <a:srgbClr val="000000"/>
                </a:solidFill>
                <a:ea typeface="PMingLiU" charset="0"/>
                <a:cs typeface="PMingLiU" charset="0"/>
              </a:rPr>
              <a:t>epiderme</a:t>
            </a:r>
            <a:r>
              <a:rPr kumimoji="1" lang="en-US" altLang="zh-TW" sz="3200" b="1" dirty="0">
                <a:solidFill>
                  <a:srgbClr val="000000"/>
                </a:solidFill>
                <a:ea typeface="PMingLiU" charset="0"/>
                <a:cs typeface="PMingLiU" charset="0"/>
              </a:rPr>
              <a:t>) e </a:t>
            </a:r>
            <a:r>
              <a:rPr kumimoji="1" lang="en-US" altLang="zh-TW" sz="3200" b="1" dirty="0" err="1">
                <a:solidFill>
                  <a:srgbClr val="000000"/>
                </a:solidFill>
                <a:ea typeface="PMingLiU" charset="0"/>
                <a:cs typeface="PMingLiU" charset="0"/>
              </a:rPr>
              <a:t>nas</a:t>
            </a:r>
            <a:r>
              <a:rPr kumimoji="1" lang="en-US" altLang="zh-TW" sz="3200" b="1" dirty="0">
                <a:solidFill>
                  <a:srgbClr val="000000"/>
                </a:solidFill>
                <a:ea typeface="PMingLiU" charset="0"/>
                <a:cs typeface="PMingLiU" charset="0"/>
              </a:rPr>
              <a:t>  </a:t>
            </a:r>
            <a:r>
              <a:rPr kumimoji="1" lang="en-US" altLang="zh-TW" sz="3200" b="1" dirty="0" err="1">
                <a:solidFill>
                  <a:srgbClr val="000000"/>
                </a:solidFill>
                <a:ea typeface="PMingLiU" charset="0"/>
                <a:cs typeface="PMingLiU" charset="0"/>
              </a:rPr>
              <a:t>membranas</a:t>
            </a:r>
            <a:r>
              <a:rPr kumimoji="1" lang="en-US" altLang="zh-TW" sz="3200" b="1" dirty="0">
                <a:solidFill>
                  <a:srgbClr val="000000"/>
                </a:solidFill>
                <a:ea typeface="PMingLiU" charset="0"/>
                <a:cs typeface="PMingLiU" charset="0"/>
              </a:rPr>
              <a:t> </a:t>
            </a:r>
            <a:r>
              <a:rPr kumimoji="1" lang="en-US" altLang="zh-TW" sz="3200" b="1" dirty="0" err="1">
                <a:solidFill>
                  <a:srgbClr val="000000"/>
                </a:solidFill>
                <a:ea typeface="PMingLiU" charset="0"/>
                <a:cs typeface="PMingLiU" charset="0"/>
              </a:rPr>
              <a:t>mucosas</a:t>
            </a:r>
            <a:endParaRPr kumimoji="1" lang="en-US" altLang="zh-TW" sz="3200" b="1" dirty="0">
              <a:solidFill>
                <a:srgbClr val="000000"/>
              </a:solidFill>
              <a:ea typeface="PMingLiU" charset="0"/>
              <a:cs typeface="PMingLiU" charset="0"/>
            </a:endParaRPr>
          </a:p>
          <a:p>
            <a:pPr eaLnBrk="1" hangingPunct="1">
              <a:buFontTx/>
              <a:buChar char="-"/>
            </a:pPr>
            <a:endParaRPr kumimoji="1" lang="en-US" altLang="zh-TW" sz="1000" b="1" dirty="0">
              <a:solidFill>
                <a:srgbClr val="000000"/>
              </a:solidFill>
              <a:ea typeface="PMingLiU" charset="0"/>
              <a:cs typeface="PMingLiU" charset="0"/>
            </a:endParaRPr>
          </a:p>
          <a:p>
            <a:pPr eaLnBrk="1" hangingPunct="1">
              <a:buFontTx/>
              <a:buChar char="-"/>
            </a:pPr>
            <a:r>
              <a:rPr kumimoji="1" lang="en-US" altLang="zh-TW" sz="3200" b="1" dirty="0">
                <a:solidFill>
                  <a:srgbClr val="000000"/>
                </a:solidFill>
                <a:ea typeface="PMingLiU" charset="0"/>
                <a:cs typeface="PMingLiU" charset="0"/>
              </a:rPr>
              <a:t> </a:t>
            </a:r>
            <a:r>
              <a:rPr kumimoji="1" lang="en-US" altLang="zh-TW" sz="3200" b="1" i="1" dirty="0">
                <a:solidFill>
                  <a:srgbClr val="000000"/>
                </a:solidFill>
                <a:ea typeface="PMingLiU" charset="0"/>
                <a:cs typeface="PMingLiU" charset="0"/>
              </a:rPr>
              <a:t>Interstitial dendritic cell: </a:t>
            </a:r>
            <a:r>
              <a:rPr kumimoji="1" lang="en-US" altLang="zh-TW" sz="3200" b="1" i="1" dirty="0" err="1">
                <a:solidFill>
                  <a:srgbClr val="000000"/>
                </a:solidFill>
                <a:ea typeface="PMingLiU" charset="0"/>
                <a:cs typeface="PMingLiU" charset="0"/>
              </a:rPr>
              <a:t>nos</a:t>
            </a:r>
            <a:r>
              <a:rPr kumimoji="1" lang="en-US" altLang="zh-TW" sz="3200" b="1" i="1" dirty="0">
                <a:solidFill>
                  <a:srgbClr val="000000"/>
                </a:solidFill>
                <a:ea typeface="PMingLiU" charset="0"/>
                <a:cs typeface="PMingLiU" charset="0"/>
              </a:rPr>
              <a:t> </a:t>
            </a:r>
            <a:r>
              <a:rPr kumimoji="1" lang="en-US" altLang="zh-TW" sz="3200" b="1" i="1" dirty="0" err="1">
                <a:solidFill>
                  <a:srgbClr val="000000"/>
                </a:solidFill>
                <a:ea typeface="PMingLiU" charset="0"/>
                <a:cs typeface="PMingLiU" charset="0"/>
              </a:rPr>
              <a:t>órgãos</a:t>
            </a:r>
            <a:r>
              <a:rPr kumimoji="1" lang="en-US" altLang="zh-TW" sz="3200" b="1" i="1" dirty="0">
                <a:solidFill>
                  <a:srgbClr val="000000"/>
                </a:solidFill>
                <a:ea typeface="PMingLiU" charset="0"/>
                <a:cs typeface="PMingLiU" charset="0"/>
              </a:rPr>
              <a:t> </a:t>
            </a:r>
            <a:r>
              <a:rPr kumimoji="1" lang="en-US" altLang="zh-TW" sz="3200" b="1" i="1" dirty="0" err="1">
                <a:solidFill>
                  <a:srgbClr val="000000"/>
                </a:solidFill>
                <a:ea typeface="PMingLiU" charset="0"/>
                <a:cs typeface="PMingLiU" charset="0"/>
              </a:rPr>
              <a:t>em</a:t>
            </a:r>
            <a:r>
              <a:rPr kumimoji="1" lang="en-US" altLang="zh-TW" sz="3200" b="1" i="1" dirty="0">
                <a:solidFill>
                  <a:srgbClr val="000000"/>
                </a:solidFill>
                <a:ea typeface="PMingLiU" charset="0"/>
                <a:cs typeface="PMingLiU" charset="0"/>
              </a:rPr>
              <a:t> </a:t>
            </a:r>
            <a:r>
              <a:rPr kumimoji="1" lang="en-US" altLang="zh-TW" sz="3200" b="1" i="1" dirty="0" err="1">
                <a:solidFill>
                  <a:srgbClr val="000000"/>
                </a:solidFill>
                <a:ea typeface="PMingLiU" charset="0"/>
                <a:cs typeface="PMingLiU" charset="0"/>
              </a:rPr>
              <a:t>geral</a:t>
            </a:r>
            <a:endParaRPr kumimoji="1" lang="en-US" altLang="zh-TW" sz="3200" b="1" dirty="0">
              <a:solidFill>
                <a:srgbClr val="000000"/>
              </a:solidFill>
              <a:ea typeface="PMingLiU" charset="0"/>
              <a:cs typeface="PMingLiU" charset="0"/>
            </a:endParaRPr>
          </a:p>
          <a:p>
            <a:pPr eaLnBrk="1" hangingPunct="1">
              <a:buFontTx/>
              <a:buChar char="-"/>
            </a:pPr>
            <a:endParaRPr kumimoji="1" lang="en-US" altLang="zh-TW" sz="1000" b="1" dirty="0">
              <a:solidFill>
                <a:srgbClr val="000000"/>
              </a:solidFill>
              <a:ea typeface="PMingLiU" charset="0"/>
              <a:cs typeface="PMingLiU" charset="0"/>
            </a:endParaRPr>
          </a:p>
          <a:p>
            <a:pPr eaLnBrk="1" hangingPunct="1">
              <a:buFontTx/>
              <a:buChar char="-"/>
            </a:pPr>
            <a:r>
              <a:rPr kumimoji="1" lang="en-US" altLang="zh-TW" sz="3200" b="1" dirty="0">
                <a:solidFill>
                  <a:srgbClr val="000000"/>
                </a:solidFill>
                <a:ea typeface="PMingLiU" charset="0"/>
                <a:cs typeface="PMingLiU" charset="0"/>
              </a:rPr>
              <a:t> </a:t>
            </a:r>
            <a:r>
              <a:rPr kumimoji="1" lang="en-US" altLang="zh-TW" sz="3200" b="1" i="1" dirty="0" err="1">
                <a:solidFill>
                  <a:srgbClr val="000000"/>
                </a:solidFill>
                <a:ea typeface="PMingLiU" charset="0"/>
                <a:cs typeface="PMingLiU" charset="0"/>
              </a:rPr>
              <a:t>Interdigitating</a:t>
            </a:r>
            <a:r>
              <a:rPr kumimoji="1" lang="en-US" altLang="zh-TW" sz="3200" b="1" i="1" dirty="0">
                <a:solidFill>
                  <a:srgbClr val="000000"/>
                </a:solidFill>
                <a:ea typeface="PMingLiU" charset="0"/>
                <a:cs typeface="PMingLiU" charset="0"/>
              </a:rPr>
              <a:t> dendritic cells: </a:t>
            </a:r>
            <a:r>
              <a:rPr kumimoji="1" lang="en-US" altLang="zh-TW" sz="3200" b="1" i="1" dirty="0" err="1">
                <a:solidFill>
                  <a:srgbClr val="000000"/>
                </a:solidFill>
                <a:ea typeface="PMingLiU" charset="0"/>
                <a:cs typeface="PMingLiU" charset="0"/>
              </a:rPr>
              <a:t>nos</a:t>
            </a:r>
            <a:r>
              <a:rPr kumimoji="1" lang="en-US" altLang="zh-TW" sz="3200" b="1" i="1" dirty="0">
                <a:solidFill>
                  <a:srgbClr val="000000"/>
                </a:solidFill>
                <a:ea typeface="PMingLiU" charset="0"/>
                <a:cs typeface="PMingLiU" charset="0"/>
              </a:rPr>
              <a:t> </a:t>
            </a:r>
            <a:r>
              <a:rPr kumimoji="1" lang="en-US" altLang="zh-TW" sz="3200" b="1" i="1" dirty="0" err="1">
                <a:solidFill>
                  <a:srgbClr val="000000"/>
                </a:solidFill>
                <a:ea typeface="PMingLiU" charset="0"/>
                <a:cs typeface="PMingLiU" charset="0"/>
              </a:rPr>
              <a:t>órgãos</a:t>
            </a:r>
            <a:r>
              <a:rPr kumimoji="1" lang="en-US" altLang="zh-TW" sz="3200" b="1" i="1" dirty="0">
                <a:solidFill>
                  <a:srgbClr val="000000"/>
                </a:solidFill>
                <a:ea typeface="PMingLiU" charset="0"/>
                <a:cs typeface="PMingLiU" charset="0"/>
              </a:rPr>
              <a:t> </a:t>
            </a:r>
            <a:r>
              <a:rPr kumimoji="1" lang="en-US" altLang="zh-TW" sz="3200" b="1" i="1" dirty="0" err="1">
                <a:solidFill>
                  <a:srgbClr val="000000"/>
                </a:solidFill>
                <a:ea typeface="PMingLiU" charset="0"/>
                <a:cs typeface="PMingLiU" charset="0"/>
              </a:rPr>
              <a:t>linfóides</a:t>
            </a:r>
            <a:r>
              <a:rPr kumimoji="1" lang="en-US" altLang="zh-TW" sz="3200" b="1" i="1" dirty="0">
                <a:solidFill>
                  <a:srgbClr val="000000"/>
                </a:solidFill>
                <a:ea typeface="PMingLiU" charset="0"/>
                <a:cs typeface="PMingLiU" charset="0"/>
              </a:rPr>
              <a:t> </a:t>
            </a:r>
            <a:r>
              <a:rPr kumimoji="1" lang="en-US" altLang="zh-TW" sz="3200" b="1" i="1" dirty="0" err="1">
                <a:solidFill>
                  <a:srgbClr val="000000"/>
                </a:solidFill>
                <a:ea typeface="PMingLiU" charset="0"/>
                <a:cs typeface="PMingLiU" charset="0"/>
              </a:rPr>
              <a:t>secundários</a:t>
            </a:r>
            <a:endParaRPr kumimoji="1" lang="en-US" altLang="zh-TW" sz="3200" b="1" dirty="0">
              <a:solidFill>
                <a:srgbClr val="000000"/>
              </a:solidFill>
              <a:ea typeface="PMingLiU" charset="0"/>
              <a:cs typeface="PMingLiU" charset="0"/>
            </a:endParaRPr>
          </a:p>
          <a:p>
            <a:pPr eaLnBrk="1" hangingPunct="1">
              <a:buFontTx/>
              <a:buChar char="-"/>
            </a:pPr>
            <a:endParaRPr kumimoji="1" lang="en-US" altLang="zh-TW" sz="1000" b="1" dirty="0">
              <a:solidFill>
                <a:srgbClr val="000000"/>
              </a:solidFill>
              <a:ea typeface="PMingLiU" charset="0"/>
              <a:cs typeface="PMingLiU" charset="0"/>
            </a:endParaRPr>
          </a:p>
          <a:p>
            <a:pPr eaLnBrk="1" hangingPunct="1">
              <a:buFontTx/>
              <a:buChar char="-"/>
            </a:pPr>
            <a:r>
              <a:rPr kumimoji="1" lang="en-US" altLang="zh-TW" sz="3200" b="1" dirty="0">
                <a:solidFill>
                  <a:srgbClr val="000000"/>
                </a:solidFill>
                <a:ea typeface="PMingLiU" charset="0"/>
                <a:cs typeface="PMingLiU" charset="0"/>
              </a:rPr>
              <a:t> </a:t>
            </a:r>
            <a:r>
              <a:rPr kumimoji="1" lang="en-US" altLang="zh-TW" sz="3200" b="1" i="1" dirty="0">
                <a:solidFill>
                  <a:srgbClr val="000000"/>
                </a:solidFill>
                <a:ea typeface="PMingLiU" charset="0"/>
                <a:cs typeface="PMingLiU" charset="0"/>
              </a:rPr>
              <a:t>Circulating dendritic cells: no </a:t>
            </a:r>
            <a:r>
              <a:rPr kumimoji="1" lang="en-US" altLang="zh-TW" sz="3200" b="1" i="1" dirty="0" err="1">
                <a:solidFill>
                  <a:srgbClr val="000000"/>
                </a:solidFill>
                <a:ea typeface="PMingLiU" charset="0"/>
                <a:cs typeface="PMingLiU" charset="0"/>
              </a:rPr>
              <a:t>sangue</a:t>
            </a:r>
            <a:endParaRPr kumimoji="1" lang="en-US" altLang="zh-TW" sz="3200" b="1" dirty="0">
              <a:solidFill>
                <a:srgbClr val="000000"/>
              </a:solidFill>
              <a:ea typeface="PMingLiU" charset="0"/>
              <a:cs typeface="PMingLiU" charset="0"/>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figure 8-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71438"/>
            <a:ext cx="4291013" cy="664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ítulo 1"/>
          <p:cNvSpPr txBox="1">
            <a:spLocks/>
          </p:cNvSpPr>
          <p:nvPr/>
        </p:nvSpPr>
        <p:spPr bwMode="auto">
          <a:xfrm>
            <a:off x="4500563" y="71438"/>
            <a:ext cx="6000750"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2000" b="1" dirty="0">
                <a:solidFill>
                  <a:srgbClr val="000000"/>
                </a:solidFill>
                <a:latin typeface="Tahoma" charset="0"/>
                <a:cs typeface="Tahoma" charset="0"/>
              </a:rPr>
              <a:t>Células </a:t>
            </a:r>
            <a:r>
              <a:rPr lang="pt-BR" sz="2000" b="1" dirty="0" smtClean="0">
                <a:solidFill>
                  <a:srgbClr val="000000"/>
                </a:solidFill>
                <a:latin typeface="Tahoma" charset="0"/>
                <a:cs typeface="Tahoma" charset="0"/>
              </a:rPr>
              <a:t>Dendríticas </a:t>
            </a:r>
            <a:r>
              <a:rPr lang="pt-BR" sz="2000" b="1" dirty="0">
                <a:solidFill>
                  <a:srgbClr val="000000"/>
                </a:solidFill>
                <a:latin typeface="Tahoma" charset="0"/>
                <a:cs typeface="Tahoma" charset="0"/>
              </a:rPr>
              <a:t>são as principais células apresentadoras de antígenos ou APC e expressam moléculas de MHC </a:t>
            </a:r>
            <a:r>
              <a:rPr lang="pt-BR" sz="2000" b="1" dirty="0" err="1">
                <a:solidFill>
                  <a:srgbClr val="000000"/>
                </a:solidFill>
                <a:latin typeface="Tahoma" charset="0"/>
                <a:cs typeface="Tahoma" charset="0"/>
              </a:rPr>
              <a:t>I</a:t>
            </a:r>
            <a:r>
              <a:rPr lang="pt-BR" sz="2000" b="1" dirty="0">
                <a:solidFill>
                  <a:srgbClr val="000000"/>
                </a:solidFill>
                <a:latin typeface="Tahoma" charset="0"/>
                <a:cs typeface="Tahoma" charset="0"/>
              </a:rPr>
              <a:t> e II</a:t>
            </a:r>
          </a:p>
        </p:txBody>
      </p:sp>
      <p:pic>
        <p:nvPicPr>
          <p:cNvPr id="82947" name="Picture 2" descr="figure 8-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238" y="3624263"/>
            <a:ext cx="5449887"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214438"/>
            <a:ext cx="2773362"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9700" y="1285875"/>
            <a:ext cx="20716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692150"/>
            <a:ext cx="5575300"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2"/>
          <p:cNvSpPr txBox="1">
            <a:spLocks noChangeArrowheads="1"/>
          </p:cNvSpPr>
          <p:nvPr/>
        </p:nvSpPr>
        <p:spPr bwMode="auto">
          <a:xfrm>
            <a:off x="500063" y="142875"/>
            <a:ext cx="9358312" cy="7858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2800" b="1" dirty="0">
                <a:cs typeface="Arial" charset="0"/>
              </a:rPr>
              <a:t>Diferenciação de Células Dendríticas</a:t>
            </a:r>
          </a:p>
        </p:txBody>
      </p:sp>
      <p:pic>
        <p:nvPicPr>
          <p:cNvPr id="83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1000125"/>
            <a:ext cx="37909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88" y="4359275"/>
            <a:ext cx="37861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25" y="4508500"/>
            <a:ext cx="1524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0888" y="395288"/>
            <a:ext cx="9356725"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ítulo 1"/>
          <p:cNvSpPr>
            <a:spLocks noGrp="1"/>
          </p:cNvSpPr>
          <p:nvPr>
            <p:ph type="title"/>
          </p:nvPr>
        </p:nvSpPr>
        <p:spPr>
          <a:xfrm>
            <a:off x="102940" y="44450"/>
            <a:ext cx="10184060" cy="1143000"/>
          </a:xfrm>
        </p:spPr>
        <p:txBody>
          <a:bodyPr/>
          <a:lstStyle/>
          <a:p>
            <a:r>
              <a:rPr lang="pt-BR" sz="2400" b="1" dirty="0">
                <a:solidFill>
                  <a:srgbClr val="000000"/>
                </a:solidFill>
                <a:latin typeface="Arial" charset="0"/>
                <a:cs typeface="Arial" charset="0"/>
              </a:rPr>
              <a:t>São vários subtipos de DC. Diferenciação dos diversos tipos de DC depende de citocinas e dos PAMPs</a:t>
            </a:r>
          </a:p>
        </p:txBody>
      </p:sp>
      <p:pic>
        <p:nvPicPr>
          <p:cNvPr id="8499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88" y="1268413"/>
            <a:ext cx="516255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0" y="1628775"/>
            <a:ext cx="22748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tângulo 10"/>
          <p:cNvSpPr>
            <a:spLocks noChangeArrowheads="1"/>
          </p:cNvSpPr>
          <p:nvPr/>
        </p:nvSpPr>
        <p:spPr bwMode="auto">
          <a:xfrm>
            <a:off x="7807325" y="1268413"/>
            <a:ext cx="223202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a:t>Follicular Dendritic Cells (FDCs) have an intricate morphology .These cells, which are located in lymphoid nodules (also referred to as "follicles"), have numerous dendrites or thin filiform processes at one point in their life cycles. </a:t>
            </a:r>
            <a:endParaRPr lang="pt-BR" sz="1400" b="1"/>
          </a:p>
        </p:txBody>
      </p:sp>
      <p:pic>
        <p:nvPicPr>
          <p:cNvPr id="8499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3863" y="4652963"/>
            <a:ext cx="220662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CaixaDeTexto 13"/>
          <p:cNvSpPr txBox="1">
            <a:spLocks noChangeArrowheads="1"/>
          </p:cNvSpPr>
          <p:nvPr/>
        </p:nvSpPr>
        <p:spPr bwMode="auto">
          <a:xfrm>
            <a:off x="7951788" y="5168900"/>
            <a:ext cx="2190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pt-BR" sz="2000" b="1"/>
              <a:t>LANGERHANS CELL</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ítulo 1"/>
          <p:cNvSpPr>
            <a:spLocks noGrp="1"/>
          </p:cNvSpPr>
          <p:nvPr>
            <p:ph type="title"/>
          </p:nvPr>
        </p:nvSpPr>
        <p:spPr>
          <a:xfrm>
            <a:off x="428625" y="142875"/>
            <a:ext cx="9501188" cy="1143000"/>
          </a:xfrm>
        </p:spPr>
        <p:txBody>
          <a:bodyPr/>
          <a:lstStyle/>
          <a:p>
            <a:r>
              <a:rPr lang="pt-BR" sz="2400" b="1" dirty="0">
                <a:solidFill>
                  <a:srgbClr val="000000"/>
                </a:solidFill>
                <a:latin typeface="Arial" charset="0"/>
                <a:cs typeface="Arial" charset="0"/>
              </a:rPr>
              <a:t>Maturação das DC depende de citocinas e do reconhecimento de moléculas de patógenos ou outras moléculas</a:t>
            </a:r>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488" y="1341438"/>
            <a:ext cx="7275512"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1475" y="837530"/>
            <a:ext cx="462597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3"/>
          <p:cNvSpPr>
            <a:spLocks noChangeArrowheads="1"/>
          </p:cNvSpPr>
          <p:nvPr/>
        </p:nvSpPr>
        <p:spPr bwMode="auto">
          <a:xfrm>
            <a:off x="246956" y="115888"/>
            <a:ext cx="1004004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b="1" dirty="0"/>
              <a:t>Plasticity of monocyte-derived dendritic cells.</a:t>
            </a:r>
          </a:p>
        </p:txBody>
      </p:sp>
      <p:sp>
        <p:nvSpPr>
          <p:cNvPr id="87043" name="Rectangle 4"/>
          <p:cNvSpPr>
            <a:spLocks noChangeArrowheads="1"/>
          </p:cNvSpPr>
          <p:nvPr/>
        </p:nvSpPr>
        <p:spPr bwMode="auto">
          <a:xfrm>
            <a:off x="0" y="5981700"/>
            <a:ext cx="10287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t>Activated monocytes can differentiate into different types of dendritic cell (DC) after encounter with different cytokines. These distinct DCs will influence the differentiation of lymphocytes into immune effectors with different functions, leading to varied immune responses. </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figure 8-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779588"/>
            <a:ext cx="90170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Rectangle 2"/>
          <p:cNvSpPr txBox="1">
            <a:spLocks noChangeArrowheads="1"/>
          </p:cNvSpPr>
          <p:nvPr/>
        </p:nvSpPr>
        <p:spPr bwMode="auto">
          <a:xfrm>
            <a:off x="500063" y="142874"/>
            <a:ext cx="9358312" cy="14859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2800" b="1" dirty="0" smtClean="0">
                <a:cs typeface="Arial" charset="0"/>
              </a:rPr>
              <a:t>IMPORTANTISSIMO</a:t>
            </a:r>
            <a:r>
              <a:rPr lang="pt-BR" sz="2800" dirty="0" smtClean="0">
                <a:cs typeface="Arial" charset="0"/>
              </a:rPr>
              <a:t>: Assim </a:t>
            </a:r>
            <a:r>
              <a:rPr lang="pt-BR" sz="2800" dirty="0">
                <a:cs typeface="Arial" charset="0"/>
              </a:rPr>
              <a:t>como os Macrófagos, as Células Dendríticas  possuem moléculas de MHC </a:t>
            </a:r>
            <a:r>
              <a:rPr lang="pt-BR" sz="2800" dirty="0" err="1" smtClean="0">
                <a:cs typeface="Arial" charset="0"/>
              </a:rPr>
              <a:t>I</a:t>
            </a:r>
            <a:r>
              <a:rPr lang="pt-BR" sz="2800" dirty="0" smtClean="0">
                <a:cs typeface="Arial" charset="0"/>
              </a:rPr>
              <a:t> e II para </a:t>
            </a:r>
            <a:r>
              <a:rPr lang="pt-BR" sz="2800" dirty="0">
                <a:cs typeface="Arial" charset="0"/>
              </a:rPr>
              <a:t>apresentar  os antígenos aos linfócitos </a:t>
            </a:r>
            <a:r>
              <a:rPr lang="pt-BR" sz="2800" dirty="0" err="1">
                <a:cs typeface="Arial" charset="0"/>
              </a:rPr>
              <a:t>T</a:t>
            </a:r>
            <a:endParaRPr lang="pt-BR" sz="2800" dirty="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8" y="1785938"/>
            <a:ext cx="4000500"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2"/>
          <p:cNvSpPr txBox="1">
            <a:spLocks noChangeArrowheads="1"/>
          </p:cNvSpPr>
          <p:nvPr/>
        </p:nvSpPr>
        <p:spPr bwMode="auto">
          <a:xfrm>
            <a:off x="500063" y="142875"/>
            <a:ext cx="9358312" cy="13414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2800" b="1">
                <a:cs typeface="Arial" charset="0"/>
              </a:rPr>
              <a:t>Células Dendríticas  possuem diferentes receptores para antígenos, moléculas de patógenos (PAMPs) e componentes de venenos (VAMPs)</a:t>
            </a:r>
          </a:p>
        </p:txBody>
      </p:sp>
      <p:pic>
        <p:nvPicPr>
          <p:cNvPr id="890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857375"/>
            <a:ext cx="442912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Box 1"/>
          <p:cNvSpPr txBox="1">
            <a:spLocks noChangeArrowheads="1"/>
          </p:cNvSpPr>
          <p:nvPr/>
        </p:nvSpPr>
        <p:spPr bwMode="auto">
          <a:xfrm>
            <a:off x="5143500" y="1916113"/>
            <a:ext cx="1223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a:solidFill>
                  <a:srgbClr val="FF0000"/>
                </a:solidFill>
              </a:rPr>
              <a:t>VAMPs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upo 8"/>
          <p:cNvGrpSpPr>
            <a:grpSpLocks/>
          </p:cNvGrpSpPr>
          <p:nvPr/>
        </p:nvGrpSpPr>
        <p:grpSpPr bwMode="auto">
          <a:xfrm>
            <a:off x="247650" y="1989138"/>
            <a:ext cx="5383213" cy="3432175"/>
            <a:chOff x="1200150" y="2286000"/>
            <a:chExt cx="7559675" cy="4214813"/>
          </a:xfrm>
        </p:grpSpPr>
        <p:pic>
          <p:nvPicPr>
            <p:cNvPr id="22532" name="Picture 2" descr="neutrofil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713" y="2362200"/>
              <a:ext cx="15478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descr="serie de maturação eosinofl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8075" y="2514600"/>
              <a:ext cx="13017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descr="serie de maturação basofil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150" y="2286000"/>
              <a:ext cx="1001713"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5" descr="linfo com granulaçã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2050" y="2362200"/>
              <a:ext cx="10287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6" descr="linfo peque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3505200"/>
              <a:ext cx="1143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7" descr="monocito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3275" y="4868863"/>
              <a:ext cx="325755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0" name="Rectangle 8"/>
          <p:cNvSpPr>
            <a:spLocks noChangeArrowheads="1"/>
          </p:cNvSpPr>
          <p:nvPr/>
        </p:nvSpPr>
        <p:spPr bwMode="auto">
          <a:xfrm>
            <a:off x="1739900" y="381000"/>
            <a:ext cx="6540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pt-BR" sz="4000" b="1" smtClean="0">
                <a:cs typeface="Arial" charset="0"/>
              </a:rPr>
              <a:t>Células do Sistema Imune</a:t>
            </a:r>
            <a:endParaRPr lang="pt-BR" sz="4000" b="1">
              <a:cs typeface="Arial" charset="0"/>
            </a:endParaRPr>
          </a:p>
        </p:txBody>
      </p:sp>
      <p:pic>
        <p:nvPicPr>
          <p:cNvPr id="2253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4225" y="1468438"/>
            <a:ext cx="4103688"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8550" y="1052513"/>
            <a:ext cx="8461375"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Box 3"/>
          <p:cNvSpPr txBox="1">
            <a:spLocks noChangeArrowheads="1"/>
          </p:cNvSpPr>
          <p:nvPr/>
        </p:nvSpPr>
        <p:spPr bwMode="auto">
          <a:xfrm>
            <a:off x="103188" y="115888"/>
            <a:ext cx="97932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err="1"/>
              <a:t>Marcadores</a:t>
            </a:r>
            <a:r>
              <a:rPr lang="en-US" sz="2800" b="1" dirty="0"/>
              <a:t> de macrófagos </a:t>
            </a:r>
            <a:r>
              <a:rPr lang="en-US" sz="2800" b="1" dirty="0" err="1"/>
              <a:t>podem</a:t>
            </a:r>
            <a:r>
              <a:rPr lang="en-US" sz="2800" b="1" dirty="0"/>
              <a:t> </a:t>
            </a:r>
            <a:r>
              <a:rPr lang="en-US" sz="2800" b="1" dirty="0" err="1"/>
              <a:t>ser</a:t>
            </a:r>
            <a:r>
              <a:rPr lang="en-US" sz="2800" b="1" dirty="0"/>
              <a:t> </a:t>
            </a:r>
            <a:r>
              <a:rPr lang="en-US" sz="2800" b="1" dirty="0" err="1"/>
              <a:t>compartilhados</a:t>
            </a:r>
            <a:r>
              <a:rPr lang="en-US" sz="2800" b="1" dirty="0"/>
              <a:t> com </a:t>
            </a:r>
            <a:r>
              <a:rPr lang="en-US" sz="2800" b="1" dirty="0" err="1"/>
              <a:t>células</a:t>
            </a:r>
            <a:r>
              <a:rPr lang="en-US" sz="2800" b="1" dirty="0"/>
              <a:t> </a:t>
            </a:r>
            <a:r>
              <a:rPr lang="en-US" sz="2800" b="1" dirty="0" err="1"/>
              <a:t>dendriticas</a:t>
            </a:r>
            <a:endParaRPr lang="en-US" sz="2800" b="1" dirty="0"/>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1458913"/>
            <a:ext cx="7143750"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ítulo 1"/>
          <p:cNvSpPr>
            <a:spLocks noGrp="1"/>
          </p:cNvSpPr>
          <p:nvPr>
            <p:ph type="title"/>
          </p:nvPr>
        </p:nvSpPr>
        <p:spPr>
          <a:xfrm>
            <a:off x="0" y="142875"/>
            <a:ext cx="10287000" cy="1143000"/>
          </a:xfrm>
        </p:spPr>
        <p:txBody>
          <a:bodyPr>
            <a:normAutofit fontScale="90000"/>
          </a:bodyPr>
          <a:lstStyle/>
          <a:p>
            <a:r>
              <a:rPr lang="pt-BR" sz="2800" b="1" dirty="0">
                <a:solidFill>
                  <a:srgbClr val="000000"/>
                </a:solidFill>
                <a:latin typeface="Arial" charset="0"/>
                <a:cs typeface="Arial" charset="0"/>
              </a:rPr>
              <a:t>Células  Dendríticas capturam os antígenos e os transportam para os linfonodos onde induzem  a resposta </a:t>
            </a:r>
            <a:r>
              <a:rPr lang="pt-BR" sz="2800" b="1" dirty="0" smtClean="0">
                <a:solidFill>
                  <a:srgbClr val="000000"/>
                </a:solidFill>
                <a:latin typeface="Arial" charset="0"/>
                <a:cs typeface="Arial" charset="0"/>
              </a:rPr>
              <a:t>imune adaptativa</a:t>
            </a:r>
            <a:endParaRPr lang="pt-BR" sz="2800" b="1" dirty="0">
              <a:solidFill>
                <a:srgbClr val="000000"/>
              </a:solidFill>
              <a:latin typeface="Arial" charset="0"/>
              <a:cs typeface="Arial" charset="0"/>
            </a:endParaRPr>
          </a:p>
        </p:txBody>
      </p:sp>
      <p:pic>
        <p:nvPicPr>
          <p:cNvPr id="9113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325" y="2349500"/>
            <a:ext cx="22653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2357438"/>
            <a:ext cx="5570537"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ítulo 1"/>
          <p:cNvSpPr txBox="1">
            <a:spLocks/>
          </p:cNvSpPr>
          <p:nvPr/>
        </p:nvSpPr>
        <p:spPr bwMode="auto">
          <a:xfrm>
            <a:off x="214313" y="214313"/>
            <a:ext cx="97869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b="1">
                <a:solidFill>
                  <a:srgbClr val="000000"/>
                </a:solidFill>
                <a:cs typeface="Arial" charset="0"/>
              </a:rPr>
              <a:t>Células  Dendríticas capturam os antígenos e os transportam para os linfonodos e baço </a:t>
            </a:r>
            <a:r>
              <a:rPr lang="pt-BR" sz="2800" b="1">
                <a:solidFill>
                  <a:srgbClr val="000000"/>
                </a:solidFill>
                <a:cs typeface="Arial" charset="0"/>
              </a:rPr>
              <a:t>onde ativam a resposta imune</a:t>
            </a:r>
          </a:p>
        </p:txBody>
      </p:sp>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888" y="2357438"/>
            <a:ext cx="4384675"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525" y="404813"/>
            <a:ext cx="6796088"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0" y="0"/>
            <a:ext cx="889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linfocitosang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495141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4" name="Picture 3" descr="esquamalinf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763713"/>
            <a:ext cx="3857625"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4"/>
          <p:cNvSpPr txBox="1">
            <a:spLocks noChangeArrowheads="1"/>
          </p:cNvSpPr>
          <p:nvPr/>
        </p:nvSpPr>
        <p:spPr bwMode="auto">
          <a:xfrm>
            <a:off x="0" y="0"/>
            <a:ext cx="624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800" b="1" dirty="0">
                <a:solidFill>
                  <a:srgbClr val="000000"/>
                </a:solidFill>
                <a:latin typeface="Candara" charset="0"/>
              </a:rPr>
              <a:t>Linfócitos </a:t>
            </a:r>
            <a:r>
              <a:rPr lang="en-GB" sz="2800" b="1" dirty="0" err="1">
                <a:solidFill>
                  <a:srgbClr val="000000"/>
                </a:solidFill>
                <a:latin typeface="Candara" charset="0"/>
              </a:rPr>
              <a:t>em</a:t>
            </a:r>
            <a:r>
              <a:rPr lang="en-GB" sz="2800" b="1" dirty="0">
                <a:solidFill>
                  <a:srgbClr val="000000"/>
                </a:solidFill>
                <a:latin typeface="Candara" charset="0"/>
              </a:rPr>
              <a:t> </a:t>
            </a:r>
            <a:r>
              <a:rPr lang="en-GB" sz="2800" b="1" dirty="0" err="1">
                <a:solidFill>
                  <a:srgbClr val="000000"/>
                </a:solidFill>
                <a:latin typeface="Candara" charset="0"/>
              </a:rPr>
              <a:t>esfregaço</a:t>
            </a:r>
            <a:r>
              <a:rPr lang="en-GB" sz="2800" b="1" dirty="0">
                <a:solidFill>
                  <a:srgbClr val="000000"/>
                </a:solidFill>
                <a:latin typeface="Candara" charset="0"/>
              </a:rPr>
              <a:t> </a:t>
            </a:r>
            <a:r>
              <a:rPr lang="en-GB" sz="2800" b="1" dirty="0" err="1">
                <a:solidFill>
                  <a:srgbClr val="000000"/>
                </a:solidFill>
                <a:latin typeface="Candara" charset="0"/>
              </a:rPr>
              <a:t>sanguíneo</a:t>
            </a:r>
            <a:endParaRPr lang="en-GB" sz="2800" b="1" dirty="0">
              <a:solidFill>
                <a:srgbClr val="000000"/>
              </a:solidFill>
              <a:latin typeface="Candara" charset="0"/>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895176"/>
            <a:ext cx="7929563"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immune-dua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25" y="1557338"/>
            <a:ext cx="37592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ext Box 3"/>
          <p:cNvSpPr txBox="1">
            <a:spLocks noChangeArrowheads="1"/>
          </p:cNvSpPr>
          <p:nvPr/>
        </p:nvSpPr>
        <p:spPr bwMode="auto">
          <a:xfrm>
            <a:off x="174948" y="92075"/>
            <a:ext cx="1011205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b="1" dirty="0" err="1">
                <a:solidFill>
                  <a:srgbClr val="000000"/>
                </a:solidFill>
                <a:cs typeface="Arial" charset="0"/>
              </a:rPr>
              <a:t>Os</a:t>
            </a:r>
            <a:r>
              <a:rPr lang="en-GB" b="1" dirty="0">
                <a:solidFill>
                  <a:srgbClr val="000000"/>
                </a:solidFill>
                <a:cs typeface="Arial" charset="0"/>
              </a:rPr>
              <a:t> linfócitos T e B </a:t>
            </a:r>
            <a:r>
              <a:rPr lang="en-GB" b="1" dirty="0" err="1">
                <a:solidFill>
                  <a:srgbClr val="000000"/>
                </a:solidFill>
                <a:cs typeface="Arial" charset="0"/>
              </a:rPr>
              <a:t>têm</a:t>
            </a:r>
            <a:r>
              <a:rPr lang="en-GB" b="1" dirty="0">
                <a:solidFill>
                  <a:srgbClr val="000000"/>
                </a:solidFill>
                <a:cs typeface="Arial" charset="0"/>
              </a:rPr>
              <a:t> </a:t>
            </a:r>
            <a:r>
              <a:rPr lang="en-GB" b="1" dirty="0" err="1">
                <a:solidFill>
                  <a:srgbClr val="000000"/>
                </a:solidFill>
                <a:cs typeface="Arial" charset="0"/>
              </a:rPr>
              <a:t>origem</a:t>
            </a:r>
            <a:r>
              <a:rPr lang="en-GB" b="1" dirty="0">
                <a:solidFill>
                  <a:srgbClr val="000000"/>
                </a:solidFill>
                <a:cs typeface="Arial" charset="0"/>
              </a:rPr>
              <a:t> </a:t>
            </a:r>
            <a:r>
              <a:rPr lang="en-GB" b="1" dirty="0" err="1">
                <a:solidFill>
                  <a:srgbClr val="000000"/>
                </a:solidFill>
                <a:cs typeface="Arial" charset="0"/>
              </a:rPr>
              <a:t>na</a:t>
            </a:r>
            <a:r>
              <a:rPr lang="en-GB" b="1" dirty="0">
                <a:solidFill>
                  <a:srgbClr val="000000"/>
                </a:solidFill>
                <a:cs typeface="Arial" charset="0"/>
              </a:rPr>
              <a:t> </a:t>
            </a:r>
            <a:r>
              <a:rPr lang="en-GB" b="1" dirty="0" err="1">
                <a:solidFill>
                  <a:srgbClr val="000000"/>
                </a:solidFill>
                <a:cs typeface="Arial" charset="0"/>
              </a:rPr>
              <a:t>medula</a:t>
            </a:r>
            <a:r>
              <a:rPr lang="en-GB" b="1" dirty="0">
                <a:solidFill>
                  <a:srgbClr val="000000"/>
                </a:solidFill>
                <a:cs typeface="Arial" charset="0"/>
              </a:rPr>
              <a:t> </a:t>
            </a:r>
            <a:r>
              <a:rPr lang="en-GB" b="1" dirty="0" err="1">
                <a:solidFill>
                  <a:srgbClr val="000000"/>
                </a:solidFill>
                <a:cs typeface="Arial" charset="0"/>
              </a:rPr>
              <a:t>óssea</a:t>
            </a:r>
            <a:r>
              <a:rPr lang="en-GB" b="1" dirty="0">
                <a:solidFill>
                  <a:srgbClr val="000000"/>
                </a:solidFill>
                <a:cs typeface="Arial" charset="0"/>
              </a:rPr>
              <a:t>.</a:t>
            </a:r>
          </a:p>
          <a:p>
            <a:pPr algn="ctr"/>
            <a:r>
              <a:rPr lang="en-GB" b="1" dirty="0" err="1">
                <a:solidFill>
                  <a:srgbClr val="000000"/>
                </a:solidFill>
                <a:cs typeface="Arial" charset="0"/>
              </a:rPr>
              <a:t>Os</a:t>
            </a:r>
            <a:r>
              <a:rPr lang="en-GB" b="1" dirty="0">
                <a:solidFill>
                  <a:srgbClr val="000000"/>
                </a:solidFill>
                <a:cs typeface="Arial" charset="0"/>
              </a:rPr>
              <a:t> T </a:t>
            </a:r>
            <a:r>
              <a:rPr lang="en-GB" b="1" dirty="0" err="1">
                <a:solidFill>
                  <a:srgbClr val="000000"/>
                </a:solidFill>
                <a:cs typeface="Arial" charset="0"/>
              </a:rPr>
              <a:t>terminam</a:t>
            </a:r>
            <a:r>
              <a:rPr lang="en-GB" b="1" dirty="0">
                <a:solidFill>
                  <a:srgbClr val="000000"/>
                </a:solidFill>
                <a:cs typeface="Arial" charset="0"/>
              </a:rPr>
              <a:t> </a:t>
            </a:r>
            <a:r>
              <a:rPr lang="en-GB" b="1" dirty="0" err="1">
                <a:solidFill>
                  <a:srgbClr val="000000"/>
                </a:solidFill>
                <a:cs typeface="Arial" charset="0"/>
              </a:rPr>
              <a:t>sua</a:t>
            </a:r>
            <a:r>
              <a:rPr lang="en-GB" b="1" dirty="0">
                <a:solidFill>
                  <a:srgbClr val="000000"/>
                </a:solidFill>
                <a:cs typeface="Arial" charset="0"/>
              </a:rPr>
              <a:t> </a:t>
            </a:r>
            <a:r>
              <a:rPr lang="en-GB" b="1" dirty="0" err="1">
                <a:solidFill>
                  <a:srgbClr val="000000"/>
                </a:solidFill>
                <a:cs typeface="Arial" charset="0"/>
              </a:rPr>
              <a:t>diferenciação</a:t>
            </a:r>
            <a:r>
              <a:rPr lang="en-GB" b="1" dirty="0">
                <a:solidFill>
                  <a:srgbClr val="000000"/>
                </a:solidFill>
                <a:cs typeface="Arial" charset="0"/>
              </a:rPr>
              <a:t> no </a:t>
            </a:r>
            <a:r>
              <a:rPr lang="en-GB" b="1" dirty="0" err="1">
                <a:solidFill>
                  <a:srgbClr val="000000"/>
                </a:solidFill>
                <a:cs typeface="Arial" charset="0"/>
              </a:rPr>
              <a:t>Timo</a:t>
            </a:r>
            <a:r>
              <a:rPr lang="en-GB" b="1" dirty="0">
                <a:solidFill>
                  <a:srgbClr val="000000"/>
                </a:solidFill>
                <a:cs typeface="Arial" charset="0"/>
              </a:rPr>
              <a:t> e</a:t>
            </a:r>
          </a:p>
          <a:p>
            <a:pPr algn="ctr"/>
            <a:r>
              <a:rPr lang="en-GB" b="1" dirty="0">
                <a:solidFill>
                  <a:srgbClr val="000000"/>
                </a:solidFill>
                <a:cs typeface="Arial" charset="0"/>
              </a:rPr>
              <a:t> </a:t>
            </a:r>
            <a:r>
              <a:rPr lang="en-GB" b="1" dirty="0" err="1">
                <a:solidFill>
                  <a:srgbClr val="000000"/>
                </a:solidFill>
                <a:cs typeface="Arial" charset="0"/>
              </a:rPr>
              <a:t>os</a:t>
            </a:r>
            <a:r>
              <a:rPr lang="en-GB" b="1" dirty="0">
                <a:solidFill>
                  <a:srgbClr val="000000"/>
                </a:solidFill>
                <a:cs typeface="Arial" charset="0"/>
              </a:rPr>
              <a:t> B </a:t>
            </a:r>
            <a:r>
              <a:rPr lang="en-GB" b="1" dirty="0" err="1">
                <a:solidFill>
                  <a:srgbClr val="000000"/>
                </a:solidFill>
                <a:cs typeface="Arial" charset="0"/>
              </a:rPr>
              <a:t>na</a:t>
            </a:r>
            <a:r>
              <a:rPr lang="en-GB" b="1" dirty="0">
                <a:solidFill>
                  <a:srgbClr val="000000"/>
                </a:solidFill>
                <a:cs typeface="Arial" charset="0"/>
              </a:rPr>
              <a:t> </a:t>
            </a:r>
            <a:r>
              <a:rPr lang="en-GB" b="1" dirty="0" err="1">
                <a:solidFill>
                  <a:srgbClr val="000000"/>
                </a:solidFill>
                <a:cs typeface="Arial" charset="0"/>
              </a:rPr>
              <a:t>própria</a:t>
            </a:r>
            <a:r>
              <a:rPr lang="en-GB" b="1" dirty="0">
                <a:solidFill>
                  <a:srgbClr val="000000"/>
                </a:solidFill>
                <a:cs typeface="Arial" charset="0"/>
              </a:rPr>
              <a:t> </a:t>
            </a:r>
            <a:r>
              <a:rPr lang="en-GB" b="1" dirty="0" err="1">
                <a:solidFill>
                  <a:srgbClr val="000000"/>
                </a:solidFill>
                <a:cs typeface="Arial" charset="0"/>
              </a:rPr>
              <a:t>medula</a:t>
            </a:r>
            <a:r>
              <a:rPr lang="en-GB" b="1" dirty="0">
                <a:solidFill>
                  <a:srgbClr val="000000"/>
                </a:solidFill>
                <a:cs typeface="Arial" charset="0"/>
              </a:rPr>
              <a:t> </a:t>
            </a:r>
            <a:r>
              <a:rPr lang="en-GB" b="1" dirty="0" err="1">
                <a:solidFill>
                  <a:srgbClr val="000000"/>
                </a:solidFill>
                <a:cs typeface="Arial" charset="0"/>
              </a:rPr>
              <a:t>óssea</a:t>
            </a:r>
            <a:endParaRPr lang="en-GB" b="1" dirty="0">
              <a:solidFill>
                <a:srgbClr val="000000"/>
              </a:solidFill>
              <a:cs typeface="Arial" charset="0"/>
            </a:endParaRPr>
          </a:p>
        </p:txBody>
      </p:sp>
      <p:pic>
        <p:nvPicPr>
          <p:cNvPr id="9830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7963" y="1628775"/>
            <a:ext cx="38068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maturação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1316038"/>
            <a:ext cx="523240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 Box 3"/>
          <p:cNvSpPr txBox="1">
            <a:spLocks noChangeArrowheads="1"/>
          </p:cNvSpPr>
          <p:nvPr/>
        </p:nvSpPr>
        <p:spPr bwMode="auto">
          <a:xfrm>
            <a:off x="0" y="152400"/>
            <a:ext cx="10287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000" b="1" dirty="0" err="1">
                <a:solidFill>
                  <a:srgbClr val="000000"/>
                </a:solidFill>
                <a:cs typeface="Arial" charset="0"/>
              </a:rPr>
              <a:t>Após</a:t>
            </a:r>
            <a:r>
              <a:rPr lang="en-GB" sz="2000" b="1" dirty="0">
                <a:solidFill>
                  <a:srgbClr val="000000"/>
                </a:solidFill>
                <a:cs typeface="Arial" charset="0"/>
              </a:rPr>
              <a:t> </a:t>
            </a:r>
            <a:r>
              <a:rPr lang="en-GB" sz="2000" b="1" dirty="0" err="1">
                <a:solidFill>
                  <a:srgbClr val="000000"/>
                </a:solidFill>
                <a:cs typeface="Arial" charset="0"/>
              </a:rPr>
              <a:t>terminarem</a:t>
            </a:r>
            <a:r>
              <a:rPr lang="en-GB" sz="2000" b="1" dirty="0">
                <a:solidFill>
                  <a:srgbClr val="000000"/>
                </a:solidFill>
                <a:cs typeface="Arial" charset="0"/>
              </a:rPr>
              <a:t> </a:t>
            </a:r>
            <a:r>
              <a:rPr lang="en-GB" sz="2000" b="1" dirty="0" err="1">
                <a:solidFill>
                  <a:srgbClr val="000000"/>
                </a:solidFill>
                <a:cs typeface="Arial" charset="0"/>
              </a:rPr>
              <a:t>sua</a:t>
            </a:r>
            <a:r>
              <a:rPr lang="en-GB" sz="2000" b="1" dirty="0">
                <a:solidFill>
                  <a:srgbClr val="000000"/>
                </a:solidFill>
                <a:cs typeface="Arial" charset="0"/>
              </a:rPr>
              <a:t> </a:t>
            </a:r>
            <a:r>
              <a:rPr lang="en-GB" sz="2000" b="1" dirty="0" err="1">
                <a:solidFill>
                  <a:srgbClr val="000000"/>
                </a:solidFill>
                <a:cs typeface="Arial" charset="0"/>
              </a:rPr>
              <a:t>diferenciação</a:t>
            </a:r>
            <a:r>
              <a:rPr lang="en-GB" sz="2000" b="1" dirty="0">
                <a:solidFill>
                  <a:srgbClr val="000000"/>
                </a:solidFill>
                <a:cs typeface="Arial" charset="0"/>
              </a:rPr>
              <a:t> </a:t>
            </a:r>
            <a:r>
              <a:rPr lang="en-GB" sz="2000" b="1" dirty="0" err="1">
                <a:solidFill>
                  <a:srgbClr val="000000"/>
                </a:solidFill>
                <a:cs typeface="Arial" charset="0"/>
              </a:rPr>
              <a:t>os</a:t>
            </a:r>
            <a:r>
              <a:rPr lang="en-GB" sz="2000" b="1" dirty="0">
                <a:solidFill>
                  <a:srgbClr val="000000"/>
                </a:solidFill>
                <a:cs typeface="Arial" charset="0"/>
              </a:rPr>
              <a:t> linfócitos T e B </a:t>
            </a:r>
            <a:r>
              <a:rPr lang="en-GB" sz="2000" b="1" dirty="0" err="1">
                <a:solidFill>
                  <a:srgbClr val="000000"/>
                </a:solidFill>
                <a:cs typeface="Arial" charset="0"/>
              </a:rPr>
              <a:t>saem</a:t>
            </a:r>
            <a:r>
              <a:rPr lang="en-GB" sz="2000" b="1" dirty="0">
                <a:solidFill>
                  <a:srgbClr val="000000"/>
                </a:solidFill>
                <a:cs typeface="Arial" charset="0"/>
              </a:rPr>
              <a:t> </a:t>
            </a:r>
            <a:r>
              <a:rPr lang="en-GB" sz="2000" b="1" dirty="0" err="1">
                <a:solidFill>
                  <a:srgbClr val="000000"/>
                </a:solidFill>
                <a:cs typeface="Arial" charset="0"/>
              </a:rPr>
              <a:t>para</a:t>
            </a:r>
            <a:r>
              <a:rPr lang="en-GB" sz="2000" b="1" dirty="0">
                <a:solidFill>
                  <a:srgbClr val="000000"/>
                </a:solidFill>
                <a:cs typeface="Arial" charset="0"/>
              </a:rPr>
              <a:t> a </a:t>
            </a:r>
            <a:r>
              <a:rPr lang="en-GB" sz="2000" b="1" dirty="0" err="1">
                <a:solidFill>
                  <a:srgbClr val="000000"/>
                </a:solidFill>
                <a:cs typeface="Arial" charset="0"/>
              </a:rPr>
              <a:t>circulação</a:t>
            </a:r>
            <a:r>
              <a:rPr lang="en-GB" sz="2000" b="1" dirty="0">
                <a:solidFill>
                  <a:srgbClr val="000000"/>
                </a:solidFill>
                <a:cs typeface="Arial" charset="0"/>
              </a:rPr>
              <a:t> </a:t>
            </a:r>
            <a:r>
              <a:rPr lang="en-GB" sz="2000" b="1" dirty="0" err="1">
                <a:solidFill>
                  <a:srgbClr val="000000"/>
                </a:solidFill>
                <a:cs typeface="Arial" charset="0"/>
              </a:rPr>
              <a:t>sanguínea</a:t>
            </a:r>
            <a:r>
              <a:rPr lang="en-GB" sz="2000" b="1" dirty="0">
                <a:solidFill>
                  <a:srgbClr val="000000"/>
                </a:solidFill>
                <a:cs typeface="Arial" charset="0"/>
              </a:rPr>
              <a:t> e </a:t>
            </a:r>
            <a:r>
              <a:rPr lang="en-GB" sz="2000" b="1" dirty="0" err="1">
                <a:solidFill>
                  <a:srgbClr val="000000"/>
                </a:solidFill>
                <a:cs typeface="Arial" charset="0"/>
              </a:rPr>
              <a:t>vão</a:t>
            </a:r>
            <a:r>
              <a:rPr lang="en-GB" sz="2000" b="1" dirty="0">
                <a:solidFill>
                  <a:srgbClr val="000000"/>
                </a:solidFill>
                <a:cs typeface="Arial" charset="0"/>
              </a:rPr>
              <a:t> </a:t>
            </a:r>
            <a:r>
              <a:rPr lang="en-GB" sz="1800" b="1" dirty="0" err="1">
                <a:solidFill>
                  <a:srgbClr val="000000"/>
                </a:solidFill>
                <a:cs typeface="Arial" charset="0"/>
              </a:rPr>
              <a:t>para</a:t>
            </a:r>
            <a:r>
              <a:rPr lang="en-GB" sz="2000" b="1" dirty="0">
                <a:solidFill>
                  <a:srgbClr val="000000"/>
                </a:solidFill>
                <a:cs typeface="Arial" charset="0"/>
              </a:rPr>
              <a:t> </a:t>
            </a:r>
            <a:r>
              <a:rPr lang="en-GB" sz="2000" b="1" dirty="0" err="1">
                <a:solidFill>
                  <a:srgbClr val="000000"/>
                </a:solidFill>
                <a:cs typeface="Arial" charset="0"/>
              </a:rPr>
              <a:t>os</a:t>
            </a:r>
            <a:r>
              <a:rPr lang="en-GB" sz="2000" b="1" dirty="0">
                <a:solidFill>
                  <a:srgbClr val="000000"/>
                </a:solidFill>
                <a:cs typeface="Arial" charset="0"/>
              </a:rPr>
              <a:t> </a:t>
            </a:r>
            <a:r>
              <a:rPr lang="en-GB" sz="2000" b="1" dirty="0" err="1">
                <a:solidFill>
                  <a:srgbClr val="000000"/>
                </a:solidFill>
                <a:cs typeface="Arial" charset="0"/>
              </a:rPr>
              <a:t>órgãos</a:t>
            </a:r>
            <a:r>
              <a:rPr lang="en-GB" sz="2000" b="1" dirty="0">
                <a:solidFill>
                  <a:srgbClr val="000000"/>
                </a:solidFill>
                <a:cs typeface="Arial" charset="0"/>
              </a:rPr>
              <a:t> </a:t>
            </a:r>
            <a:r>
              <a:rPr lang="en-GB" sz="2000" b="1" dirty="0" err="1">
                <a:solidFill>
                  <a:srgbClr val="000000"/>
                </a:solidFill>
                <a:cs typeface="Arial" charset="0"/>
              </a:rPr>
              <a:t>linfóides</a:t>
            </a:r>
            <a:r>
              <a:rPr lang="en-GB" sz="2000" b="1" dirty="0">
                <a:solidFill>
                  <a:srgbClr val="000000"/>
                </a:solidFill>
                <a:cs typeface="Arial" charset="0"/>
              </a:rPr>
              <a:t> </a:t>
            </a:r>
            <a:r>
              <a:rPr lang="en-GB" sz="2000" b="1" dirty="0" err="1">
                <a:solidFill>
                  <a:srgbClr val="000000"/>
                </a:solidFill>
                <a:cs typeface="Arial" charset="0"/>
              </a:rPr>
              <a:t>periféricos</a:t>
            </a:r>
            <a:r>
              <a:rPr lang="en-GB" sz="2000" b="1" dirty="0">
                <a:solidFill>
                  <a:srgbClr val="000000"/>
                </a:solidFill>
                <a:cs typeface="Arial" charset="0"/>
              </a:rPr>
              <a:t>. Estes </a:t>
            </a:r>
            <a:r>
              <a:rPr lang="en-GB" sz="2000" b="1" dirty="0" err="1">
                <a:solidFill>
                  <a:srgbClr val="000000"/>
                </a:solidFill>
                <a:cs typeface="Arial" charset="0"/>
              </a:rPr>
              <a:t>expressam</a:t>
            </a:r>
            <a:r>
              <a:rPr lang="en-GB" sz="2000" b="1" dirty="0">
                <a:solidFill>
                  <a:srgbClr val="000000"/>
                </a:solidFill>
                <a:cs typeface="Arial" charset="0"/>
              </a:rPr>
              <a:t> </a:t>
            </a:r>
            <a:r>
              <a:rPr lang="en-GB" sz="2000" b="1" dirty="0" err="1">
                <a:solidFill>
                  <a:srgbClr val="000000"/>
                </a:solidFill>
                <a:cs typeface="Arial" charset="0"/>
              </a:rPr>
              <a:t>marcadores</a:t>
            </a:r>
            <a:r>
              <a:rPr lang="en-GB" sz="2000" b="1" dirty="0">
                <a:solidFill>
                  <a:srgbClr val="000000"/>
                </a:solidFill>
                <a:cs typeface="Arial" charset="0"/>
              </a:rPr>
              <a:t> </a:t>
            </a:r>
            <a:r>
              <a:rPr lang="en-GB" sz="2000" b="1" dirty="0" err="1">
                <a:solidFill>
                  <a:srgbClr val="000000"/>
                </a:solidFill>
                <a:cs typeface="Arial" charset="0"/>
              </a:rPr>
              <a:t>específicos</a:t>
            </a:r>
            <a:r>
              <a:rPr lang="en-GB" sz="2000" b="1" dirty="0">
                <a:solidFill>
                  <a:srgbClr val="000000"/>
                </a:solidFill>
                <a:cs typeface="Arial" charset="0"/>
              </a:rPr>
              <a:t> de T </a:t>
            </a:r>
            <a:r>
              <a:rPr lang="en-GB" sz="2000" b="1" dirty="0" err="1">
                <a:solidFill>
                  <a:srgbClr val="000000"/>
                </a:solidFill>
                <a:cs typeface="Arial" charset="0"/>
              </a:rPr>
              <a:t>ou</a:t>
            </a:r>
            <a:r>
              <a:rPr lang="en-GB" sz="2000" b="1" dirty="0">
                <a:solidFill>
                  <a:srgbClr val="000000"/>
                </a:solidFill>
                <a:cs typeface="Arial" charset="0"/>
              </a:rPr>
              <a:t> B</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circulacao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6075"/>
            <a:ext cx="571500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Text Box 3"/>
          <p:cNvSpPr txBox="1">
            <a:spLocks noChangeArrowheads="1"/>
          </p:cNvSpPr>
          <p:nvPr/>
        </p:nvSpPr>
        <p:spPr bwMode="auto">
          <a:xfrm>
            <a:off x="428625" y="381000"/>
            <a:ext cx="9858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3200" b="1" dirty="0" err="1">
                <a:solidFill>
                  <a:srgbClr val="000000"/>
                </a:solidFill>
                <a:cs typeface="Arial" charset="0"/>
              </a:rPr>
              <a:t>Os</a:t>
            </a:r>
            <a:r>
              <a:rPr lang="en-GB" sz="3200" b="1" dirty="0">
                <a:solidFill>
                  <a:srgbClr val="000000"/>
                </a:solidFill>
                <a:cs typeface="Arial" charset="0"/>
              </a:rPr>
              <a:t> linfóci</a:t>
            </a:r>
            <a:r>
              <a:rPr lang="en-GB" sz="3200" b="1" dirty="0">
                <a:solidFill>
                  <a:srgbClr val="000000"/>
                </a:solidFill>
                <a:cs typeface="Tahoma" charset="0"/>
              </a:rPr>
              <a:t>t</a:t>
            </a:r>
            <a:r>
              <a:rPr lang="en-GB" sz="3200" b="1" dirty="0">
                <a:solidFill>
                  <a:srgbClr val="000000"/>
                </a:solidFill>
                <a:cs typeface="Arial" charset="0"/>
              </a:rPr>
              <a:t>os </a:t>
            </a:r>
            <a:r>
              <a:rPr lang="en-GB" sz="3200" b="1" dirty="0" err="1">
                <a:solidFill>
                  <a:srgbClr val="000000"/>
                </a:solidFill>
                <a:cs typeface="Arial" charset="0"/>
              </a:rPr>
              <a:t>maduros</a:t>
            </a:r>
            <a:r>
              <a:rPr lang="en-GB" sz="3200" b="1" dirty="0">
                <a:solidFill>
                  <a:srgbClr val="000000"/>
                </a:solidFill>
                <a:cs typeface="Arial" charset="0"/>
              </a:rPr>
              <a:t> </a:t>
            </a:r>
            <a:r>
              <a:rPr lang="en-GB" sz="3200" b="1" dirty="0" err="1">
                <a:solidFill>
                  <a:srgbClr val="000000"/>
                </a:solidFill>
                <a:cs typeface="Arial" charset="0"/>
              </a:rPr>
              <a:t>estão</a:t>
            </a:r>
            <a:r>
              <a:rPr lang="en-GB" sz="3200" b="1" dirty="0">
                <a:solidFill>
                  <a:srgbClr val="000000"/>
                </a:solidFill>
                <a:cs typeface="Arial" charset="0"/>
              </a:rPr>
              <a:t> </a:t>
            </a:r>
            <a:r>
              <a:rPr lang="en-GB" sz="3200" b="1" dirty="0" err="1">
                <a:solidFill>
                  <a:srgbClr val="000000"/>
                </a:solidFill>
                <a:cs typeface="Arial" charset="0"/>
              </a:rPr>
              <a:t>sempre</a:t>
            </a:r>
            <a:r>
              <a:rPr lang="en-GB" sz="3200" b="1" dirty="0">
                <a:solidFill>
                  <a:srgbClr val="000000"/>
                </a:solidFill>
                <a:cs typeface="Arial" charset="0"/>
              </a:rPr>
              <a:t> </a:t>
            </a:r>
            <a:r>
              <a:rPr lang="en-GB" sz="3200" b="1" dirty="0" err="1">
                <a:solidFill>
                  <a:srgbClr val="000000"/>
                </a:solidFill>
                <a:cs typeface="Arial" charset="0"/>
              </a:rPr>
              <a:t>recirculando</a:t>
            </a:r>
            <a:endParaRPr lang="en-GB" sz="3200" b="1" dirty="0">
              <a:solidFill>
                <a:srgbClr val="000000"/>
              </a:solidFill>
              <a:cs typeface="Arial" charset="0"/>
            </a:endParaRPr>
          </a:p>
        </p:txBody>
      </p:sp>
      <p:pic>
        <p:nvPicPr>
          <p:cNvPr id="1003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1643063"/>
            <a:ext cx="4071937"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48" y="1196752"/>
            <a:ext cx="10112052" cy="5832648"/>
          </a:xfrm>
        </p:spPr>
        <p:txBody>
          <a:bodyPr>
            <a:noAutofit/>
          </a:bodyPr>
          <a:lstStyle/>
          <a:p>
            <a:r>
              <a:rPr lang="pt-BR" sz="3200" b="1" dirty="0" smtClean="0"/>
              <a:t>Para que os fagócitos realizem suas funções efetoras, eles tem que </a:t>
            </a:r>
            <a:r>
              <a:rPr lang="pt-BR" sz="3200" b="1" dirty="0" smtClean="0">
                <a:solidFill>
                  <a:srgbClr val="C0504D"/>
                </a:solidFill>
              </a:rPr>
              <a:t>primeiro reconhecer o agente agressor </a:t>
            </a:r>
            <a:r>
              <a:rPr lang="pt-BR" sz="3200" b="1" dirty="0" smtClean="0"/>
              <a:t>(“ENXERGAR”) como as bactérias, fungos, vírus, toxinas, peçonhas, que são ou possuem os PAMPS, VAMPS, ou ainda produtos liberados por outras células (DAMPS).</a:t>
            </a:r>
            <a:br>
              <a:rPr lang="pt-BR" sz="3200" b="1" dirty="0" smtClean="0"/>
            </a:br>
            <a:r>
              <a:rPr lang="pt-BR" sz="3200" b="1" dirty="0"/>
              <a:t/>
            </a:r>
            <a:br>
              <a:rPr lang="pt-BR" sz="3200" b="1" dirty="0"/>
            </a:br>
            <a:r>
              <a:rPr lang="pt-BR" sz="3200" b="1" dirty="0" smtClean="0"/>
              <a:t>Dizemos que as células reconhecem os sinais de perigo (PAMPS, VAMPS e DAMPS) através de algumas </a:t>
            </a:r>
            <a:r>
              <a:rPr lang="pt-BR" sz="3200" b="1" u="sng" dirty="0" smtClean="0">
                <a:solidFill>
                  <a:schemeClr val="accent2"/>
                </a:solidFill>
              </a:rPr>
              <a:t>moléculas de superfície que em conjunto chamamos de PRRs</a:t>
            </a:r>
            <a:r>
              <a:rPr lang="pt-BR" sz="3200" b="1" dirty="0" smtClean="0"/>
              <a:t/>
            </a:r>
            <a:br>
              <a:rPr lang="pt-BR" sz="3200" b="1" dirty="0" smtClean="0"/>
            </a:br>
            <a:r>
              <a:rPr lang="pt-BR" sz="3200" b="1" dirty="0" smtClean="0"/>
              <a:t>(que também são CDs)</a:t>
            </a:r>
            <a:r>
              <a:rPr lang="pt-BR" sz="3200" b="1" dirty="0"/>
              <a:t/>
            </a:r>
            <a:br>
              <a:rPr lang="pt-BR" sz="3200" b="1" dirty="0"/>
            </a:br>
            <a:endParaRPr lang="pt-BR" sz="3200" b="1" dirty="0"/>
          </a:p>
        </p:txBody>
      </p:sp>
      <p:sp>
        <p:nvSpPr>
          <p:cNvPr id="3" name="TextBox 2"/>
          <p:cNvSpPr txBox="1"/>
          <p:nvPr/>
        </p:nvSpPr>
        <p:spPr>
          <a:xfrm>
            <a:off x="0" y="260648"/>
            <a:ext cx="10287000" cy="830997"/>
          </a:xfrm>
          <a:prstGeom prst="rect">
            <a:avLst/>
          </a:prstGeom>
          <a:solidFill>
            <a:srgbClr val="CCFFCC"/>
          </a:solidFill>
        </p:spPr>
        <p:txBody>
          <a:bodyPr wrap="square" rtlCol="0">
            <a:spAutoFit/>
          </a:bodyPr>
          <a:lstStyle/>
          <a:p>
            <a:pPr algn="ctr"/>
            <a:r>
              <a:rPr lang="en-US" b="1" dirty="0" smtClean="0"/>
              <a:t>TODAS AS FUNCOES DAS CELULAS DEPENDEM DA INTERACAO DE UM LIGANTE COM  SEU RECEPTOR</a:t>
            </a:r>
            <a:endParaRPr lang="en-US" b="1" dirty="0"/>
          </a:p>
        </p:txBody>
      </p:sp>
    </p:spTree>
    <p:extLst>
      <p:ext uri="{BB962C8B-B14F-4D97-AF65-F5344CB8AC3E}">
        <p14:creationId xmlns:p14="http://schemas.microsoft.com/office/powerpoint/2010/main" val="2111902985"/>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5" y="1412875"/>
            <a:ext cx="428625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 Box 3"/>
          <p:cNvSpPr txBox="1">
            <a:spLocks noChangeArrowheads="1"/>
          </p:cNvSpPr>
          <p:nvPr/>
        </p:nvSpPr>
        <p:spPr bwMode="auto">
          <a:xfrm>
            <a:off x="0" y="188913"/>
            <a:ext cx="10286999"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800" b="1" dirty="0" err="1" smtClean="0">
                <a:solidFill>
                  <a:srgbClr val="000000"/>
                </a:solidFill>
                <a:latin typeface="Tahoma" charset="0"/>
                <a:cs typeface="Tahoma" charset="0"/>
              </a:rPr>
              <a:t>Os</a:t>
            </a:r>
            <a:r>
              <a:rPr lang="en-GB" sz="2800" b="1" dirty="0" smtClean="0">
                <a:solidFill>
                  <a:srgbClr val="000000"/>
                </a:solidFill>
                <a:latin typeface="Tahoma" charset="0"/>
                <a:cs typeface="Tahoma" charset="0"/>
              </a:rPr>
              <a:t> linfócitos </a:t>
            </a:r>
            <a:r>
              <a:rPr lang="en-GB" sz="2800" b="1" dirty="0">
                <a:solidFill>
                  <a:srgbClr val="000000"/>
                </a:solidFill>
                <a:latin typeface="Tahoma" charset="0"/>
                <a:cs typeface="Tahoma" charset="0"/>
              </a:rPr>
              <a:t>se </a:t>
            </a:r>
            <a:r>
              <a:rPr lang="en-GB" sz="2800" b="1" dirty="0" err="1">
                <a:solidFill>
                  <a:srgbClr val="000000"/>
                </a:solidFill>
                <a:latin typeface="Tahoma" charset="0"/>
                <a:cs typeface="Tahoma" charset="0"/>
              </a:rPr>
              <a:t>tornam</a:t>
            </a:r>
            <a:r>
              <a:rPr lang="en-GB" sz="2800" b="1" dirty="0">
                <a:solidFill>
                  <a:srgbClr val="000000"/>
                </a:solidFill>
                <a:latin typeface="Tahoma" charset="0"/>
                <a:cs typeface="Tahoma" charset="0"/>
              </a:rPr>
              <a:t> </a:t>
            </a:r>
            <a:r>
              <a:rPr lang="en-GB" sz="2800" b="1" dirty="0" err="1">
                <a:solidFill>
                  <a:srgbClr val="000000"/>
                </a:solidFill>
                <a:latin typeface="Tahoma" charset="0"/>
                <a:cs typeface="Tahoma" charset="0"/>
              </a:rPr>
              <a:t>ativados</a:t>
            </a:r>
            <a:r>
              <a:rPr lang="en-GB" sz="2800" b="1" dirty="0">
                <a:solidFill>
                  <a:srgbClr val="000000"/>
                </a:solidFill>
                <a:latin typeface="Tahoma" charset="0"/>
                <a:cs typeface="Tahoma" charset="0"/>
              </a:rPr>
              <a:t> </a:t>
            </a:r>
            <a:r>
              <a:rPr lang="en-GB" sz="2800" b="1" dirty="0" err="1">
                <a:solidFill>
                  <a:srgbClr val="000000"/>
                </a:solidFill>
                <a:latin typeface="Tahoma" charset="0"/>
                <a:cs typeface="Tahoma" charset="0"/>
              </a:rPr>
              <a:t>quando</a:t>
            </a:r>
            <a:r>
              <a:rPr lang="en-GB" sz="2800" b="1" dirty="0">
                <a:solidFill>
                  <a:srgbClr val="000000"/>
                </a:solidFill>
                <a:latin typeface="Tahoma" charset="0"/>
                <a:cs typeface="Tahoma" charset="0"/>
              </a:rPr>
              <a:t> </a:t>
            </a:r>
            <a:r>
              <a:rPr lang="en-GB" sz="2800" b="1" dirty="0" err="1">
                <a:solidFill>
                  <a:srgbClr val="000000"/>
                </a:solidFill>
                <a:latin typeface="Tahoma" charset="0"/>
                <a:cs typeface="Tahoma" charset="0"/>
              </a:rPr>
              <a:t>migram</a:t>
            </a:r>
            <a:r>
              <a:rPr lang="en-GB" sz="2800" b="1" dirty="0">
                <a:solidFill>
                  <a:srgbClr val="000000"/>
                </a:solidFill>
                <a:latin typeface="Tahoma" charset="0"/>
                <a:cs typeface="Tahoma" charset="0"/>
              </a:rPr>
              <a:t> </a:t>
            </a:r>
            <a:r>
              <a:rPr lang="en-GB" sz="2800" b="1" dirty="0" err="1">
                <a:solidFill>
                  <a:srgbClr val="000000"/>
                </a:solidFill>
                <a:latin typeface="Tahoma" charset="0"/>
                <a:cs typeface="Tahoma" charset="0"/>
              </a:rPr>
              <a:t>para</a:t>
            </a:r>
            <a:r>
              <a:rPr lang="en-GB" sz="2800" b="1" dirty="0">
                <a:solidFill>
                  <a:srgbClr val="000000"/>
                </a:solidFill>
                <a:latin typeface="Tahoma" charset="0"/>
                <a:cs typeface="Tahoma" charset="0"/>
              </a:rPr>
              <a:t>  </a:t>
            </a:r>
            <a:r>
              <a:rPr lang="en-GB" sz="2800" b="1" dirty="0" err="1">
                <a:solidFill>
                  <a:srgbClr val="000000"/>
                </a:solidFill>
                <a:latin typeface="Tahoma" charset="0"/>
                <a:cs typeface="Tahoma" charset="0"/>
              </a:rPr>
              <a:t>os</a:t>
            </a:r>
            <a:r>
              <a:rPr lang="en-GB" sz="2800" b="1" dirty="0">
                <a:solidFill>
                  <a:srgbClr val="000000"/>
                </a:solidFill>
                <a:latin typeface="Tahoma" charset="0"/>
                <a:cs typeface="Tahoma" charset="0"/>
              </a:rPr>
              <a:t> </a:t>
            </a:r>
            <a:r>
              <a:rPr lang="en-GB" sz="2800" b="1" dirty="0" err="1">
                <a:solidFill>
                  <a:srgbClr val="000000"/>
                </a:solidFill>
                <a:latin typeface="Tahoma" charset="0"/>
                <a:cs typeface="Tahoma" charset="0"/>
              </a:rPr>
              <a:t>sítios</a:t>
            </a:r>
            <a:r>
              <a:rPr lang="en-GB" sz="2800" b="1" dirty="0">
                <a:solidFill>
                  <a:srgbClr val="000000"/>
                </a:solidFill>
                <a:latin typeface="Tahoma" charset="0"/>
                <a:cs typeface="Tahoma" charset="0"/>
              </a:rPr>
              <a:t> </a:t>
            </a:r>
            <a:r>
              <a:rPr lang="en-GB" sz="2800" b="1" dirty="0" err="1">
                <a:solidFill>
                  <a:srgbClr val="000000"/>
                </a:solidFill>
                <a:latin typeface="Tahoma" charset="0"/>
                <a:cs typeface="Tahoma" charset="0"/>
              </a:rPr>
              <a:t>periféricos</a:t>
            </a:r>
            <a:r>
              <a:rPr lang="en-GB" sz="2800" b="1" dirty="0">
                <a:solidFill>
                  <a:srgbClr val="000000"/>
                </a:solidFill>
                <a:latin typeface="Tahoma" charset="0"/>
                <a:cs typeface="Tahoma" charset="0"/>
              </a:rPr>
              <a:t> </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Th res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762000"/>
            <a:ext cx="4886325"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Picture 3" descr="Th activ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5" y="768350"/>
            <a:ext cx="471487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1108075" y="4216400"/>
            <a:ext cx="2951163" cy="138430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pt-BR" sz="2800" b="1" u="sng" dirty="0" smtClean="0">
                <a:solidFill>
                  <a:srgbClr val="000000"/>
                </a:solidFill>
                <a:latin typeface="Arial Black" charset="0"/>
              </a:rPr>
              <a:t>NÃO ATIVADO</a:t>
            </a:r>
          </a:p>
          <a:p>
            <a:pPr algn="ctr">
              <a:defRPr/>
            </a:pPr>
            <a:r>
              <a:rPr lang="pt-BR" sz="2800" b="1" dirty="0" smtClean="0">
                <a:solidFill>
                  <a:srgbClr val="000000"/>
                </a:solidFill>
                <a:effectLst>
                  <a:outerShdw blurRad="38100" dist="38100" dir="2700000" algn="tl">
                    <a:srgbClr val="FFFFFF"/>
                  </a:outerShdw>
                </a:effectLst>
                <a:latin typeface="Arial Black" charset="0"/>
              </a:rPr>
              <a:t>“</a:t>
            </a:r>
            <a:r>
              <a:rPr lang="pt-BR" altLang="ja-JP" sz="2800" b="1" dirty="0" err="1" smtClean="0">
                <a:solidFill>
                  <a:srgbClr val="000000"/>
                </a:solidFill>
                <a:effectLst>
                  <a:outerShdw blurRad="38100" dist="38100" dir="2700000" algn="tl">
                    <a:srgbClr val="FFFFFF"/>
                  </a:outerShdw>
                </a:effectLst>
                <a:latin typeface="Arial Black" charset="0"/>
              </a:rPr>
              <a:t>resting</a:t>
            </a:r>
            <a:r>
              <a:rPr lang="pt-BR" sz="2800" b="1" dirty="0" smtClean="0">
                <a:solidFill>
                  <a:srgbClr val="000000"/>
                </a:solidFill>
                <a:effectLst>
                  <a:outerShdw blurRad="38100" dist="38100" dir="2700000" algn="tl">
                    <a:srgbClr val="FFFFFF"/>
                  </a:outerShdw>
                </a:effectLst>
                <a:latin typeface="Arial Black" charset="0"/>
              </a:rPr>
              <a:t>”</a:t>
            </a:r>
            <a:endParaRPr lang="pt-BR" altLang="ja-JP" sz="2800" b="1" dirty="0" smtClean="0">
              <a:solidFill>
                <a:srgbClr val="000000"/>
              </a:solidFill>
              <a:effectLst>
                <a:outerShdw blurRad="38100" dist="38100" dir="2700000" algn="tl">
                  <a:srgbClr val="FFFFFF"/>
                </a:outerShdw>
              </a:effectLst>
              <a:latin typeface="Arial Black" charset="0"/>
            </a:endParaRPr>
          </a:p>
          <a:p>
            <a:pPr algn="ctr">
              <a:defRPr/>
            </a:pPr>
            <a:r>
              <a:rPr lang="pt-BR" sz="2800" b="1" dirty="0" smtClean="0">
                <a:solidFill>
                  <a:srgbClr val="000000"/>
                </a:solidFill>
                <a:effectLst>
                  <a:outerShdw blurRad="38100" dist="38100" dir="2700000" algn="tl">
                    <a:srgbClr val="FFFFFF"/>
                  </a:outerShdw>
                </a:effectLst>
                <a:latin typeface="Arial Black" charset="0"/>
              </a:rPr>
              <a:t>“</a:t>
            </a:r>
            <a:r>
              <a:rPr lang="pt-BR" altLang="ja-JP" sz="2800" b="1" dirty="0" err="1" smtClean="0">
                <a:solidFill>
                  <a:srgbClr val="000000"/>
                </a:solidFill>
                <a:effectLst>
                  <a:outerShdw blurRad="38100" dist="38100" dir="2700000" algn="tl">
                    <a:srgbClr val="FFFFFF"/>
                  </a:outerShdw>
                </a:effectLst>
                <a:latin typeface="Arial Black" charset="0"/>
              </a:rPr>
              <a:t>naive</a:t>
            </a:r>
            <a:r>
              <a:rPr lang="pt-BR" sz="2800" b="1" dirty="0" smtClean="0">
                <a:solidFill>
                  <a:srgbClr val="000000"/>
                </a:solidFill>
                <a:effectLst>
                  <a:outerShdw blurRad="38100" dist="38100" dir="2700000" algn="tl">
                    <a:srgbClr val="FFFFFF"/>
                  </a:outerShdw>
                </a:effectLst>
                <a:latin typeface="Arial Black" charset="0"/>
              </a:rPr>
              <a:t>”</a:t>
            </a:r>
            <a:r>
              <a:rPr lang="pt-BR" altLang="ja-JP" sz="2800" b="1" dirty="0" smtClean="0">
                <a:solidFill>
                  <a:srgbClr val="000000"/>
                </a:solidFill>
                <a:latin typeface="Arial Black" charset="0"/>
              </a:rPr>
              <a:t> </a:t>
            </a:r>
            <a:endParaRPr lang="en-US" sz="2800" b="1" dirty="0" smtClean="0">
              <a:solidFill>
                <a:srgbClr val="000000"/>
              </a:solidFill>
              <a:latin typeface="Arial Black" charset="0"/>
            </a:endParaRPr>
          </a:p>
        </p:txBody>
      </p:sp>
      <p:sp>
        <p:nvSpPr>
          <p:cNvPr id="31749" name="Text Box 5"/>
          <p:cNvSpPr txBox="1">
            <a:spLocks noChangeArrowheads="1"/>
          </p:cNvSpPr>
          <p:nvPr/>
        </p:nvSpPr>
        <p:spPr bwMode="auto">
          <a:xfrm>
            <a:off x="6094413" y="4216400"/>
            <a:ext cx="3463925" cy="1373188"/>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pt-BR" sz="2800" b="1" u="sng" smtClean="0">
                <a:solidFill>
                  <a:srgbClr val="008000"/>
                </a:solidFill>
                <a:effectLst>
                  <a:outerShdw blurRad="38100" dist="38100" dir="2700000" algn="tl">
                    <a:srgbClr val="FFFFFF"/>
                  </a:outerShdw>
                </a:effectLst>
                <a:latin typeface="Arial Black" charset="0"/>
              </a:rPr>
              <a:t>ATIVADO </a:t>
            </a:r>
          </a:p>
          <a:p>
            <a:pPr algn="ctr">
              <a:defRPr/>
            </a:pPr>
            <a:r>
              <a:rPr lang="pt-BR" sz="2800" b="1" smtClean="0">
                <a:solidFill>
                  <a:srgbClr val="008000"/>
                </a:solidFill>
                <a:effectLst>
                  <a:outerShdw blurRad="38100" dist="38100" dir="2700000" algn="tl">
                    <a:srgbClr val="FFFFFF"/>
                  </a:outerShdw>
                </a:effectLst>
                <a:latin typeface="Arial Black" charset="0"/>
              </a:rPr>
              <a:t>“primed”</a:t>
            </a:r>
          </a:p>
          <a:p>
            <a:pPr algn="ctr">
              <a:defRPr/>
            </a:pPr>
            <a:r>
              <a:rPr lang="pt-BR" sz="2800" b="1" smtClean="0">
                <a:solidFill>
                  <a:srgbClr val="008000"/>
                </a:solidFill>
                <a:effectLst>
                  <a:outerShdw blurRad="38100" dist="38100" dir="2700000" algn="tl">
                    <a:srgbClr val="FFFFFF"/>
                  </a:outerShdw>
                </a:effectLst>
                <a:latin typeface="Arial Black" charset="0"/>
              </a:rPr>
              <a:t>“experienced” </a:t>
            </a:r>
            <a:endParaRPr lang="en-US" sz="2800" b="1" smtClean="0">
              <a:solidFill>
                <a:srgbClr val="008000"/>
              </a:solidFill>
              <a:effectLst>
                <a:outerShdw blurRad="38100" dist="38100" dir="2700000" algn="tl">
                  <a:srgbClr val="FFFFFF"/>
                </a:outerShdw>
              </a:effectLst>
              <a:latin typeface="Arial Black" charset="0"/>
            </a:endParaRPr>
          </a:p>
        </p:txBody>
      </p:sp>
      <p:sp>
        <p:nvSpPr>
          <p:cNvPr id="31750" name="Text Box 6"/>
          <p:cNvSpPr txBox="1">
            <a:spLocks noChangeArrowheads="1"/>
          </p:cNvSpPr>
          <p:nvPr/>
        </p:nvSpPr>
        <p:spPr bwMode="auto">
          <a:xfrm>
            <a:off x="2743200" y="76200"/>
            <a:ext cx="4800600" cy="7016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pt-BR" sz="4000" b="1" i="1" smtClean="0">
                <a:effectLst>
                  <a:outerShdw blurRad="38100" dist="38100" dir="2700000" algn="tl">
                    <a:srgbClr val="000000"/>
                  </a:outerShdw>
                </a:effectLst>
                <a:latin typeface="Arial Black" charset="0"/>
              </a:rPr>
              <a:t>LINFÓCITOS T  </a:t>
            </a:r>
            <a:endParaRPr lang="en-US" sz="4000" b="1" i="1" smtClean="0">
              <a:effectLst>
                <a:outerShdw blurRad="38100" dist="38100" dir="2700000" algn="tl">
                  <a:srgbClr val="000000"/>
                </a:outerShdw>
              </a:effectLst>
              <a:latin typeface="Arial Black" charset="0"/>
            </a:endParaRPr>
          </a:p>
        </p:txBody>
      </p:sp>
      <p:sp>
        <p:nvSpPr>
          <p:cNvPr id="31751" name="Text Box 7"/>
          <p:cNvSpPr txBox="1">
            <a:spLocks noChangeArrowheads="1"/>
          </p:cNvSpPr>
          <p:nvPr/>
        </p:nvSpPr>
        <p:spPr bwMode="auto">
          <a:xfrm>
            <a:off x="5503863" y="5733256"/>
            <a:ext cx="4354512" cy="83099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pt-BR" b="1" i="1" dirty="0" smtClean="0">
                <a:solidFill>
                  <a:srgbClr val="66FF33"/>
                </a:solidFill>
                <a:effectLst>
                  <a:outerShdw blurRad="38100" dist="38100" dir="2700000" algn="tl">
                    <a:srgbClr val="FFFFFF"/>
                  </a:outerShdw>
                </a:effectLst>
                <a:latin typeface="Arial Black" charset="0"/>
              </a:rPr>
              <a:t>Células Efetoras</a:t>
            </a:r>
          </a:p>
          <a:p>
            <a:pPr algn="ctr">
              <a:defRPr/>
            </a:pPr>
            <a:r>
              <a:rPr lang="pt-BR" b="1" i="1" dirty="0" err="1" smtClean="0">
                <a:solidFill>
                  <a:srgbClr val="FF3300"/>
                </a:solidFill>
                <a:effectLst>
                  <a:outerShdw blurRad="38100" dist="38100" dir="2700000" algn="tl">
                    <a:srgbClr val="FFFFFF"/>
                  </a:outerShdw>
                </a:effectLst>
                <a:latin typeface="Arial Black" charset="0"/>
              </a:rPr>
              <a:t>Anérgicas</a:t>
            </a:r>
            <a:r>
              <a:rPr lang="pt-BR" b="1" i="1" dirty="0" smtClean="0">
                <a:solidFill>
                  <a:srgbClr val="FF3300"/>
                </a:solidFill>
                <a:effectLst>
                  <a:outerShdw blurRad="38100" dist="38100" dir="2700000" algn="tl">
                    <a:srgbClr val="FFFFFF"/>
                  </a:outerShdw>
                </a:effectLst>
                <a:latin typeface="Arial Black" charset="0"/>
              </a:rPr>
              <a:t> </a:t>
            </a:r>
            <a:endParaRPr lang="en-US" b="1" i="1" dirty="0" smtClean="0">
              <a:solidFill>
                <a:srgbClr val="FF3300"/>
              </a:solidFill>
              <a:effectLst>
                <a:outerShdw blurRad="38100" dist="38100" dir="2700000" algn="tl">
                  <a:srgbClr val="FFFFFF"/>
                </a:outerShdw>
              </a:effectLst>
              <a:latin typeface="Arial Black" charset="0"/>
            </a:endParaRP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5" name="Group 8"/>
          <p:cNvGrpSpPr>
            <a:grpSpLocks/>
          </p:cNvGrpSpPr>
          <p:nvPr/>
        </p:nvGrpSpPr>
        <p:grpSpPr bwMode="auto">
          <a:xfrm>
            <a:off x="0" y="-26986"/>
            <a:ext cx="10287000" cy="6427786"/>
            <a:chOff x="0" y="-17"/>
            <a:chExt cx="6480" cy="4049"/>
          </a:xfrm>
        </p:grpSpPr>
        <p:pic>
          <p:nvPicPr>
            <p:cNvPr id="103426" name="Picture 2" descr="Tati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 y="784"/>
              <a:ext cx="4562" cy="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3"/>
            <p:cNvSpPr txBox="1">
              <a:spLocks noChangeArrowheads="1"/>
            </p:cNvSpPr>
            <p:nvPr/>
          </p:nvSpPr>
          <p:spPr bwMode="auto">
            <a:xfrm>
              <a:off x="0" y="-17"/>
              <a:ext cx="6480"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800" b="1" dirty="0" err="1"/>
                <a:t>Marcadores</a:t>
              </a:r>
              <a:r>
                <a:rPr lang="en-GB" sz="2800" b="1" dirty="0"/>
                <a:t> </a:t>
              </a:r>
              <a:r>
                <a:rPr lang="en-GB" sz="2800" b="1" dirty="0" err="1"/>
                <a:t>presentes</a:t>
              </a:r>
              <a:r>
                <a:rPr lang="en-GB" sz="2800" b="1" dirty="0"/>
                <a:t>  </a:t>
              </a:r>
              <a:r>
                <a:rPr lang="en-GB" sz="2800" b="1" dirty="0" err="1"/>
                <a:t>na</a:t>
              </a:r>
              <a:r>
                <a:rPr lang="en-GB" sz="2800" b="1" dirty="0"/>
                <a:t> </a:t>
              </a:r>
              <a:r>
                <a:rPr lang="en-GB" sz="2800" b="1" dirty="0" err="1"/>
                <a:t>membrana</a:t>
              </a:r>
              <a:r>
                <a:rPr lang="en-GB" sz="2800" b="1" dirty="0"/>
                <a:t> dos linfócitos </a:t>
              </a:r>
              <a:r>
                <a:rPr lang="en-GB" sz="2800" b="1" dirty="0" smtClean="0"/>
                <a:t>T (</a:t>
              </a:r>
              <a:r>
                <a:rPr lang="en-GB" sz="2800" b="1" dirty="0" err="1" smtClean="0"/>
                <a:t>para</a:t>
              </a:r>
              <a:r>
                <a:rPr lang="en-GB" sz="2800" b="1" dirty="0" smtClean="0"/>
                <a:t> </a:t>
              </a:r>
              <a:r>
                <a:rPr lang="en-GB" sz="2800" b="1" dirty="0" err="1" smtClean="0"/>
                <a:t>ser</a:t>
              </a:r>
              <a:r>
                <a:rPr lang="en-GB" sz="2800" b="1" dirty="0" smtClean="0"/>
                <a:t> </a:t>
              </a:r>
              <a:r>
                <a:rPr lang="en-GB" sz="2800" b="1" dirty="0" err="1" smtClean="0"/>
                <a:t>chamado</a:t>
              </a:r>
              <a:r>
                <a:rPr lang="en-GB" sz="2800" b="1" dirty="0" smtClean="0"/>
                <a:t> de T tem </a:t>
              </a:r>
              <a:r>
                <a:rPr lang="en-GB" sz="2800" b="1" dirty="0" err="1" smtClean="0"/>
                <a:t>que</a:t>
              </a:r>
              <a:r>
                <a:rPr lang="en-GB" sz="2800" b="1" dirty="0" smtClean="0"/>
                <a:t> </a:t>
              </a:r>
              <a:r>
                <a:rPr lang="en-GB" sz="2800" b="1" dirty="0" err="1" smtClean="0"/>
                <a:t>expressar</a:t>
              </a:r>
              <a:r>
                <a:rPr lang="en-GB" sz="2800" b="1" dirty="0" smtClean="0"/>
                <a:t> CD3 e </a:t>
              </a:r>
              <a:r>
                <a:rPr lang="en-GB" sz="2800" b="1" dirty="0" err="1" smtClean="0"/>
                <a:t>possuir</a:t>
              </a:r>
              <a:r>
                <a:rPr lang="en-GB" sz="2800" b="1" dirty="0" smtClean="0"/>
                <a:t> o TCR Receptor de </a:t>
              </a:r>
              <a:r>
                <a:rPr lang="en-GB" sz="2800" b="1" dirty="0" err="1" smtClean="0"/>
                <a:t>linfocito</a:t>
              </a:r>
              <a:r>
                <a:rPr lang="en-GB" sz="2800" b="1" dirty="0" smtClean="0"/>
                <a:t> T) </a:t>
              </a:r>
              <a:endParaRPr lang="en-GB" sz="2800" b="1" dirty="0"/>
            </a:p>
          </p:txBody>
        </p:sp>
        <p:sp>
          <p:nvSpPr>
            <p:cNvPr id="103428" name="Text Box 4"/>
            <p:cNvSpPr txBox="1">
              <a:spLocks noChangeArrowheads="1"/>
            </p:cNvSpPr>
            <p:nvPr/>
          </p:nvSpPr>
          <p:spPr bwMode="auto">
            <a:xfrm>
              <a:off x="2736" y="845"/>
              <a:ext cx="6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1800" b="1" dirty="0">
                  <a:latin typeface="Times New Roman" charset="0"/>
                </a:rPr>
                <a:t>CD8 </a:t>
              </a:r>
              <a:r>
                <a:rPr lang="en-GB" sz="1800" b="1" dirty="0" err="1">
                  <a:latin typeface="Times New Roman" charset="0"/>
                </a:rPr>
                <a:t>ou</a:t>
              </a:r>
              <a:endParaRPr lang="en-GB" sz="1800" b="1" dirty="0">
                <a:latin typeface="Times New Roman" charset="0"/>
              </a:endParaRPr>
            </a:p>
          </p:txBody>
        </p:sp>
        <p:sp>
          <p:nvSpPr>
            <p:cNvPr id="103429" name="Rectangle 5"/>
            <p:cNvSpPr>
              <a:spLocks noChangeArrowheads="1"/>
            </p:cNvSpPr>
            <p:nvPr/>
          </p:nvSpPr>
          <p:spPr bwMode="auto">
            <a:xfrm>
              <a:off x="1924" y="1570"/>
              <a:ext cx="363" cy="227"/>
            </a:xfrm>
            <a:prstGeom prst="rect">
              <a:avLst/>
            </a:prstGeom>
            <a:noFill/>
            <a:ln w="57150">
              <a:solidFill>
                <a:srgbClr val="CC00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103430" name="Rectangle 6"/>
            <p:cNvSpPr>
              <a:spLocks noChangeArrowheads="1"/>
            </p:cNvSpPr>
            <p:nvPr/>
          </p:nvSpPr>
          <p:spPr bwMode="auto">
            <a:xfrm>
              <a:off x="2514" y="890"/>
              <a:ext cx="862" cy="227"/>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103431" name="Rectangle 7"/>
            <p:cNvSpPr>
              <a:spLocks noChangeArrowheads="1"/>
            </p:cNvSpPr>
            <p:nvPr/>
          </p:nvSpPr>
          <p:spPr bwMode="auto">
            <a:xfrm>
              <a:off x="1153" y="1662"/>
              <a:ext cx="590" cy="362"/>
            </a:xfrm>
            <a:prstGeom prst="rect">
              <a:avLst/>
            </a:prstGeom>
            <a:noFill/>
            <a:ln w="571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gr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956" y="260648"/>
            <a:ext cx="9937104" cy="2862322"/>
          </a:xfrm>
          <a:prstGeom prst="rect">
            <a:avLst/>
          </a:prstGeom>
          <a:solidFill>
            <a:schemeClr val="accent3">
              <a:lumMod val="20000"/>
              <a:lumOff val="80000"/>
            </a:schemeClr>
          </a:solidFill>
        </p:spPr>
        <p:txBody>
          <a:bodyPr wrap="square" rtlCol="0">
            <a:spAutoFit/>
          </a:bodyPr>
          <a:lstStyle/>
          <a:p>
            <a:pPr algn="ctr"/>
            <a:r>
              <a:rPr lang="pt-BR" sz="3600" b="1" dirty="0" smtClean="0"/>
              <a:t>Os linfócitos CD4+ (portanto CD3</a:t>
            </a:r>
            <a:r>
              <a:rPr lang="pt-BR" sz="3600" b="1" baseline="30000" dirty="0" smtClean="0"/>
              <a:t>+</a:t>
            </a:r>
            <a:r>
              <a:rPr lang="pt-BR" sz="3600" b="1" dirty="0" smtClean="0"/>
              <a:t> e TCR</a:t>
            </a:r>
            <a:r>
              <a:rPr lang="pt-BR" sz="3600" b="1" baseline="30000" dirty="0" smtClean="0"/>
              <a:t>+</a:t>
            </a:r>
            <a:r>
              <a:rPr lang="pt-BR" sz="3600" b="1" dirty="0" smtClean="0"/>
              <a:t>) vão expressar ou CD4 ou CD8, nunca as duas moléculas simultaneamente. Isto tem relação com a função destas subpopulações de Linfócitos </a:t>
            </a:r>
            <a:r>
              <a:rPr lang="pt-BR" sz="3600" b="1" dirty="0" err="1" smtClean="0"/>
              <a:t>T</a:t>
            </a:r>
            <a:r>
              <a:rPr lang="pt-BR" sz="3600" b="1" dirty="0" smtClean="0"/>
              <a:t> (LTCD4+ ou LTCD8+). </a:t>
            </a:r>
            <a:endParaRPr lang="pt-BR" sz="3600" b="1" dirty="0"/>
          </a:p>
        </p:txBody>
      </p:sp>
      <p:sp>
        <p:nvSpPr>
          <p:cNvPr id="4" name="TextBox 3"/>
          <p:cNvSpPr txBox="1"/>
          <p:nvPr/>
        </p:nvSpPr>
        <p:spPr>
          <a:xfrm>
            <a:off x="462980" y="3630503"/>
            <a:ext cx="4248472" cy="2246769"/>
          </a:xfrm>
          <a:prstGeom prst="rect">
            <a:avLst/>
          </a:prstGeom>
          <a:solidFill>
            <a:schemeClr val="accent6">
              <a:lumMod val="40000"/>
              <a:lumOff val="60000"/>
            </a:schemeClr>
          </a:solidFill>
        </p:spPr>
        <p:txBody>
          <a:bodyPr wrap="square" rtlCol="0">
            <a:spAutoFit/>
          </a:bodyPr>
          <a:lstStyle/>
          <a:p>
            <a:r>
              <a:rPr lang="pt-BR" sz="2800" b="1" dirty="0" smtClean="0"/>
              <a:t>LT CD4+ só “conversa” com as </a:t>
            </a:r>
            <a:r>
              <a:rPr lang="pt-BR" sz="2800" b="1" dirty="0" err="1" smtClean="0"/>
              <a:t>APCs</a:t>
            </a:r>
            <a:r>
              <a:rPr lang="pt-BR" sz="2800" b="1" dirty="0" smtClean="0"/>
              <a:t> que estão mostrando o antígeno ligado as moléculas de MHC II</a:t>
            </a:r>
            <a:endParaRPr lang="pt-BR" sz="2800" b="1" dirty="0"/>
          </a:p>
        </p:txBody>
      </p:sp>
      <p:sp>
        <p:nvSpPr>
          <p:cNvPr id="5" name="TextBox 4"/>
          <p:cNvSpPr txBox="1"/>
          <p:nvPr/>
        </p:nvSpPr>
        <p:spPr>
          <a:xfrm>
            <a:off x="5791572" y="3645024"/>
            <a:ext cx="4248472" cy="2246769"/>
          </a:xfrm>
          <a:prstGeom prst="rect">
            <a:avLst/>
          </a:prstGeom>
          <a:solidFill>
            <a:schemeClr val="bg2">
              <a:lumMod val="75000"/>
            </a:schemeClr>
          </a:solidFill>
        </p:spPr>
        <p:txBody>
          <a:bodyPr wrap="square" rtlCol="0">
            <a:spAutoFit/>
          </a:bodyPr>
          <a:lstStyle/>
          <a:p>
            <a:r>
              <a:rPr lang="pt-BR" sz="2800" b="1" dirty="0" smtClean="0"/>
              <a:t>LT CD8+ só “conversa” com as </a:t>
            </a:r>
            <a:r>
              <a:rPr lang="pt-BR" sz="2800" b="1" dirty="0" err="1" smtClean="0"/>
              <a:t>APCs</a:t>
            </a:r>
            <a:r>
              <a:rPr lang="pt-BR" sz="2800" b="1" dirty="0" smtClean="0"/>
              <a:t> que estão mostrando o antígeno ligado as moléculas de MHC </a:t>
            </a:r>
            <a:r>
              <a:rPr lang="pt-BR" sz="2800" b="1" dirty="0" err="1" smtClean="0"/>
              <a:t>I</a:t>
            </a:r>
            <a:endParaRPr lang="pt-BR" sz="2800" b="1" dirty="0"/>
          </a:p>
        </p:txBody>
      </p:sp>
    </p:spTree>
    <p:extLst>
      <p:ext uri="{BB962C8B-B14F-4D97-AF65-F5344CB8AC3E}">
        <p14:creationId xmlns:p14="http://schemas.microsoft.com/office/powerpoint/2010/main" val="39927530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selecaoTI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1457325"/>
            <a:ext cx="83089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 Box 4"/>
          <p:cNvSpPr txBox="1">
            <a:spLocks noChangeArrowheads="1"/>
          </p:cNvSpPr>
          <p:nvPr/>
        </p:nvSpPr>
        <p:spPr bwMode="auto">
          <a:xfrm>
            <a:off x="0" y="28575"/>
            <a:ext cx="10287000" cy="1384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pt-BR" sz="2800" smtClean="0">
                <a:solidFill>
                  <a:srgbClr val="000000"/>
                </a:solidFill>
                <a:cs typeface="Arial" charset="0"/>
              </a:rPr>
              <a:t>Os linfócitos T só reconhecem os antígenos que estão presentes na superfície das Células Apresentadoras de Antígenos (APCs), via moleculas de MHC I ou II</a:t>
            </a:r>
            <a:endParaRPr lang="pt-BR" sz="2800">
              <a:solidFill>
                <a:srgbClr val="000000"/>
              </a:solidFill>
              <a:cs typeface="Arial" charset="0"/>
            </a:endParaRPr>
          </a:p>
        </p:txBody>
      </p:sp>
      <p:sp>
        <p:nvSpPr>
          <p:cNvPr id="104451" name="Text Box 5"/>
          <p:cNvSpPr txBox="1">
            <a:spLocks noChangeArrowheads="1"/>
          </p:cNvSpPr>
          <p:nvPr/>
        </p:nvSpPr>
        <p:spPr bwMode="auto">
          <a:xfrm>
            <a:off x="9144000" y="1981200"/>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2000" b="1">
                <a:latin typeface="Times New Roman" charset="0"/>
              </a:rPr>
              <a:t>APC</a:t>
            </a:r>
          </a:p>
        </p:txBody>
      </p:sp>
      <p:sp>
        <p:nvSpPr>
          <p:cNvPr id="104452" name="Text Box 6"/>
          <p:cNvSpPr txBox="1">
            <a:spLocks noChangeArrowheads="1"/>
          </p:cNvSpPr>
          <p:nvPr/>
        </p:nvSpPr>
        <p:spPr bwMode="auto">
          <a:xfrm>
            <a:off x="3352800" y="2574925"/>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2000" b="1">
                <a:latin typeface="Times New Roman" charset="0"/>
              </a:rPr>
              <a:t>APC</a:t>
            </a:r>
          </a:p>
        </p:txBody>
      </p:sp>
      <p:sp>
        <p:nvSpPr>
          <p:cNvPr id="104453" name="Text Box 7"/>
          <p:cNvSpPr txBox="1">
            <a:spLocks noChangeArrowheads="1"/>
          </p:cNvSpPr>
          <p:nvPr/>
        </p:nvSpPr>
        <p:spPr bwMode="auto">
          <a:xfrm>
            <a:off x="2971800" y="5486400"/>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2000" b="1">
                <a:latin typeface="Times New Roman" charset="0"/>
              </a:rPr>
              <a:t>APC</a:t>
            </a:r>
          </a:p>
        </p:txBody>
      </p:sp>
      <p:sp>
        <p:nvSpPr>
          <p:cNvPr id="104454" name="Text Box 8"/>
          <p:cNvSpPr txBox="1">
            <a:spLocks noChangeArrowheads="1"/>
          </p:cNvSpPr>
          <p:nvPr/>
        </p:nvSpPr>
        <p:spPr bwMode="auto">
          <a:xfrm>
            <a:off x="6705600" y="5638800"/>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2000" b="1">
                <a:latin typeface="Times New Roman" charset="0"/>
              </a:rPr>
              <a:t>APC</a:t>
            </a: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3" name="Group 2"/>
          <p:cNvGrpSpPr>
            <a:grpSpLocks/>
          </p:cNvGrpSpPr>
          <p:nvPr/>
        </p:nvGrpSpPr>
        <p:grpSpPr bwMode="auto">
          <a:xfrm>
            <a:off x="462980" y="2349028"/>
            <a:ext cx="9361040" cy="4248324"/>
            <a:chOff x="102940" y="333375"/>
            <a:chExt cx="9865096" cy="6119961"/>
          </a:xfrm>
        </p:grpSpPr>
        <p:pic>
          <p:nvPicPr>
            <p:cNvPr id="1054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940" y="333375"/>
              <a:ext cx="4680520" cy="60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404664"/>
              <a:ext cx="4824536" cy="60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102940" y="188640"/>
            <a:ext cx="10184060" cy="1938992"/>
          </a:xfrm>
          <a:prstGeom prst="rect">
            <a:avLst/>
          </a:prstGeom>
          <a:noFill/>
        </p:spPr>
        <p:txBody>
          <a:bodyPr wrap="square" rtlCol="0">
            <a:spAutoFit/>
          </a:bodyPr>
          <a:lstStyle/>
          <a:p>
            <a:r>
              <a:rPr lang="pt-BR" dirty="0" smtClean="0"/>
              <a:t>Apos os linfócitos </a:t>
            </a:r>
            <a:r>
              <a:rPr lang="pt-BR" dirty="0" err="1" smtClean="0"/>
              <a:t>T</a:t>
            </a:r>
            <a:r>
              <a:rPr lang="pt-BR" dirty="0" smtClean="0"/>
              <a:t> CD4 reconhecerem o antígeno, e somado a outros fatores como citocinas, microambiente, os linfócitos podem se diferenciarem em subpopulações como Th1, TH2, Th17 ou </a:t>
            </a:r>
            <a:r>
              <a:rPr lang="pt-BR" dirty="0" err="1" smtClean="0"/>
              <a:t>T</a:t>
            </a:r>
            <a:r>
              <a:rPr lang="pt-BR" dirty="0" smtClean="0"/>
              <a:t>-reguladores.</a:t>
            </a:r>
          </a:p>
          <a:p>
            <a:r>
              <a:rPr lang="pt-BR" b="1" dirty="0" smtClean="0"/>
              <a:t>Cada uma das subpopulações, produzem diferentes citocinas e podem ter papeis diferentes na resposta imune.</a:t>
            </a:r>
            <a:endParaRPr lang="pt-BR" b="1" dirty="0"/>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956" y="188640"/>
            <a:ext cx="9896028" cy="6001642"/>
          </a:xfrm>
          <a:prstGeom prst="rect">
            <a:avLst/>
          </a:prstGeom>
          <a:noFill/>
        </p:spPr>
        <p:txBody>
          <a:bodyPr wrap="square" rtlCol="0">
            <a:spAutoFit/>
          </a:bodyPr>
          <a:lstStyle/>
          <a:p>
            <a:r>
              <a:rPr lang="pt-BR" sz="3200" b="1" dirty="0" smtClean="0"/>
              <a:t>T</a:t>
            </a:r>
            <a:r>
              <a:rPr lang="pt-BR" sz="3200" b="1" dirty="0" smtClean="0">
                <a:solidFill>
                  <a:srgbClr val="FF0000"/>
                </a:solidFill>
              </a:rPr>
              <a:t>H</a:t>
            </a:r>
            <a:r>
              <a:rPr lang="pt-BR" sz="3200" b="1" dirty="0" smtClean="0"/>
              <a:t>: a letra H significa </a:t>
            </a:r>
            <a:r>
              <a:rPr lang="pt-BR" sz="3200" b="1" dirty="0" err="1" smtClean="0"/>
              <a:t>helper</a:t>
            </a:r>
            <a:r>
              <a:rPr lang="pt-BR" sz="3200" b="1" dirty="0" smtClean="0"/>
              <a:t> (</a:t>
            </a:r>
            <a:r>
              <a:rPr lang="pt-BR" sz="3200" b="1" i="1" dirty="0" smtClean="0"/>
              <a:t>do </a:t>
            </a:r>
            <a:r>
              <a:rPr lang="pt-BR" sz="3200" b="1" i="1" dirty="0" err="1" smtClean="0"/>
              <a:t>ingles</a:t>
            </a:r>
            <a:r>
              <a:rPr lang="pt-BR" sz="3200" b="1" dirty="0" smtClean="0"/>
              <a:t>) que significa auxilio.</a:t>
            </a:r>
          </a:p>
          <a:p>
            <a:endParaRPr lang="pt-BR" sz="3200" b="1" dirty="0"/>
          </a:p>
          <a:p>
            <a:endParaRPr lang="pt-BR" sz="3200" b="1" dirty="0" smtClean="0"/>
          </a:p>
          <a:p>
            <a:pPr marL="457200" indent="-457200">
              <a:buFontTx/>
              <a:buChar char="•"/>
            </a:pPr>
            <a:r>
              <a:rPr lang="pt-BR" sz="3200" b="1" dirty="0" smtClean="0"/>
              <a:t>Auxilio que as células </a:t>
            </a:r>
            <a:r>
              <a:rPr lang="pt-BR" sz="3200" b="1" dirty="0" err="1" smtClean="0"/>
              <a:t>T</a:t>
            </a:r>
            <a:r>
              <a:rPr lang="pt-BR" sz="3200" b="1" dirty="0" smtClean="0"/>
              <a:t> oferecem, são as citocinas que elas liberam e que irão auxiliar as outras células a se diferenciarem e/ou executarem suas funções efetoras</a:t>
            </a:r>
          </a:p>
          <a:p>
            <a:pPr marL="457200" indent="-457200">
              <a:buFontTx/>
              <a:buChar char="•"/>
            </a:pPr>
            <a:endParaRPr lang="pt-BR" sz="3200" b="1" dirty="0"/>
          </a:p>
          <a:p>
            <a:pPr marL="457200" indent="-457200">
              <a:buFontTx/>
              <a:buChar char="•"/>
            </a:pPr>
            <a:r>
              <a:rPr lang="pt-BR" sz="3200" b="1" dirty="0" smtClean="0"/>
              <a:t>Th1= IFN</a:t>
            </a:r>
            <a:r>
              <a:rPr lang="pt-BR" sz="3200" b="1" baseline="-25000" dirty="0" smtClean="0"/>
              <a:t>Υ</a:t>
            </a:r>
            <a:r>
              <a:rPr lang="pt-BR" sz="3200" b="1" dirty="0" smtClean="0"/>
              <a:t> predominantemente</a:t>
            </a:r>
          </a:p>
          <a:p>
            <a:pPr marL="457200" indent="-457200">
              <a:buFontTx/>
              <a:buChar char="•"/>
            </a:pPr>
            <a:r>
              <a:rPr lang="pt-BR" sz="3200" b="1" dirty="0" smtClean="0"/>
              <a:t>Th2 = IL-4 predominantemente</a:t>
            </a:r>
          </a:p>
          <a:p>
            <a:pPr marL="457200" indent="-457200">
              <a:buFontTx/>
              <a:buChar char="•"/>
            </a:pPr>
            <a:r>
              <a:rPr lang="pt-BR" sz="3200" b="1" dirty="0" smtClean="0"/>
              <a:t>Th17 = IL-17</a:t>
            </a:r>
            <a:endParaRPr lang="pt-BR" sz="3200" b="1" dirty="0"/>
          </a:p>
        </p:txBody>
      </p:sp>
    </p:spTree>
    <p:extLst>
      <p:ext uri="{BB962C8B-B14F-4D97-AF65-F5344CB8AC3E}">
        <p14:creationId xmlns:p14="http://schemas.microsoft.com/office/powerpoint/2010/main" val="2240230372"/>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9700"/>
            <a:ext cx="10160000"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9124" y="1384498"/>
            <a:ext cx="6681118" cy="550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4948" y="188640"/>
            <a:ext cx="10112052" cy="830997"/>
          </a:xfrm>
          <a:prstGeom prst="rect">
            <a:avLst/>
          </a:prstGeom>
          <a:noFill/>
        </p:spPr>
        <p:txBody>
          <a:bodyPr wrap="square" rtlCol="0">
            <a:spAutoFit/>
          </a:bodyPr>
          <a:lstStyle/>
          <a:p>
            <a:r>
              <a:rPr lang="pt-BR" dirty="0" smtClean="0"/>
              <a:t>As subpopulações de linfócitos </a:t>
            </a:r>
            <a:r>
              <a:rPr lang="pt-BR" dirty="0" err="1" smtClean="0"/>
              <a:t>T</a:t>
            </a:r>
            <a:r>
              <a:rPr lang="pt-BR" dirty="0" smtClean="0"/>
              <a:t>, possuem moléculas que podem ser marcadores intracelulares que os caracterizam, como as STATs</a:t>
            </a:r>
            <a:endParaRPr lang="pt-BR" dirty="0"/>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1212" y="332656"/>
            <a:ext cx="5572844" cy="6074257"/>
          </a:xfrm>
          <a:prstGeom prst="rect">
            <a:avLst/>
          </a:prstGeom>
        </p:spPr>
      </p:pic>
    </p:spTree>
    <p:extLst>
      <p:ext uri="{BB962C8B-B14F-4D97-AF65-F5344CB8AC3E}">
        <p14:creationId xmlns:p14="http://schemas.microsoft.com/office/powerpoint/2010/main" val="29687138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5004</TotalTime>
  <Words>3447</Words>
  <Application>Microsoft Macintosh PowerPoint</Application>
  <PresentationFormat>35mm Slides</PresentationFormat>
  <Paragraphs>266</Paragraphs>
  <Slides>135</Slides>
  <Notes>3</Notes>
  <HiddenSlides>0</HiddenSlides>
  <MMClips>0</MMClips>
  <ScaleCrop>false</ScaleCrop>
  <HeadingPairs>
    <vt:vector size="4" baseType="variant">
      <vt:variant>
        <vt:lpstr>Theme</vt:lpstr>
      </vt:variant>
      <vt:variant>
        <vt:i4>1</vt:i4>
      </vt:variant>
      <vt:variant>
        <vt:lpstr>Slide Titles</vt:lpstr>
      </vt:variant>
      <vt:variant>
        <vt:i4>135</vt:i4>
      </vt:variant>
    </vt:vector>
  </HeadingPairs>
  <TitlesOfParts>
    <vt:vector size="136" baseType="lpstr">
      <vt:lpstr>Office Theme</vt:lpstr>
      <vt:lpstr>PowerPoint Presentation</vt:lpstr>
      <vt:lpstr>Aula sobre a estrutura do sistema imune  (células, órgãos  e componentes solúveis)</vt:lpstr>
      <vt:lpstr>Células do Sistema Imune</vt:lpstr>
      <vt:lpstr>PowerPoint Presentation</vt:lpstr>
      <vt:lpstr>A expressão destes marcadores é um processo dinâmico, e muda de acordo com o microambiente onde a célula se encontra, fase do ciclo celular, estado de ativação, etc    Vários fatores podem influenciar a expressão destas moléculas: interação célula-célula, fatores solúveis como citocinas, mediadores lipídicos, presença de patógenos, etc   Muitas vezes estas moléculas podem aumentar em numero ou sua afinidade, e assim serem marcadores de ativação ou de diferenciação.   Algumas podem ser internalizadas ou liberadas para  meio ambiente (shedding). Ex: CD14 pode estar na superfície celular ou solúvel (sCD14)</vt:lpstr>
      <vt:lpstr>PowerPoint Presentation</vt:lpstr>
      <vt:lpstr>PowerPoint Presentation</vt:lpstr>
      <vt:lpstr>PowerPoint Presentation</vt:lpstr>
      <vt:lpstr>Para que os fagócitos realizem suas funções efetoras, eles tem que primeiro reconhecer o agente agressor (“ENXERGAR”) como as bactérias, fungos, vírus, toxinas, peçonhas, que são ou possuem os PAMPS, VAMPS, ou ainda produtos liberados por outras células (DAMPS).  Dizemos que as células reconhecem os sinais de perigo (PAMPS, VAMPS e DAMPS) através de algumas moléculas de superfície que em conjunto chamamos de PRRs (que também são CDs) </vt:lpstr>
      <vt:lpstr>PowerPoint Presentation</vt:lpstr>
      <vt:lpstr>As células só são ativadas apos reconhecimento de “algo” ou um sinal de perigo, através de receptores.</vt:lpstr>
      <vt:lpstr>PowerPoint Presentation</vt:lpstr>
      <vt:lpstr>Todas as células do Sistema Imune expressam PRRs</vt:lpstr>
      <vt:lpstr>Todas as células do Sistema Imune produzem substancias solúveis como as citocinas, quimiocinas e mediadores lipídicos que fazem a comunicação célula-célula</vt:lpstr>
      <vt:lpstr>PowerPoint Presentation</vt:lpstr>
      <vt:lpstr>Grânulos intracelulares, Marcadores Fenotípicos e Receptores de Neutrófilos</vt:lpstr>
      <vt:lpstr>Grânulos intracelulares, Marcadores Fenotípicos e Receptores de Neutrófilos</vt:lpstr>
      <vt:lpstr>PowerPoint Presentation</vt:lpstr>
      <vt:lpstr>FUNÇÕES EFETORAS DOS NEUTROFILOS</vt:lpstr>
      <vt:lpstr>PowerPoint Presentation</vt:lpstr>
      <vt:lpstr>PowerPoint Presentation</vt:lpstr>
      <vt:lpstr>PowerPoint Presentation</vt:lpstr>
      <vt:lpstr>PowerPoint Presentation</vt:lpstr>
      <vt:lpstr>PowerPoint Presentation</vt:lpstr>
      <vt:lpstr>PowerPoint Presentation</vt:lpstr>
      <vt:lpstr>A morte (Killing) Os grânulos no citoplasma dos neutrófilos estão relacionados com as suas funções efetoras, especialmente morte (killing) ou destruição do que foi fagocitado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 SUBTIPOS DE MACROFAGOS DIFEREM QUANTO AOS SEUS PRODUTOS LIBERADOS E SUAS FUNCOES  </vt:lpstr>
      <vt:lpstr>FUNÇÕES EFETORAS “CLASSICAS” DOS MACROFAGOS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Macrófagos podem ser ativados por diferentes citocinas</vt:lpstr>
      <vt:lpstr>Via seus produtos liberados ou interação célula-célula, ou reconhecendo produtos liberados por outras células, os Macrófagos interagem com outras células da resposta imune ou de diferentes tecidos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São vários subtipos de DC. Diferenciação dos diversos tipos de DC depende de citocinas e dos PAMPs</vt:lpstr>
      <vt:lpstr>Maturação das DC depende de citocinas e do reconhecimento de moléculas de patógenos ou outras moléculas</vt:lpstr>
      <vt:lpstr>PowerPoint Presentation</vt:lpstr>
      <vt:lpstr>PowerPoint Presentation</vt:lpstr>
      <vt:lpstr>PowerPoint Presentation</vt:lpstr>
      <vt:lpstr>PowerPoint Presentation</vt:lpstr>
      <vt:lpstr>Células  Dendríticas capturam os antígenos e os transportam para os linfonodos onde induzem  a resposta imune adaptativa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MARCADORES DE DIFERENCIAÇÃO DE LINFÓCITOS B</vt:lpstr>
      <vt:lpstr>Para ser Linfócito B a célula precisa:  1.Ter BCR = receptor do linfócito B. Este receptor  reconhece o antígeno integro, ou seja o antigeno  nao precisa ser mostrado por uma APC 2. Ter alguns marcadores especificos como CD19, CD20    </vt:lpstr>
      <vt:lpstr>PowerPoint Presentation</vt:lpstr>
      <vt:lpstr>Os linfócitos B também são células apresentadoras de antígenos profissionais. Reconhecem os antigenos soluveis pelo BCR, internalizam o antigeno, processam e o apresentam ligados as moleculas de MHC II para os linfocitos TCD4 </vt:lpstr>
      <vt:lpstr>Mastocitos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MORFOLOGIA DO  SISTEMA IMUNE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Órgãos linfóides secundários - Nódulos Linfóides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sem título</dc:title>
  <dc:creator>lucia helena facccioli</dc:creator>
  <cp:lastModifiedBy>Lucia Helena Faccioli</cp:lastModifiedBy>
  <cp:revision>311</cp:revision>
  <dcterms:created xsi:type="dcterms:W3CDTF">2002-02-25T14:33:15Z</dcterms:created>
  <dcterms:modified xsi:type="dcterms:W3CDTF">2020-08-07T17:57:09Z</dcterms:modified>
</cp:coreProperties>
</file>