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7" r:id="rId3"/>
    <p:sldId id="262" r:id="rId4"/>
    <p:sldId id="263" r:id="rId5"/>
    <p:sldId id="258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80" r:id="rId15"/>
    <p:sldId id="274" r:id="rId16"/>
    <p:sldId id="275" r:id="rId17"/>
    <p:sldId id="276" r:id="rId18"/>
    <p:sldId id="278" r:id="rId19"/>
    <p:sldId id="279" r:id="rId20"/>
    <p:sldId id="281" r:id="rId21"/>
    <p:sldId id="26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040D5-5B40-4109-9ED0-5F035DDC69F7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2EBF-0C1A-4DC7-937A-76D1EF11E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6AFE-2AF6-44A8-868C-4A81E7A9435C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4CF60-C637-4AE3-82D3-9884CC196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916113"/>
            <a:ext cx="8064500" cy="4537075"/>
          </a:xfrm>
          <a:solidFill>
            <a:schemeClr val="accent5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1800" b="1" dirty="0" smtClean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REVISÃO </a:t>
            </a:r>
            <a:r>
              <a:rPr lang="pt-BR" alt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ANATOMIA TOPOGRÁFICA DO TÓRAX,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ABDOME E PELVE</a:t>
            </a:r>
            <a:endParaRPr lang="pt-BR" altLang="pt-B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691313" y="6400824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CC00"/>
                </a:solidFill>
                <a:latin typeface="Tahoma" pitchFamily="34" charset="0"/>
                <a:ea typeface="+mn-ea"/>
              </a:rPr>
              <a:t>	</a:t>
            </a:r>
            <a:r>
              <a:rPr lang="pt-BR" sz="2400" b="1" dirty="0">
                <a:solidFill>
                  <a:schemeClr val="accent5"/>
                </a:solidFill>
                <a:latin typeface="Tahoma" pitchFamily="34" charset="0"/>
                <a:ea typeface="+mn-ea"/>
              </a:rPr>
              <a:t>  </a:t>
            </a:r>
            <a:r>
              <a:rPr lang="pt-BR" b="1" dirty="0" err="1">
                <a:solidFill>
                  <a:schemeClr val="tx2"/>
                </a:solidFill>
                <a:latin typeface="Tahoma" pitchFamily="34" charset="0"/>
                <a:ea typeface="+mn-ea"/>
              </a:rPr>
              <a:t>Tirapelli</a:t>
            </a:r>
            <a:endParaRPr lang="pt-BR" b="1" dirty="0">
              <a:solidFill>
                <a:schemeClr val="tx2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100" name="CaixaDeTexto 4"/>
          <p:cNvSpPr txBox="1">
            <a:spLocks noChangeArrowheads="1"/>
          </p:cNvSpPr>
          <p:nvPr/>
        </p:nvSpPr>
        <p:spPr bwMode="auto">
          <a:xfrm>
            <a:off x="142875" y="188913"/>
            <a:ext cx="8858250" cy="178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RCG 1036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ANATOMIA TOPOGRÁFICA APLICADA À FISIOTERAPIA</a:t>
            </a:r>
          </a:p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2019</a:t>
            </a:r>
            <a:endParaRPr lang="pt-BR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36"/>
            <a:ext cx="2274603" cy="3286138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8" name="Picture 4" descr="http://misodor.com/images/BA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841" y="2510443"/>
            <a:ext cx="3949315" cy="2204441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922" t="5096" r="27451" b="12302"/>
          <a:stretch>
            <a:fillRect/>
          </a:stretch>
        </p:blipFill>
        <p:spPr bwMode="auto">
          <a:xfrm>
            <a:off x="2714612" y="2071678"/>
            <a:ext cx="2571768" cy="30589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8596" y="50004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11. Quais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são as principais características da anatomia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átrio direito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coração?</a:t>
            </a:r>
          </a:p>
        </p:txBody>
      </p:sp>
      <p:pic>
        <p:nvPicPr>
          <p:cNvPr id="7" name="Picture 5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5848" y="1600200"/>
            <a:ext cx="6039424" cy="490063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12. Qual a função do </a:t>
            </a:r>
            <a:r>
              <a:rPr lang="pt-BR" u="sng" dirty="0" smtClean="0"/>
              <a:t>nó </a:t>
            </a:r>
            <a:r>
              <a:rPr lang="pt-BR" u="sng" dirty="0" err="1" smtClean="0"/>
              <a:t>sinu-atrial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 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1362478"/>
            <a:ext cx="5683253" cy="520979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44624"/>
            <a:ext cx="8715436" cy="193899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O desenho abaixo de um corte transversal da </a:t>
            </a:r>
            <a:r>
              <a:rPr kumimoji="0" lang="pt-B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parede </a:t>
            </a:r>
            <a:r>
              <a:rPr kumimoji="0" lang="pt-BR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ântero-lateral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abdome, identifique algumas das suas camadas numeradas de 1 a 4. O que representa o 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 5? Descreva a partir deste desenho a constitui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das </a:t>
            </a:r>
            <a:r>
              <a:rPr kumimoji="0" lang="pt-B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lâminas anterior e posterior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 bainha do m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sculo reto do abdome, acima da cicatriz umbilical.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m 2" descr="bain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00808"/>
            <a:ext cx="6715172" cy="503080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1925413"/>
            <a:ext cx="871543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Porque observamos a 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linha arqueada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 lâmina posterior da bainha do reto do abdome?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797189"/>
            <a:ext cx="4429124" cy="363220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 lvl="0"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pt-BR" sz="3600" dirty="0" smtClean="0"/>
              <a:t> Quais </a:t>
            </a:r>
            <a:r>
              <a:rPr lang="pt-BR" sz="3600" dirty="0"/>
              <a:t>são os músculos da parede </a:t>
            </a:r>
            <a:r>
              <a:rPr lang="pt-BR" sz="3600" u="sng" dirty="0">
                <a:solidFill>
                  <a:srgbClr val="FF0000"/>
                </a:solidFill>
              </a:rPr>
              <a:t>posterior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/>
              <a:t>do abdome? Qual a função desses músculos?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7" descr="show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894956"/>
            <a:ext cx="4786346" cy="5134444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4. Principal músculo que realiza rotação do tronco:</a:t>
            </a:r>
            <a:endParaRPr lang="pt-BR" sz="2800" dirty="0"/>
          </a:p>
        </p:txBody>
      </p:sp>
      <p:pic>
        <p:nvPicPr>
          <p:cNvPr id="4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397193"/>
            <a:ext cx="4429124" cy="36322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139952" y="1600201"/>
            <a:ext cx="4860032" cy="24768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oblíquo externo do abdome;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transverso do abdome;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oblíquo interno do abdome;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reto do abdome;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   M. piramidal.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39952" y="2132856"/>
            <a:ext cx="43924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06" y="214290"/>
            <a:ext cx="885828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O que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ligamento inguinal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Qual sua extensão?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O que são os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canais inguinais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O que os atravessam no sexo masculino e feminino, respectivamente?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1785926"/>
            <a:ext cx="8501122" cy="45005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parede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187" y="1427168"/>
            <a:ext cx="5447531" cy="52879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gubernaculum 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4000528" cy="40500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5720" y="141439"/>
            <a:ext cx="8572496" cy="22159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Como est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constitu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pelve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ssea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O que ela delimita?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que est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contido na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cavidade p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lvica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nos dois sexos?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No esquema abaixo da pelve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ssea, identifique os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acidentes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sseos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 A, B, C e D e nos n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meros 1 e 2, as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articula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ões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classificando-as.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Imagem 1" descr="PEL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734050" cy="4295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75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secção sagital pelve mascu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2113041"/>
            <a:ext cx="4249736" cy="46465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3" descr="secção sagital pelve femin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2132856"/>
            <a:ext cx="4246893" cy="46807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8"/>
            <a:ext cx="8286808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3100" dirty="0" smtClean="0"/>
              <a:t>4. Cite </a:t>
            </a:r>
            <a:r>
              <a:rPr lang="pt-BR" sz="3100" dirty="0"/>
              <a:t>quais são os músculos do </a:t>
            </a:r>
            <a:r>
              <a:rPr lang="pt-BR" sz="3100" u="sng" dirty="0">
                <a:solidFill>
                  <a:srgbClr val="FF0000"/>
                </a:solidFill>
              </a:rPr>
              <a:t>diafragma pélvico</a:t>
            </a:r>
            <a:r>
              <a:rPr lang="pt-BR" sz="3100" dirty="0">
                <a:solidFill>
                  <a:srgbClr val="FF0000"/>
                </a:solidFill>
              </a:rPr>
              <a:t> </a:t>
            </a:r>
            <a:r>
              <a:rPr lang="pt-BR" sz="3100" dirty="0"/>
              <a:t>e as aberturas que o atravessam, respectivamente no homem e na mulher.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28596" y="1714488"/>
            <a:ext cx="8358246" cy="48577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misodor.com/images/uyguygvy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2651607"/>
            <a:ext cx="6389740" cy="4134979"/>
          </a:xfrm>
          <a:prstGeom prst="rect">
            <a:avLst/>
          </a:prstGeom>
          <a:noFill/>
        </p:spPr>
      </p:pic>
      <p:pic>
        <p:nvPicPr>
          <p:cNvPr id="8" name="Picture 6" descr="Resultado de imagem para ASSOALHO PELVICO MASCUL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44391"/>
            <a:ext cx="4834298" cy="36276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314"/>
            <a:ext cx="2828916" cy="164305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lvl="0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5. Quais </a:t>
            </a:r>
            <a:r>
              <a:rPr lang="pt-BR" sz="2400" dirty="0"/>
              <a:t>são os limites da </a:t>
            </a:r>
            <a:r>
              <a:rPr lang="pt-BR" sz="2400" u="sng" dirty="0">
                <a:solidFill>
                  <a:srgbClr val="FF0000"/>
                </a:solidFill>
              </a:rPr>
              <a:t>abertura inferior</a:t>
            </a:r>
            <a:r>
              <a:rPr lang="pt-BR" sz="2400" dirty="0"/>
              <a:t> da pelve óssea?</a:t>
            </a:r>
            <a:br>
              <a:rPr lang="pt-BR" sz="2400" dirty="0"/>
            </a:b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misodor.com/images/B%20U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504" y="2881132"/>
            <a:ext cx="3635173" cy="2889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4" name="Picture 4" descr="http://misodor.com/images/ESTRS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5243505" cy="3653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6" name="Picture 6" descr="http://misodor.com/images/ESTRIN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844840"/>
            <a:ext cx="4071966" cy="279887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7" name="Conector reto 6"/>
          <p:cNvCxnSpPr/>
          <p:nvPr/>
        </p:nvCxnSpPr>
        <p:spPr>
          <a:xfrm rot="16200000" flipV="1">
            <a:off x="1607323" y="4107661"/>
            <a:ext cx="1571636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16200000" flipH="1">
            <a:off x="1321571" y="4321975"/>
            <a:ext cx="1928826" cy="571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a livre 10"/>
          <p:cNvSpPr/>
          <p:nvPr/>
        </p:nvSpPr>
        <p:spPr>
          <a:xfrm>
            <a:off x="707808" y="4477026"/>
            <a:ext cx="1892888" cy="1080626"/>
          </a:xfrm>
          <a:custGeom>
            <a:avLst/>
            <a:gdLst>
              <a:gd name="connsiteX0" fmla="*/ 64088 w 1892888"/>
              <a:gd name="connsiteY0" fmla="*/ 47473 h 1080626"/>
              <a:gd name="connsiteX1" fmla="*/ 75963 w 1892888"/>
              <a:gd name="connsiteY1" fmla="*/ 166226 h 1080626"/>
              <a:gd name="connsiteX2" fmla="*/ 87839 w 1892888"/>
              <a:gd name="connsiteY2" fmla="*/ 225603 h 1080626"/>
              <a:gd name="connsiteX3" fmla="*/ 99714 w 1892888"/>
              <a:gd name="connsiteY3" fmla="*/ 403732 h 1080626"/>
              <a:gd name="connsiteX4" fmla="*/ 123465 w 1892888"/>
              <a:gd name="connsiteY4" fmla="*/ 463109 h 1080626"/>
              <a:gd name="connsiteX5" fmla="*/ 135340 w 1892888"/>
              <a:gd name="connsiteY5" fmla="*/ 498735 h 1080626"/>
              <a:gd name="connsiteX6" fmla="*/ 170966 w 1892888"/>
              <a:gd name="connsiteY6" fmla="*/ 641239 h 1080626"/>
              <a:gd name="connsiteX7" fmla="*/ 277844 w 1892888"/>
              <a:gd name="connsiteY7" fmla="*/ 688740 h 1080626"/>
              <a:gd name="connsiteX8" fmla="*/ 313470 w 1892888"/>
              <a:gd name="connsiteY8" fmla="*/ 700616 h 1080626"/>
              <a:gd name="connsiteX9" fmla="*/ 384722 w 1892888"/>
              <a:gd name="connsiteY9" fmla="*/ 736242 h 1080626"/>
              <a:gd name="connsiteX10" fmla="*/ 705356 w 1892888"/>
              <a:gd name="connsiteY10" fmla="*/ 748117 h 1080626"/>
              <a:gd name="connsiteX11" fmla="*/ 740982 w 1892888"/>
              <a:gd name="connsiteY11" fmla="*/ 759992 h 1080626"/>
              <a:gd name="connsiteX12" fmla="*/ 871610 w 1892888"/>
              <a:gd name="connsiteY12" fmla="*/ 783743 h 1080626"/>
              <a:gd name="connsiteX13" fmla="*/ 930987 w 1892888"/>
              <a:gd name="connsiteY13" fmla="*/ 795618 h 1080626"/>
              <a:gd name="connsiteX14" fmla="*/ 966613 w 1892888"/>
              <a:gd name="connsiteY14" fmla="*/ 807493 h 1080626"/>
              <a:gd name="connsiteX15" fmla="*/ 1014114 w 1892888"/>
              <a:gd name="connsiteY15" fmla="*/ 819369 h 1080626"/>
              <a:gd name="connsiteX16" fmla="*/ 1049740 w 1892888"/>
              <a:gd name="connsiteY16" fmla="*/ 843119 h 1080626"/>
              <a:gd name="connsiteX17" fmla="*/ 1097241 w 1892888"/>
              <a:gd name="connsiteY17" fmla="*/ 854995 h 1080626"/>
              <a:gd name="connsiteX18" fmla="*/ 1156618 w 1892888"/>
              <a:gd name="connsiteY18" fmla="*/ 878745 h 1080626"/>
              <a:gd name="connsiteX19" fmla="*/ 1227870 w 1892888"/>
              <a:gd name="connsiteY19" fmla="*/ 902496 h 1080626"/>
              <a:gd name="connsiteX20" fmla="*/ 1263496 w 1892888"/>
              <a:gd name="connsiteY20" fmla="*/ 914371 h 1080626"/>
              <a:gd name="connsiteX21" fmla="*/ 1334748 w 1892888"/>
              <a:gd name="connsiteY21" fmla="*/ 961873 h 1080626"/>
              <a:gd name="connsiteX22" fmla="*/ 1560379 w 1892888"/>
              <a:gd name="connsiteY22" fmla="*/ 985623 h 1080626"/>
              <a:gd name="connsiteX23" fmla="*/ 1667257 w 1892888"/>
              <a:gd name="connsiteY23" fmla="*/ 1021249 h 1080626"/>
              <a:gd name="connsiteX24" fmla="*/ 1702883 w 1892888"/>
              <a:gd name="connsiteY24" fmla="*/ 1033125 h 1080626"/>
              <a:gd name="connsiteX25" fmla="*/ 1774135 w 1892888"/>
              <a:gd name="connsiteY25" fmla="*/ 1045000 h 1080626"/>
              <a:gd name="connsiteX26" fmla="*/ 1845387 w 1892888"/>
              <a:gd name="connsiteY26" fmla="*/ 1068751 h 1080626"/>
              <a:gd name="connsiteX27" fmla="*/ 1892888 w 1892888"/>
              <a:gd name="connsiteY27" fmla="*/ 1080626 h 1080626"/>
              <a:gd name="connsiteX28" fmla="*/ 1881013 w 1892888"/>
              <a:gd name="connsiteY28" fmla="*/ 1045000 h 1080626"/>
              <a:gd name="connsiteX29" fmla="*/ 1809761 w 1892888"/>
              <a:gd name="connsiteY29" fmla="*/ 997499 h 1080626"/>
              <a:gd name="connsiteX30" fmla="*/ 1774135 w 1892888"/>
              <a:gd name="connsiteY30" fmla="*/ 973748 h 1080626"/>
              <a:gd name="connsiteX31" fmla="*/ 1738509 w 1892888"/>
              <a:gd name="connsiteY31" fmla="*/ 949997 h 1080626"/>
              <a:gd name="connsiteX32" fmla="*/ 1702883 w 1892888"/>
              <a:gd name="connsiteY32" fmla="*/ 938122 h 1080626"/>
              <a:gd name="connsiteX33" fmla="*/ 1631631 w 1892888"/>
              <a:gd name="connsiteY33" fmla="*/ 854995 h 1080626"/>
              <a:gd name="connsiteX34" fmla="*/ 1596005 w 1892888"/>
              <a:gd name="connsiteY34" fmla="*/ 831244 h 1080626"/>
              <a:gd name="connsiteX35" fmla="*/ 1548504 w 1892888"/>
              <a:gd name="connsiteY35" fmla="*/ 807493 h 1080626"/>
              <a:gd name="connsiteX36" fmla="*/ 1465376 w 1892888"/>
              <a:gd name="connsiteY36" fmla="*/ 783743 h 1080626"/>
              <a:gd name="connsiteX37" fmla="*/ 1382249 w 1892888"/>
              <a:gd name="connsiteY37" fmla="*/ 724366 h 1080626"/>
              <a:gd name="connsiteX38" fmla="*/ 1287247 w 1892888"/>
              <a:gd name="connsiteY38" fmla="*/ 664990 h 1080626"/>
              <a:gd name="connsiteX39" fmla="*/ 1204119 w 1892888"/>
              <a:gd name="connsiteY39" fmla="*/ 581862 h 1080626"/>
              <a:gd name="connsiteX40" fmla="*/ 1180369 w 1892888"/>
              <a:gd name="connsiteY40" fmla="*/ 534361 h 1080626"/>
              <a:gd name="connsiteX41" fmla="*/ 1132867 w 1892888"/>
              <a:gd name="connsiteY41" fmla="*/ 498735 h 1080626"/>
              <a:gd name="connsiteX42" fmla="*/ 1097241 w 1892888"/>
              <a:gd name="connsiteY42" fmla="*/ 451234 h 1080626"/>
              <a:gd name="connsiteX43" fmla="*/ 1025989 w 1892888"/>
              <a:gd name="connsiteY43" fmla="*/ 379982 h 1080626"/>
              <a:gd name="connsiteX44" fmla="*/ 990363 w 1892888"/>
              <a:gd name="connsiteY44" fmla="*/ 344356 h 1080626"/>
              <a:gd name="connsiteX45" fmla="*/ 954737 w 1892888"/>
              <a:gd name="connsiteY45" fmla="*/ 320605 h 1080626"/>
              <a:gd name="connsiteX46" fmla="*/ 895361 w 1892888"/>
              <a:gd name="connsiteY46" fmla="*/ 249353 h 1080626"/>
              <a:gd name="connsiteX47" fmla="*/ 871610 w 1892888"/>
              <a:gd name="connsiteY47" fmla="*/ 213727 h 1080626"/>
              <a:gd name="connsiteX48" fmla="*/ 764732 w 1892888"/>
              <a:gd name="connsiteY48" fmla="*/ 154351 h 1080626"/>
              <a:gd name="connsiteX49" fmla="*/ 444098 w 1892888"/>
              <a:gd name="connsiteY49" fmla="*/ 142475 h 1080626"/>
              <a:gd name="connsiteX50" fmla="*/ 337221 w 1892888"/>
              <a:gd name="connsiteY50" fmla="*/ 106849 h 1080626"/>
              <a:gd name="connsiteX51" fmla="*/ 301595 w 1892888"/>
              <a:gd name="connsiteY51" fmla="*/ 94974 h 1080626"/>
              <a:gd name="connsiteX52" fmla="*/ 265969 w 1892888"/>
              <a:gd name="connsiteY52" fmla="*/ 59348 h 1080626"/>
              <a:gd name="connsiteX53" fmla="*/ 194717 w 1892888"/>
              <a:gd name="connsiteY53" fmla="*/ 11847 h 1080626"/>
              <a:gd name="connsiteX54" fmla="*/ 99714 w 1892888"/>
              <a:gd name="connsiteY54" fmla="*/ 23722 h 1080626"/>
              <a:gd name="connsiteX55" fmla="*/ 75963 w 1892888"/>
              <a:gd name="connsiteY55" fmla="*/ 201852 h 1080626"/>
              <a:gd name="connsiteX56" fmla="*/ 40337 w 1892888"/>
              <a:gd name="connsiteY56" fmla="*/ 225603 h 1080626"/>
              <a:gd name="connsiteX57" fmla="*/ 28462 w 1892888"/>
              <a:gd name="connsiteY57" fmla="*/ 368106 h 1080626"/>
              <a:gd name="connsiteX58" fmla="*/ 99714 w 1892888"/>
              <a:gd name="connsiteY58" fmla="*/ 510610 h 1080626"/>
              <a:gd name="connsiteX59" fmla="*/ 135340 w 1892888"/>
              <a:gd name="connsiteY59" fmla="*/ 534361 h 1080626"/>
              <a:gd name="connsiteX60" fmla="*/ 194717 w 1892888"/>
              <a:gd name="connsiteY60" fmla="*/ 605613 h 1080626"/>
              <a:gd name="connsiteX61" fmla="*/ 218467 w 1892888"/>
              <a:gd name="connsiteY61" fmla="*/ 688740 h 1080626"/>
              <a:gd name="connsiteX62" fmla="*/ 218467 w 1892888"/>
              <a:gd name="connsiteY62" fmla="*/ 700616 h 1080626"/>
              <a:gd name="connsiteX63" fmla="*/ 218467 w 1892888"/>
              <a:gd name="connsiteY63" fmla="*/ 700616 h 108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92888" h="1080626">
                <a:moveTo>
                  <a:pt x="64088" y="47473"/>
                </a:moveTo>
                <a:cubicBezTo>
                  <a:pt x="68046" y="87057"/>
                  <a:pt x="70705" y="126793"/>
                  <a:pt x="75963" y="166226"/>
                </a:cubicBezTo>
                <a:cubicBezTo>
                  <a:pt x="78631" y="186233"/>
                  <a:pt x="85831" y="205519"/>
                  <a:pt x="87839" y="225603"/>
                </a:cubicBezTo>
                <a:cubicBezTo>
                  <a:pt x="93760" y="284816"/>
                  <a:pt x="90887" y="344882"/>
                  <a:pt x="99714" y="403732"/>
                </a:cubicBezTo>
                <a:cubicBezTo>
                  <a:pt x="102876" y="424813"/>
                  <a:pt x="115980" y="443149"/>
                  <a:pt x="123465" y="463109"/>
                </a:cubicBezTo>
                <a:cubicBezTo>
                  <a:pt x="127860" y="474830"/>
                  <a:pt x="131382" y="486860"/>
                  <a:pt x="135340" y="498735"/>
                </a:cubicBezTo>
                <a:cubicBezTo>
                  <a:pt x="141942" y="558158"/>
                  <a:pt x="130058" y="600331"/>
                  <a:pt x="170966" y="641239"/>
                </a:cubicBezTo>
                <a:cubicBezTo>
                  <a:pt x="199196" y="669469"/>
                  <a:pt x="242565" y="676980"/>
                  <a:pt x="277844" y="688740"/>
                </a:cubicBezTo>
                <a:cubicBezTo>
                  <a:pt x="289719" y="692698"/>
                  <a:pt x="303054" y="693673"/>
                  <a:pt x="313470" y="700616"/>
                </a:cubicBezTo>
                <a:cubicBezTo>
                  <a:pt x="334595" y="714699"/>
                  <a:pt x="357410" y="734421"/>
                  <a:pt x="384722" y="736242"/>
                </a:cubicBezTo>
                <a:cubicBezTo>
                  <a:pt x="491436" y="743356"/>
                  <a:pt x="598478" y="744159"/>
                  <a:pt x="705356" y="748117"/>
                </a:cubicBezTo>
                <a:cubicBezTo>
                  <a:pt x="717231" y="752075"/>
                  <a:pt x="728838" y="756956"/>
                  <a:pt x="740982" y="759992"/>
                </a:cubicBezTo>
                <a:cubicBezTo>
                  <a:pt x="780109" y="769774"/>
                  <a:pt x="832770" y="776681"/>
                  <a:pt x="871610" y="783743"/>
                </a:cubicBezTo>
                <a:cubicBezTo>
                  <a:pt x="891469" y="787354"/>
                  <a:pt x="911405" y="790723"/>
                  <a:pt x="930987" y="795618"/>
                </a:cubicBezTo>
                <a:cubicBezTo>
                  <a:pt x="943131" y="798654"/>
                  <a:pt x="954577" y="804054"/>
                  <a:pt x="966613" y="807493"/>
                </a:cubicBezTo>
                <a:cubicBezTo>
                  <a:pt x="982306" y="811977"/>
                  <a:pt x="998280" y="815410"/>
                  <a:pt x="1014114" y="819369"/>
                </a:cubicBezTo>
                <a:cubicBezTo>
                  <a:pt x="1025989" y="827286"/>
                  <a:pt x="1036622" y="837497"/>
                  <a:pt x="1049740" y="843119"/>
                </a:cubicBezTo>
                <a:cubicBezTo>
                  <a:pt x="1064741" y="849548"/>
                  <a:pt x="1081758" y="849834"/>
                  <a:pt x="1097241" y="854995"/>
                </a:cubicBezTo>
                <a:cubicBezTo>
                  <a:pt x="1117464" y="861736"/>
                  <a:pt x="1136584" y="871460"/>
                  <a:pt x="1156618" y="878745"/>
                </a:cubicBezTo>
                <a:cubicBezTo>
                  <a:pt x="1180146" y="887301"/>
                  <a:pt x="1204119" y="894579"/>
                  <a:pt x="1227870" y="902496"/>
                </a:cubicBezTo>
                <a:lnTo>
                  <a:pt x="1263496" y="914371"/>
                </a:lnTo>
                <a:cubicBezTo>
                  <a:pt x="1287247" y="930205"/>
                  <a:pt x="1307055" y="954950"/>
                  <a:pt x="1334748" y="961873"/>
                </a:cubicBezTo>
                <a:cubicBezTo>
                  <a:pt x="1439981" y="988181"/>
                  <a:pt x="1365964" y="972662"/>
                  <a:pt x="1560379" y="985623"/>
                </a:cubicBezTo>
                <a:lnTo>
                  <a:pt x="1667257" y="1021249"/>
                </a:lnTo>
                <a:cubicBezTo>
                  <a:pt x="1679132" y="1025208"/>
                  <a:pt x="1690536" y="1031067"/>
                  <a:pt x="1702883" y="1033125"/>
                </a:cubicBezTo>
                <a:cubicBezTo>
                  <a:pt x="1726634" y="1037083"/>
                  <a:pt x="1750776" y="1039160"/>
                  <a:pt x="1774135" y="1045000"/>
                </a:cubicBezTo>
                <a:cubicBezTo>
                  <a:pt x="1798423" y="1051072"/>
                  <a:pt x="1821099" y="1062679"/>
                  <a:pt x="1845387" y="1068751"/>
                </a:cubicBezTo>
                <a:lnTo>
                  <a:pt x="1892888" y="1080626"/>
                </a:lnTo>
                <a:cubicBezTo>
                  <a:pt x="1888930" y="1068751"/>
                  <a:pt x="1889864" y="1053851"/>
                  <a:pt x="1881013" y="1045000"/>
                </a:cubicBezTo>
                <a:cubicBezTo>
                  <a:pt x="1860829" y="1024816"/>
                  <a:pt x="1833512" y="1013333"/>
                  <a:pt x="1809761" y="997499"/>
                </a:cubicBezTo>
                <a:lnTo>
                  <a:pt x="1774135" y="973748"/>
                </a:lnTo>
                <a:cubicBezTo>
                  <a:pt x="1762260" y="965831"/>
                  <a:pt x="1752049" y="954510"/>
                  <a:pt x="1738509" y="949997"/>
                </a:cubicBezTo>
                <a:lnTo>
                  <a:pt x="1702883" y="938122"/>
                </a:lnTo>
                <a:cubicBezTo>
                  <a:pt x="1674869" y="896101"/>
                  <a:pt x="1676425" y="893390"/>
                  <a:pt x="1631631" y="854995"/>
                </a:cubicBezTo>
                <a:cubicBezTo>
                  <a:pt x="1620795" y="845707"/>
                  <a:pt x="1608397" y="838325"/>
                  <a:pt x="1596005" y="831244"/>
                </a:cubicBezTo>
                <a:cubicBezTo>
                  <a:pt x="1580635" y="822461"/>
                  <a:pt x="1564775" y="814466"/>
                  <a:pt x="1548504" y="807493"/>
                </a:cubicBezTo>
                <a:cubicBezTo>
                  <a:pt x="1524654" y="797272"/>
                  <a:pt x="1489479" y="789768"/>
                  <a:pt x="1465376" y="783743"/>
                </a:cubicBezTo>
                <a:cubicBezTo>
                  <a:pt x="1397461" y="715828"/>
                  <a:pt x="1465612" y="776468"/>
                  <a:pt x="1382249" y="724366"/>
                </a:cubicBezTo>
                <a:cubicBezTo>
                  <a:pt x="1258933" y="647293"/>
                  <a:pt x="1407594" y="725162"/>
                  <a:pt x="1287247" y="664990"/>
                </a:cubicBezTo>
                <a:cubicBezTo>
                  <a:pt x="1259538" y="637281"/>
                  <a:pt x="1221644" y="616912"/>
                  <a:pt x="1204119" y="581862"/>
                </a:cubicBezTo>
                <a:cubicBezTo>
                  <a:pt x="1196202" y="566028"/>
                  <a:pt x="1191890" y="547802"/>
                  <a:pt x="1180369" y="534361"/>
                </a:cubicBezTo>
                <a:cubicBezTo>
                  <a:pt x="1167488" y="519334"/>
                  <a:pt x="1146862" y="512730"/>
                  <a:pt x="1132867" y="498735"/>
                </a:cubicBezTo>
                <a:cubicBezTo>
                  <a:pt x="1118872" y="484740"/>
                  <a:pt x="1110481" y="465945"/>
                  <a:pt x="1097241" y="451234"/>
                </a:cubicBezTo>
                <a:cubicBezTo>
                  <a:pt x="1074771" y="426268"/>
                  <a:pt x="1049740" y="403733"/>
                  <a:pt x="1025989" y="379982"/>
                </a:cubicBezTo>
                <a:cubicBezTo>
                  <a:pt x="1014114" y="368107"/>
                  <a:pt x="1004337" y="353672"/>
                  <a:pt x="990363" y="344356"/>
                </a:cubicBezTo>
                <a:lnTo>
                  <a:pt x="954737" y="320605"/>
                </a:lnTo>
                <a:cubicBezTo>
                  <a:pt x="895775" y="232159"/>
                  <a:pt x="971552" y="340781"/>
                  <a:pt x="895361" y="249353"/>
                </a:cubicBezTo>
                <a:cubicBezTo>
                  <a:pt x="886224" y="238389"/>
                  <a:pt x="882351" y="223125"/>
                  <a:pt x="871610" y="213727"/>
                </a:cubicBezTo>
                <a:cubicBezTo>
                  <a:pt x="858162" y="201960"/>
                  <a:pt x="797522" y="156537"/>
                  <a:pt x="764732" y="154351"/>
                </a:cubicBezTo>
                <a:cubicBezTo>
                  <a:pt x="658018" y="147237"/>
                  <a:pt x="550976" y="146434"/>
                  <a:pt x="444098" y="142475"/>
                </a:cubicBezTo>
                <a:lnTo>
                  <a:pt x="337221" y="106849"/>
                </a:lnTo>
                <a:lnTo>
                  <a:pt x="301595" y="94974"/>
                </a:lnTo>
                <a:cubicBezTo>
                  <a:pt x="289720" y="83099"/>
                  <a:pt x="279226" y="69659"/>
                  <a:pt x="265969" y="59348"/>
                </a:cubicBezTo>
                <a:cubicBezTo>
                  <a:pt x="243437" y="41823"/>
                  <a:pt x="194717" y="11847"/>
                  <a:pt x="194717" y="11847"/>
                </a:cubicBezTo>
                <a:cubicBezTo>
                  <a:pt x="163049" y="15805"/>
                  <a:pt x="121063" y="0"/>
                  <a:pt x="99714" y="23722"/>
                </a:cubicBezTo>
                <a:cubicBezTo>
                  <a:pt x="95144" y="28800"/>
                  <a:pt x="87039" y="179700"/>
                  <a:pt x="75963" y="201852"/>
                </a:cubicBezTo>
                <a:cubicBezTo>
                  <a:pt x="69580" y="214618"/>
                  <a:pt x="52212" y="217686"/>
                  <a:pt x="40337" y="225603"/>
                </a:cubicBezTo>
                <a:cubicBezTo>
                  <a:pt x="0" y="286110"/>
                  <a:pt x="6733" y="259461"/>
                  <a:pt x="28462" y="368106"/>
                </a:cubicBezTo>
                <a:cubicBezTo>
                  <a:pt x="35757" y="404582"/>
                  <a:pt x="67380" y="489054"/>
                  <a:pt x="99714" y="510610"/>
                </a:cubicBezTo>
                <a:cubicBezTo>
                  <a:pt x="111589" y="518527"/>
                  <a:pt x="124376" y="525224"/>
                  <a:pt x="135340" y="534361"/>
                </a:cubicBezTo>
                <a:cubicBezTo>
                  <a:pt x="169628" y="562935"/>
                  <a:pt x="171364" y="570583"/>
                  <a:pt x="194717" y="605613"/>
                </a:cubicBezTo>
                <a:cubicBezTo>
                  <a:pt x="206035" y="639567"/>
                  <a:pt x="211012" y="651463"/>
                  <a:pt x="218467" y="688740"/>
                </a:cubicBezTo>
                <a:cubicBezTo>
                  <a:pt x="219243" y="692622"/>
                  <a:pt x="218467" y="696657"/>
                  <a:pt x="218467" y="700616"/>
                </a:cubicBezTo>
                <a:lnTo>
                  <a:pt x="218467" y="70061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491880" y="3861048"/>
            <a:ext cx="5500694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Na imagem superior e lateral da pelve identifique 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diâmetros AP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 sua abertura superior. Que referência posterior identificada é utilizada nessa medida?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6012160" y="1340768"/>
            <a:ext cx="0" cy="201622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1907704" y="3429000"/>
            <a:ext cx="28803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2844" y="285728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No esquema abaixo, identifique os músculos numerados por 1 e 2. A que </a:t>
            </a: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grupo de músculos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pertence? Quais as estruturas que os atravessam?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Imagem 3" descr="perin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545" y="1571612"/>
            <a:ext cx="6687613" cy="5010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75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285728"/>
            <a:ext cx="857256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3200" dirty="0" smtClean="0"/>
              <a:t>1. Quais </a:t>
            </a:r>
            <a:r>
              <a:rPr lang="pt-BR" sz="3200" dirty="0"/>
              <a:t>são os músculos envolvidos </a:t>
            </a:r>
            <a:r>
              <a:rPr lang="pt-BR" sz="3200" u="sng" dirty="0"/>
              <a:t>na </a:t>
            </a:r>
            <a:r>
              <a:rPr lang="pt-BR" sz="3200" u="sng" dirty="0">
                <a:solidFill>
                  <a:srgbClr val="FF0000"/>
                </a:solidFill>
              </a:rPr>
              <a:t>inspiração</a:t>
            </a:r>
            <a:r>
              <a:rPr lang="pt-BR" sz="3200" dirty="0"/>
              <a:t>? Quais são os movimentos realizados pela caixa torácica durante a </a:t>
            </a:r>
            <a:r>
              <a:rPr lang="pt-BR" sz="3200" dirty="0" smtClean="0"/>
              <a:t>inspiração? </a:t>
            </a:r>
            <a:endParaRPr lang="pt-BR" sz="3200" dirty="0"/>
          </a:p>
        </p:txBody>
      </p:sp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5024588" cy="4857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24" y="2108222"/>
            <a:ext cx="5077284" cy="40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726" y="2071678"/>
            <a:ext cx="52777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show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5293376" cy="43243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8. São músculos do espaço </a:t>
            </a:r>
            <a:r>
              <a:rPr lang="pt-BR" sz="2800" u="sng" dirty="0" smtClean="0"/>
              <a:t>superficial do períneo </a:t>
            </a:r>
            <a:r>
              <a:rPr lang="pt-BR" sz="2800" dirty="0" smtClean="0"/>
              <a:t>que envolvem os ramos do pênis ou do clitóris:</a:t>
            </a:r>
            <a:endParaRPr lang="pt-BR" sz="2800" dirty="0"/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07504" y="1711349"/>
            <a:ext cx="8229600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Mm. transversos superficiais do períneo;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Mm.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bulboesponjosos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Mm.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isquiocavernosos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Mm. transversos profundos do períneo;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   Nenhuma das alternativas anteriores.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2564904"/>
            <a:ext cx="374441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47664" y="1844824"/>
            <a:ext cx="7354888" cy="4495800"/>
            <a:chOff x="839" y="912"/>
            <a:chExt cx="4633" cy="28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406" r="50781" b="26250"/>
            <a:stretch>
              <a:fillRect/>
            </a:stretch>
          </p:blipFill>
          <p:spPr bwMode="auto">
            <a:xfrm>
              <a:off x="3456" y="912"/>
              <a:ext cx="2016" cy="28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6406" r="46875" b="30000"/>
            <a:stretch>
              <a:fillRect/>
            </a:stretch>
          </p:blipFill>
          <p:spPr bwMode="auto">
            <a:xfrm>
              <a:off x="839" y="912"/>
              <a:ext cx="2377" cy="28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7200" b="1" dirty="0" smtClean="0">
                <a:solidFill>
                  <a:srgbClr val="FF0000"/>
                </a:solidFill>
                <a:ea typeface="ＭＳ Ｐゴシック" pitchFamily="34" charset="-128"/>
              </a:rPr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285729"/>
            <a:ext cx="8572560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3200" dirty="0" smtClean="0"/>
              <a:t>2. Quais </a:t>
            </a:r>
            <a:r>
              <a:rPr lang="pt-BR" sz="3200" dirty="0"/>
              <a:t>são as estruturas anatômicas protegidas pelo </a:t>
            </a:r>
            <a:r>
              <a:rPr lang="pt-BR" sz="3200" u="sng" dirty="0">
                <a:solidFill>
                  <a:srgbClr val="FF0000"/>
                </a:solidFill>
              </a:rPr>
              <a:t>sulco costal</a:t>
            </a:r>
            <a:r>
              <a:rPr lang="pt-BR" sz="3200" dirty="0"/>
              <a:t>? Qual a importância desse conhecimento?</a:t>
            </a:r>
          </a:p>
          <a:p>
            <a:pPr lvl="0" algn="just"/>
            <a:endParaRPr lang="pt-BR" sz="3200" dirty="0"/>
          </a:p>
        </p:txBody>
      </p:sp>
      <p:pic>
        <p:nvPicPr>
          <p:cNvPr id="3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14488"/>
            <a:ext cx="5024588" cy="4857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285728"/>
            <a:ext cx="857256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3200" dirty="0" smtClean="0"/>
              <a:t>3. Quais </a:t>
            </a:r>
            <a:r>
              <a:rPr lang="pt-BR" sz="3200" dirty="0"/>
              <a:t>são as </a:t>
            </a:r>
            <a:r>
              <a:rPr lang="pt-BR" sz="3200" u="sng" dirty="0">
                <a:solidFill>
                  <a:srgbClr val="FF0000"/>
                </a:solidFill>
              </a:rPr>
              <a:t>artérias</a:t>
            </a:r>
            <a:r>
              <a:rPr lang="pt-BR" sz="3200" dirty="0"/>
              <a:t> que irrigam os espaços intercostais e qual a origem desses vasos?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0034" y="2214554"/>
            <a:ext cx="8358246" cy="3571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169025" cy="54006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4. Como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ocorre a </a:t>
            </a:r>
            <a:r>
              <a:rPr lang="pt-B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articulação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entre uma vértebra torácica e uma costela? Como elas são classificadas?</a:t>
            </a:r>
          </a:p>
        </p:txBody>
      </p:sp>
      <p:pic>
        <p:nvPicPr>
          <p:cNvPr id="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6105539" cy="3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 l="32307" t="66725" r="20259"/>
          <a:stretch>
            <a:fillRect/>
          </a:stretch>
        </p:blipFill>
        <p:spPr bwMode="auto">
          <a:xfrm>
            <a:off x="2428860" y="4000504"/>
            <a:ext cx="3643322" cy="2550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 l="22699" t="4344" r="49394" b="56760"/>
          <a:stretch>
            <a:fillRect/>
          </a:stretch>
        </p:blipFill>
        <p:spPr bwMode="auto">
          <a:xfrm>
            <a:off x="5715008" y="3694131"/>
            <a:ext cx="3192469" cy="30210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t-BR" sz="2800" dirty="0" smtClean="0"/>
              <a:t>5. Quais </a:t>
            </a:r>
            <a:r>
              <a:rPr lang="pt-BR" sz="2800" dirty="0"/>
              <a:t>são os limites do </a:t>
            </a:r>
            <a:r>
              <a:rPr lang="pt-BR" sz="2800" u="sng" dirty="0">
                <a:solidFill>
                  <a:srgbClr val="FF0000"/>
                </a:solidFill>
              </a:rPr>
              <a:t>mediastino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? Quais são suas divisões?</a:t>
            </a:r>
            <a:br>
              <a:rPr lang="pt-BR" sz="2800" dirty="0"/>
            </a:br>
            <a:r>
              <a:rPr lang="pt-BR" sz="2800" dirty="0" smtClean="0"/>
              <a:t>6. Cite </a:t>
            </a:r>
            <a:r>
              <a:rPr lang="pt-BR" sz="2800" dirty="0"/>
              <a:t>5 estruturas que estão localizadas no </a:t>
            </a:r>
            <a:r>
              <a:rPr lang="pt-BR" sz="2800" u="sng" dirty="0">
                <a:solidFill>
                  <a:srgbClr val="FFC000"/>
                </a:solidFill>
              </a:rPr>
              <a:t>mediastino superior.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5186376" cy="3508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92" y="2928934"/>
            <a:ext cx="3960812" cy="2851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3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4876" y="2119270"/>
            <a:ext cx="4071966" cy="45958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0034" y="428604"/>
            <a:ext cx="828680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7. Onde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estão localizadas (nas divisões do mediastino) as seguintes partes da </a:t>
            </a:r>
            <a:r>
              <a:rPr lang="pt-B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aorta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,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respectivamente: porção ascendente, arco aórtico e porção descendente?</a:t>
            </a:r>
          </a:p>
        </p:txBody>
      </p:sp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65882"/>
            <a:ext cx="5786478" cy="48063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2000264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None/>
            </a:pPr>
            <a:r>
              <a:rPr lang="pt-BR" sz="2800" dirty="0" smtClean="0"/>
              <a:t>8. Quais </a:t>
            </a:r>
            <a:r>
              <a:rPr lang="pt-BR" sz="2800" dirty="0"/>
              <a:t>são os </a:t>
            </a:r>
            <a:r>
              <a:rPr lang="pt-BR" sz="2800" u="sng" dirty="0">
                <a:solidFill>
                  <a:srgbClr val="FF0000"/>
                </a:solidFill>
              </a:rPr>
              <a:t>orifícios do músculo diafragma</a:t>
            </a:r>
            <a:r>
              <a:rPr lang="pt-BR" sz="2800" dirty="0"/>
              <a:t>? O que os atravessam, respectivamente?</a:t>
            </a:r>
          </a:p>
          <a:p>
            <a:pPr lvl="0" algn="just">
              <a:buNone/>
            </a:pPr>
            <a:r>
              <a:rPr lang="pt-BR" sz="2800" dirty="0" smtClean="0"/>
              <a:t>9. Qual </a:t>
            </a:r>
            <a:r>
              <a:rPr lang="pt-BR" sz="2800" dirty="0"/>
              <a:t>a importância do </a:t>
            </a:r>
            <a:r>
              <a:rPr lang="pt-BR" sz="2800" u="sng" dirty="0">
                <a:solidFill>
                  <a:srgbClr val="FF0000"/>
                </a:solidFill>
              </a:rPr>
              <a:t>diafragma</a:t>
            </a:r>
            <a:r>
              <a:rPr lang="pt-BR" sz="2800" dirty="0"/>
              <a:t> durante a inspiração?</a:t>
            </a:r>
          </a:p>
          <a:p>
            <a:pPr algn="just"/>
            <a:endParaRPr lang="pt-BR" dirty="0"/>
          </a:p>
        </p:txBody>
      </p:sp>
      <p:pic>
        <p:nvPicPr>
          <p:cNvPr id="7" name="Picture 2" descr="Resultado de imagem para DUCTO TORÁC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989138"/>
            <a:ext cx="5902325" cy="3689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5293376" cy="43243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00034" y="500042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10. Quais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são as </a:t>
            </a:r>
            <a:r>
              <a:rPr lang="pt-B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valvas cardíacas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onde se localizam, respectivamente?</a:t>
            </a:r>
          </a:p>
        </p:txBody>
      </p:sp>
      <p:pic>
        <p:nvPicPr>
          <p:cNvPr id="5" name="Picture 1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91" y="1428736"/>
            <a:ext cx="803433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523</Words>
  <Application>Microsoft Office PowerPoint</Application>
  <PresentationFormat>Apresentação na tela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5. Quais são os limites do mediastino ? Quais são suas divisões? 6. Cite 5 estruturas que estão localizadas no mediastino superior. </vt:lpstr>
      <vt:lpstr>Slide 7</vt:lpstr>
      <vt:lpstr>Slide 8</vt:lpstr>
      <vt:lpstr>Slide 9</vt:lpstr>
      <vt:lpstr>Slide 10</vt:lpstr>
      <vt:lpstr>  12. Qual a função do nó sinu-atrial?   </vt:lpstr>
      <vt:lpstr>Slide 12</vt:lpstr>
      <vt:lpstr>  3. Quais são os músculos da parede posterior do abdome? Qual a função desses músculos?  </vt:lpstr>
      <vt:lpstr>4. Principal músculo que realiza rotação do tronco:</vt:lpstr>
      <vt:lpstr>Slide 15</vt:lpstr>
      <vt:lpstr>Slide 16</vt:lpstr>
      <vt:lpstr>4. Cite quais são os músculos do diafragma pélvico e as aberturas que o atravessam, respectivamente no homem e na mulher. </vt:lpstr>
      <vt:lpstr> 5. Quais são os limites da abertura inferior da pelve óssea? </vt:lpstr>
      <vt:lpstr>Slide 19</vt:lpstr>
      <vt:lpstr>8. São músculos do espaço superficial do períneo que envolvem os ramos do pênis ou do clitóris: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Fernando Tirapelli</dc:creator>
  <cp:lastModifiedBy>tirapelli</cp:lastModifiedBy>
  <cp:revision>23</cp:revision>
  <dcterms:created xsi:type="dcterms:W3CDTF">2017-06-26T17:15:39Z</dcterms:created>
  <dcterms:modified xsi:type="dcterms:W3CDTF">2019-06-12T14:05:57Z</dcterms:modified>
</cp:coreProperties>
</file>