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9" r:id="rId7"/>
    <p:sldId id="265" r:id="rId8"/>
    <p:sldId id="262" r:id="rId9"/>
    <p:sldId id="263" r:id="rId10"/>
    <p:sldId id="264" r:id="rId11"/>
    <p:sldId id="271" r:id="rId12"/>
    <p:sldId id="307" r:id="rId13"/>
    <p:sldId id="275" r:id="rId14"/>
    <p:sldId id="276" r:id="rId15"/>
    <p:sldId id="277" r:id="rId16"/>
    <p:sldId id="278" r:id="rId17"/>
    <p:sldId id="281" r:id="rId18"/>
    <p:sldId id="282" r:id="rId19"/>
    <p:sldId id="303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26A34-59C6-41A4-8A6E-5E6E1935271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D6AF3-924B-41D1-8A80-573C204B34D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AF654-B290-410E-B92C-6C096C86F3E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CDCBA5-F12C-482B-8F06-DD1E7877312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46F22-1523-4714-9634-CF0B3ECEAD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00B80-8411-44F9-A954-8F9DB55C74E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89E7-E465-4E9E-B6BF-44DFCFFB93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7E6A3-04F8-4917-9ACE-F783D819BA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C4F62-837D-435F-A2DB-779B60EC326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848F-DF11-4866-B638-ABEBD13832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C373D-5A35-4C5C-890A-B10563ECAEB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511F2-230A-4454-A8E0-D890EAF0E7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D5FCA6-A844-4370-83CE-4DA5ED857E2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708275"/>
            <a:ext cx="8424863" cy="1152525"/>
          </a:xfrm>
        </p:spPr>
        <p:txBody>
          <a:bodyPr/>
          <a:lstStyle/>
          <a:p>
            <a:r>
              <a:rPr lang="pt-BR" sz="4000" b="1" dirty="0"/>
              <a:t>Modelo Japonês +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>
              <a:solidFill>
                <a:schemeClr val="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PRO </a:t>
            </a:r>
            <a:r>
              <a:rPr lang="pt-BR" smtClean="0"/>
              <a:t>3473</a:t>
            </a:r>
            <a:endParaRPr lang="pt-BR" dirty="0"/>
          </a:p>
        </p:txBody>
      </p:sp>
      <p:pic>
        <p:nvPicPr>
          <p:cNvPr id="7" name="Imagem 6" descr="PRO 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00042"/>
            <a:ext cx="1536192" cy="1289304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en-US" sz="3200" b="1"/>
              <a:t>Special Advice Concerning Market Surveys</a:t>
            </a:r>
            <a:r>
              <a:rPr lang="en-US" sz="320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i="1"/>
              <a:t>The stages of manufacture and sales of that time were as follows:</a:t>
            </a:r>
            <a:br>
              <a:rPr lang="en-US" sz="2400" i="1"/>
            </a:br>
            <a:r>
              <a:rPr lang="en-US" sz="2400" i="1"/>
              <a:t>1. Product design (shoes, cotton materials, silk materials, magnetic products, electrical appliances)</a:t>
            </a:r>
            <a:br>
              <a:rPr lang="en-US" sz="2400" i="1"/>
            </a:br>
            <a:r>
              <a:rPr lang="en-US" sz="2400" i="1"/>
              <a:t>2. Manufacture</a:t>
            </a:r>
            <a:br>
              <a:rPr lang="en-US" sz="2400" i="1"/>
            </a:br>
            <a:r>
              <a:rPr lang="en-US" sz="2400" i="1"/>
              <a:t>3. Sales</a:t>
            </a:r>
            <a:br>
              <a:rPr lang="en-US" sz="2400" i="1"/>
            </a:br>
            <a:endParaRPr lang="en-US" sz="2400" i="1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i="1"/>
              <a:t>These days we cannot compel people to buy. When, selling a product, whether it be on domestic or international markets, we must deliver the things people truly want. Moreover, we must manufacture at a price that invites purchase, furthermore, when markets are far away, at a price which is competitive. As I mentioned before, </a:t>
            </a:r>
            <a:r>
              <a:rPr lang="en-US" sz="2400" i="1" u="sng"/>
              <a:t>if the product quality is either too high or too low, it is no good</a:t>
            </a:r>
            <a:r>
              <a:rPr lang="en-US" sz="2400" i="1"/>
              <a:t>.</a:t>
            </a:r>
            <a:br>
              <a:rPr lang="en-US" sz="2400" i="1"/>
            </a:br>
            <a:endParaRPr lang="en-US" sz="24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Juran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800"/>
              <a:t>A mão de obra não era suficiente no controle da qualidade</a:t>
            </a:r>
          </a:p>
          <a:p>
            <a:r>
              <a:rPr lang="pt-BR" sz="2800"/>
              <a:t>Cerca de 85% dos problemas de qualidade é de responsabilidade da administração</a:t>
            </a:r>
          </a:p>
        </p:txBody>
      </p:sp>
      <p:pic>
        <p:nvPicPr>
          <p:cNvPr id="22533" name="Picture 5" descr="jur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11738" y="1600200"/>
            <a:ext cx="3311525" cy="4525963"/>
          </a:xfrm>
          <a:noFill/>
          <a:ln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Ishikawa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Responsável pela organização, de forma sistemática, do que passou a ser conhecido o TQC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pt-BR" sz="2400"/>
              <a:t>Seu enfoque é nos fatores humanos, requerendo a participação de </a:t>
            </a:r>
            <a:r>
              <a:rPr lang="pt-BR" sz="2400" b="1"/>
              <a:t>todos</a:t>
            </a:r>
            <a:r>
              <a:rPr lang="pt-BR" sz="2400"/>
              <a:t> os membros da empresa para obtenção da qualidade</a:t>
            </a:r>
          </a:p>
        </p:txBody>
      </p:sp>
      <p:pic>
        <p:nvPicPr>
          <p:cNvPr id="60421" name="Picture 5" descr="ishikaw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66988"/>
            <a:ext cx="4038600" cy="25923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pt-BR" sz="3200"/>
              <a:t>Vira, vira, vira... Virou!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4762500" cy="4929188"/>
          </a:xfrm>
        </p:spPr>
        <p:txBody>
          <a:bodyPr/>
          <a:lstStyle/>
          <a:p>
            <a:r>
              <a:rPr lang="pt-BR" sz="2400"/>
              <a:t>A partir dos anos 1950, a qualidade da organização e da gestão das operações passa a ser percebida como essencial para garantir a satisfação dos clientes</a:t>
            </a:r>
          </a:p>
          <a:p>
            <a:r>
              <a:rPr lang="pt-BR" sz="2400"/>
              <a:t>A ação da administração passa a ser percebida como grande responsável pelos problemas da qualidade</a:t>
            </a:r>
          </a:p>
          <a:p>
            <a:r>
              <a:rPr lang="pt-BR" sz="2400"/>
              <a:t>O(a)s trabalhadore(a)s passam a ser valorizado(a)s para a obtenção da qualidade</a:t>
            </a:r>
          </a:p>
        </p:txBody>
      </p:sp>
      <p:pic>
        <p:nvPicPr>
          <p:cNvPr id="26630" name="Picture 6" descr="auto ov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14600"/>
            <a:ext cx="4038600" cy="26971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pt-BR" sz="3200"/>
              <a:t>E, rapidamente adquiriu identidade própria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4316412" cy="4857750"/>
          </a:xfrm>
        </p:spPr>
        <p:txBody>
          <a:bodyPr/>
          <a:lstStyle/>
          <a:p>
            <a:r>
              <a:rPr lang="pt-BR" sz="2400"/>
              <a:t>Na década de 1960, o TQC se diferenciava da prática ocidental</a:t>
            </a:r>
            <a:r>
              <a:rPr lang="pt-BR" sz="2800"/>
              <a:t> </a:t>
            </a:r>
          </a:p>
          <a:p>
            <a:pPr lvl="1"/>
            <a:r>
              <a:rPr lang="pt-BR" sz="2000"/>
              <a:t>ser conduzido por toda a empresa e com envolvimento de todos os empregados</a:t>
            </a:r>
          </a:p>
          <a:p>
            <a:pPr lvl="1"/>
            <a:r>
              <a:rPr lang="pt-BR" sz="2000"/>
              <a:t>educação e treinamento em qualidade </a:t>
            </a:r>
          </a:p>
          <a:p>
            <a:pPr lvl="1"/>
            <a:r>
              <a:rPr lang="pt-BR" sz="2000"/>
              <a:t>Círculos de Controle da Qualidade </a:t>
            </a:r>
          </a:p>
          <a:p>
            <a:pPr lvl="1"/>
            <a:r>
              <a:rPr lang="pt-BR" sz="2000"/>
              <a:t>auditorias em Controle da Qualidade e os reconhecimentos </a:t>
            </a:r>
          </a:p>
          <a:p>
            <a:pPr lvl="1"/>
            <a:r>
              <a:rPr lang="pt-BR" sz="2000"/>
              <a:t>campanhas de promoção da qualidade</a:t>
            </a:r>
          </a:p>
        </p:txBody>
      </p:sp>
      <p:pic>
        <p:nvPicPr>
          <p:cNvPr id="27653" name="Picture 5" descr="japão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17775"/>
            <a:ext cx="4038600" cy="2689225"/>
          </a:xfrm>
          <a:noFill/>
          <a:ln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pt-BR" sz="3200"/>
              <a:t>Evolução dinâmica nos anos 1980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4321175" cy="5000625"/>
          </a:xfrm>
        </p:spPr>
        <p:txBody>
          <a:bodyPr/>
          <a:lstStyle/>
          <a:p>
            <a:r>
              <a:rPr lang="pt-BR" sz="2400"/>
              <a:t>Surgimento ou revitalização de técnicas e metodologias para o </a:t>
            </a:r>
            <a:r>
              <a:rPr lang="pt-BR" sz="2400" u="sng"/>
              <a:t>planejamento, controle e melhoria da qualidade de produtos e processos</a:t>
            </a:r>
            <a:endParaRPr lang="pt-BR" sz="2400"/>
          </a:p>
          <a:p>
            <a:pPr lvl="1">
              <a:spcBef>
                <a:spcPct val="40000"/>
              </a:spcBef>
            </a:pPr>
            <a:r>
              <a:rPr lang="pt-BR" sz="1800"/>
              <a:t>QFD – Desdobramento da Função Qualidade</a:t>
            </a:r>
          </a:p>
          <a:p>
            <a:pPr lvl="1">
              <a:spcBef>
                <a:spcPct val="40000"/>
              </a:spcBef>
            </a:pPr>
            <a:r>
              <a:rPr lang="pt-BR" sz="1800"/>
              <a:t>FMEA – Análise do Modo e Efeito da Falha</a:t>
            </a:r>
          </a:p>
          <a:p>
            <a:pPr lvl="1">
              <a:spcBef>
                <a:spcPct val="40000"/>
              </a:spcBef>
            </a:pPr>
            <a:r>
              <a:rPr lang="pt-BR" sz="1800"/>
              <a:t>DOE / Taguchi – Planejamento e Análise de Experimentos</a:t>
            </a:r>
          </a:p>
          <a:p>
            <a:pPr lvl="1">
              <a:spcBef>
                <a:spcPct val="40000"/>
              </a:spcBef>
            </a:pPr>
            <a:r>
              <a:rPr lang="pt-BR" sz="1800"/>
              <a:t>MASP / PDCA – Metodologia de Análise e Solução de Problemas</a:t>
            </a:r>
          </a:p>
        </p:txBody>
      </p:sp>
      <p:pic>
        <p:nvPicPr>
          <p:cNvPr id="28677" name="Picture 5" descr="qf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008188"/>
            <a:ext cx="4038600" cy="3709987"/>
          </a:xfrm>
          <a:noFill/>
          <a:ln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pt-BR" sz="3200"/>
              <a:t>Princípios do TQC Japonês</a:t>
            </a:r>
            <a:endParaRPr lang="en-US" sz="32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/>
              <a:t>Qualidade em primeiro lugar. Satisfação total do cliente.</a:t>
            </a:r>
          </a:p>
          <a:p>
            <a:pPr>
              <a:lnSpc>
                <a:spcPct val="90000"/>
              </a:lnSpc>
            </a:pPr>
            <a:r>
              <a:rPr lang="pt-BR" sz="2000" i="1"/>
              <a:t>Market-in</a:t>
            </a:r>
            <a:r>
              <a:rPr lang="pt-BR" sz="2000"/>
              <a:t>. Orientação pelo cliente.</a:t>
            </a:r>
          </a:p>
          <a:p>
            <a:pPr>
              <a:lnSpc>
                <a:spcPct val="90000"/>
              </a:lnSpc>
            </a:pPr>
            <a:r>
              <a:rPr lang="pt-BR" sz="2000"/>
              <a:t>O próximo processo é um cliente (cliente interno).</a:t>
            </a:r>
          </a:p>
          <a:p>
            <a:pPr>
              <a:lnSpc>
                <a:spcPct val="90000"/>
              </a:lnSpc>
            </a:pPr>
            <a:r>
              <a:rPr lang="pt-BR" sz="2000"/>
              <a:t>Gerenciamento com base em fatos. Abordagem científica.</a:t>
            </a:r>
          </a:p>
          <a:p>
            <a:pPr>
              <a:lnSpc>
                <a:spcPct val="90000"/>
              </a:lnSpc>
            </a:pPr>
            <a:r>
              <a:rPr lang="pt-BR" sz="2000"/>
              <a:t>Controle de processo. O processo deve ser gerenciado e controlado (quando o mau resultado ocorre já é tarde).</a:t>
            </a:r>
          </a:p>
          <a:p>
            <a:pPr>
              <a:lnSpc>
                <a:spcPct val="90000"/>
              </a:lnSpc>
            </a:pPr>
            <a:r>
              <a:rPr lang="pt-BR" sz="2000"/>
              <a:t>Controle a montante. Prevenir a origem dos problemas cada vez mais a montante. Qualidade é determinada durante os processos de marketing, P&amp;D, engenharia do produto e processo.</a:t>
            </a:r>
          </a:p>
          <a:p>
            <a:pPr>
              <a:lnSpc>
                <a:spcPct val="90000"/>
              </a:lnSpc>
            </a:pPr>
            <a:r>
              <a:rPr lang="pt-BR" sz="2000"/>
              <a:t>Atenção prioritária aos problemas mais críticos.</a:t>
            </a:r>
          </a:p>
          <a:p>
            <a:pPr>
              <a:lnSpc>
                <a:spcPct val="90000"/>
              </a:lnSpc>
            </a:pPr>
            <a:r>
              <a:rPr lang="pt-BR" sz="2000"/>
              <a:t>Ação preventiva para prevenir problemas recorrentes (o mesmo problema pela mesma causa).</a:t>
            </a:r>
          </a:p>
          <a:p>
            <a:pPr>
              <a:lnSpc>
                <a:spcPct val="90000"/>
              </a:lnSpc>
            </a:pPr>
            <a:r>
              <a:rPr lang="pt-BR" sz="2000"/>
              <a:t>Gerenciamento participativo. Respeito pelo trabalhador. Envolvimento total.</a:t>
            </a:r>
          </a:p>
          <a:p>
            <a:pPr>
              <a:lnSpc>
                <a:spcPct val="90000"/>
              </a:lnSpc>
            </a:pPr>
            <a:r>
              <a:rPr lang="pt-BR" sz="2000"/>
              <a:t>Comprometimento da alta administração.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Tendências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000"/>
              <a:t>TQC assume novas roupagens</a:t>
            </a:r>
          </a:p>
          <a:p>
            <a:pPr lvl="1"/>
            <a:r>
              <a:rPr lang="pt-BR" sz="1600"/>
              <a:t>ex: Programas Seis Sigma</a:t>
            </a:r>
          </a:p>
          <a:p>
            <a:r>
              <a:rPr lang="pt-BR" sz="2000"/>
              <a:t>Fortalecimento da cultura e práticas de melhoria contínua</a:t>
            </a:r>
          </a:p>
          <a:p>
            <a:pPr lvl="1"/>
            <a:r>
              <a:rPr lang="pt-BR" sz="1600" i="1"/>
              <a:t>Benchmarking</a:t>
            </a:r>
            <a:r>
              <a:rPr lang="pt-BR" sz="1600"/>
              <a:t>, ISO 9000/2000...</a:t>
            </a:r>
          </a:p>
          <a:p>
            <a:r>
              <a:rPr lang="pt-BR" sz="2000"/>
              <a:t>Integração com outras abordagens (gestão do conhecimento, gestão dos recursos humanos...)</a:t>
            </a:r>
          </a:p>
          <a:p>
            <a:r>
              <a:rPr lang="pt-BR" sz="2000"/>
              <a:t>Maior integração com questões estratégicas da organização</a:t>
            </a:r>
            <a:endParaRPr lang="pt-BR" sz="2800"/>
          </a:p>
        </p:txBody>
      </p:sp>
      <p:pic>
        <p:nvPicPr>
          <p:cNvPr id="32773" name="Picture 5" descr="foreca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20950"/>
            <a:ext cx="4038600" cy="2684463"/>
          </a:xfrm>
          <a:noFill/>
          <a:ln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Gestão da Qualidade como </a:t>
            </a:r>
            <a:br>
              <a:rPr lang="pt-BR" sz="3200"/>
            </a:br>
            <a:r>
              <a:rPr lang="pt-BR" sz="3200"/>
              <a:t>filosofia de administração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25963"/>
          </a:xfrm>
        </p:spPr>
        <p:txBody>
          <a:bodyPr/>
          <a:lstStyle/>
          <a:p>
            <a:r>
              <a:rPr lang="pt-BR" sz="2000"/>
              <a:t>Foco no cliente é fundamental para a estratégia competitiva</a:t>
            </a:r>
          </a:p>
          <a:p>
            <a:pPr>
              <a:spcBef>
                <a:spcPct val="35000"/>
              </a:spcBef>
            </a:pPr>
            <a:r>
              <a:rPr lang="pt-BR" sz="2000"/>
              <a:t>Administração das operações é fundamental para o atendimento das expectativas dos clientes</a:t>
            </a:r>
          </a:p>
          <a:p>
            <a:pPr>
              <a:spcBef>
                <a:spcPct val="35000"/>
              </a:spcBef>
            </a:pPr>
            <a:r>
              <a:rPr lang="pt-BR" sz="2000"/>
              <a:t>Busca de melhoria é essencial para a superação da concorrência no atendimento das expectativas dos clientes</a:t>
            </a:r>
          </a:p>
          <a:p>
            <a:pPr>
              <a:spcBef>
                <a:spcPct val="35000"/>
              </a:spcBef>
            </a:pPr>
            <a:r>
              <a:rPr lang="pt-BR" sz="2000"/>
              <a:t>A melhoria depende de:</a:t>
            </a:r>
          </a:p>
          <a:p>
            <a:pPr lvl="1"/>
            <a:r>
              <a:rPr lang="pt-BR" sz="1800"/>
              <a:t>envolvimento e comprometimento da equipe</a:t>
            </a:r>
          </a:p>
          <a:p>
            <a:pPr lvl="1"/>
            <a:r>
              <a:rPr lang="pt-BR" sz="1800"/>
              <a:t>treinamento da equipe</a:t>
            </a:r>
          </a:p>
        </p:txBody>
      </p:sp>
      <p:pic>
        <p:nvPicPr>
          <p:cNvPr id="33797" name="Picture 5" descr="pensamen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5388" y="1600200"/>
            <a:ext cx="3324225" cy="4525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Em síntese...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z="2800" i="1"/>
              <a:t>	</a:t>
            </a:r>
            <a:r>
              <a:rPr lang="pt-BR" sz="2400" i="1"/>
              <a:t>A responsabilidade pela qualidade de uma empresa é de todas as pessoas que nela trabalham, independentemente do posto que ocupam, do local onde estejam, ou do serviço que prestam</a:t>
            </a:r>
          </a:p>
          <a:p>
            <a:pPr algn="r">
              <a:buFontTx/>
              <a:buNone/>
            </a:pPr>
            <a:endParaRPr lang="pt-BR" sz="2800"/>
          </a:p>
          <a:p>
            <a:pPr algn="r">
              <a:buFontTx/>
              <a:buNone/>
            </a:pPr>
            <a:r>
              <a:rPr lang="pt-BR" sz="2800">
                <a:solidFill>
                  <a:schemeClr val="hlink"/>
                </a:solidFill>
              </a:rPr>
              <a:t>Kaoru Ishikawa</a:t>
            </a:r>
          </a:p>
        </p:txBody>
      </p:sp>
      <p:pic>
        <p:nvPicPr>
          <p:cNvPr id="55301" name="Picture 5" descr="turbin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68875" y="1600200"/>
            <a:ext cx="3397250" cy="4525963"/>
          </a:xfrm>
          <a:noFill/>
          <a:ln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Japão: breve evolução século 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sz="2400"/>
              <a:t>Antecedentes</a:t>
            </a:r>
            <a:endParaRPr lang="pt-BR" sz="2400" i="1"/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Abertura comercial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Assimilação rápida da tecnologia ocidental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sz="2400"/>
              <a:t>Expansionismo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pt-BR" sz="2000"/>
              <a:t>Torna-se potência industrial e militar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pt-BR" sz="2000"/>
              <a:t>Derrota na II Guerra Mundial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sz="2400"/>
              <a:t>Decorrência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Rápida reconstrução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Modelo de gestão</a:t>
            </a:r>
          </a:p>
        </p:txBody>
      </p:sp>
      <p:pic>
        <p:nvPicPr>
          <p:cNvPr id="6153" name="Picture 9" descr="samura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17738"/>
            <a:ext cx="4038600" cy="32893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Pós II Grande Guerra:</a:t>
            </a:r>
            <a:br>
              <a:rPr lang="pt-BR" sz="3200"/>
            </a:br>
            <a:r>
              <a:rPr lang="pt-BR" sz="3200"/>
              <a:t>como lidar com os derrotados?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4038600" cy="38877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pt-BR" sz="2400"/>
              <a:t>Como evitar Versalhes 2?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pt-BR" sz="2000"/>
              <a:t>Recuperar economias dos países do Eixo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pt-BR" sz="2400"/>
              <a:t>Europa Central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pt-BR" sz="2000"/>
              <a:t>Plano Marshall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pt-BR" sz="2400"/>
              <a:t>Japão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pt-BR" sz="2000"/>
              <a:t>?</a:t>
            </a:r>
          </a:p>
        </p:txBody>
      </p:sp>
      <p:pic>
        <p:nvPicPr>
          <p:cNvPr id="4103" name="Picture 7" descr="iwo Jim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036763"/>
            <a:ext cx="4038600" cy="36528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A virada japonesa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5370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/>
              <a:t>Carência de recursos naturais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1800"/>
              <a:t>Estado assumiu papel central (MITI) 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1800"/>
              <a:t>Valorizar fatores humano e cultural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1800"/>
              <a:t>Cuidar da </a:t>
            </a:r>
            <a:r>
              <a:rPr lang="pt-BR" sz="1800" b="1"/>
              <a:t>gestão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pt-BR" sz="2000"/>
              <a:t>Mas modelo clássico de administração estava em crise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Perda da autoridade no interior das fábricas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Baixas de produtividade exprimem a resistência dos trabalhadores à exploração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Alienação do trabalho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Execução e concepção de esferas separadas do trabalho</a:t>
            </a:r>
          </a:p>
        </p:txBody>
      </p:sp>
      <p:pic>
        <p:nvPicPr>
          <p:cNvPr id="8198" name="Picture 6" descr="crise au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29175" y="2206625"/>
            <a:ext cx="4038600" cy="33131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pt-BR" sz="3200"/>
              <a:t>...o que levou a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sz="2400"/>
              <a:t>Desenvolvimento de um </a:t>
            </a:r>
            <a:r>
              <a:rPr lang="pt-BR" sz="2400" u="sng"/>
              <a:t>modelo japonês</a:t>
            </a:r>
            <a:r>
              <a:rPr lang="pt-BR" sz="2400"/>
              <a:t> de administração</a:t>
            </a:r>
          </a:p>
          <a:p>
            <a:pPr>
              <a:spcBef>
                <a:spcPct val="75000"/>
              </a:spcBef>
              <a:buFont typeface="Wingdings" pitchFamily="2" charset="2"/>
              <a:buChar char="v"/>
            </a:pPr>
            <a:r>
              <a:rPr lang="pt-BR" sz="2400"/>
              <a:t>Aproveitando aprendizado da II Grande Guerra</a:t>
            </a:r>
          </a:p>
          <a:p>
            <a:pPr marL="808038" lvl="1">
              <a:buFontTx/>
              <a:buChar char="•"/>
            </a:pPr>
            <a:r>
              <a:rPr lang="pt-BR" sz="2000"/>
              <a:t> produtos simples</a:t>
            </a:r>
          </a:p>
          <a:p>
            <a:pPr marL="808038" lvl="1">
              <a:buFontTx/>
              <a:buChar char="•"/>
            </a:pPr>
            <a:r>
              <a:rPr lang="pt-BR" sz="2000"/>
              <a:t>processos eficientes</a:t>
            </a:r>
          </a:p>
          <a:p>
            <a:pPr>
              <a:spcBef>
                <a:spcPct val="75000"/>
              </a:spcBef>
              <a:buFont typeface="Wingdings" pitchFamily="2" charset="2"/>
              <a:buChar char="v"/>
            </a:pPr>
            <a:r>
              <a:rPr lang="pt-BR" sz="2400"/>
              <a:t>Consultores (trazidos pelas FF. AA. dos EUA) foram chave</a:t>
            </a:r>
          </a:p>
        </p:txBody>
      </p:sp>
      <p:pic>
        <p:nvPicPr>
          <p:cNvPr id="9223" name="Picture 7" descr="japão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59375" y="1600200"/>
            <a:ext cx="3014663" cy="4525963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Fundamento: Controle Total de Qualidade (TQC)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400"/>
              <a:t>Japão, década de 1950</a:t>
            </a:r>
          </a:p>
          <a:p>
            <a:r>
              <a:rPr lang="pt-BR" sz="2400"/>
              <a:t>Fontes:</a:t>
            </a:r>
          </a:p>
          <a:p>
            <a:pPr lvl="1"/>
            <a:r>
              <a:rPr lang="pt-BR" sz="2000"/>
              <a:t>Escola da Administração Científica de Taylor</a:t>
            </a:r>
          </a:p>
          <a:p>
            <a:pPr lvl="1"/>
            <a:r>
              <a:rPr lang="pt-BR" sz="2000"/>
              <a:t>Controle estatístico do processo</a:t>
            </a:r>
          </a:p>
          <a:p>
            <a:pPr lvl="1"/>
            <a:r>
              <a:rPr lang="pt-BR" sz="2000"/>
              <a:t>Teorias de relações humanas (Maslow, Herzberg e Mc Gregor)</a:t>
            </a:r>
          </a:p>
          <a:p>
            <a:r>
              <a:rPr lang="pt-BR" sz="2400"/>
              <a:t>Contribuições: Feigenbaum, Deming, Juran e Ishikawa </a:t>
            </a:r>
          </a:p>
        </p:txBody>
      </p:sp>
      <p:pic>
        <p:nvPicPr>
          <p:cNvPr id="20485" name="Picture 5" descr="tq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05375" y="1666875"/>
            <a:ext cx="3524250" cy="4391025"/>
          </a:xfrm>
          <a:noFill/>
          <a:ln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pt-BR" sz="3200"/>
              <a:t>Modelo Japonês se inspira em Taylor</a:t>
            </a:r>
            <a:br>
              <a:rPr lang="pt-BR" sz="3200"/>
            </a:br>
            <a:r>
              <a:rPr lang="pt-BR" sz="3200"/>
              <a:t>mas não o copia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pt-BR" sz="2000"/>
              <a:t>Taylor acreditava que o estudo dos processos de trabalho devem ser feitos exclusivamente pela administração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pt-BR" sz="2000"/>
              <a:t>No modelo japonês o trabalhador contribui até na decisão até da forma como se executa o trabalho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pt-BR" sz="2000"/>
              <a:t>Na concepção taylorista não se cuida do treinamento de um indivíduo em uma profissão, mas sim o seu adestramento para uma tarefa</a:t>
            </a:r>
          </a:p>
        </p:txBody>
      </p:sp>
      <p:pic>
        <p:nvPicPr>
          <p:cNvPr id="15367" name="Picture 7" descr="japão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2500" y="2476500"/>
            <a:ext cx="3810000" cy="27717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Discurso a 80% dos presidentes de empresas japonesas (Deming, 1950)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5038"/>
            <a:ext cx="4906963" cy="3384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i="1"/>
              <a:t>I firmly believe that if </a:t>
            </a:r>
            <a:r>
              <a:rPr lang="en-US" sz="2400" i="1" u="sng"/>
              <a:t>product quality administration</a:t>
            </a:r>
            <a:r>
              <a:rPr lang="en-US" sz="2400" i="1"/>
              <a:t> and </a:t>
            </a:r>
            <a:r>
              <a:rPr lang="en-US" sz="2400" i="1" u="sng"/>
              <a:t>market surveys</a:t>
            </a:r>
            <a:r>
              <a:rPr lang="en-US" sz="2400" i="1"/>
              <a:t>, prudently and </a:t>
            </a:r>
            <a:r>
              <a:rPr lang="en-US" sz="2400" b="1" i="1"/>
              <a:t>scientifically</a:t>
            </a:r>
            <a:r>
              <a:rPr lang="en-US" sz="2400" i="1"/>
              <a:t>, were used in a correct manner you would be able to create a market for Japanese goods overseas, and the Japanese standard of living would greatly rise.</a:t>
            </a:r>
            <a:br>
              <a:rPr lang="en-US" sz="2400" i="1"/>
            </a:br>
            <a:endParaRPr lang="en-US" sz="2400" i="1"/>
          </a:p>
        </p:txBody>
      </p:sp>
      <p:pic>
        <p:nvPicPr>
          <p:cNvPr id="11271" name="Picture 7" descr="dem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2165350"/>
            <a:ext cx="2849563" cy="3248025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Statistical Product Quality Administration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None/>
            </a:pPr>
            <a:r>
              <a:rPr lang="en-US" sz="2000" i="1"/>
              <a:t>Some results of this are: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Costs go down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Producers can economize on raw materials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Production levels increase, and waste decreases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Product quality becomes more uniform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Producers and consumers gain the ability to agree on product quality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Quality is improved, so inspections may be reduced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Appliances and techniques can be used to a higher degree</a:t>
            </a:r>
            <a:br>
              <a:rPr lang="en-US" sz="2000" i="1"/>
            </a:br>
            <a:endParaRPr lang="en-US" sz="2000" i="1"/>
          </a:p>
          <a:p>
            <a:pPr marL="381000" indent="-381000">
              <a:lnSpc>
                <a:spcPct val="80000"/>
              </a:lnSpc>
            </a:pPr>
            <a:endParaRPr lang="pt-BR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864</Words>
  <Application>Microsoft Office PowerPoint</Application>
  <PresentationFormat>Apresentação na tela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Design padrão</vt:lpstr>
      <vt:lpstr>Modelo Japonês + </vt:lpstr>
      <vt:lpstr>Japão: breve evolução século 20</vt:lpstr>
      <vt:lpstr>Pós II Grande Guerra: como lidar com os derrotados?</vt:lpstr>
      <vt:lpstr>A virada japonesa</vt:lpstr>
      <vt:lpstr>...o que levou a</vt:lpstr>
      <vt:lpstr>Fundamento: Controle Total de Qualidade (TQC)</vt:lpstr>
      <vt:lpstr>Modelo Japonês se inspira em Taylor mas não o copia</vt:lpstr>
      <vt:lpstr>Discurso a 80% dos presidentes de empresas japonesas (Deming, 1950)</vt:lpstr>
      <vt:lpstr>Statistical Product Quality Administration</vt:lpstr>
      <vt:lpstr>Special Advice Concerning Market Surveys </vt:lpstr>
      <vt:lpstr>Juran</vt:lpstr>
      <vt:lpstr>Ishikawa</vt:lpstr>
      <vt:lpstr>Vira, vira, vira... Virou!</vt:lpstr>
      <vt:lpstr>E, rapidamente adquiriu identidade própria</vt:lpstr>
      <vt:lpstr>Evolução dinâmica nos anos 1980</vt:lpstr>
      <vt:lpstr>Princípios do TQC Japonês</vt:lpstr>
      <vt:lpstr>Tendências</vt:lpstr>
      <vt:lpstr>Gestão da Qualidade como  filosofia de administração</vt:lpstr>
      <vt:lpstr>Em síntese...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Japonês + administração participativa I</dc:title>
  <dc:creator>Guilherme</dc:creator>
  <cp:lastModifiedBy>inovalab</cp:lastModifiedBy>
  <cp:revision>24</cp:revision>
  <dcterms:created xsi:type="dcterms:W3CDTF">2007-04-16T06:43:02Z</dcterms:created>
  <dcterms:modified xsi:type="dcterms:W3CDTF">2018-11-27T15:06:12Z</dcterms:modified>
</cp:coreProperties>
</file>