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sldIdLst>
    <p:sldId id="321" r:id="rId2"/>
    <p:sldId id="361" r:id="rId3"/>
    <p:sldId id="364" r:id="rId4"/>
    <p:sldId id="365" r:id="rId5"/>
    <p:sldId id="363" r:id="rId6"/>
    <p:sldId id="366" r:id="rId7"/>
    <p:sldId id="344" r:id="rId8"/>
    <p:sldId id="345" r:id="rId9"/>
    <p:sldId id="347" r:id="rId10"/>
    <p:sldId id="348" r:id="rId11"/>
    <p:sldId id="349" r:id="rId12"/>
    <p:sldId id="350" r:id="rId13"/>
    <p:sldId id="351" r:id="rId14"/>
    <p:sldId id="352" r:id="rId15"/>
    <p:sldId id="353" r:id="rId16"/>
    <p:sldId id="354" r:id="rId17"/>
    <p:sldId id="355" r:id="rId18"/>
    <p:sldId id="356" r:id="rId19"/>
    <p:sldId id="358" r:id="rId20"/>
    <p:sldId id="359" r:id="rId21"/>
    <p:sldId id="360" r:id="rId22"/>
    <p:sldId id="362" r:id="rId23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AF606853-7671-496A-8E4F-DF71F8EC918B}" styleName="Estilo Escuro 1 - Ênfase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08FB837D-C827-4EFA-A057-4D05807E0F7C}" styleName="Estilo com Tema 1 - Ênfase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7230" autoAdjust="0"/>
  </p:normalViewPr>
  <p:slideViewPr>
    <p:cSldViewPr>
      <p:cViewPr varScale="1">
        <p:scale>
          <a:sx n="63" d="100"/>
          <a:sy n="63" d="100"/>
        </p:scale>
        <p:origin x="1596" y="90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-96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se Siqueira" userId="94c393a73704f6b1" providerId="LiveId" clId="{61878FBF-319B-4E1E-AD8C-C1BDF179D3A3}"/>
    <pc:docChg chg="custSel addSld delSld modSld">
      <pc:chgData name="Jose Siqueira" userId="94c393a73704f6b1" providerId="LiveId" clId="{61878FBF-319B-4E1E-AD8C-C1BDF179D3A3}" dt="2017-10-24T16:48:38.012" v="491" actId="6549"/>
      <pc:docMkLst>
        <pc:docMk/>
      </pc:docMkLst>
      <pc:sldChg chg="modSp">
        <pc:chgData name="Jose Siqueira" userId="94c393a73704f6b1" providerId="LiveId" clId="{61878FBF-319B-4E1E-AD8C-C1BDF179D3A3}" dt="2017-10-24T16:42:26.864" v="236" actId="20577"/>
        <pc:sldMkLst>
          <pc:docMk/>
          <pc:sldMk cId="3592759424" sldId="344"/>
        </pc:sldMkLst>
        <pc:spChg chg="mod">
          <ac:chgData name="Jose Siqueira" userId="94c393a73704f6b1" providerId="LiveId" clId="{61878FBF-319B-4E1E-AD8C-C1BDF179D3A3}" dt="2017-10-24T16:42:26.864" v="236" actId="20577"/>
          <ac:spMkLst>
            <pc:docMk/>
            <pc:sldMk cId="3592759424" sldId="344"/>
            <ac:spMk id="2" creationId="{00000000-0000-0000-0000-000000000000}"/>
          </ac:spMkLst>
        </pc:spChg>
      </pc:sldChg>
      <pc:sldChg chg="modSp">
        <pc:chgData name="Jose Siqueira" userId="94c393a73704f6b1" providerId="LiveId" clId="{61878FBF-319B-4E1E-AD8C-C1BDF179D3A3}" dt="2017-10-24T16:43:14.021" v="283" actId="20577"/>
        <pc:sldMkLst>
          <pc:docMk/>
          <pc:sldMk cId="905916806" sldId="345"/>
        </pc:sldMkLst>
        <pc:spChg chg="mod">
          <ac:chgData name="Jose Siqueira" userId="94c393a73704f6b1" providerId="LiveId" clId="{61878FBF-319B-4E1E-AD8C-C1BDF179D3A3}" dt="2017-10-24T16:43:14.021" v="283" actId="20577"/>
          <ac:spMkLst>
            <pc:docMk/>
            <pc:sldMk cId="905916806" sldId="345"/>
            <ac:spMk id="3" creationId="{00000000-0000-0000-0000-000000000000}"/>
          </ac:spMkLst>
        </pc:spChg>
      </pc:sldChg>
      <pc:sldChg chg="addSp delSp modSp del">
        <pc:chgData name="Jose Siqueira" userId="94c393a73704f6b1" providerId="LiveId" clId="{61878FBF-319B-4E1E-AD8C-C1BDF179D3A3}" dt="2017-10-24T16:43:24.562" v="284" actId="2696"/>
        <pc:sldMkLst>
          <pc:docMk/>
          <pc:sldMk cId="1098460329" sldId="346"/>
        </pc:sldMkLst>
        <pc:spChg chg="mod">
          <ac:chgData name="Jose Siqueira" userId="94c393a73704f6b1" providerId="LiveId" clId="{61878FBF-319B-4E1E-AD8C-C1BDF179D3A3}" dt="2017-10-24T16:42:03.791" v="223" actId="20577"/>
          <ac:spMkLst>
            <pc:docMk/>
            <pc:sldMk cId="1098460329" sldId="346"/>
            <ac:spMk id="2" creationId="{00000000-0000-0000-0000-000000000000}"/>
          </ac:spMkLst>
        </pc:spChg>
        <pc:spChg chg="add mod">
          <ac:chgData name="Jose Siqueira" userId="94c393a73704f6b1" providerId="LiveId" clId="{61878FBF-319B-4E1E-AD8C-C1BDF179D3A3}" dt="2017-10-24T16:41:56.583" v="217" actId="478"/>
          <ac:spMkLst>
            <pc:docMk/>
            <pc:sldMk cId="1098460329" sldId="346"/>
            <ac:spMk id="3" creationId="{A866B73A-1394-42F1-814F-F2D371AD04FA}"/>
          </ac:spMkLst>
        </pc:spChg>
        <pc:graphicFrameChg chg="del">
          <ac:chgData name="Jose Siqueira" userId="94c393a73704f6b1" providerId="LiveId" clId="{61878FBF-319B-4E1E-AD8C-C1BDF179D3A3}" dt="2017-10-24T16:41:56.583" v="217" actId="478"/>
          <ac:graphicFrameMkLst>
            <pc:docMk/>
            <pc:sldMk cId="1098460329" sldId="346"/>
            <ac:graphicFrameMk id="4" creationId="{00000000-0000-0000-0000-000000000000}"/>
          </ac:graphicFrameMkLst>
        </pc:graphicFrameChg>
      </pc:sldChg>
      <pc:sldChg chg="modSp">
        <pc:chgData name="Jose Siqueira" userId="94c393a73704f6b1" providerId="LiveId" clId="{61878FBF-319B-4E1E-AD8C-C1BDF179D3A3}" dt="2017-10-24T16:43:40.909" v="309" actId="6549"/>
        <pc:sldMkLst>
          <pc:docMk/>
          <pc:sldMk cId="4120940238" sldId="347"/>
        </pc:sldMkLst>
        <pc:spChg chg="mod">
          <ac:chgData name="Jose Siqueira" userId="94c393a73704f6b1" providerId="LiveId" clId="{61878FBF-319B-4E1E-AD8C-C1BDF179D3A3}" dt="2017-10-24T16:43:40.909" v="309" actId="6549"/>
          <ac:spMkLst>
            <pc:docMk/>
            <pc:sldMk cId="4120940238" sldId="347"/>
            <ac:spMk id="3" creationId="{00000000-0000-0000-0000-000000000000}"/>
          </ac:spMkLst>
        </pc:spChg>
      </pc:sldChg>
      <pc:sldChg chg="modSp">
        <pc:chgData name="Jose Siqueira" userId="94c393a73704f6b1" providerId="LiveId" clId="{61878FBF-319B-4E1E-AD8C-C1BDF179D3A3}" dt="2017-10-24T16:44:09.311" v="344" actId="20577"/>
        <pc:sldMkLst>
          <pc:docMk/>
          <pc:sldMk cId="3560309580" sldId="348"/>
        </pc:sldMkLst>
        <pc:spChg chg="mod">
          <ac:chgData name="Jose Siqueira" userId="94c393a73704f6b1" providerId="LiveId" clId="{61878FBF-319B-4E1E-AD8C-C1BDF179D3A3}" dt="2017-10-24T16:44:02.719" v="339" actId="20577"/>
          <ac:spMkLst>
            <pc:docMk/>
            <pc:sldMk cId="3560309580" sldId="348"/>
            <ac:spMk id="2" creationId="{00000000-0000-0000-0000-000000000000}"/>
          </ac:spMkLst>
        </pc:spChg>
        <pc:spChg chg="mod">
          <ac:chgData name="Jose Siqueira" userId="94c393a73704f6b1" providerId="LiveId" clId="{61878FBF-319B-4E1E-AD8C-C1BDF179D3A3}" dt="2017-10-24T16:44:09.311" v="344" actId="20577"/>
          <ac:spMkLst>
            <pc:docMk/>
            <pc:sldMk cId="3560309580" sldId="348"/>
            <ac:spMk id="3" creationId="{00000000-0000-0000-0000-000000000000}"/>
          </ac:spMkLst>
        </pc:spChg>
      </pc:sldChg>
      <pc:sldChg chg="modSp">
        <pc:chgData name="Jose Siqueira" userId="94c393a73704f6b1" providerId="LiveId" clId="{61878FBF-319B-4E1E-AD8C-C1BDF179D3A3}" dt="2017-10-24T16:47:11.235" v="442" actId="20577"/>
        <pc:sldMkLst>
          <pc:docMk/>
          <pc:sldMk cId="845919548" sldId="349"/>
        </pc:sldMkLst>
        <pc:spChg chg="mod">
          <ac:chgData name="Jose Siqueira" userId="94c393a73704f6b1" providerId="LiveId" clId="{61878FBF-319B-4E1E-AD8C-C1BDF179D3A3}" dt="2017-10-24T16:44:38.396" v="353" actId="20577"/>
          <ac:spMkLst>
            <pc:docMk/>
            <pc:sldMk cId="845919548" sldId="349"/>
            <ac:spMk id="2" creationId="{00000000-0000-0000-0000-000000000000}"/>
          </ac:spMkLst>
        </pc:spChg>
        <pc:spChg chg="mod">
          <ac:chgData name="Jose Siqueira" userId="94c393a73704f6b1" providerId="LiveId" clId="{61878FBF-319B-4E1E-AD8C-C1BDF179D3A3}" dt="2017-10-24T16:47:11.235" v="442" actId="20577"/>
          <ac:spMkLst>
            <pc:docMk/>
            <pc:sldMk cId="845919548" sldId="349"/>
            <ac:spMk id="3" creationId="{00000000-0000-0000-0000-000000000000}"/>
          </ac:spMkLst>
        </pc:spChg>
      </pc:sldChg>
      <pc:sldChg chg="modSp">
        <pc:chgData name="Jose Siqueira" userId="94c393a73704f6b1" providerId="LiveId" clId="{61878FBF-319B-4E1E-AD8C-C1BDF179D3A3}" dt="2017-10-24T16:47:15.582" v="444" actId="20577"/>
        <pc:sldMkLst>
          <pc:docMk/>
          <pc:sldMk cId="2447666751" sldId="350"/>
        </pc:sldMkLst>
        <pc:spChg chg="mod">
          <ac:chgData name="Jose Siqueira" userId="94c393a73704f6b1" providerId="LiveId" clId="{61878FBF-319B-4E1E-AD8C-C1BDF179D3A3}" dt="2017-10-24T16:44:49.627" v="362" actId="20577"/>
          <ac:spMkLst>
            <pc:docMk/>
            <pc:sldMk cId="2447666751" sldId="350"/>
            <ac:spMk id="2" creationId="{00000000-0000-0000-0000-000000000000}"/>
          </ac:spMkLst>
        </pc:spChg>
        <pc:spChg chg="mod">
          <ac:chgData name="Jose Siqueira" userId="94c393a73704f6b1" providerId="LiveId" clId="{61878FBF-319B-4E1E-AD8C-C1BDF179D3A3}" dt="2017-10-24T16:47:15.582" v="444" actId="20577"/>
          <ac:spMkLst>
            <pc:docMk/>
            <pc:sldMk cId="2447666751" sldId="350"/>
            <ac:spMk id="3" creationId="{00000000-0000-0000-0000-000000000000}"/>
          </ac:spMkLst>
        </pc:spChg>
      </pc:sldChg>
      <pc:sldChg chg="modSp">
        <pc:chgData name="Jose Siqueira" userId="94c393a73704f6b1" providerId="LiveId" clId="{61878FBF-319B-4E1E-AD8C-C1BDF179D3A3}" dt="2017-10-24T16:47:23.375" v="449" actId="20577"/>
        <pc:sldMkLst>
          <pc:docMk/>
          <pc:sldMk cId="3719858672" sldId="351"/>
        </pc:sldMkLst>
        <pc:spChg chg="mod">
          <ac:chgData name="Jose Siqueira" userId="94c393a73704f6b1" providerId="LiveId" clId="{61878FBF-319B-4E1E-AD8C-C1BDF179D3A3}" dt="2017-10-24T16:47:23.375" v="449" actId="20577"/>
          <ac:spMkLst>
            <pc:docMk/>
            <pc:sldMk cId="3719858672" sldId="351"/>
            <ac:spMk id="3" creationId="{00000000-0000-0000-0000-000000000000}"/>
          </ac:spMkLst>
        </pc:spChg>
      </pc:sldChg>
      <pc:sldChg chg="modSp">
        <pc:chgData name="Jose Siqueira" userId="94c393a73704f6b1" providerId="LiveId" clId="{61878FBF-319B-4E1E-AD8C-C1BDF179D3A3}" dt="2017-10-24T16:47:30.878" v="451" actId="20577"/>
        <pc:sldMkLst>
          <pc:docMk/>
          <pc:sldMk cId="3412908484" sldId="352"/>
        </pc:sldMkLst>
        <pc:spChg chg="mod">
          <ac:chgData name="Jose Siqueira" userId="94c393a73704f6b1" providerId="LiveId" clId="{61878FBF-319B-4E1E-AD8C-C1BDF179D3A3}" dt="2017-10-24T16:47:30.878" v="451" actId="20577"/>
          <ac:spMkLst>
            <pc:docMk/>
            <pc:sldMk cId="3412908484" sldId="352"/>
            <ac:spMk id="3" creationId="{00000000-0000-0000-0000-000000000000}"/>
          </ac:spMkLst>
        </pc:spChg>
      </pc:sldChg>
      <pc:sldChg chg="modSp">
        <pc:chgData name="Jose Siqueira" userId="94c393a73704f6b1" providerId="LiveId" clId="{61878FBF-319B-4E1E-AD8C-C1BDF179D3A3}" dt="2017-10-24T16:47:34.904" v="453" actId="20577"/>
        <pc:sldMkLst>
          <pc:docMk/>
          <pc:sldMk cId="3591080700" sldId="354"/>
        </pc:sldMkLst>
        <pc:spChg chg="mod">
          <ac:chgData name="Jose Siqueira" userId="94c393a73704f6b1" providerId="LiveId" clId="{61878FBF-319B-4E1E-AD8C-C1BDF179D3A3}" dt="2017-10-24T16:47:34.904" v="453" actId="20577"/>
          <ac:spMkLst>
            <pc:docMk/>
            <pc:sldMk cId="3591080700" sldId="354"/>
            <ac:spMk id="3" creationId="{00000000-0000-0000-0000-000000000000}"/>
          </ac:spMkLst>
        </pc:spChg>
      </pc:sldChg>
      <pc:sldChg chg="modSp">
        <pc:chgData name="Jose Siqueira" userId="94c393a73704f6b1" providerId="LiveId" clId="{61878FBF-319B-4E1E-AD8C-C1BDF179D3A3}" dt="2017-10-24T16:47:46.261" v="469" actId="20577"/>
        <pc:sldMkLst>
          <pc:docMk/>
          <pc:sldMk cId="1697109907" sldId="355"/>
        </pc:sldMkLst>
        <pc:spChg chg="mod">
          <ac:chgData name="Jose Siqueira" userId="94c393a73704f6b1" providerId="LiveId" clId="{61878FBF-319B-4E1E-AD8C-C1BDF179D3A3}" dt="2017-10-24T16:47:46.261" v="469" actId="20577"/>
          <ac:spMkLst>
            <pc:docMk/>
            <pc:sldMk cId="1697109907" sldId="355"/>
            <ac:spMk id="3" creationId="{00000000-0000-0000-0000-000000000000}"/>
          </ac:spMkLst>
        </pc:spChg>
      </pc:sldChg>
      <pc:sldChg chg="modSp">
        <pc:chgData name="Jose Siqueira" userId="94c393a73704f6b1" providerId="LiveId" clId="{61878FBF-319B-4E1E-AD8C-C1BDF179D3A3}" dt="2017-10-24T16:47:50.697" v="471" actId="20577"/>
        <pc:sldMkLst>
          <pc:docMk/>
          <pc:sldMk cId="3358811241" sldId="356"/>
        </pc:sldMkLst>
        <pc:spChg chg="mod">
          <ac:chgData name="Jose Siqueira" userId="94c393a73704f6b1" providerId="LiveId" clId="{61878FBF-319B-4E1E-AD8C-C1BDF179D3A3}" dt="2017-10-24T16:47:50.697" v="471" actId="20577"/>
          <ac:spMkLst>
            <pc:docMk/>
            <pc:sldMk cId="3358811241" sldId="356"/>
            <ac:spMk id="3" creationId="{00000000-0000-0000-0000-000000000000}"/>
          </ac:spMkLst>
        </pc:spChg>
      </pc:sldChg>
      <pc:sldChg chg="del">
        <pc:chgData name="Jose Siqueira" userId="94c393a73704f6b1" providerId="LiveId" clId="{61878FBF-319B-4E1E-AD8C-C1BDF179D3A3}" dt="2017-10-24T16:48:04.970" v="472" actId="2696"/>
        <pc:sldMkLst>
          <pc:docMk/>
          <pc:sldMk cId="2511205546" sldId="357"/>
        </pc:sldMkLst>
      </pc:sldChg>
      <pc:sldChg chg="modSp">
        <pc:chgData name="Jose Siqueira" userId="94c393a73704f6b1" providerId="LiveId" clId="{61878FBF-319B-4E1E-AD8C-C1BDF179D3A3}" dt="2017-10-24T16:48:38.012" v="491" actId="6549"/>
        <pc:sldMkLst>
          <pc:docMk/>
          <pc:sldMk cId="2971376472" sldId="358"/>
        </pc:sldMkLst>
        <pc:spChg chg="mod">
          <ac:chgData name="Jose Siqueira" userId="94c393a73704f6b1" providerId="LiveId" clId="{61878FBF-319B-4E1E-AD8C-C1BDF179D3A3}" dt="2017-10-24T16:48:38.012" v="491" actId="6549"/>
          <ac:spMkLst>
            <pc:docMk/>
            <pc:sldMk cId="2971376472" sldId="358"/>
            <ac:spMk id="2" creationId="{00000000-0000-0000-0000-000000000000}"/>
          </ac:spMkLst>
        </pc:spChg>
        <pc:spChg chg="mod">
          <ac:chgData name="Jose Siqueira" userId="94c393a73704f6b1" providerId="LiveId" clId="{61878FBF-319B-4E1E-AD8C-C1BDF179D3A3}" dt="2017-10-24T16:48:15.912" v="474" actId="20577"/>
          <ac:spMkLst>
            <pc:docMk/>
            <pc:sldMk cId="2971376472" sldId="358"/>
            <ac:spMk id="3" creationId="{00000000-0000-0000-0000-000000000000}"/>
          </ac:spMkLst>
        </pc:spChg>
      </pc:sldChg>
      <pc:sldChg chg="modSp">
        <pc:chgData name="Jose Siqueira" userId="94c393a73704f6b1" providerId="LiveId" clId="{61878FBF-319B-4E1E-AD8C-C1BDF179D3A3}" dt="2017-10-24T16:46:51.700" v="440" actId="20577"/>
        <pc:sldMkLst>
          <pc:docMk/>
          <pc:sldMk cId="2150786248" sldId="362"/>
        </pc:sldMkLst>
        <pc:spChg chg="mod">
          <ac:chgData name="Jose Siqueira" userId="94c393a73704f6b1" providerId="LiveId" clId="{61878FBF-319B-4E1E-AD8C-C1BDF179D3A3}" dt="2017-10-24T16:46:51.700" v="440" actId="20577"/>
          <ac:spMkLst>
            <pc:docMk/>
            <pc:sldMk cId="2150786248" sldId="362"/>
            <ac:spMk id="3" creationId="{00000000-0000-0000-0000-000000000000}"/>
          </ac:spMkLst>
        </pc:spChg>
      </pc:sldChg>
      <pc:sldChg chg="modSp">
        <pc:chgData name="Jose Siqueira" userId="94c393a73704f6b1" providerId="LiveId" clId="{61878FBF-319B-4E1E-AD8C-C1BDF179D3A3}" dt="2017-10-24T16:36:55.122" v="31" actId="6549"/>
        <pc:sldMkLst>
          <pc:docMk/>
          <pc:sldMk cId="1155305508" sldId="363"/>
        </pc:sldMkLst>
        <pc:spChg chg="mod">
          <ac:chgData name="Jose Siqueira" userId="94c393a73704f6b1" providerId="LiveId" clId="{61878FBF-319B-4E1E-AD8C-C1BDF179D3A3}" dt="2017-10-24T16:36:55.122" v="31" actId="6549"/>
          <ac:spMkLst>
            <pc:docMk/>
            <pc:sldMk cId="1155305508" sldId="363"/>
            <ac:spMk id="2" creationId="{00000000-0000-0000-0000-000000000000}"/>
          </ac:spMkLst>
        </pc:spChg>
      </pc:sldChg>
      <pc:sldChg chg="modSp add">
        <pc:chgData name="Jose Siqueira" userId="94c393a73704f6b1" providerId="LiveId" clId="{61878FBF-319B-4E1E-AD8C-C1BDF179D3A3}" dt="2017-10-24T16:42:59.691" v="280" actId="6549"/>
        <pc:sldMkLst>
          <pc:docMk/>
          <pc:sldMk cId="274779370" sldId="366"/>
        </pc:sldMkLst>
        <pc:spChg chg="mod">
          <ac:chgData name="Jose Siqueira" userId="94c393a73704f6b1" providerId="LiveId" clId="{61878FBF-319B-4E1E-AD8C-C1BDF179D3A3}" dt="2017-10-24T16:42:45.104" v="270" actId="20577"/>
          <ac:spMkLst>
            <pc:docMk/>
            <pc:sldMk cId="274779370" sldId="366"/>
            <ac:spMk id="2" creationId="{AE0EBCEF-69ED-43E8-94DE-E85955E060CA}"/>
          </ac:spMkLst>
        </pc:spChg>
        <pc:spChg chg="mod">
          <ac:chgData name="Jose Siqueira" userId="94c393a73704f6b1" providerId="LiveId" clId="{61878FBF-319B-4E1E-AD8C-C1BDF179D3A3}" dt="2017-10-24T16:42:59.691" v="280" actId="6549"/>
          <ac:spMkLst>
            <pc:docMk/>
            <pc:sldMk cId="274779370" sldId="366"/>
            <ac:spMk id="3" creationId="{6F11F888-7BD0-4583-95AA-92456F43FCB6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44C56E2D-B4EE-485F-ABFD-0BEFA1104AFD}" type="datetimeFigureOut">
              <a:rPr lang="en-US" smtClean="0"/>
              <a:pPr/>
              <a:t>10/24/2017</a:t>
            </a:fld>
            <a:endParaRPr lang="en-US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>
            <a:normAutofit/>
          </a:bodyPr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2ED02ACB-C24F-4D34-86A8-766C024A52FB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1639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/>
              <a:t>Clique para editar o estilo do título mestre</a:t>
            </a:r>
            <a:endParaRPr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  <a:endParaRPr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7E645E-9514-46B1-B7F7-03C4D6A4C5DD}" type="datetimeFigureOut">
              <a:rPr lang="en-US" smtClean="0"/>
              <a:pPr/>
              <a:t>10/24/2017</a:t>
            </a:fld>
            <a:endParaRPr lang="en-US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B8782-8454-4977-996B-B9A9DE222D91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  <a:endParaRPr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7E645E-9514-46B1-B7F7-03C4D6A4C5DD}" type="datetimeFigureOut">
              <a:rPr lang="en-US" smtClean="0"/>
              <a:pPr/>
              <a:t>10/24/2017</a:t>
            </a:fld>
            <a:endParaRPr lang="en-US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B8782-8454-4977-996B-B9A9DE222D91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/>
              <a:t>Clique para editar o estilo do título mestre</a:t>
            </a:r>
            <a:endParaRPr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7E645E-9514-46B1-B7F7-03C4D6A4C5DD}" type="datetimeFigureOut">
              <a:rPr lang="en-US" smtClean="0"/>
              <a:pPr/>
              <a:t>10/24/2017</a:t>
            </a:fld>
            <a:endParaRPr lang="en-US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B8782-8454-4977-996B-B9A9DE222D91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  <a:endParaRPr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7E645E-9514-46B1-B7F7-03C4D6A4C5DD}" type="datetimeFigureOut">
              <a:rPr lang="en-US" smtClean="0"/>
              <a:pPr/>
              <a:t>10/24/2017</a:t>
            </a:fld>
            <a:endParaRPr lang="en-US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B8782-8454-4977-996B-B9A9DE222D91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estilo do título mestre</a:t>
            </a:r>
            <a:endParaRPr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7E645E-9514-46B1-B7F7-03C4D6A4C5DD}" type="datetimeFigureOut">
              <a:rPr lang="en-US" smtClean="0"/>
              <a:pPr/>
              <a:t>10/24/2017</a:t>
            </a:fld>
            <a:endParaRPr lang="en-US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B8782-8454-4977-996B-B9A9DE222D91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  <a:endParaRPr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7E645E-9514-46B1-B7F7-03C4D6A4C5DD}" type="datetimeFigureOut">
              <a:rPr lang="en-US" smtClean="0"/>
              <a:pPr/>
              <a:t>10/24/2017</a:t>
            </a:fld>
            <a:endParaRPr lang="en-US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B8782-8454-4977-996B-B9A9DE222D91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estilo do título mestre</a:t>
            </a:r>
            <a:endParaRPr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7E645E-9514-46B1-B7F7-03C4D6A4C5DD}" type="datetimeFigureOut">
              <a:rPr lang="en-US" smtClean="0"/>
              <a:pPr/>
              <a:t>10/24/2017</a:t>
            </a:fld>
            <a:endParaRPr lang="en-US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B8782-8454-4977-996B-B9A9DE222D91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  <a:endParaRPr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7E645E-9514-46B1-B7F7-03C4D6A4C5DD}" type="datetimeFigureOut">
              <a:rPr lang="en-US" smtClean="0"/>
              <a:pPr/>
              <a:t>10/24/2017</a:t>
            </a:fld>
            <a:endParaRPr lang="en-US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B8782-8454-4977-996B-B9A9DE222D91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7E645E-9514-46B1-B7F7-03C4D6A4C5DD}" type="datetimeFigureOut">
              <a:rPr lang="en-US" smtClean="0"/>
              <a:pPr/>
              <a:t>10/24/2017</a:t>
            </a:fld>
            <a:endParaRPr lang="en-US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B8782-8454-4977-996B-B9A9DE222D91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  <a:endParaRPr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7E645E-9514-46B1-B7F7-03C4D6A4C5DD}" type="datetimeFigureOut">
              <a:rPr lang="en-US" smtClean="0"/>
              <a:pPr/>
              <a:t>10/24/2017</a:t>
            </a:fld>
            <a:endParaRPr lang="en-US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B8782-8454-4977-996B-B9A9DE222D91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  <a:endParaRPr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7E645E-9514-46B1-B7F7-03C4D6A4C5DD}" type="datetimeFigureOut">
              <a:rPr lang="en-US" smtClean="0"/>
              <a:pPr/>
              <a:t>10/24/2017</a:t>
            </a:fld>
            <a:endParaRPr lang="en-US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B8782-8454-4977-996B-B9A9DE222D91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estilo do título mestre</a:t>
            </a:r>
            <a:endParaRPr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7E645E-9514-46B1-B7F7-03C4D6A4C5DD}" type="datetimeFigureOut">
              <a:rPr lang="en-US" smtClean="0"/>
              <a:pPr/>
              <a:t>10/24/2017</a:t>
            </a:fld>
            <a:endParaRPr lang="en-US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6B8782-8454-4977-996B-B9A9DE222D91}" type="slidenum">
              <a:rPr lang="en-US" smtClean="0"/>
              <a:pPr/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mazon.com/Principle-Centered-Leadership-Stephen-Covey/dp/0671792806?SubscriptionId=AKIAJU4EJZVEHPCETCAQ&amp;tag=whsbene-20&amp;linkCode=xm2&amp;camp=2025&amp;creative=165953&amp;creativeASIN=0671792806" TargetMode="External"/><Relationship Id="rId2" Type="http://schemas.openxmlformats.org/officeDocument/2006/relationships/hyperlink" Target="https://www.whatsbestnext.com/2009/12/six-levels-of-initiative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pt-BR" dirty="0"/>
              <a:t>PEF3111 – EMPREENDEDORISMO E MODELAGEM DE NEGÓCIOS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pt-BR" dirty="0"/>
              <a:t>Aula 09</a:t>
            </a:r>
          </a:p>
          <a:p>
            <a:r>
              <a:rPr lang="pt-BR" dirty="0"/>
              <a:t>Poli Design Fair – gestão do projeto</a:t>
            </a:r>
          </a:p>
        </p:txBody>
      </p:sp>
    </p:spTree>
    <p:extLst>
      <p:ext uri="{BB962C8B-B14F-4D97-AF65-F5344CB8AC3E}">
        <p14:creationId xmlns:p14="http://schemas.microsoft.com/office/powerpoint/2010/main" val="164007363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/>
              <a:t>Work</a:t>
            </a:r>
            <a:r>
              <a:rPr lang="pt-BR" dirty="0"/>
              <a:t> </a:t>
            </a:r>
            <a:r>
              <a:rPr lang="pt-BR" dirty="0" err="1"/>
              <a:t>Breakdown</a:t>
            </a:r>
            <a:r>
              <a:rPr lang="pt-BR" dirty="0"/>
              <a:t> </a:t>
            </a:r>
            <a:r>
              <a:rPr lang="pt-BR" dirty="0" err="1"/>
              <a:t>Structure</a:t>
            </a:r>
            <a:r>
              <a:rPr lang="pt-BR" dirty="0"/>
              <a:t> (WBS)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t-BR" dirty="0"/>
              <a:t>4. Listar todos os trabalhos a serem executados, colocando-os num cronograma.</a:t>
            </a:r>
          </a:p>
          <a:p>
            <a:pPr marL="0" indent="0">
              <a:buNone/>
            </a:pPr>
            <a:endParaRPr lang="pt-BR" dirty="0"/>
          </a:p>
          <a:p>
            <a:pPr marL="0" indent="0">
              <a:buNone/>
            </a:pPr>
            <a:r>
              <a:rPr lang="pt-BR" dirty="0"/>
              <a:t>Trabalhos podem ser desde pequenos projetos até pequenas tarefas.</a:t>
            </a:r>
          </a:p>
          <a:p>
            <a:pPr marL="0" indent="0">
              <a:buNone/>
            </a:pPr>
            <a:r>
              <a:rPr lang="pt-BR" dirty="0"/>
              <a:t>Seja completo – não deixe nada de fora.</a:t>
            </a:r>
          </a:p>
        </p:txBody>
      </p:sp>
    </p:spTree>
    <p:extLst>
      <p:ext uri="{BB962C8B-B14F-4D97-AF65-F5344CB8AC3E}">
        <p14:creationId xmlns:p14="http://schemas.microsoft.com/office/powerpoint/2010/main" val="35603095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Planejamento geral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pt-BR" dirty="0"/>
              <a:t>5. Preparar um orçamento para o evento.</a:t>
            </a:r>
          </a:p>
          <a:p>
            <a:pPr marL="0" indent="0">
              <a:buNone/>
            </a:pPr>
            <a:endParaRPr lang="pt-BR" dirty="0"/>
          </a:p>
          <a:p>
            <a:pPr marL="0" indent="0">
              <a:buNone/>
            </a:pPr>
            <a:r>
              <a:rPr lang="pt-BR" dirty="0"/>
              <a:t>Estipule um valor máximo de custo para cada trabalho.</a:t>
            </a:r>
          </a:p>
          <a:p>
            <a:pPr marL="0" indent="0">
              <a:buNone/>
            </a:pPr>
            <a:r>
              <a:rPr lang="pt-BR" dirty="0"/>
              <a:t>Não esqueça que o recurso mais valioso para quem é aluno da Poli é o tempo de dedicação.</a:t>
            </a:r>
          </a:p>
          <a:p>
            <a:pPr marL="0" indent="0">
              <a:buNone/>
            </a:pPr>
            <a:endParaRPr lang="pt-BR" dirty="0"/>
          </a:p>
          <a:p>
            <a:pPr marL="0" indent="0">
              <a:buNone/>
            </a:pPr>
            <a:r>
              <a:rPr lang="pt-BR" dirty="0"/>
              <a:t>Cronograma em dias – tempo de dedicação em horas de um colaborador em cada trabalho.</a:t>
            </a:r>
          </a:p>
        </p:txBody>
      </p:sp>
    </p:spTree>
    <p:extLst>
      <p:ext uri="{BB962C8B-B14F-4D97-AF65-F5344CB8AC3E}">
        <p14:creationId xmlns:p14="http://schemas.microsoft.com/office/powerpoint/2010/main" val="8459195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Planejamento geral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t-BR" dirty="0"/>
              <a:t>6. Definir um tempo e um lugar</a:t>
            </a:r>
          </a:p>
          <a:p>
            <a:pPr marL="0" indent="0">
              <a:buNone/>
            </a:pPr>
            <a:endParaRPr lang="pt-BR" dirty="0"/>
          </a:p>
          <a:p>
            <a:pPr marL="0" indent="0">
              <a:buNone/>
            </a:pPr>
            <a:r>
              <a:rPr lang="pt-BR" dirty="0"/>
              <a:t>O tempo já está definido? </a:t>
            </a:r>
          </a:p>
          <a:p>
            <a:pPr marL="0" indent="0">
              <a:buNone/>
            </a:pPr>
            <a:r>
              <a:rPr lang="pt-BR" dirty="0"/>
              <a:t>Quantas salas utilizará?</a:t>
            </a:r>
          </a:p>
        </p:txBody>
      </p:sp>
    </p:spTree>
    <p:extLst>
      <p:ext uri="{BB962C8B-B14F-4D97-AF65-F5344CB8AC3E}">
        <p14:creationId xmlns:p14="http://schemas.microsoft.com/office/powerpoint/2010/main" val="244766675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Logística (LOG)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pt-BR" dirty="0"/>
              <a:t>7. Pensar em tudo que será necessário para que o evento aconteça.</a:t>
            </a:r>
          </a:p>
          <a:p>
            <a:pPr marL="0" indent="0">
              <a:buNone/>
            </a:pPr>
            <a:r>
              <a:rPr lang="pt-BR" dirty="0"/>
              <a:t>Equipamentos? Itens extras (água para palestrantes, crachás, brochuras)?</a:t>
            </a:r>
          </a:p>
          <a:p>
            <a:pPr marL="0" indent="0">
              <a:buNone/>
            </a:pPr>
            <a:r>
              <a:rPr lang="pt-BR" dirty="0"/>
              <a:t>Quantas pessoas serão necessárias na equipe logística?</a:t>
            </a:r>
          </a:p>
          <a:p>
            <a:pPr marL="0" indent="0">
              <a:buNone/>
            </a:pPr>
            <a:r>
              <a:rPr lang="pt-BR" dirty="0"/>
              <a:t>Imagine absolutamente tudo que pode dar errado e corrija antes.</a:t>
            </a:r>
          </a:p>
          <a:p>
            <a:pPr marL="0" indent="0">
              <a:buNone/>
            </a:pPr>
            <a:r>
              <a:rPr lang="pt-BR" dirty="0"/>
              <a:t>Passe para PLAN todos os trabalhos a serem feitos, e o orçamento máximo para cada trabalho. </a:t>
            </a:r>
          </a:p>
        </p:txBody>
      </p:sp>
    </p:spTree>
    <p:extLst>
      <p:ext uri="{BB962C8B-B14F-4D97-AF65-F5344CB8AC3E}">
        <p14:creationId xmlns:p14="http://schemas.microsoft.com/office/powerpoint/2010/main" val="371985867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Marketing e Divulgação (DIV)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t-BR" dirty="0"/>
              <a:t>8. Quais sãos os segmentos alvo?</a:t>
            </a:r>
          </a:p>
          <a:p>
            <a:pPr marL="0" indent="0">
              <a:buNone/>
            </a:pPr>
            <a:r>
              <a:rPr lang="pt-BR" dirty="0"/>
              <a:t>Alunos?</a:t>
            </a:r>
          </a:p>
          <a:p>
            <a:pPr marL="0" indent="0">
              <a:buNone/>
            </a:pPr>
            <a:r>
              <a:rPr lang="pt-BR" dirty="0"/>
              <a:t>Empresas? Quais empresas?</a:t>
            </a:r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41290848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Marketing e Divulgação 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t-BR" dirty="0"/>
              <a:t>10. Qual será a identidade visual do evento?</a:t>
            </a:r>
          </a:p>
        </p:txBody>
      </p:sp>
    </p:spTree>
    <p:extLst>
      <p:ext uri="{BB962C8B-B14F-4D97-AF65-F5344CB8AC3E}">
        <p14:creationId xmlns:p14="http://schemas.microsoft.com/office/powerpoint/2010/main" val="74695011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Marketing e divulgação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t-BR" dirty="0"/>
              <a:t>10. Qual material será necessário para mídia impressa?</a:t>
            </a:r>
          </a:p>
          <a:p>
            <a:pPr marL="0" indent="0">
              <a:buNone/>
            </a:pPr>
            <a:r>
              <a:rPr lang="pt-BR" dirty="0"/>
              <a:t>E para mídia digital?</a:t>
            </a:r>
          </a:p>
          <a:p>
            <a:pPr marL="0" indent="0">
              <a:buNone/>
            </a:pPr>
            <a:r>
              <a:rPr lang="pt-BR" dirty="0"/>
              <a:t>Quais serão os canais de relacionamento?</a:t>
            </a:r>
          </a:p>
        </p:txBody>
      </p:sp>
    </p:spTree>
    <p:extLst>
      <p:ext uri="{BB962C8B-B14F-4D97-AF65-F5344CB8AC3E}">
        <p14:creationId xmlns:p14="http://schemas.microsoft.com/office/powerpoint/2010/main" val="359108070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Execução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t-BR" dirty="0"/>
              <a:t>11. O que precisa ser feito de imediato?</a:t>
            </a:r>
          </a:p>
        </p:txBody>
      </p:sp>
    </p:spTree>
    <p:extLst>
      <p:ext uri="{BB962C8B-B14F-4D97-AF65-F5344CB8AC3E}">
        <p14:creationId xmlns:p14="http://schemas.microsoft.com/office/powerpoint/2010/main" val="169710990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Gestão (GES)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t-BR" dirty="0"/>
              <a:t>12. Quais são as linhas de base do projeto?</a:t>
            </a:r>
          </a:p>
          <a:p>
            <a:pPr marL="0" indent="0">
              <a:buNone/>
            </a:pPr>
            <a:r>
              <a:rPr lang="pt-BR" dirty="0"/>
              <a:t>Escopo (requisitos do produto) – quais já foram atendidos?</a:t>
            </a:r>
          </a:p>
          <a:p>
            <a:pPr marL="0" indent="0">
              <a:buNone/>
            </a:pPr>
            <a:r>
              <a:rPr lang="pt-BR" dirty="0"/>
              <a:t>Entregas programadas – quais já foram feitas?</a:t>
            </a:r>
          </a:p>
          <a:p>
            <a:pPr marL="0" indent="0">
              <a:buNone/>
            </a:pPr>
            <a:r>
              <a:rPr lang="pt-BR" dirty="0"/>
              <a:t>Trabalhos a serem feitos, definidos no tempo – quais já foram executados?</a:t>
            </a:r>
          </a:p>
          <a:p>
            <a:pPr marL="0" indent="0">
              <a:buNone/>
            </a:pPr>
            <a:r>
              <a:rPr lang="pt-BR" dirty="0"/>
              <a:t>Responsáveis por cada trabalho</a:t>
            </a:r>
          </a:p>
          <a:p>
            <a:pPr marL="0" indent="0">
              <a:buNone/>
            </a:pPr>
            <a:r>
              <a:rPr lang="pt-BR" dirty="0"/>
              <a:t>Gastos previstos versus gastos reais </a:t>
            </a:r>
          </a:p>
        </p:txBody>
      </p:sp>
    </p:spTree>
    <p:extLst>
      <p:ext uri="{BB962C8B-B14F-4D97-AF65-F5344CB8AC3E}">
        <p14:creationId xmlns:p14="http://schemas.microsoft.com/office/powerpoint/2010/main" val="335881124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/>
              <a:t>Exemplos </a:t>
            </a:r>
            <a:r>
              <a:rPr lang="pt-BR"/>
              <a:t>de papeis </a:t>
            </a:r>
            <a:r>
              <a:rPr lang="pt-BR" dirty="0"/>
              <a:t>dentro da equipe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pt-BR" dirty="0" err="1"/>
              <a:t>Conduíte</a:t>
            </a:r>
            <a:r>
              <a:rPr lang="pt-BR" dirty="0"/>
              <a:t> (elemento de contato com o professor)</a:t>
            </a:r>
          </a:p>
          <a:p>
            <a:pPr marL="514350" indent="-514350">
              <a:buFont typeface="+mj-lt"/>
              <a:buAutoNum type="arabicPeriod"/>
            </a:pPr>
            <a:r>
              <a:rPr lang="pt-BR" dirty="0"/>
              <a:t>Relator (registra decisões tomadas nas reuniões de trabalho; atua como blogger se não houver um – veja papel 7)</a:t>
            </a:r>
          </a:p>
          <a:p>
            <a:pPr marL="514350" indent="-514350">
              <a:buFont typeface="+mj-lt"/>
              <a:buAutoNum type="arabicPeriod"/>
            </a:pPr>
            <a:r>
              <a:rPr lang="pt-BR" dirty="0"/>
              <a:t>Controlador de escopo (mantém em ordem a relação de trabalhos a serem executados pela equipe, indicando quem assumiu a responsabilidade pelo resultado)</a:t>
            </a:r>
          </a:p>
        </p:txBody>
      </p:sp>
    </p:spTree>
    <p:extLst>
      <p:ext uri="{BB962C8B-B14F-4D97-AF65-F5344CB8AC3E}">
        <p14:creationId xmlns:p14="http://schemas.microsoft.com/office/powerpoint/2010/main" val="29713764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95536" y="836712"/>
            <a:ext cx="8229600" cy="5040560"/>
          </a:xfrm>
        </p:spPr>
        <p:txBody>
          <a:bodyPr>
            <a:normAutofit/>
          </a:bodyPr>
          <a:lstStyle/>
          <a:p>
            <a:r>
              <a:rPr lang="pt-BR" dirty="0"/>
              <a:t>O que é Gestão?</a:t>
            </a:r>
            <a:br>
              <a:rPr lang="pt-BR" dirty="0"/>
            </a:br>
            <a:br>
              <a:rPr lang="pt-BR" dirty="0"/>
            </a:br>
            <a:r>
              <a:rPr lang="pt-BR" dirty="0"/>
              <a:t>É a execução ininterrupta de quatro processos:</a:t>
            </a:r>
          </a:p>
        </p:txBody>
      </p:sp>
    </p:spTree>
    <p:extLst>
      <p:ext uri="{BB962C8B-B14F-4D97-AF65-F5344CB8AC3E}">
        <p14:creationId xmlns:p14="http://schemas.microsoft.com/office/powerpoint/2010/main" val="1152139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2" grpId="2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Papeis dentro da equipe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 startAt="4"/>
            </a:pPr>
            <a:r>
              <a:rPr lang="pt-BR" dirty="0"/>
              <a:t>Radar de riscos (lista todos os riscos associados a cada trabalho e acompanha todos eles)</a:t>
            </a:r>
          </a:p>
          <a:p>
            <a:pPr marL="514350" indent="-514350">
              <a:buFont typeface="+mj-lt"/>
              <a:buAutoNum type="arabicPeriod" startAt="4"/>
            </a:pPr>
            <a:r>
              <a:rPr lang="pt-BR" dirty="0"/>
              <a:t>Gestor interno (mantem controle sobre planejamento e execução dos trabalhos)</a:t>
            </a:r>
          </a:p>
          <a:p>
            <a:pPr marL="514350" indent="-514350">
              <a:buFont typeface="+mj-lt"/>
              <a:buAutoNum type="arabicPeriod" startAt="4"/>
            </a:pPr>
            <a:r>
              <a:rPr lang="pt-BR" dirty="0"/>
              <a:t>Organizador (vai atrás de modelos e formulários para ajudar os outros membros da equipe a trabalharem com uniformidade)</a:t>
            </a:r>
          </a:p>
          <a:p>
            <a:pPr marL="514350" indent="-514350">
              <a:buFont typeface="+mj-lt"/>
              <a:buAutoNum type="arabicPeriod" startAt="4"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0976907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Papeis dentro da equipe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t-BR" dirty="0"/>
              <a:t>7. Blogger (publica semanalmente no fórum de notícias um resumo do andamento dos trabalhos da sua equipe, mas com uma pegada mais leve; o primeiro relatório tem que sair até a próxima sexta dia 7)</a:t>
            </a:r>
          </a:p>
        </p:txBody>
      </p:sp>
    </p:spTree>
    <p:extLst>
      <p:ext uri="{BB962C8B-B14F-4D97-AF65-F5344CB8AC3E}">
        <p14:creationId xmlns:p14="http://schemas.microsoft.com/office/powerpoint/2010/main" val="300560830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Trabalho em sala de aula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dirty="0"/>
              <a:t>Planejar o evento Poli Design Fair</a:t>
            </a:r>
          </a:p>
        </p:txBody>
      </p:sp>
    </p:spTree>
    <p:extLst>
      <p:ext uri="{BB962C8B-B14F-4D97-AF65-F5344CB8AC3E}">
        <p14:creationId xmlns:p14="http://schemas.microsoft.com/office/powerpoint/2010/main" val="21507862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74712" y="26064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pt-BR" dirty="0"/>
              <a:t>O que é Gestão?</a:t>
            </a:r>
            <a:br>
              <a:rPr lang="pt-BR" dirty="0"/>
            </a:br>
            <a:r>
              <a:rPr lang="pt-BR" sz="4000" dirty="0"/>
              <a:t>Execução ininterrupta de quatro processos: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Planejar, inventando o futuro desejado, </a:t>
            </a:r>
            <a:r>
              <a:rPr lang="pt-BR" b="1" dirty="0"/>
              <a:t>constantemente</a:t>
            </a:r>
          </a:p>
          <a:p>
            <a:r>
              <a:rPr lang="pt-BR" dirty="0"/>
              <a:t>Dirigir, orientando e comandando a equipe durante o projeto</a:t>
            </a:r>
          </a:p>
          <a:p>
            <a:r>
              <a:rPr lang="pt-BR" dirty="0"/>
              <a:t>Monitorar, medindo o presente</a:t>
            </a:r>
          </a:p>
          <a:p>
            <a:r>
              <a:rPr lang="pt-BR" dirty="0"/>
              <a:t>Controlar, modificando os parâmetros usados para planejar</a:t>
            </a:r>
          </a:p>
        </p:txBody>
      </p:sp>
    </p:spTree>
    <p:extLst>
      <p:ext uri="{BB962C8B-B14F-4D97-AF65-F5344CB8AC3E}">
        <p14:creationId xmlns:p14="http://schemas.microsoft.com/office/powerpoint/2010/main" val="20732983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0C3F5FB-44BD-4305-A228-793FD3A23A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 dirty="0"/>
          </a:p>
        </p:txBody>
      </p:sp>
      <p:pic>
        <p:nvPicPr>
          <p:cNvPr id="5" name="Espaço Reservado para Conteúdo 4">
            <a:extLst>
              <a:ext uri="{FF2B5EF4-FFF2-40B4-BE49-F238E27FC236}">
                <a16:creationId xmlns:a16="http://schemas.microsoft.com/office/drawing/2014/main" id="{82446798-AC60-4828-B377-423BD3E8A79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1" y="474874"/>
            <a:ext cx="8435280" cy="5980075"/>
          </a:xfrm>
        </p:spPr>
      </p:pic>
    </p:spTree>
    <p:extLst>
      <p:ext uri="{BB962C8B-B14F-4D97-AF65-F5344CB8AC3E}">
        <p14:creationId xmlns:p14="http://schemas.microsoft.com/office/powerpoint/2010/main" val="34707262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/>
              <a:t>A direção deve incentivar a iniciativa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pt-BR" i="1" dirty="0"/>
              <a:t>Stephen </a:t>
            </a:r>
            <a:r>
              <a:rPr lang="pt-BR" i="1" dirty="0" err="1"/>
              <a:t>Covey</a:t>
            </a:r>
            <a:r>
              <a:rPr lang="pt-BR" dirty="0"/>
              <a:t>, </a:t>
            </a:r>
            <a:r>
              <a:rPr lang="pt-BR" dirty="0" err="1">
                <a:hlinkClick r:id="rId2"/>
              </a:rPr>
              <a:t>six</a:t>
            </a:r>
            <a:r>
              <a:rPr lang="pt-BR" dirty="0">
                <a:hlinkClick r:id="rId2"/>
              </a:rPr>
              <a:t> </a:t>
            </a:r>
            <a:r>
              <a:rPr lang="pt-BR" dirty="0" err="1">
                <a:hlinkClick r:id="rId2"/>
              </a:rPr>
              <a:t>levels</a:t>
            </a:r>
            <a:r>
              <a:rPr lang="pt-BR" dirty="0">
                <a:hlinkClick r:id="rId2"/>
              </a:rPr>
              <a:t> </a:t>
            </a:r>
            <a:r>
              <a:rPr lang="pt-BR" dirty="0" err="1">
                <a:hlinkClick r:id="rId2"/>
              </a:rPr>
              <a:t>of</a:t>
            </a:r>
            <a:r>
              <a:rPr lang="pt-BR" dirty="0">
                <a:hlinkClick r:id="rId2"/>
              </a:rPr>
              <a:t> </a:t>
            </a:r>
            <a:r>
              <a:rPr lang="pt-BR" dirty="0" err="1">
                <a:hlinkClick r:id="rId2"/>
              </a:rPr>
              <a:t>initiative</a:t>
            </a:r>
            <a:endParaRPr lang="pt-BR" dirty="0"/>
          </a:p>
          <a:p>
            <a:pPr marL="0" indent="0">
              <a:buNone/>
            </a:pPr>
            <a:r>
              <a:rPr lang="en-US" dirty="0"/>
              <a:t>Here are the six levels of initiative, as summarized by Stephen Covey in </a:t>
            </a:r>
            <a:r>
              <a:rPr lang="en-US" dirty="0">
                <a:hlinkClick r:id="rId3"/>
              </a:rPr>
              <a:t>Principle Centered Leadership</a:t>
            </a:r>
            <a:r>
              <a:rPr lang="en-US" dirty="0"/>
              <a:t>: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Wait until told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Ask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Recommend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Act and report immediately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Act and report periodically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Act on own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1553055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E0EBCEF-69ED-43E8-94DE-E85955E060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/>
              <a:t>Gestão do evento Poli Design Fair</a:t>
            </a:r>
            <a:br>
              <a:rPr lang="pt-BR" dirty="0"/>
            </a:br>
            <a:r>
              <a:rPr lang="pt-BR" dirty="0"/>
              <a:t>Formação do comitê organizador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6F11F888-7BD0-4583-95AA-92456F43FC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Quem irá planejar?</a:t>
            </a:r>
          </a:p>
          <a:p>
            <a:r>
              <a:rPr lang="pt-BR" dirty="0"/>
              <a:t>Quem irá dirigir?</a:t>
            </a:r>
          </a:p>
          <a:p>
            <a:r>
              <a:rPr lang="pt-BR" dirty="0"/>
              <a:t>Quem irá monitorar?</a:t>
            </a:r>
          </a:p>
          <a:p>
            <a:r>
              <a:rPr lang="pt-BR" dirty="0"/>
              <a:t>Quem irá controlar?</a:t>
            </a:r>
          </a:p>
          <a:p>
            <a:endParaRPr lang="pt-BR" dirty="0"/>
          </a:p>
          <a:p>
            <a:r>
              <a:rPr lang="pt-BR" dirty="0"/>
              <a:t>Em outras palavras, quem formará o comitê organizador do evento?</a:t>
            </a:r>
          </a:p>
        </p:txBody>
      </p:sp>
    </p:spTree>
    <p:extLst>
      <p:ext uri="{BB962C8B-B14F-4D97-AF65-F5344CB8AC3E}">
        <p14:creationId xmlns:p14="http://schemas.microsoft.com/office/powerpoint/2010/main" val="2747793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/>
              <a:t>Uma visão macro do evento: Planejamento geral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pt-BR" dirty="0"/>
              <a:t>Definir a missão do evento</a:t>
            </a:r>
          </a:p>
          <a:p>
            <a:pPr marL="0" indent="0">
              <a:buNone/>
            </a:pPr>
            <a:endParaRPr lang="pt-BR" dirty="0"/>
          </a:p>
          <a:p>
            <a:pPr marL="0" indent="0">
              <a:buNone/>
            </a:pPr>
            <a:r>
              <a:rPr lang="pt-BR" dirty="0"/>
              <a:t>Educar a comunidade?</a:t>
            </a:r>
          </a:p>
          <a:p>
            <a:pPr marL="0" indent="0">
              <a:buNone/>
            </a:pPr>
            <a:r>
              <a:rPr lang="pt-BR" dirty="0"/>
              <a:t>Obter patrocínio para projetos de inovação?</a:t>
            </a:r>
          </a:p>
          <a:p>
            <a:pPr marL="0" indent="0">
              <a:buNone/>
            </a:pPr>
            <a:r>
              <a:rPr lang="pt-BR" dirty="0"/>
              <a:t>Homenagear algum grupo de pessoas?</a:t>
            </a:r>
          </a:p>
          <a:p>
            <a:pPr marL="0" indent="0">
              <a:buNone/>
            </a:pPr>
            <a:endParaRPr lang="pt-BR" dirty="0"/>
          </a:p>
          <a:p>
            <a:pPr marL="0" indent="0">
              <a:buNone/>
            </a:pPr>
            <a:r>
              <a:rPr lang="pt-BR" dirty="0"/>
              <a:t>Escolha </a:t>
            </a:r>
            <a:r>
              <a:rPr lang="pt-BR" u="sng" dirty="0"/>
              <a:t>uma</a:t>
            </a:r>
            <a:r>
              <a:rPr lang="pt-BR" dirty="0"/>
              <a:t> missão.</a:t>
            </a:r>
          </a:p>
        </p:txBody>
      </p:sp>
    </p:spTree>
    <p:extLst>
      <p:ext uri="{BB962C8B-B14F-4D97-AF65-F5344CB8AC3E}">
        <p14:creationId xmlns:p14="http://schemas.microsoft.com/office/powerpoint/2010/main" val="35927594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Planejamento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pt-BR" dirty="0"/>
              <a:t>2. Definir metas</a:t>
            </a:r>
          </a:p>
          <a:p>
            <a:pPr marL="0" indent="0">
              <a:buNone/>
            </a:pPr>
            <a:r>
              <a:rPr lang="pt-BR" dirty="0"/>
              <a:t>O que realmente você quer atingir?</a:t>
            </a:r>
          </a:p>
          <a:p>
            <a:pPr marL="0" indent="0">
              <a:buNone/>
            </a:pPr>
            <a:r>
              <a:rPr lang="pt-BR" dirty="0"/>
              <a:t>Montar uma associação com uma equipe de 20 pessoas trabalhando nela?</a:t>
            </a:r>
          </a:p>
          <a:p>
            <a:pPr marL="0" indent="0">
              <a:buNone/>
            </a:pPr>
            <a:r>
              <a:rPr lang="pt-BR" dirty="0"/>
              <a:t>Obter R$500 000?</a:t>
            </a:r>
          </a:p>
          <a:p>
            <a:pPr marL="0" indent="0">
              <a:buNone/>
            </a:pPr>
            <a:r>
              <a:rPr lang="pt-BR" dirty="0"/>
              <a:t>Mudar mentes? Excitar as pessoas com o tema?</a:t>
            </a:r>
          </a:p>
          <a:p>
            <a:pPr marL="0" indent="0">
              <a:buNone/>
            </a:pPr>
            <a:endParaRPr lang="pt-BR" dirty="0"/>
          </a:p>
          <a:p>
            <a:pPr marL="0" indent="0">
              <a:buNone/>
            </a:pPr>
            <a:r>
              <a:rPr lang="pt-BR" dirty="0"/>
              <a:t>Escolha </a:t>
            </a:r>
            <a:r>
              <a:rPr lang="pt-BR" u="sng" dirty="0"/>
              <a:t>três</a:t>
            </a:r>
            <a:r>
              <a:rPr lang="pt-BR" dirty="0"/>
              <a:t> metas (uma meta financeira, uma meta social, uma meta pessoal)</a:t>
            </a:r>
          </a:p>
        </p:txBody>
      </p:sp>
    </p:spTree>
    <p:extLst>
      <p:ext uri="{BB962C8B-B14F-4D97-AF65-F5344CB8AC3E}">
        <p14:creationId xmlns:p14="http://schemas.microsoft.com/office/powerpoint/2010/main" val="9059168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Planejamento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t-BR" dirty="0"/>
              <a:t>3. Descrever o escopo do evento</a:t>
            </a:r>
          </a:p>
          <a:p>
            <a:pPr marL="0" indent="0">
              <a:buNone/>
            </a:pPr>
            <a:endParaRPr lang="pt-BR" dirty="0"/>
          </a:p>
          <a:p>
            <a:pPr marL="0" indent="0">
              <a:buNone/>
            </a:pPr>
            <a:r>
              <a:rPr lang="pt-BR" dirty="0"/>
              <a:t>O que acontecerá antes, durante e depois do evento?</a:t>
            </a:r>
          </a:p>
        </p:txBody>
      </p:sp>
    </p:spTree>
    <p:extLst>
      <p:ext uri="{BB962C8B-B14F-4D97-AF65-F5344CB8AC3E}">
        <p14:creationId xmlns:p14="http://schemas.microsoft.com/office/powerpoint/2010/main" val="412094023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Escritório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4006</TotalTime>
  <Words>728</Words>
  <Application>Microsoft Office PowerPoint</Application>
  <PresentationFormat>Apresentação na tela (4:3)</PresentationFormat>
  <Paragraphs>99</Paragraphs>
  <Slides>22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22</vt:i4>
      </vt:variant>
    </vt:vector>
  </HeadingPairs>
  <TitlesOfParts>
    <vt:vector size="25" baseType="lpstr">
      <vt:lpstr>Arial</vt:lpstr>
      <vt:lpstr>Calibri</vt:lpstr>
      <vt:lpstr>Tema do Office</vt:lpstr>
      <vt:lpstr>PEF3111 – EMPREENDEDORISMO E MODELAGEM DE NEGÓCIOS</vt:lpstr>
      <vt:lpstr>O que é Gestão?  É a execução ininterrupta de quatro processos:</vt:lpstr>
      <vt:lpstr>O que é Gestão? Execução ininterrupta de quatro processos:</vt:lpstr>
      <vt:lpstr>Apresentação do PowerPoint</vt:lpstr>
      <vt:lpstr>A direção deve incentivar a iniciativa</vt:lpstr>
      <vt:lpstr>Gestão do evento Poli Design Fair Formação do comitê organizador</vt:lpstr>
      <vt:lpstr>Uma visão macro do evento: Planejamento geral</vt:lpstr>
      <vt:lpstr>Planejamento</vt:lpstr>
      <vt:lpstr>Planejamento</vt:lpstr>
      <vt:lpstr>Work Breakdown Structure (WBS)</vt:lpstr>
      <vt:lpstr>Planejamento geral</vt:lpstr>
      <vt:lpstr>Planejamento geral</vt:lpstr>
      <vt:lpstr>Logística (LOG)</vt:lpstr>
      <vt:lpstr>Marketing e Divulgação (DIV)</vt:lpstr>
      <vt:lpstr>Marketing e Divulgação </vt:lpstr>
      <vt:lpstr>Marketing e divulgação</vt:lpstr>
      <vt:lpstr>Execução</vt:lpstr>
      <vt:lpstr>Gestão (GES)</vt:lpstr>
      <vt:lpstr>Exemplos de papeis dentro da equipe</vt:lpstr>
      <vt:lpstr>Papeis dentro da equipe</vt:lpstr>
      <vt:lpstr>Papeis dentro da equipe</vt:lpstr>
      <vt:lpstr>Trabalho em sala de aula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0300021</dc:title>
  <dc:creator>jals</dc:creator>
  <cp:lastModifiedBy>Jose Siqueira</cp:lastModifiedBy>
  <cp:revision>63</cp:revision>
  <dcterms:created xsi:type="dcterms:W3CDTF">2012-03-02T19:13:44Z</dcterms:created>
  <dcterms:modified xsi:type="dcterms:W3CDTF">2017-10-24T16:48:39Z</dcterms:modified>
</cp:coreProperties>
</file>