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 Black"/>
      <p:bold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ontserrat Medium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ExtraBold-bold.fntdata"/><Relationship Id="rId41" Type="http://schemas.openxmlformats.org/officeDocument/2006/relationships/font" Target="fonts/Montserrat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Black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c630fefa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c630fefa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c630fefa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c630fefa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c630fefa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c630fefa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c630fefa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c630fefa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c630fefa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c630fefa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3414a3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23414a3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23414a33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23414a33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d861d29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d861d29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d861d29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d861d29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d861d29e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d861d29e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c33102d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c33102d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3414a33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23414a33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c630fefa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c630fefa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c630fefa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c630fefa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c33102d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c33102d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c33102d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c33102d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c630fefa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c630fefa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630fefa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c630fefa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630fefa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c630fefa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c630fefa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c630fefa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c630fefa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c630fefa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Wi_uN3I45HVtF7xkSCDVYhniJwq4lvyP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apyLOE6a7dU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mCaw5SQ0lUc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dzbAhKid--8&amp;ab_channel=RubensC%C3%A1ssio" TargetMode="External"/><Relationship Id="rId4" Type="http://schemas.openxmlformats.org/officeDocument/2006/relationships/hyperlink" Target="https://www.youtube.com/watch?v=38h2F7nx8AA&amp;t=690s&amp;ab_channel=ItaloGregattiJ%C3%BAnior" TargetMode="External"/><Relationship Id="rId5" Type="http://schemas.openxmlformats.org/officeDocument/2006/relationships/hyperlink" Target="https://www.youtube.com/watch?v=WG_H1gpCmpk&amp;ab_channel=R.A.CPRODU%C3%87%C3%95ES-FOLIADEREIS" TargetMode="External"/><Relationship Id="rId6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u-jN-mkq0m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50750" y="-443550"/>
            <a:ext cx="8520600" cy="19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Folia de Reis</a:t>
            </a:r>
            <a:endParaRPr>
              <a:solidFill>
                <a:srgbClr val="CC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688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CC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Etnomusicologia</a:t>
            </a:r>
            <a:endParaRPr>
              <a:solidFill>
                <a:srgbClr val="CC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87400" y="3474950"/>
            <a:ext cx="6169200" cy="1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Giulia Miglioranza - Nº USP: 10741976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Isabel Vilela - Nº USP: 5508224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Jesualdo Firmino - Nº USP: 10787567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Lívia Matos - Nº USP: 10742042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Pedro Abreu Rodrigues - Nº USP: 7998142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 title="Cópia de DSCN033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162" y="456875"/>
            <a:ext cx="5639675" cy="42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535775"/>
            <a:ext cx="8520600" cy="4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Pousos: Almoço e Janta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momento em que a Folia para nas casas para almoçar ou jantar.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mestre canta anunciando a chegada da Folia e pede que a bandeira seja recebida. A bandeira é beijada pelos donos da casa e levada de cômodo em cômodo numa atitude de bênção. Nesse momentos a Folia pede aos donos da casa e, após se alimentarem, há um momento de lazer onde os foliões dançam e tocam seus instrumentos.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Arco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estrutura feita de bambu e folhas de bananeira localizada nas entradas das casas de pouso para receber a Folia.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579250" y="520475"/>
            <a:ext cx="8021400" cy="40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	</a:t>
            </a: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Meia Lua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um dos únicos elementos da Folia com caráter de dança realizado nas Chegadas de Almoço e Janta. </a:t>
            </a:r>
            <a:r>
              <a:rPr lang="pt-BR" sz="1700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https://www.youtube.com/watch?v=apyLOE6a7dU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Bendito de Mesa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rito cantado ao redor da mesa para agradecer o alimento oferecido aos foliões nas casas de pouso.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Festeiro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como é denominado o dono da casa que recebe a Folia.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Peditório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são as doações realizadas à Folia, que podem ser alimentos ou dinheiro, tendo como objetivo final a realização da Festa de Reis no dia da Chegada.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582450" y="428625"/>
            <a:ext cx="8110200" cy="4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Chegada: Festa dos Reis (6 de janeiro)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dia em que os Três Reis Magos encontraram Jesus, por isso é o dia mais importante da jornada. Nesse dia há a adoração ao presépio, a entrega da bandeira e a cerimônia de encerramento. 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945" y="1890750"/>
            <a:ext cx="3547049" cy="23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990400" y="1968725"/>
            <a:ext cx="37068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Montserrat"/>
                <a:ea typeface="Montserrat"/>
                <a:cs typeface="Montserrat"/>
                <a:sym typeface="Montserrat"/>
              </a:rPr>
              <a:t>O local é enfeitado com arcos de bambu, bandeiras, fitas, papéis coloridos, etc.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511500" y="567550"/>
            <a:ext cx="8140800" cy="4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Promessa e Intenção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são atos de fé feitos pelos devotos, onde é pedido ao Santos Reis uma graça ou uma interseção para alguém ou para algo. Ao receber essa graça da promessa, o devoto retribui oferecendo uma refeição à Folia de Reis, podendo ser um almoço, janta ou alguma doação.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Presépio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o grande símbolo de adoração dos Magos. Visitar uma casa na qual está presente o presépio é um momento de extrema importância e para esse momento existem versos específicos.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SemiBold"/>
                <a:ea typeface="Montserrat SemiBold"/>
                <a:cs typeface="Montserrat SemiBold"/>
                <a:sym typeface="Montserrat SemiBold"/>
              </a:rPr>
              <a:t>Estrutura Musical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pt-BR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Toada: </a:t>
            </a:r>
            <a:r>
              <a:rPr lang="pt-BR" sz="15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“Cantiga, canção, cantilena; solfa, a melodia nos versos para cantar-se"           </a:t>
            </a:r>
            <a:r>
              <a:rPr lang="pt-BR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Câmara Cascudo no </a:t>
            </a:r>
            <a:r>
              <a:rPr i="1" lang="pt-BR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Dicionário do Folclore Brasileiro</a:t>
            </a:r>
            <a:r>
              <a:rPr lang="pt-BR" sz="12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(2010)</a:t>
            </a:r>
            <a:endParaRPr sz="12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lang="pt-BR" sz="15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Folia é composta de pelo menos duas toadas</a:t>
            </a:r>
            <a:endParaRPr sz="15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lang="pt-BR" sz="15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Estrutura rítmica binária ou quaternária</a:t>
            </a:r>
            <a:endParaRPr sz="15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613" y="3655813"/>
            <a:ext cx="39147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/>
        </p:nvSpPr>
        <p:spPr>
          <a:xfrm>
            <a:off x="402225" y="377850"/>
            <a:ext cx="83370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 Folia de Reis a toada é dividida em duas partes: a </a:t>
            </a:r>
            <a:r>
              <a:rPr i="1"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embaixada</a:t>
            </a: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a </a:t>
            </a:r>
            <a:r>
              <a:rPr i="1"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resposta</a:t>
            </a:r>
            <a:endParaRPr i="1"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embaixada tem a parte </a:t>
            </a:r>
            <a:r>
              <a:rPr i="1"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fixa</a:t>
            </a: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a </a:t>
            </a:r>
            <a:r>
              <a:rPr i="1"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improvisada </a:t>
            </a: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é cantada pelo mestre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resposta é cantada pelo coro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Estrutura harmônica simples (tônica, dominante e subdominante), geralmente em tonalidade maior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 instrumentos mais comuns são viola,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violão, cavaquinho, acordeon, caixa e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pandeiro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75" y="2571750"/>
            <a:ext cx="3606175" cy="24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50" y="1005587"/>
            <a:ext cx="7621999" cy="31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2363200" y="362525"/>
            <a:ext cx="45249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Formações instrumentais mais usuais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1812675" y="4444450"/>
            <a:ext cx="6243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/>
        </p:nvSpPr>
        <p:spPr>
          <a:xfrm flipH="1" rot="10800000">
            <a:off x="0" y="2999950"/>
            <a:ext cx="30000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200" y="596475"/>
            <a:ext cx="4165474" cy="32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537100" y="214850"/>
            <a:ext cx="25512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Viola na Folia de Reis: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Função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Importância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Afinação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/>
        </p:nvSpPr>
        <p:spPr>
          <a:xfrm>
            <a:off x="523650" y="416250"/>
            <a:ext cx="4565400" cy="31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Tradições atreladas: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Catira, Moda de Viola e Cateretê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&quot;Favoritos da Catira&quot; e &quot;Mensageiros da Paz&quot; (mesmo grupo) mostram a tradição, cultura e raíz, de um jeito simples e caipira. Para que as próximas gerações não deixa q morra essa preciosidade." id="168" name="Google Shape;168;p31" title="Foliões de Guarulhos dançando Catira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65438"/>
            <a:ext cx="3750150" cy="281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350" y="1485338"/>
            <a:ext cx="2152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16300" y="1490700"/>
            <a:ext cx="78429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Folia de Reis é uma manifestação católica tradicional brasileira que possui seu desenvolvimento no Brasil não documentado, porém com influências históricas bastante claras.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Culto aos Reis Magos.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/>
        </p:nvSpPr>
        <p:spPr>
          <a:xfrm>
            <a:off x="329075" y="365650"/>
            <a:ext cx="8519700" cy="4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Char char="●"/>
            </a:pPr>
            <a:r>
              <a:rPr lang="pt-BR" sz="1200">
                <a:latin typeface="Montserrat Medium"/>
                <a:ea typeface="Montserrat Medium"/>
                <a:cs typeface="Montserrat Medium"/>
                <a:sym typeface="Montserrat Medium"/>
              </a:rPr>
              <a:t>FoliaHeliodora,MG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https://www.youtube.com/watch?v=dzbAhKid--8&amp;ab_channel=RubensC%C3%A1ssio</a:t>
            </a:r>
            <a:r>
              <a:rPr lang="pt-BR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(min 1:05)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pt-BR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Folia em Lambari, MG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https://www.youtube.com/watch?v=38h2F7nx8AA&amp;t=690s&amp;ab_channel=ItaloGregattiJ%C3%BAnior</a:t>
            </a:r>
            <a:r>
              <a:rPr lang="pt-BR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(min 11:45)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</a:pPr>
            <a:r>
              <a:rPr lang="pt-BR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Folia em Mococa, SP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https://www.youtube.com/watch?v=WG_H1gpCmpk&amp;ab_channel=R.A.CPRODU%C3%87%C3%95ES-FOLIADEREIS</a:t>
            </a:r>
            <a:r>
              <a:rPr lang="pt-BR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(min 11:15)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800" y="2059925"/>
            <a:ext cx="3983825" cy="298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 Bibliográficas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091250"/>
            <a:ext cx="8520600" cy="3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BUZZI, P. M. R.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“Ascendeu a Estrela Dalva num Facho de Branca Luz”: A Música da Folia de Reis dos Prudêncio de Cajuru-Sp,  um  Legado. 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Dissertação (Mestrado) - Universidade de São Paulo - Escola de Comunicações e Artes, SP, 2017.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VILELA, Ivan.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Velho se Faz o Ovo. 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Dissertação (Mestrado) - Universidade Estadual de Campinas - Instituto de Artes, SP, 1999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PERGO, Vera Lucia.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 Rituais na Folia de Reis: uma das festa mais populares brasileiras. 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Universidade Estadual de Maringá, 2012.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PESSOA, Jadir de Moraes.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Mestres de Caixa e Viola. 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In: 26ª Reunião Anual da Associação Nacional de Pós-Graduação e Pesquisa em Educação (ANPEd), Poços de Caldas (MG), 2003.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581700"/>
            <a:ext cx="85206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VICTORASSO, Pedro Henrique.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Folias de Reis na historiografia brasileira.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In. XXVII Simpósio Nacional de História - Conhecimento histórico e diálogo social, Natal (RN), 2013.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CASCUDO, 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Luís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Câmara. </a:t>
            </a:r>
            <a:r>
              <a:rPr i="1"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Dicionário do Folclore Brasileiro.</a:t>
            </a:r>
            <a:r>
              <a:rPr lang="pt-B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10ª edição. Rio de Janeiro - RJ: Ediouro Publicações - S.A., 1998.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02875" y="1504100"/>
            <a:ext cx="78429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Folia como Forma Musical.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●"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ex: Diferencias sobre las Folias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https://www.youtube.com/watch?v=u-jN-mkq0m0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02875" y="1504100"/>
            <a:ext cx="78429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Algumas </a:t>
            </a: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Definições</a:t>
            </a:r>
            <a:r>
              <a:rPr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Elementos da Folia de Reis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Jornada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trajeto realizado pela Folia em memória a jornada realizada pelos Três Reis Magos para encontrar o Menino Jesus. O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início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jornada varia, mas o encerramento quase sempre ocorre no dia 6 de janeiro. Percurso é dividido entre o giro e pouso. 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Saída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início da jornada. Antes de saírem há uma cerimônia de saída e o beijo da bandeira.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Bandeira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objeto de grande valor simbólico que normalmente traz a cena da Adoração dos Reis Magos ou a imagem da Sagrada Família. </a:t>
            </a:r>
            <a:endParaRPr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517225"/>
            <a:ext cx="85206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Bandeiras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beraba - MG"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451" y="1451125"/>
            <a:ext cx="4233550" cy="31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900" y="517225"/>
            <a:ext cx="3083725" cy="41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581700"/>
            <a:ext cx="85206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Mestre/Embaixador </a:t>
            </a:r>
            <a:r>
              <a:rPr lang="pt-BR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é o líder do grupo e quem fornece as diretrizes da Folia. Também é aquele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quem faz os versos para os demais cantarem sejam eles improvisados ou pertencentes ao repertório comum da Folia.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</a:pPr>
            <a:r>
              <a:rPr b="1"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Palhaço </a:t>
            </a:r>
            <a:r>
              <a:rPr lang="pt-BR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procuram divertir, brincar e dançar com as pessoas durante o giro e nos momentos de lazer nas casas de pouso. O palhaço também tem a função de proteger a bandeira andando sempre ao seu lado, nunca a sua frente.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Palhaços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7525"/>
            <a:ext cx="4099231" cy="319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0100" y="1347525"/>
            <a:ext cx="4099231" cy="319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Palhaços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506925"/>
            <a:ext cx="4095279" cy="273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025" y="1507266"/>
            <a:ext cx="4095275" cy="272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