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427" r:id="rId4"/>
    <p:sldId id="421" r:id="rId5"/>
    <p:sldId id="428" r:id="rId6"/>
    <p:sldId id="429" r:id="rId7"/>
    <p:sldId id="430" r:id="rId8"/>
    <p:sldId id="431" r:id="rId9"/>
    <p:sldId id="416" r:id="rId10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6924" autoAdjust="0"/>
  </p:normalViewPr>
  <p:slideViewPr>
    <p:cSldViewPr snapToGrid="0">
      <p:cViewPr varScale="1">
        <p:scale>
          <a:sx n="62" d="100"/>
          <a:sy n="62" d="100"/>
        </p:scale>
        <p:origin x="872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5B9D3ADE-A0DF-4E14-B96F-513F7DB41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02B1E05-8682-4DC9-A098-F577A598B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DBE37B-1B0D-48FC-9BFA-BBC43ABFE4B0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863178C-59FC-4E09-9303-4658C0AA4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B190E3B-F053-4C42-A35E-05DA0A7A28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385B4FA6-80B6-4DDB-935E-70949CCEFA36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58208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1B0D63DA-FEC6-4783-91AA-40B73D7313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0C51039-92CC-4449-B2E0-78ABF45273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C8FE68-AB1C-4A1B-8CBA-F58CF4623972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B0C5672E-20BD-4B62-B9B4-13D09DA8C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4DAE9F05-521C-4DC6-A28D-A26BF7804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10AD4ED-974A-45DA-AC50-FD3F52D994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B75A562-09B5-4678-A20A-CAD3E865E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E0CBED6C-A841-44D2-AF1B-2BFD621DB2A0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93860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xmlns="" id="{93F56D30-0C63-4D7F-B3C6-A9197D2AF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xmlns="" id="{54493C19-C756-41F1-87DE-9CA51A6E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xmlns="" id="{CAC888C2-13E6-4F23-8A0E-759EF180B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06A6934-835B-45FE-92E6-BCC5080B7A91}" type="slidenum">
              <a:rPr lang="pt-BR" altLang="pt-BR"/>
              <a:pPr/>
              <a:t>1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3966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16000" algn="just">
              <a:lnSpc>
                <a:spcPct val="150000"/>
              </a:lnSpc>
            </a:pPr>
            <a:endParaRPr lang="en-US" sz="2800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450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16000" algn="just">
              <a:lnSpc>
                <a:spcPct val="150000"/>
              </a:lnSpc>
            </a:pPr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4604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16000" algn="just">
              <a:lnSpc>
                <a:spcPct val="150000"/>
              </a:lnSpc>
            </a:pPr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5049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16000" algn="just">
              <a:lnSpc>
                <a:spcPct val="150000"/>
              </a:lnSpc>
            </a:pPr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5238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16000" algn="just">
              <a:lnSpc>
                <a:spcPct val="150000"/>
              </a:lnSpc>
            </a:pPr>
            <a:endParaRPr lang="en-US" sz="2800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8293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95B26656-4AFC-417B-A5BC-BA93A3C96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6EB86696-694D-4B4B-9A04-E3D70DBBD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28A57FC9-FE33-4D42-ABAC-C2F6A077F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88530DE1-F11E-4CFB-8638-3C1F38A78738}" type="slidenum">
              <a:rPr lang="pt-BR" altLang="pt-BR"/>
              <a:pPr/>
              <a:t>7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841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E31E057-BF2D-4DFE-B7AF-336C88B37062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137FAED-CFD8-43FB-9D1A-C1226D066725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49505C4-A470-403C-9A76-13025E43F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A44F2F5E-19D8-40E6-936F-70AF2A48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C3079-047E-4379-8A77-D8C1E5060141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44508477-B733-4C37-BE47-93F5BCE1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98ACAD2F-6107-4269-8095-15479080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F916A-1BFF-47C2-9483-BB5D6CC42823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74607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88FBE18F-336C-4546-B826-269066D0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A1D2-820A-445E-8187-099A9E4EB010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BC5BCF0B-4E2E-4234-898B-F1070A41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A664FFEC-FE08-43C1-961A-BBF1AE51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0666C-6C12-400B-898C-AC0FC312357B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176699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2ADD40-4BB0-4C34-8029-3FCB9314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B4F4-2DDA-40A4-AA7D-36A5334E3900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FFB846-AA5C-4FA3-96BE-923B2066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7D52BBF-0B76-4E5C-8A40-9A8D2CA6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9583-91C8-4A8D-ADEE-573EAF7E5581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361674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xmlns="" id="{CB105D86-EDE7-4746-B427-825F815C27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Reto 7">
              <a:extLst>
                <a:ext uri="{FF2B5EF4-FFF2-40B4-BE49-F238E27FC236}">
                  <a16:creationId xmlns:a16="http://schemas.microsoft.com/office/drawing/2014/main" xmlns="" id="{6E64F55C-E2A2-4E5D-AA8C-4EE77B4BF118}"/>
                </a:ext>
              </a:extLst>
            </p:cNvPr>
            <p:cNvCxnSpPr/>
            <p:nvPr/>
          </p:nvCxnSpPr>
          <p:spPr>
            <a:xfrm rot="10800000">
              <a:off x="1073151" y="1218010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8">
              <a:extLst>
                <a:ext uri="{FF2B5EF4-FFF2-40B4-BE49-F238E27FC236}">
                  <a16:creationId xmlns:a16="http://schemas.microsoft.com/office/drawing/2014/main" xmlns="" id="{6A4EC237-C661-4BA6-88CF-A9BBAA2A2E50}"/>
                </a:ext>
              </a:extLst>
            </p:cNvPr>
            <p:cNvCxnSpPr/>
            <p:nvPr/>
          </p:nvCxnSpPr>
          <p:spPr>
            <a:xfrm rot="10800000">
              <a:off x="1073151" y="128113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CEDFD284-C698-4393-8207-11AD9E8C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7B34D-8EEA-42B2-9DC3-DA458EB78D30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0D52F952-DD50-44E9-9A56-CA6E5C65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F7681B57-A592-4266-A79B-AF96A644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C4993-A6ED-4E6F-994E-116CC9432B87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706746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5A62F4-FE1C-455C-8546-B815549B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A040-0449-4364-8F50-B8D7B63906EE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936401-5E7C-4DFA-8A32-00B4CE30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A53855F-BFF4-4EE8-A6CD-60DCD3E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346E-09EB-4420-AD4C-97DBA22CAFDB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076602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xmlns="" id="{A7F8B439-A5EA-41EE-9646-599574306C0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Reto 16">
              <a:extLst>
                <a:ext uri="{FF2B5EF4-FFF2-40B4-BE49-F238E27FC236}">
                  <a16:creationId xmlns:a16="http://schemas.microsoft.com/office/drawing/2014/main" xmlns="" id="{615A0AB5-240A-448E-AAF5-C3300A2D7731}"/>
                </a:ext>
              </a:extLst>
            </p:cNvPr>
            <p:cNvCxnSpPr/>
            <p:nvPr/>
          </p:nvCxnSpPr>
          <p:spPr>
            <a:xfrm>
              <a:off x="508550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7">
              <a:extLst>
                <a:ext uri="{FF2B5EF4-FFF2-40B4-BE49-F238E27FC236}">
                  <a16:creationId xmlns:a16="http://schemas.microsoft.com/office/drawing/2014/main" xmlns="" id="{FDD40B79-0F29-479F-ABD2-A53B6EDEA177}"/>
                </a:ext>
              </a:extLst>
            </p:cNvPr>
            <p:cNvCxnSpPr/>
            <p:nvPr/>
          </p:nvCxnSpPr>
          <p:spPr>
            <a:xfrm>
              <a:off x="508550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xmlns="" id="{DF246A74-BA5E-4351-802A-97839D96BABF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Reto 14">
              <a:extLst>
                <a:ext uri="{FF2B5EF4-FFF2-40B4-BE49-F238E27FC236}">
                  <a16:creationId xmlns:a16="http://schemas.microsoft.com/office/drawing/2014/main" xmlns="" id="{5609D637-54F9-44EA-BE08-2B3127F81AB2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5">
              <a:extLst>
                <a:ext uri="{FF2B5EF4-FFF2-40B4-BE49-F238E27FC236}">
                  <a16:creationId xmlns:a16="http://schemas.microsoft.com/office/drawing/2014/main" xmlns="" id="{EB95B8EF-9C82-4457-9209-E2BC172525F0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BAD0D61-93C3-4D89-A921-B044A7CB81E4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5F3D544-83A0-4A9F-8BFD-CB304363D57D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A65712A-F19B-47AD-A1D6-86E657CE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5" name="Texto de Instrução">
            <a:extLst>
              <a:ext uri="{FF2B5EF4-FFF2-40B4-BE49-F238E27FC236}">
                <a16:creationId xmlns:a16="http://schemas.microsoft.com/office/drawing/2014/main" xmlns="" id="{3ED8775A-B032-408C-8F38-CB11D331925A}"/>
              </a:ext>
            </a:extLst>
          </p:cNvPr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dirty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i="1" dirty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7658061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xmlns="" id="{C0BF793B-8487-46A3-B957-40F665D51EFB}"/>
              </a:ext>
            </a:extLst>
          </p:cNvPr>
          <p:cNvGrpSpPr>
            <a:grpSpLocks/>
          </p:cNvGrpSpPr>
          <p:nvPr/>
        </p:nvGrpSpPr>
        <p:grpSpPr bwMode="auto">
          <a:xfrm>
            <a:off x="0" y="2514600"/>
            <a:ext cx="12192000" cy="3194050"/>
            <a:chOff x="647402" y="2514600"/>
            <a:chExt cx="10838688" cy="3194035"/>
          </a:xfrm>
        </p:grpSpPr>
        <p:grpSp>
          <p:nvGrpSpPr>
            <p:cNvPr id="5" name="Grupo 10">
              <a:extLst>
                <a:ext uri="{FF2B5EF4-FFF2-40B4-BE49-F238E27FC236}">
                  <a16:creationId xmlns:a16="http://schemas.microsoft.com/office/drawing/2014/main" xmlns="" id="{E841F2E6-2367-480D-8B6C-844FC9792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" name="Conector Reto 13">
                <a:extLst>
                  <a:ext uri="{FF2B5EF4-FFF2-40B4-BE49-F238E27FC236}">
                    <a16:creationId xmlns:a16="http://schemas.microsoft.com/office/drawing/2014/main" xmlns="" id="{4B297C77-F6AE-4475-BACB-C399CF380EF6}"/>
                  </a:ext>
                </a:extLst>
              </p:cNvPr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4">
                <a:extLst>
                  <a:ext uri="{FF2B5EF4-FFF2-40B4-BE49-F238E27FC236}">
                    <a16:creationId xmlns:a16="http://schemas.microsoft.com/office/drawing/2014/main" xmlns="" id="{3F923DDC-EACD-48F2-931B-843C1751769A}"/>
                  </a:ext>
                </a:extLst>
              </p:cNvPr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52956701-1680-4723-A08C-2F689E2ABB97}"/>
                </a:ext>
              </a:extLst>
            </p:cNvPr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14">
              <a:extLst>
                <a:ext uri="{FF2B5EF4-FFF2-40B4-BE49-F238E27FC236}">
                  <a16:creationId xmlns:a16="http://schemas.microsoft.com/office/drawing/2014/main" xmlns="" id="{56F1A797-FF8E-40B6-9977-CA6225FD37C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8" name="Conector Reto 11">
                <a:extLst>
                  <a:ext uri="{FF2B5EF4-FFF2-40B4-BE49-F238E27FC236}">
                    <a16:creationId xmlns:a16="http://schemas.microsoft.com/office/drawing/2014/main" xmlns="" id="{27A6AFD1-FE6F-4F8F-A213-20D62B67E8CC}"/>
                  </a:ext>
                </a:extLst>
              </p:cNvPr>
              <p:cNvCxnSpPr/>
              <p:nvPr/>
            </p:nvCxnSpPr>
            <p:spPr>
              <a:xfrm>
                <a:off x="508550" y="1565019"/>
                <a:ext cx="812901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2">
                <a:extLst>
                  <a:ext uri="{FF2B5EF4-FFF2-40B4-BE49-F238E27FC236}">
                    <a16:creationId xmlns:a16="http://schemas.microsoft.com/office/drawing/2014/main" xmlns="" id="{5D6CD7E3-43A4-4FB4-94FE-9CCE0E12FFF4}"/>
                  </a:ext>
                </a:extLst>
              </p:cNvPr>
              <p:cNvCxnSpPr/>
              <p:nvPr/>
            </p:nvCxnSpPr>
            <p:spPr>
              <a:xfrm>
                <a:off x="508550" y="1501519"/>
                <a:ext cx="8129017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7BC9EF2-BD56-4DC8-B414-64A98509D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xmlns="" id="{FA79C741-F0C7-4977-BA75-5B1AF33E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0ED23-9498-413D-BEFD-B79B392BAA05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xmlns="" id="{D5439A1D-C059-4542-AA5C-91AFF7C9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xmlns="" id="{F6C92BF0-9D97-4905-B01C-A7DCF5EC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2182-A6AA-47CF-A16E-823B9C7E5F2A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001904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0969305C-F6CA-4CE6-B218-6F023B56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2E37-EF1D-4297-ADAE-52171BDAF8AA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FFC424A1-B37C-42FF-AD9F-04E515CE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67675BB6-0831-4FC0-89E5-55D17ACE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599B-A0C9-41D4-9099-EFFE62106D94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034304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5DFC2149-6A16-4606-B0B0-A950F717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23D9-B698-4343-B4C9-F7CF36622A7F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BEECF0CC-3205-4BF9-A8A4-CDE712DD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0313BAE6-BBC4-4154-BDB7-EE229361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DD2A6-39E8-4730-A915-30520A981253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0734131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0E975C79-C84E-446E-8933-91863CC5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6266-A3FB-4AE6-BBC2-7FEC6AAFD056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14DC4B44-0212-422B-B091-AA137D18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D8BEA813-B317-45A0-BB77-D6175633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B05B-CABE-42D8-BE0F-EBCC2A3B43EF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146873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1DB530E-7A19-4FC8-B761-C34F5B88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48B13-906C-4062-B71F-2EB38ECA9612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DB99568-34CD-40B3-88DE-18CDA8F6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C266CAB-793B-4121-927E-C1017A84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D37A1-AECF-4941-A3F0-E9180D5618FB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030955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AC9EB704-BA35-4EC8-9C9D-CDE2583F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9C68-E90D-41F8-98C4-D3082985E614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3F9599E7-B48E-403F-A131-E322BAED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70AE95-C26F-4C1C-83C9-33F92A20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427DE-4749-4D69-BA89-4FCED0A4AA1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684368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12EEE67C-60B8-4A02-AD98-5C26981D72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0461060-46D1-48AF-A79D-90099DC08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  <a:p>
            <a:pPr lvl="5"/>
            <a:r>
              <a:rPr lang="pt-BR" noProof="0" dirty="0"/>
              <a:t>Sexto nível</a:t>
            </a:r>
          </a:p>
          <a:p>
            <a:pPr lvl="6"/>
            <a:r>
              <a:rPr lang="pt-BR" noProof="0" dirty="0"/>
              <a:t>Sétimo nível</a:t>
            </a:r>
          </a:p>
          <a:p>
            <a:pPr lvl="7"/>
            <a:r>
              <a:rPr lang="pt-BR" noProof="0" dirty="0"/>
              <a:t>Oito nível</a:t>
            </a:r>
          </a:p>
          <a:p>
            <a:pPr lvl="8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3B48C6-E0EB-4853-BA7F-6B9FE7E90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79310-89E9-45EC-8541-F5E10B2A3C30}" type="datetime1">
              <a:rPr lang="pt-BR"/>
              <a:pPr>
                <a:defRPr/>
              </a:pPr>
              <a:t>15/06/2019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33B0E4-10A5-47C0-8F36-45A572E20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46533F2-F154-4BA5-9FAE-5552C32B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D8F88"/>
                </a:solidFill>
                <a:latin typeface="Euphemia" panose="020B0503040102020104" pitchFamily="34" charset="0"/>
              </a:defRPr>
            </a:lvl1pPr>
          </a:lstStyle>
          <a:p>
            <a:fld id="{44427FE2-95C7-4C6E-ADD4-C892FFBAD1FB}" type="slidenum">
              <a:rPr lang="pt-BR" altLang="pt-BR"/>
              <a:pPr/>
              <a:t>‹nº›</a:t>
            </a:fld>
            <a:endParaRPr lang="pt-BR" altLang="pt-BR" dirty="0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xmlns="" id="{6BFDB988-C32B-46AF-A835-91DA9912830B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xmlns="" id="{97740066-9374-426D-8DF1-9F34C78C4664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xmlns="" id="{3673BF08-D455-48AA-9859-133C3D6C2F76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74" r:id="rId3"/>
    <p:sldLayoutId id="2147483675" r:id="rId4"/>
    <p:sldLayoutId id="2147483667" r:id="rId5"/>
    <p:sldLayoutId id="2147483668" r:id="rId6"/>
    <p:sldLayoutId id="2147483669" r:id="rId7"/>
    <p:sldLayoutId id="2147483676" r:id="rId8"/>
    <p:sldLayoutId id="2147483670" r:id="rId9"/>
    <p:sldLayoutId id="2147483671" r:id="rId10"/>
    <p:sldLayoutId id="2147483672" r:id="rId11"/>
    <p:sldLayoutId id="2147483677" r:id="rId12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F25FBFA-681E-4C4B-9502-CE4AE8AB1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33" y="21295"/>
            <a:ext cx="12214433" cy="6804476"/>
          </a:xfrm>
          <a:prstGeom prst="rect">
            <a:avLst/>
          </a:prstGeom>
        </p:spPr>
      </p:pic>
      <p:pic>
        <p:nvPicPr>
          <p:cNvPr id="8198" name="Imagem 9">
            <a:extLst>
              <a:ext uri="{FF2B5EF4-FFF2-40B4-BE49-F238E27FC236}">
                <a16:creationId xmlns:a16="http://schemas.microsoft.com/office/drawing/2014/main" xmlns="" id="{E4BEDD05-2B4A-43FA-B856-74F49FBF8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181100"/>
            <a:ext cx="104743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Espaço Reservado para Conteúdo 3">
            <a:extLst>
              <a:ext uri="{FF2B5EF4-FFF2-40B4-BE49-F238E27FC236}">
                <a16:creationId xmlns:a16="http://schemas.microsoft.com/office/drawing/2014/main" xmlns="" id="{43EC032D-AA94-424E-810C-F719447C5111}"/>
              </a:ext>
            </a:extLst>
          </p:cNvPr>
          <p:cNvSpPr txBox="1">
            <a:spLocks/>
          </p:cNvSpPr>
          <p:nvPr/>
        </p:nvSpPr>
        <p:spPr bwMode="auto">
          <a:xfrm>
            <a:off x="331736" y="1562466"/>
            <a:ext cx="1095375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286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pt-BR" altLang="pt-BR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pt-BR" altLang="pt-BR" sz="2000" b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altLang="pt-BR" sz="16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DEF086EC-59D8-4369-B456-49C5B6EB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321" y="5781168"/>
            <a:ext cx="6369357" cy="1129079"/>
          </a:xfrm>
        </p:spPr>
        <p:txBody>
          <a:bodyPr>
            <a:normAutofit/>
          </a:bodyPr>
          <a:lstStyle/>
          <a:p>
            <a:pPr indent="-216000" algn="ctr" fontAlgn="auto">
              <a:spcAft>
                <a:spcPts val="0"/>
              </a:spcAft>
              <a:defRPr/>
            </a:pPr>
            <a:r>
              <a:rPr lang="en-US" sz="54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Fabio Farago</a:t>
            </a:r>
            <a:endParaRPr lang="pt-PT" sz="5400" b="1" i="1" dirty="0"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61DE6A44-9EC0-480B-A65C-2E350190D537}"/>
              </a:ext>
            </a:extLst>
          </p:cNvPr>
          <p:cNvSpPr txBox="1">
            <a:spLocks/>
          </p:cNvSpPr>
          <p:nvPr/>
        </p:nvSpPr>
        <p:spPr>
          <a:xfrm>
            <a:off x="-22433" y="21295"/>
            <a:ext cx="12125739" cy="2081825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INNOVATION BY RUSSIAN EMNES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0580FD8E-EC76-438D-9A84-7F269585EC0E}"/>
              </a:ext>
            </a:extLst>
          </p:cNvPr>
          <p:cNvSpPr txBox="1">
            <a:spLocks/>
          </p:cNvSpPr>
          <p:nvPr/>
        </p:nvSpPr>
        <p:spPr>
          <a:xfrm>
            <a:off x="563561" y="3418066"/>
            <a:ext cx="10953750" cy="22499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 algn="ctr" fontAlgn="auto">
              <a:spcAft>
                <a:spcPts val="0"/>
              </a:spcAft>
              <a:defRPr/>
            </a:pPr>
            <a:r>
              <a:rPr lang="en-US" sz="46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SERGEY FILIPPOV AND ALEXANDER SETTLES</a:t>
            </a:r>
          </a:p>
        </p:txBody>
      </p:sp>
    </p:spTree>
    <p:extLst>
      <p:ext uri="{BB962C8B-B14F-4D97-AF65-F5344CB8AC3E}">
        <p14:creationId xmlns:p14="http://schemas.microsoft.com/office/powerpoint/2010/main" val="362757014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INTRODUCTION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452712"/>
            <a:ext cx="10915924" cy="4918591"/>
          </a:xfrm>
        </p:spPr>
        <p:txBody>
          <a:bodyPr>
            <a:normAutofit fontScale="92500" lnSpcReduction="20000"/>
          </a:bodyPr>
          <a:lstStyle/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Russian firms lack innovation and value creation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Lack of economic incentive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Lack of market orientation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Russia inherited Soviet Science and Technology (S&amp;T)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2000 – Dependent on natural resources </a:t>
            </a:r>
            <a:r>
              <a:rPr lang="en-US" sz="1100" i="1" dirty="0"/>
              <a:t>(80% of exports)</a:t>
            </a:r>
            <a:endParaRPr lang="en-US" sz="1900" i="1" dirty="0"/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Dmitry Medvedev </a:t>
            </a:r>
            <a:r>
              <a:rPr lang="en-US" sz="1200" i="1" dirty="0"/>
              <a:t>(2008-2012)</a:t>
            </a:r>
            <a:endParaRPr lang="en-US" sz="2800" i="1" dirty="0"/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Russian multinational still under-researched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Patents</a:t>
            </a:r>
          </a:p>
          <a:p>
            <a:pPr lvl="1" indent="-216000" algn="just"/>
            <a:endParaRPr lang="en-US" sz="1400" i="1" dirty="0"/>
          </a:p>
          <a:p>
            <a:pPr lvl="2" indent="-216000" algn="ctr"/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30FADBC-37FB-418D-BC23-B732F4FF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629" y="4099561"/>
            <a:ext cx="3730372" cy="2758439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6C0AF751-4B37-4606-B854-3A85E75F416F}"/>
              </a:ext>
            </a:extLst>
          </p:cNvPr>
          <p:cNvCxnSpPr>
            <a:cxnSpLocks/>
          </p:cNvCxnSpPr>
          <p:nvPr/>
        </p:nvCxnSpPr>
        <p:spPr>
          <a:xfrm>
            <a:off x="4084320" y="4709160"/>
            <a:ext cx="42672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MACRO-VIEW AND PUBLIC POLICY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452712"/>
            <a:ext cx="11547390" cy="5199389"/>
          </a:xfrm>
        </p:spPr>
        <p:txBody>
          <a:bodyPr>
            <a:normAutofit fontScale="92500" lnSpcReduction="20000"/>
          </a:bodyPr>
          <a:lstStyle/>
          <a:p>
            <a:pPr lvl="1" indent="-216000" algn="just">
              <a:lnSpc>
                <a:spcPct val="150000"/>
              </a:lnSpc>
            </a:pPr>
            <a:r>
              <a:rPr lang="en-US" sz="2400" i="1" dirty="0"/>
              <a:t>Soviet leadership gave priority to S&amp;T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400" i="1" dirty="0"/>
              <a:t>The economy was very resistant to innovation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400" i="1" dirty="0"/>
              <a:t>1990-2000 - transition to a market economy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400" i="1" dirty="0"/>
              <a:t>Potential for innovation constrained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400" i="1" dirty="0"/>
              <a:t>Russian leadership established:</a:t>
            </a:r>
          </a:p>
          <a:p>
            <a:pPr lvl="2" indent="-216000" algn="just">
              <a:lnSpc>
                <a:spcPct val="150000"/>
              </a:lnSpc>
            </a:pPr>
            <a:r>
              <a:rPr lang="en-US" sz="1900" i="1" dirty="0"/>
              <a:t>Commission of High Technology in 2007</a:t>
            </a:r>
          </a:p>
          <a:p>
            <a:pPr lvl="2" indent="-216000" algn="just">
              <a:lnSpc>
                <a:spcPct val="150000"/>
              </a:lnSpc>
            </a:pPr>
            <a:r>
              <a:rPr lang="en-US" sz="1900" i="1" dirty="0"/>
              <a:t>Commission for Modernization of and Technological development</a:t>
            </a:r>
          </a:p>
          <a:p>
            <a:pPr lvl="2" indent="-216000" algn="just">
              <a:lnSpc>
                <a:spcPct val="150000"/>
              </a:lnSpc>
            </a:pPr>
            <a:r>
              <a:rPr lang="en-US" sz="1900" i="1" dirty="0"/>
              <a:t>Funding to innovation: </a:t>
            </a:r>
            <a:r>
              <a:rPr lang="en-US" sz="1900" i="1" dirty="0" err="1"/>
              <a:t>Rosnano</a:t>
            </a:r>
            <a:r>
              <a:rPr lang="en-US" sz="1900" i="1" dirty="0"/>
              <a:t> (</a:t>
            </a:r>
            <a:r>
              <a:rPr lang="en-US" sz="1900" i="1" dirty="0" err="1"/>
              <a:t>nano</a:t>
            </a:r>
            <a:r>
              <a:rPr lang="en-US" sz="1900" i="1" dirty="0"/>
              <a:t>-technologies); </a:t>
            </a:r>
            <a:r>
              <a:rPr lang="en-US" sz="1900" i="1" dirty="0" err="1"/>
              <a:t>Rosatom</a:t>
            </a:r>
            <a:r>
              <a:rPr lang="en-US" sz="1900" i="1" dirty="0"/>
              <a:t> (nuclear technologies); </a:t>
            </a:r>
            <a:r>
              <a:rPr lang="en-US" sz="1900" i="1" dirty="0" err="1"/>
              <a:t>Rostekhnologii</a:t>
            </a:r>
            <a:r>
              <a:rPr lang="en-US" sz="1900" i="1" dirty="0"/>
              <a:t> (high-tech industrial products)</a:t>
            </a:r>
          </a:p>
          <a:p>
            <a:pPr lvl="2" indent="-216000" algn="just">
              <a:lnSpc>
                <a:spcPct val="150000"/>
              </a:lnSpc>
            </a:pPr>
            <a:r>
              <a:rPr lang="en-US" sz="1900" i="1" dirty="0"/>
              <a:t>2011 Plan to increase innovations by 40-50% by 2020 (5-10% of global high tech market)</a:t>
            </a:r>
            <a:endParaRPr lang="en-US" sz="1800" i="1" dirty="0"/>
          </a:p>
          <a:p>
            <a:pPr lvl="1" indent="-216000" algn="just">
              <a:lnSpc>
                <a:spcPct val="150000"/>
              </a:lnSpc>
            </a:pPr>
            <a:r>
              <a:rPr lang="en-US" sz="2400" i="1" dirty="0"/>
              <a:t>Despite the actions, the innovation situation still very disappointing</a:t>
            </a:r>
          </a:p>
          <a:p>
            <a:pPr lvl="1" indent="-216000" algn="just"/>
            <a:endParaRPr lang="en-US" sz="1400" i="1" dirty="0"/>
          </a:p>
          <a:p>
            <a:pPr lvl="2" indent="-216000" algn="ctr"/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64D798D-32EC-4CDD-85AF-043BD753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721" y="1346110"/>
            <a:ext cx="3246120" cy="3431789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2A5834BA-5488-4EDE-A444-5D5FAB0D6CE1}"/>
              </a:ext>
            </a:extLst>
          </p:cNvPr>
          <p:cNvCxnSpPr>
            <a:cxnSpLocks/>
          </p:cNvCxnSpPr>
          <p:nvPr/>
        </p:nvCxnSpPr>
        <p:spPr>
          <a:xfrm flipV="1">
            <a:off x="5900701" y="3062004"/>
            <a:ext cx="2908019" cy="12090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INNOVATION IN COMPARISON TO BRIC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1BFD49D-F0EE-4BAC-840F-8619B03F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2774164" y="1604321"/>
            <a:ext cx="9279472" cy="4905393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5" y="1452712"/>
            <a:ext cx="3066035" cy="4918591"/>
          </a:xfrm>
        </p:spPr>
        <p:txBody>
          <a:bodyPr>
            <a:normAutofit/>
          </a:bodyPr>
          <a:lstStyle/>
          <a:p>
            <a:pPr indent="-216000">
              <a:lnSpc>
                <a:spcPct val="150000"/>
              </a:lnSpc>
            </a:pPr>
            <a:r>
              <a:rPr lang="en-US" sz="1900" i="1" dirty="0"/>
              <a:t>R&amp;D by Russian firms remain very scarce</a:t>
            </a:r>
          </a:p>
          <a:p>
            <a:pPr indent="-216000">
              <a:lnSpc>
                <a:spcPct val="150000"/>
              </a:lnSpc>
            </a:pPr>
            <a:r>
              <a:rPr lang="en-US" sz="1900" i="1" dirty="0"/>
              <a:t>Among the top 1000-1400 global companies in the scoreboard with highest R&amp;D investment, Russia is represented only by Gazprom, and later by Lukoil and </a:t>
            </a:r>
            <a:r>
              <a:rPr lang="en-US" sz="1900" i="1" dirty="0" err="1"/>
              <a:t>AvtoVAZ</a:t>
            </a:r>
            <a:endParaRPr lang="en-US" sz="1900" i="1" dirty="0"/>
          </a:p>
          <a:p>
            <a:pPr lvl="1" indent="-216000" algn="just"/>
            <a:endParaRPr lang="en-US" sz="1400" i="1" dirty="0"/>
          </a:p>
          <a:p>
            <a:pPr lvl="2" indent="-216000" algn="ctr"/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9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DD66C0C-EB22-4D1E-8412-6518B40BD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1534089" y="1447548"/>
            <a:ext cx="8824663" cy="5415614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INNOVATION AND INTERNACIONALIZATION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AEFE6BE-8E12-4A61-8EBB-782D7BBE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693" y="5425430"/>
            <a:ext cx="1377360" cy="13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CONCLUSION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452712"/>
            <a:ext cx="10915924" cy="4918591"/>
          </a:xfrm>
        </p:spPr>
        <p:txBody>
          <a:bodyPr>
            <a:normAutofit fontScale="92500" lnSpcReduction="20000"/>
          </a:bodyPr>
          <a:lstStyle/>
          <a:p>
            <a:pPr lvl="1" indent="-216000" algn="just">
              <a:lnSpc>
                <a:spcPct val="120000"/>
              </a:lnSpc>
            </a:pPr>
            <a:r>
              <a:rPr lang="en-US" sz="2800" b="1" i="1" dirty="0"/>
              <a:t>What prevents Russian firms from being more innovative and competing globally using innovation as a competitive advantage?</a:t>
            </a:r>
          </a:p>
          <a:p>
            <a:pPr lvl="2" indent="-216000" algn="just">
              <a:lnSpc>
                <a:spcPct val="120000"/>
              </a:lnSpc>
            </a:pPr>
            <a:r>
              <a:rPr lang="en-US" sz="2600" i="1" dirty="0"/>
              <a:t>The problem is not on supply side (education)</a:t>
            </a:r>
          </a:p>
          <a:p>
            <a:pPr lvl="2" indent="-216000" algn="just">
              <a:lnSpc>
                <a:spcPct val="120000"/>
              </a:lnSpc>
            </a:pPr>
            <a:r>
              <a:rPr lang="en-US" sz="2600" i="1" dirty="0"/>
              <a:t>But in the commercialization:</a:t>
            </a:r>
          </a:p>
          <a:p>
            <a:pPr lvl="4" indent="-216000" algn="just">
              <a:lnSpc>
                <a:spcPct val="120000"/>
              </a:lnSpc>
            </a:pPr>
            <a:r>
              <a:rPr lang="en-US" sz="2600" i="1" dirty="0"/>
              <a:t>Weak institutional environment</a:t>
            </a:r>
          </a:p>
          <a:p>
            <a:pPr lvl="4" indent="-216000" algn="just">
              <a:lnSpc>
                <a:spcPct val="120000"/>
              </a:lnSpc>
            </a:pPr>
            <a:r>
              <a:rPr lang="en-US" sz="2600" i="1" dirty="0"/>
              <a:t>Endemic corruption</a:t>
            </a:r>
          </a:p>
          <a:p>
            <a:pPr lvl="4" indent="-216000" algn="just">
              <a:lnSpc>
                <a:spcPct val="120000"/>
              </a:lnSpc>
            </a:pPr>
            <a:r>
              <a:rPr lang="en-US" sz="2600" i="1" dirty="0"/>
              <a:t>Ineffective law system</a:t>
            </a:r>
          </a:p>
          <a:p>
            <a:pPr lvl="4" indent="-216000" algn="just">
              <a:lnSpc>
                <a:spcPct val="120000"/>
              </a:lnSpc>
            </a:pPr>
            <a:r>
              <a:rPr lang="en-US" sz="2600" i="1" dirty="0"/>
              <a:t>Excessive government intervention</a:t>
            </a:r>
          </a:p>
          <a:p>
            <a:pPr lvl="1" indent="-216000" algn="just">
              <a:lnSpc>
                <a:spcPct val="120000"/>
              </a:lnSpc>
            </a:pPr>
            <a:r>
              <a:rPr lang="en-US" sz="2800" i="1" dirty="0"/>
              <a:t>Russian government acknowledge this major problem</a:t>
            </a:r>
          </a:p>
          <a:p>
            <a:pPr lvl="2" indent="-216000" algn="just">
              <a:lnSpc>
                <a:spcPct val="120000"/>
              </a:lnSpc>
            </a:pPr>
            <a:r>
              <a:rPr lang="en-US" sz="2600" i="1" dirty="0"/>
              <a:t>State owned corporations are being instructed to design and fund innovation </a:t>
            </a:r>
            <a:r>
              <a:rPr lang="en-US" sz="2600" i="1" dirty="0" err="1"/>
              <a:t>programmes</a:t>
            </a:r>
            <a:endParaRPr lang="en-US" sz="2600" i="1" dirty="0"/>
          </a:p>
          <a:p>
            <a:pPr lvl="1" indent="-216000" algn="just">
              <a:lnSpc>
                <a:spcPct val="120000"/>
              </a:lnSpc>
            </a:pPr>
            <a:endParaRPr lang="en-US" sz="1400" i="1" dirty="0"/>
          </a:p>
          <a:p>
            <a:pPr lvl="2" indent="-216000" algn="ctr">
              <a:lnSpc>
                <a:spcPct val="120000"/>
              </a:lnSpc>
            </a:pPr>
            <a:endParaRPr lang="en-US" sz="3000" i="1" dirty="0"/>
          </a:p>
          <a:p>
            <a:pPr indent="-216000" algn="ctr">
              <a:lnSpc>
                <a:spcPct val="120000"/>
              </a:lnSpc>
            </a:pPr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A4CCECD-25F7-432A-984D-4D828794B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894" y="2610356"/>
            <a:ext cx="2236462" cy="233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AB3FBD7-46E7-4E7F-94B3-600B32D4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69" y="1192448"/>
            <a:ext cx="10143560" cy="1614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7E0FDC6-741A-4CB4-8F14-7475961D4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433" y="21295"/>
            <a:ext cx="12214433" cy="6804476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23659F19-8DAE-40F8-8CEF-DF50C8CF3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48874"/>
            <a:ext cx="11176000" cy="4267200"/>
          </a:xfrm>
        </p:spPr>
        <p:txBody>
          <a:bodyPr/>
          <a:lstStyle/>
          <a:p>
            <a:pPr indent="-216000" algn="just" fontAlgn="auto">
              <a:spcAft>
                <a:spcPts val="0"/>
              </a:spcAft>
              <a:defRPr/>
            </a:pPr>
            <a:endParaRPr lang="pt-BR" sz="2400" dirty="0"/>
          </a:p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F4EEC36-F564-454E-9EA9-40CF1792BF70}"/>
              </a:ext>
            </a:extLst>
          </p:cNvPr>
          <p:cNvSpPr txBox="1">
            <a:spLocks/>
          </p:cNvSpPr>
          <p:nvPr/>
        </p:nvSpPr>
        <p:spPr>
          <a:xfrm>
            <a:off x="706187" y="1797050"/>
            <a:ext cx="11176000" cy="42672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dirty="0"/>
          </a:p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4EA78AC-7F14-4D13-97C8-67C363945F68}"/>
              </a:ext>
            </a:extLst>
          </p:cNvPr>
          <p:cNvSpPr txBox="1">
            <a:spLocks/>
          </p:cNvSpPr>
          <p:nvPr/>
        </p:nvSpPr>
        <p:spPr>
          <a:xfrm>
            <a:off x="576224" y="-2437"/>
            <a:ext cx="11107776" cy="1443829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en-US" sz="5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V Boli" panose="02000500030200090000" pitchFamily="2" charset="0"/>
                <a:ea typeface="Gungsuh" panose="02030600000101010101" pitchFamily="18" charset="-127"/>
                <a:cs typeface="MV Boli" panose="02000500030200090000" pitchFamily="2" charset="0"/>
              </a:rPr>
              <a:t>THANKS FOR THE ATTENTION!!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C50F673F-8742-4E9D-BACA-1D084C0FB2F2}"/>
              </a:ext>
            </a:extLst>
          </p:cNvPr>
          <p:cNvSpPr txBox="1">
            <a:spLocks/>
          </p:cNvSpPr>
          <p:nvPr/>
        </p:nvSpPr>
        <p:spPr>
          <a:xfrm>
            <a:off x="3109508" y="5748516"/>
            <a:ext cx="6369357" cy="11290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 algn="ctr" fontAlgn="auto">
              <a:spcAft>
                <a:spcPts val="0"/>
              </a:spcAft>
              <a:defRPr/>
            </a:pPr>
            <a:r>
              <a:rPr lang="en-US" sz="54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Fabio Farago</a:t>
            </a:r>
            <a:endParaRPr lang="pt-PT" sz="5400" b="1" i="1" dirty="0"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27490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 com design de faixa listrado (widescreen)</Template>
  <TotalTime>0</TotalTime>
  <Words>271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Aharoni</vt:lpstr>
      <vt:lpstr>Arial</vt:lpstr>
      <vt:lpstr>Euphemia</vt:lpstr>
      <vt:lpstr>Georgia</vt:lpstr>
      <vt:lpstr>Gungsuh</vt:lpstr>
      <vt:lpstr>MV Boli</vt:lpstr>
      <vt:lpstr>Plantagenet Cherokee</vt:lpstr>
      <vt:lpstr>Wingdings</vt:lpstr>
      <vt:lpstr>Literatura Acadêmica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2017-04-06T10:27:24Z</dcterms:created>
  <dcterms:modified xsi:type="dcterms:W3CDTF">2019-06-16T00:35:32Z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APDescription">
    <vt:lpwstr/>
  </property>
  <property fmtid="{D5CDD505-2E9C-101B-9397-08002B2CF9AE}" pid="9" name="AssetExpire">
    <vt:lpwstr/>
  </property>
  <property fmtid="{D5CDD505-2E9C-101B-9397-08002B2CF9AE}" pid="10" name="CampaignTagsTaxHTField0">
    <vt:lpwstr/>
  </property>
  <property fmtid="{D5CDD505-2E9C-101B-9397-08002B2CF9AE}" pid="11" name="IntlLangReviewDate">
    <vt:lpwstr/>
  </property>
  <property fmtid="{D5CDD505-2E9C-101B-9397-08002B2CF9AE}" pid="12" name="TPFriendlyName">
    <vt:lpwstr/>
  </property>
  <property fmtid="{D5CDD505-2E9C-101B-9397-08002B2CF9AE}" pid="13" name="IntlLangReview">
    <vt:lpwstr/>
  </property>
  <property fmtid="{D5CDD505-2E9C-101B-9397-08002B2CF9AE}" pid="14" name="LocLastLocAttemptVersionLookup">
    <vt:lpwstr/>
  </property>
  <property fmtid="{D5CDD505-2E9C-101B-9397-08002B2CF9AE}" pid="15" name="PolicheckWords">
    <vt:lpwstr/>
  </property>
  <property fmtid="{D5CDD505-2E9C-101B-9397-08002B2CF9AE}" pid="16" name="SubmitterId">
    <vt:lpwstr/>
  </property>
  <property fmtid="{D5CDD505-2E9C-101B-9397-08002B2CF9AE}" pid="17" name="AcquiredFrom">
    <vt:lpwstr/>
  </property>
  <property fmtid="{D5CDD505-2E9C-101B-9397-08002B2CF9AE}" pid="18" name="EditorialStatus">
    <vt:lpwstr/>
  </property>
  <property fmtid="{D5CDD505-2E9C-101B-9397-08002B2CF9AE}" pid="19" name="Markets">
    <vt:lpwstr/>
  </property>
  <property fmtid="{D5CDD505-2E9C-101B-9397-08002B2CF9AE}" pid="20" name="OriginAsset">
    <vt:lpwstr/>
  </property>
  <property fmtid="{D5CDD505-2E9C-101B-9397-08002B2CF9AE}" pid="21" name="AssetStart">
    <vt:lpwstr/>
  </property>
  <property fmtid="{D5CDD505-2E9C-101B-9397-08002B2CF9AE}" pid="22" name="FriendlyTitle">
    <vt:lpwstr/>
  </property>
  <property fmtid="{D5CDD505-2E9C-101B-9397-08002B2CF9AE}" pid="23" name="MarketSpecific">
    <vt:lpwstr/>
  </property>
  <property fmtid="{D5CDD505-2E9C-101B-9397-08002B2CF9AE}" pid="24" name="TPNamespace">
    <vt:lpwstr/>
  </property>
  <property fmtid="{D5CDD505-2E9C-101B-9397-08002B2CF9AE}" pid="25" name="PublishStatusLookup">
    <vt:lpwstr/>
  </property>
  <property fmtid="{D5CDD505-2E9C-101B-9397-08002B2CF9AE}" pid="26" name="APAuthor">
    <vt:lpwstr/>
  </property>
  <property fmtid="{D5CDD505-2E9C-101B-9397-08002B2CF9AE}" pid="27" name="TPCommandLine">
    <vt:lpwstr/>
  </property>
  <property fmtid="{D5CDD505-2E9C-101B-9397-08002B2CF9AE}" pid="28" name="IntlLangReviewer">
    <vt:lpwstr/>
  </property>
  <property fmtid="{D5CDD505-2E9C-101B-9397-08002B2CF9AE}" pid="29" name="OpenTemplate">
    <vt:lpwstr/>
  </property>
  <property fmtid="{D5CDD505-2E9C-101B-9397-08002B2CF9AE}" pid="30" name="CSXSubmissionDate">
    <vt:lpwstr/>
  </property>
  <property fmtid="{D5CDD505-2E9C-101B-9397-08002B2CF9AE}" pid="31" name="TaxCatchAll">
    <vt:lpwstr/>
  </property>
  <property fmtid="{D5CDD505-2E9C-101B-9397-08002B2CF9AE}" pid="32" name="Manager">
    <vt:lpwstr/>
  </property>
  <property fmtid="{D5CDD505-2E9C-101B-9397-08002B2CF9AE}" pid="33" name="NumericId">
    <vt:lpwstr/>
  </property>
  <property fmtid="{D5CDD505-2E9C-101B-9397-08002B2CF9AE}" pid="34" name="ParentAssetId">
    <vt:lpwstr/>
  </property>
  <property fmtid="{D5CDD505-2E9C-101B-9397-08002B2CF9AE}" pid="35" name="OriginalSourceMarket">
    <vt:lpwstr/>
  </property>
  <property fmtid="{D5CDD505-2E9C-101B-9397-08002B2CF9AE}" pid="36" name="ApprovalStatus">
    <vt:lpwstr/>
  </property>
  <property fmtid="{D5CDD505-2E9C-101B-9397-08002B2CF9AE}" pid="37" name="TPComponent">
    <vt:lpwstr/>
  </property>
  <property fmtid="{D5CDD505-2E9C-101B-9397-08002B2CF9AE}" pid="38" name="EditorialTags">
    <vt:lpwstr/>
  </property>
  <property fmtid="{D5CDD505-2E9C-101B-9397-08002B2CF9AE}" pid="39" name="TPExecutable">
    <vt:lpwstr/>
  </property>
  <property fmtid="{D5CDD505-2E9C-101B-9397-08002B2CF9AE}" pid="40" name="TPLaunchHelpLink">
    <vt:lpwstr/>
  </property>
  <property fmtid="{D5CDD505-2E9C-101B-9397-08002B2CF9AE}" pid="41" name="LocComments">
    <vt:lpwstr/>
  </property>
  <property fmtid="{D5CDD505-2E9C-101B-9397-08002B2CF9AE}" pid="42" name="LocRecommendedHandoff">
    <vt:lpwstr/>
  </property>
  <property fmtid="{D5CDD505-2E9C-101B-9397-08002B2CF9AE}" pid="43" name="SourceTitle">
    <vt:lpwstr/>
  </property>
  <property fmtid="{D5CDD505-2E9C-101B-9397-08002B2CF9AE}" pid="44" name="CSXUpdate">
    <vt:lpwstr/>
  </property>
  <property fmtid="{D5CDD505-2E9C-101B-9397-08002B2CF9AE}" pid="45" name="IntlLocPriority">
    <vt:lpwstr/>
  </property>
  <property fmtid="{D5CDD505-2E9C-101B-9397-08002B2CF9AE}" pid="46" name="UAProjectedTotalWords">
    <vt:lpwstr/>
  </property>
  <property fmtid="{D5CDD505-2E9C-101B-9397-08002B2CF9AE}" pid="47" name="AssetType">
    <vt:lpwstr/>
  </property>
  <property fmtid="{D5CDD505-2E9C-101B-9397-08002B2CF9AE}" pid="48" name="MachineTranslated">
    <vt:lpwstr/>
  </property>
  <property fmtid="{D5CDD505-2E9C-101B-9397-08002B2CF9AE}" pid="49" name="OutputCachingOn">
    <vt:lpwstr/>
  </property>
  <property fmtid="{D5CDD505-2E9C-101B-9397-08002B2CF9AE}" pid="50" name="TemplateStatus">
    <vt:lpwstr/>
  </property>
  <property fmtid="{D5CDD505-2E9C-101B-9397-08002B2CF9AE}" pid="51" name="IsSearchable">
    <vt:lpwstr/>
  </property>
  <property fmtid="{D5CDD505-2E9C-101B-9397-08002B2CF9AE}" pid="52" name="ContentItem">
    <vt:lpwstr/>
  </property>
  <property fmtid="{D5CDD505-2E9C-101B-9397-08002B2CF9AE}" pid="53" name="HandoffToMSDN">
    <vt:lpwstr/>
  </property>
  <property fmtid="{D5CDD505-2E9C-101B-9397-08002B2CF9AE}" pid="54" name="ShowIn">
    <vt:lpwstr/>
  </property>
  <property fmtid="{D5CDD505-2E9C-101B-9397-08002B2CF9AE}" pid="55" name="ThumbnailAssetId">
    <vt:lpwstr/>
  </property>
  <property fmtid="{D5CDD505-2E9C-101B-9397-08002B2CF9AE}" pid="56" name="UALocComments">
    <vt:lpwstr/>
  </property>
  <property fmtid="{D5CDD505-2E9C-101B-9397-08002B2CF9AE}" pid="57" name="UALocRecommendation">
    <vt:lpwstr/>
  </property>
  <property fmtid="{D5CDD505-2E9C-101B-9397-08002B2CF9AE}" pid="58" name="LastModifiedDateTime">
    <vt:lpwstr/>
  </property>
  <property fmtid="{D5CDD505-2E9C-101B-9397-08002B2CF9AE}" pid="59" name="LegacyData">
    <vt:lpwstr/>
  </property>
  <property fmtid="{D5CDD505-2E9C-101B-9397-08002B2CF9AE}" pid="60" name="LocManualTestRequired">
    <vt:lpwstr/>
  </property>
  <property fmtid="{D5CDD505-2E9C-101B-9397-08002B2CF9AE}" pid="61" name="LocMarketGroupTiers2">
    <vt:lpwstr/>
  </property>
  <property fmtid="{D5CDD505-2E9C-101B-9397-08002B2CF9AE}" pid="62" name="ClipArtFilename">
    <vt:lpwstr/>
  </property>
  <property fmtid="{D5CDD505-2E9C-101B-9397-08002B2CF9AE}" pid="63" name="TPApplication">
    <vt:lpwstr/>
  </property>
  <property fmtid="{D5CDD505-2E9C-101B-9397-08002B2CF9AE}" pid="64" name="CSXHash">
    <vt:lpwstr/>
  </property>
  <property fmtid="{D5CDD505-2E9C-101B-9397-08002B2CF9AE}" pid="65" name="DirectSourceMarket">
    <vt:lpwstr/>
  </property>
  <property fmtid="{D5CDD505-2E9C-101B-9397-08002B2CF9AE}" pid="66" name="PrimaryImageGen">
    <vt:lpwstr/>
  </property>
  <property fmtid="{D5CDD505-2E9C-101B-9397-08002B2CF9AE}" pid="67" name="PlannedPubDate">
    <vt:lpwstr/>
  </property>
  <property fmtid="{D5CDD505-2E9C-101B-9397-08002B2CF9AE}" pid="68" name="CSXSubmissionMarket">
    <vt:lpwstr/>
  </property>
  <property fmtid="{D5CDD505-2E9C-101B-9397-08002B2CF9AE}" pid="69" name="Downloads">
    <vt:lpwstr/>
  </property>
  <property fmtid="{D5CDD505-2E9C-101B-9397-08002B2CF9AE}" pid="70" name="ArtSampleDocs">
    <vt:lpwstr/>
  </property>
  <property fmtid="{D5CDD505-2E9C-101B-9397-08002B2CF9AE}" pid="71" name="TrustLevel">
    <vt:lpwstr/>
  </property>
  <property fmtid="{D5CDD505-2E9C-101B-9397-08002B2CF9AE}" pid="72" name="BlockPublish">
    <vt:lpwstr/>
  </property>
  <property fmtid="{D5CDD505-2E9C-101B-9397-08002B2CF9AE}" pid="73" name="TPLaunchHelpLinkType">
    <vt:lpwstr/>
  </property>
  <property fmtid="{D5CDD505-2E9C-101B-9397-08002B2CF9AE}" pid="74" name="LocalizationTagsTaxHTField0">
    <vt:lpwstr/>
  </property>
  <property fmtid="{D5CDD505-2E9C-101B-9397-08002B2CF9AE}" pid="75" name="BusinessGroup">
    <vt:lpwstr/>
  </property>
  <property fmtid="{D5CDD505-2E9C-101B-9397-08002B2CF9AE}" pid="76" name="Providers">
    <vt:lpwstr/>
  </property>
  <property fmtid="{D5CDD505-2E9C-101B-9397-08002B2CF9AE}" pid="77" name="TemplateTemplateType">
    <vt:lpwstr/>
  </property>
  <property fmtid="{D5CDD505-2E9C-101B-9397-08002B2CF9AE}" pid="78" name="TimesCloned">
    <vt:lpwstr/>
  </property>
  <property fmtid="{D5CDD505-2E9C-101B-9397-08002B2CF9AE}" pid="79" name="TPAppVersion">
    <vt:lpwstr/>
  </property>
  <property fmtid="{D5CDD505-2E9C-101B-9397-08002B2CF9AE}" pid="80" name="VoteCount">
    <vt:lpwstr/>
  </property>
  <property fmtid="{D5CDD505-2E9C-101B-9397-08002B2CF9AE}" pid="81" name="AverageRating">
    <vt:lpwstr/>
  </property>
  <property fmtid="{D5CDD505-2E9C-101B-9397-08002B2CF9AE}" pid="82" name="FeatureTagsTaxHTField0">
    <vt:lpwstr/>
  </property>
  <property fmtid="{D5CDD505-2E9C-101B-9397-08002B2CF9AE}" pid="83" name="Provider">
    <vt:lpwstr/>
  </property>
  <property fmtid="{D5CDD505-2E9C-101B-9397-08002B2CF9AE}" pid="84" name="UACurrentWords">
    <vt:lpwstr/>
  </property>
  <property fmtid="{D5CDD505-2E9C-101B-9397-08002B2CF9AE}" pid="85" name="AssetId">
    <vt:lpwstr/>
  </property>
  <property fmtid="{D5CDD505-2E9C-101B-9397-08002B2CF9AE}" pid="86" name="TPClientViewer">
    <vt:lpwstr/>
  </property>
  <property fmtid="{D5CDD505-2E9C-101B-9397-08002B2CF9AE}" pid="87" name="DSATActionTaken">
    <vt:lpwstr/>
  </property>
  <property fmtid="{D5CDD505-2E9C-101B-9397-08002B2CF9AE}" pid="88" name="APEditor">
    <vt:lpwstr/>
  </property>
  <property fmtid="{D5CDD505-2E9C-101B-9397-08002B2CF9AE}" pid="89" name="TPInstallLocation">
    <vt:lpwstr/>
  </property>
  <property fmtid="{D5CDD505-2E9C-101B-9397-08002B2CF9AE}" pid="90" name="OOCacheId">
    <vt:lpwstr/>
  </property>
  <property fmtid="{D5CDD505-2E9C-101B-9397-08002B2CF9AE}" pid="91" name="IsDeleted">
    <vt:lpwstr/>
  </property>
  <property fmtid="{D5CDD505-2E9C-101B-9397-08002B2CF9AE}" pid="92" name="PublishTargets">
    <vt:lpwstr/>
  </property>
  <property fmtid="{D5CDD505-2E9C-101B-9397-08002B2CF9AE}" pid="93" name="ApprovalLog">
    <vt:lpwstr/>
  </property>
  <property fmtid="{D5CDD505-2E9C-101B-9397-08002B2CF9AE}" pid="94" name="BugNumber">
    <vt:lpwstr/>
  </property>
  <property fmtid="{D5CDD505-2E9C-101B-9397-08002B2CF9AE}" pid="95" name="CrawlForDependencies">
    <vt:lpwstr/>
  </property>
  <property fmtid="{D5CDD505-2E9C-101B-9397-08002B2CF9AE}" pid="96" name="InternalTagsTaxHTField0">
    <vt:lpwstr/>
  </property>
  <property fmtid="{D5CDD505-2E9C-101B-9397-08002B2CF9AE}" pid="97" name="LastHandOff">
    <vt:lpwstr/>
  </property>
  <property fmtid="{D5CDD505-2E9C-101B-9397-08002B2CF9AE}" pid="98" name="Milestone">
    <vt:lpwstr/>
  </property>
  <property fmtid="{D5CDD505-2E9C-101B-9397-08002B2CF9AE}" pid="99" name="OriginalRelease">
    <vt:lpwstr/>
  </property>
  <property fmtid="{D5CDD505-2E9C-101B-9397-08002B2CF9AE}" pid="100" name="RecommendationsModifier">
    <vt:lpwstr/>
  </property>
  <property fmtid="{D5CDD505-2E9C-101B-9397-08002B2CF9AE}" pid="101" name="ScenarioTagsTaxHTField0">
    <vt:lpwstr/>
  </property>
  <property fmtid="{D5CDD505-2E9C-101B-9397-08002B2CF9AE}" pid="102" name="UANotes">
    <vt:lpwstr/>
  </property>
</Properties>
</file>