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7"/>
  </p:notesMasterIdLst>
  <p:sldIdLst>
    <p:sldId id="256" r:id="rId2"/>
    <p:sldId id="261" r:id="rId3"/>
    <p:sldId id="296" r:id="rId4"/>
    <p:sldId id="258" r:id="rId5"/>
    <p:sldId id="281" r:id="rId6"/>
    <p:sldId id="259" r:id="rId7"/>
    <p:sldId id="282" r:id="rId8"/>
    <p:sldId id="260" r:id="rId9"/>
    <p:sldId id="283" r:id="rId10"/>
    <p:sldId id="279" r:id="rId11"/>
    <p:sldId id="280" r:id="rId12"/>
    <p:sldId id="262" r:id="rId13"/>
    <p:sldId id="284" r:id="rId14"/>
    <p:sldId id="263" r:id="rId15"/>
    <p:sldId id="285" r:id="rId16"/>
    <p:sldId id="264" r:id="rId17"/>
    <p:sldId id="286" r:id="rId18"/>
    <p:sldId id="265" r:id="rId19"/>
    <p:sldId id="287" r:id="rId20"/>
    <p:sldId id="266" r:id="rId21"/>
    <p:sldId id="288" r:id="rId22"/>
    <p:sldId id="267" r:id="rId23"/>
    <p:sldId id="289" r:id="rId24"/>
    <p:sldId id="268" r:id="rId25"/>
    <p:sldId id="290" r:id="rId26"/>
    <p:sldId id="269" r:id="rId27"/>
    <p:sldId id="291" r:id="rId28"/>
    <p:sldId id="270" r:id="rId29"/>
    <p:sldId id="292" r:id="rId30"/>
    <p:sldId id="271" r:id="rId31"/>
    <p:sldId id="272" r:id="rId32"/>
    <p:sldId id="273" r:id="rId33"/>
    <p:sldId id="293" r:id="rId34"/>
    <p:sldId id="274" r:id="rId35"/>
    <p:sldId id="276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cero Araujo" userId="3d3ff171726aae25" providerId="LiveId" clId="{5FDB1302-0492-9942-BE59-DEF774643060}"/>
    <pc:docChg chg="delSld">
      <pc:chgData name="Cicero Araujo" userId="3d3ff171726aae25" providerId="LiveId" clId="{5FDB1302-0492-9942-BE59-DEF774643060}" dt="2023-09-27T22:32:46.288" v="0" actId="2696"/>
      <pc:docMkLst>
        <pc:docMk/>
      </pc:docMkLst>
      <pc:sldChg chg="del">
        <pc:chgData name="Cicero Araujo" userId="3d3ff171726aae25" providerId="LiveId" clId="{5FDB1302-0492-9942-BE59-DEF774643060}" dt="2023-09-27T22:32:46.288" v="0" actId="2696"/>
        <pc:sldMkLst>
          <pc:docMk/>
          <pc:sldMk cId="193923490" sldId="277"/>
        </pc:sldMkLst>
      </pc:sldChg>
      <pc:sldChg chg="del">
        <pc:chgData name="Cicero Araujo" userId="3d3ff171726aae25" providerId="LiveId" clId="{5FDB1302-0492-9942-BE59-DEF774643060}" dt="2023-09-27T22:32:46.288" v="0" actId="2696"/>
        <pc:sldMkLst>
          <pc:docMk/>
          <pc:sldMk cId="1096017628" sldId="278"/>
        </pc:sldMkLst>
      </pc:sldChg>
      <pc:sldChg chg="del">
        <pc:chgData name="Cicero Araujo" userId="3d3ff171726aae25" providerId="LiveId" clId="{5FDB1302-0492-9942-BE59-DEF774643060}" dt="2023-09-27T22:32:46.288" v="0" actId="2696"/>
        <pc:sldMkLst>
          <pc:docMk/>
          <pc:sldMk cId="2525202578" sldId="294"/>
        </pc:sldMkLst>
      </pc:sldChg>
      <pc:sldChg chg="del">
        <pc:chgData name="Cicero Araujo" userId="3d3ff171726aae25" providerId="LiveId" clId="{5FDB1302-0492-9942-BE59-DEF774643060}" dt="2023-09-27T22:32:46.288" v="0" actId="2696"/>
        <pc:sldMkLst>
          <pc:docMk/>
          <pc:sldMk cId="1123173575" sldId="29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241671-342A-4041-97BB-9F3A7822D93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3145DC-5144-40C7-8915-E7E15C9AAF06}">
      <dgm:prSet/>
      <dgm:spPr/>
      <dgm:t>
        <a:bodyPr/>
        <a:lstStyle/>
        <a:p>
          <a:r>
            <a:rPr lang="pt-BR"/>
            <a:t>I) A virada cartesiana: em que consistiu?</a:t>
          </a:r>
          <a:endParaRPr lang="en-US"/>
        </a:p>
      </dgm:t>
    </dgm:pt>
    <dgm:pt modelId="{71B51877-ABC9-4F39-BB78-38D3069E84F7}" type="parTrans" cxnId="{F52D4C3B-EAF6-4E02-AA0A-A5160D035B3E}">
      <dgm:prSet/>
      <dgm:spPr/>
      <dgm:t>
        <a:bodyPr/>
        <a:lstStyle/>
        <a:p>
          <a:endParaRPr lang="en-US"/>
        </a:p>
      </dgm:t>
    </dgm:pt>
    <dgm:pt modelId="{74F00018-CE97-461C-B6B2-4431BE529136}" type="sibTrans" cxnId="{F52D4C3B-EAF6-4E02-AA0A-A5160D035B3E}">
      <dgm:prSet/>
      <dgm:spPr/>
      <dgm:t>
        <a:bodyPr/>
        <a:lstStyle/>
        <a:p>
          <a:endParaRPr lang="en-US"/>
        </a:p>
      </dgm:t>
    </dgm:pt>
    <dgm:pt modelId="{2D8510C1-1013-4889-B417-CE613A605D2F}">
      <dgm:prSet/>
      <dgm:spPr/>
      <dgm:t>
        <a:bodyPr/>
        <a:lstStyle/>
        <a:p>
          <a:r>
            <a:rPr lang="pt-BR"/>
            <a:t>II) A moral cartesiana</a:t>
          </a:r>
          <a:endParaRPr lang="en-US"/>
        </a:p>
      </dgm:t>
    </dgm:pt>
    <dgm:pt modelId="{60D06DF3-90D2-48BC-88A6-DF3BAFFCC092}" type="parTrans" cxnId="{F8520809-222D-44A0-8D46-A20AFF7664C8}">
      <dgm:prSet/>
      <dgm:spPr/>
      <dgm:t>
        <a:bodyPr/>
        <a:lstStyle/>
        <a:p>
          <a:endParaRPr lang="en-US"/>
        </a:p>
      </dgm:t>
    </dgm:pt>
    <dgm:pt modelId="{32E68859-DE4E-469D-9200-D43F9A650296}" type="sibTrans" cxnId="{F8520809-222D-44A0-8D46-A20AFF7664C8}">
      <dgm:prSet/>
      <dgm:spPr/>
      <dgm:t>
        <a:bodyPr/>
        <a:lstStyle/>
        <a:p>
          <a:endParaRPr lang="en-US"/>
        </a:p>
      </dgm:t>
    </dgm:pt>
    <dgm:pt modelId="{D4F4E503-9A61-45ED-A8EC-87590720E1A3}">
      <dgm:prSet/>
      <dgm:spPr/>
      <dgm:t>
        <a:bodyPr/>
        <a:lstStyle/>
        <a:p>
          <a:r>
            <a:rPr lang="pt-BR" dirty="0"/>
            <a:t>III) Locke e o “self pontual”</a:t>
          </a:r>
          <a:endParaRPr lang="en-US" dirty="0"/>
        </a:p>
      </dgm:t>
    </dgm:pt>
    <dgm:pt modelId="{9F009C96-CBAE-432D-AADF-78E9460BAC62}" type="parTrans" cxnId="{778A9F99-5261-4C47-B968-E978B1E91A86}">
      <dgm:prSet/>
      <dgm:spPr/>
      <dgm:t>
        <a:bodyPr/>
        <a:lstStyle/>
        <a:p>
          <a:endParaRPr lang="en-US"/>
        </a:p>
      </dgm:t>
    </dgm:pt>
    <dgm:pt modelId="{58D02757-3021-40D5-A143-A6769501F950}" type="sibTrans" cxnId="{778A9F99-5261-4C47-B968-E978B1E91A86}">
      <dgm:prSet/>
      <dgm:spPr/>
      <dgm:t>
        <a:bodyPr/>
        <a:lstStyle/>
        <a:p>
          <a:endParaRPr lang="en-US"/>
        </a:p>
      </dgm:t>
    </dgm:pt>
    <dgm:pt modelId="{D881E079-7DB6-41ED-9EB9-D6658C22D61B}">
      <dgm:prSet/>
      <dgm:spPr/>
      <dgm:t>
        <a:bodyPr/>
        <a:lstStyle/>
        <a:p>
          <a:r>
            <a:rPr lang="pt-BR"/>
            <a:t>IV) A moral lockeana</a:t>
          </a:r>
          <a:endParaRPr lang="en-US"/>
        </a:p>
      </dgm:t>
    </dgm:pt>
    <dgm:pt modelId="{CE48BBEA-3AAA-4F34-A50A-A5CC37EEFBCF}" type="parTrans" cxnId="{7A3AD4A4-84C5-4BF2-8E95-987174768DD5}">
      <dgm:prSet/>
      <dgm:spPr/>
      <dgm:t>
        <a:bodyPr/>
        <a:lstStyle/>
        <a:p>
          <a:endParaRPr lang="en-US"/>
        </a:p>
      </dgm:t>
    </dgm:pt>
    <dgm:pt modelId="{9886BD73-CD16-4E54-9E4B-2AD654CF8823}" type="sibTrans" cxnId="{7A3AD4A4-84C5-4BF2-8E95-987174768DD5}">
      <dgm:prSet/>
      <dgm:spPr/>
      <dgm:t>
        <a:bodyPr/>
        <a:lstStyle/>
        <a:p>
          <a:endParaRPr lang="en-US"/>
        </a:p>
      </dgm:t>
    </dgm:pt>
    <dgm:pt modelId="{76F88840-5E3E-904A-90F4-4C0072C52BD7}" type="pres">
      <dgm:prSet presAssocID="{EA241671-342A-4041-97BB-9F3A7822D932}" presName="linear" presStyleCnt="0">
        <dgm:presLayoutVars>
          <dgm:animLvl val="lvl"/>
          <dgm:resizeHandles val="exact"/>
        </dgm:presLayoutVars>
      </dgm:prSet>
      <dgm:spPr/>
    </dgm:pt>
    <dgm:pt modelId="{C0EE65FF-2A57-EE4C-9ABA-39FB80B190C3}" type="pres">
      <dgm:prSet presAssocID="{AC3145DC-5144-40C7-8915-E7E15C9AAF0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7D4360B-D9BD-BD48-853D-20955F60AF77}" type="pres">
      <dgm:prSet presAssocID="{74F00018-CE97-461C-B6B2-4431BE529136}" presName="spacer" presStyleCnt="0"/>
      <dgm:spPr/>
    </dgm:pt>
    <dgm:pt modelId="{87FC229D-BD59-544D-9590-2A06F75316EB}" type="pres">
      <dgm:prSet presAssocID="{2D8510C1-1013-4889-B417-CE613A605D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3359C22-529F-6745-B2E8-B817690633CC}" type="pres">
      <dgm:prSet presAssocID="{32E68859-DE4E-469D-9200-D43F9A650296}" presName="spacer" presStyleCnt="0"/>
      <dgm:spPr/>
    </dgm:pt>
    <dgm:pt modelId="{FAE7CB98-7438-DF47-9A6D-1289C87C27CF}" type="pres">
      <dgm:prSet presAssocID="{D4F4E503-9A61-45ED-A8EC-87590720E1A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0EC3B55-1956-1147-AE58-60282C2C55B1}" type="pres">
      <dgm:prSet presAssocID="{58D02757-3021-40D5-A143-A6769501F950}" presName="spacer" presStyleCnt="0"/>
      <dgm:spPr/>
    </dgm:pt>
    <dgm:pt modelId="{8C116D5B-5DD8-8D46-ADA7-A7B06DD8A058}" type="pres">
      <dgm:prSet presAssocID="{D881E079-7DB6-41ED-9EB9-D6658C22D61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8520809-222D-44A0-8D46-A20AFF7664C8}" srcId="{EA241671-342A-4041-97BB-9F3A7822D932}" destId="{2D8510C1-1013-4889-B417-CE613A605D2F}" srcOrd="1" destOrd="0" parTransId="{60D06DF3-90D2-48BC-88A6-DF3BAFFCC092}" sibTransId="{32E68859-DE4E-469D-9200-D43F9A650296}"/>
    <dgm:cxn modelId="{4E29A41B-30E4-AB43-B323-212FDFFD9F1B}" type="presOf" srcId="{AC3145DC-5144-40C7-8915-E7E15C9AAF06}" destId="{C0EE65FF-2A57-EE4C-9ABA-39FB80B190C3}" srcOrd="0" destOrd="0" presId="urn:microsoft.com/office/officeart/2005/8/layout/vList2"/>
    <dgm:cxn modelId="{F52D4C3B-EAF6-4E02-AA0A-A5160D035B3E}" srcId="{EA241671-342A-4041-97BB-9F3A7822D932}" destId="{AC3145DC-5144-40C7-8915-E7E15C9AAF06}" srcOrd="0" destOrd="0" parTransId="{71B51877-ABC9-4F39-BB78-38D3069E84F7}" sibTransId="{74F00018-CE97-461C-B6B2-4431BE529136}"/>
    <dgm:cxn modelId="{3283185E-CE42-A041-8457-D33E1907711A}" type="presOf" srcId="{D4F4E503-9A61-45ED-A8EC-87590720E1A3}" destId="{FAE7CB98-7438-DF47-9A6D-1289C87C27CF}" srcOrd="0" destOrd="0" presId="urn:microsoft.com/office/officeart/2005/8/layout/vList2"/>
    <dgm:cxn modelId="{D49DAE7D-F1A3-4844-84BE-06CAD5DFCA1D}" type="presOf" srcId="{EA241671-342A-4041-97BB-9F3A7822D932}" destId="{76F88840-5E3E-904A-90F4-4C0072C52BD7}" srcOrd="0" destOrd="0" presId="urn:microsoft.com/office/officeart/2005/8/layout/vList2"/>
    <dgm:cxn modelId="{8273847E-DB57-394F-AF99-7417870C7FAF}" type="presOf" srcId="{D881E079-7DB6-41ED-9EB9-D6658C22D61B}" destId="{8C116D5B-5DD8-8D46-ADA7-A7B06DD8A058}" srcOrd="0" destOrd="0" presId="urn:microsoft.com/office/officeart/2005/8/layout/vList2"/>
    <dgm:cxn modelId="{778A9F99-5261-4C47-B968-E978B1E91A86}" srcId="{EA241671-342A-4041-97BB-9F3A7822D932}" destId="{D4F4E503-9A61-45ED-A8EC-87590720E1A3}" srcOrd="2" destOrd="0" parTransId="{9F009C96-CBAE-432D-AADF-78E9460BAC62}" sibTransId="{58D02757-3021-40D5-A143-A6769501F950}"/>
    <dgm:cxn modelId="{7A3AD4A4-84C5-4BF2-8E95-987174768DD5}" srcId="{EA241671-342A-4041-97BB-9F3A7822D932}" destId="{D881E079-7DB6-41ED-9EB9-D6658C22D61B}" srcOrd="3" destOrd="0" parTransId="{CE48BBEA-3AAA-4F34-A50A-A5CC37EEFBCF}" sibTransId="{9886BD73-CD16-4E54-9E4B-2AD654CF8823}"/>
    <dgm:cxn modelId="{1DE4D5BD-2271-9C43-B27C-6F762E862314}" type="presOf" srcId="{2D8510C1-1013-4889-B417-CE613A605D2F}" destId="{87FC229D-BD59-544D-9590-2A06F75316EB}" srcOrd="0" destOrd="0" presId="urn:microsoft.com/office/officeart/2005/8/layout/vList2"/>
    <dgm:cxn modelId="{AD50E2F9-16F1-5B42-AADD-57D06A85DBEB}" type="presParOf" srcId="{76F88840-5E3E-904A-90F4-4C0072C52BD7}" destId="{C0EE65FF-2A57-EE4C-9ABA-39FB80B190C3}" srcOrd="0" destOrd="0" presId="urn:microsoft.com/office/officeart/2005/8/layout/vList2"/>
    <dgm:cxn modelId="{E4F3DC22-E4FF-8C40-B0EA-1DFAD4A34CBB}" type="presParOf" srcId="{76F88840-5E3E-904A-90F4-4C0072C52BD7}" destId="{87D4360B-D9BD-BD48-853D-20955F60AF77}" srcOrd="1" destOrd="0" presId="urn:microsoft.com/office/officeart/2005/8/layout/vList2"/>
    <dgm:cxn modelId="{04BF6964-CC71-3346-8912-286F00087E2B}" type="presParOf" srcId="{76F88840-5E3E-904A-90F4-4C0072C52BD7}" destId="{87FC229D-BD59-544D-9590-2A06F75316EB}" srcOrd="2" destOrd="0" presId="urn:microsoft.com/office/officeart/2005/8/layout/vList2"/>
    <dgm:cxn modelId="{42FADBD4-872F-D342-B33B-906C87B8EA36}" type="presParOf" srcId="{76F88840-5E3E-904A-90F4-4C0072C52BD7}" destId="{03359C22-529F-6745-B2E8-B817690633CC}" srcOrd="3" destOrd="0" presId="urn:microsoft.com/office/officeart/2005/8/layout/vList2"/>
    <dgm:cxn modelId="{CE5C83E9-66CE-6748-A411-CC2BCBA2B941}" type="presParOf" srcId="{76F88840-5E3E-904A-90F4-4C0072C52BD7}" destId="{FAE7CB98-7438-DF47-9A6D-1289C87C27CF}" srcOrd="4" destOrd="0" presId="urn:microsoft.com/office/officeart/2005/8/layout/vList2"/>
    <dgm:cxn modelId="{A5C56AEA-3249-D747-8C28-623D1E31B3BB}" type="presParOf" srcId="{76F88840-5E3E-904A-90F4-4C0072C52BD7}" destId="{70EC3B55-1956-1147-AE58-60282C2C55B1}" srcOrd="5" destOrd="0" presId="urn:microsoft.com/office/officeart/2005/8/layout/vList2"/>
    <dgm:cxn modelId="{948F04F4-1C4F-B844-B69B-FA79429C930D}" type="presParOf" srcId="{76F88840-5E3E-904A-90F4-4C0072C52BD7}" destId="{8C116D5B-5DD8-8D46-ADA7-A7B06DD8A05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E65FF-2A57-EE4C-9ABA-39FB80B190C3}">
      <dsp:nvSpPr>
        <dsp:cNvPr id="0" name=""/>
        <dsp:cNvSpPr/>
      </dsp:nvSpPr>
      <dsp:spPr>
        <a:xfrm>
          <a:off x="0" y="68183"/>
          <a:ext cx="626364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I) A virada cartesiana: em que consistiu?</a:t>
          </a:r>
          <a:endParaRPr lang="en-US" sz="3200" kern="1200"/>
        </a:p>
      </dsp:txBody>
      <dsp:txXfrm>
        <a:off x="62141" y="130324"/>
        <a:ext cx="6139358" cy="1148678"/>
      </dsp:txXfrm>
    </dsp:sp>
    <dsp:sp modelId="{87FC229D-BD59-544D-9590-2A06F75316EB}">
      <dsp:nvSpPr>
        <dsp:cNvPr id="0" name=""/>
        <dsp:cNvSpPr/>
      </dsp:nvSpPr>
      <dsp:spPr>
        <a:xfrm>
          <a:off x="0" y="1433303"/>
          <a:ext cx="6263640" cy="127296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II) A moral cartesiana</a:t>
          </a:r>
          <a:endParaRPr lang="en-US" sz="3200" kern="1200"/>
        </a:p>
      </dsp:txBody>
      <dsp:txXfrm>
        <a:off x="62141" y="1495444"/>
        <a:ext cx="6139358" cy="1148678"/>
      </dsp:txXfrm>
    </dsp:sp>
    <dsp:sp modelId="{FAE7CB98-7438-DF47-9A6D-1289C87C27CF}">
      <dsp:nvSpPr>
        <dsp:cNvPr id="0" name=""/>
        <dsp:cNvSpPr/>
      </dsp:nvSpPr>
      <dsp:spPr>
        <a:xfrm>
          <a:off x="0" y="2798423"/>
          <a:ext cx="6263640" cy="127296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III) Locke e o “self pontual”</a:t>
          </a:r>
          <a:endParaRPr lang="en-US" sz="3200" kern="1200" dirty="0"/>
        </a:p>
      </dsp:txBody>
      <dsp:txXfrm>
        <a:off x="62141" y="2860564"/>
        <a:ext cx="6139358" cy="1148678"/>
      </dsp:txXfrm>
    </dsp:sp>
    <dsp:sp modelId="{8C116D5B-5DD8-8D46-ADA7-A7B06DD8A058}">
      <dsp:nvSpPr>
        <dsp:cNvPr id="0" name=""/>
        <dsp:cNvSpPr/>
      </dsp:nvSpPr>
      <dsp:spPr>
        <a:xfrm>
          <a:off x="0" y="4163544"/>
          <a:ext cx="6263640" cy="12729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IV) A moral lockeana</a:t>
          </a:r>
          <a:endParaRPr lang="en-US" sz="3200" kern="1200"/>
        </a:p>
      </dsp:txBody>
      <dsp:txXfrm>
        <a:off x="62141" y="4225685"/>
        <a:ext cx="6139358" cy="1148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05FBA-DCD5-614A-BB76-0CC5D4FDC91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DE98B-9E95-2A4B-9286-18C1CB506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88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F6FEF6-B1F6-880B-22ED-02AAF1B97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08109D-CDE4-ADC6-D215-7E46DB291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9B6982-2816-4D3E-5631-9E729E5B5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9AAF-4987-7940-A6BB-1372532EA6AB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C9EEAE-3A10-B20F-EB8D-698252B9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15C218-B403-07A8-4B98-6D337284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45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A3933-EF9F-2A63-91FA-FE1FC56B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05A039-A9EE-8FDD-10F8-ED7C7F23C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EF37E1-37C5-D965-66D3-061241A7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9FC3-34ED-514E-BB20-14438F8CD3BC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43DB2-9F8A-D2AA-D01D-7919ECBE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6ADBAA-56AC-D8FC-E602-39CD49C9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94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B46954-AA10-F54D-9E32-23591008A2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ABB183-7E01-6BEB-BCAB-09AFB0304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9614A3-094A-D17D-485A-29441147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E051-7A8C-7745-908B-2C0E337B90CB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8E67F4-26D3-F547-3B15-20682A5C9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09140D-3D64-03F8-B545-7CFE551C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53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26F88-3012-6581-490E-578F27BE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877E81-EBA7-5537-F4D5-31DBA9C61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AA72D4-CE83-1783-6BBB-9FE1B1AF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18E-95E4-7F4A-8486-1868B62E7E88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6743CA-F3BC-61F4-026E-40A27FA3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776988-4FCF-98D2-BFEB-6F73CA78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39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0C735-66ED-FC3B-13E8-8DDB4765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0D6C4-4027-E705-E737-5D4F6D4BC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9CB7DD-858B-4811-0301-04867AA2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B9D1-9AA6-F840-AC6E-20BE101531C3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A91413-69BA-FFBF-4664-02F9D9F2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4AFB3F-120F-4DB0-DF56-D6F8159A4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44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E3E00-C6D3-65E0-9624-F44F1F4C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ED2CBE-05B4-C05A-9E16-040F4BFFE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DECDBD-776C-A41A-3309-316A03DCE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490B2B-EA6E-A106-0BA5-75A0DF9D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18FE-43C3-DF4B-B569-2C2BA6CD3834}" type="datetime1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947507-DFF8-CC47-4833-24D8F4E6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1FA7A5-F36B-224F-209F-B3947D36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00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799BA-E1D0-A18C-5849-50E04F9D3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4E6FF5-A738-2F94-87AE-71997EBAB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B26ED96-1015-B1CF-B77B-D1EF5FB4E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1B26A9C-DF6A-DD43-5ECE-7B4325C45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9C1C42-45EC-5E0D-D432-90F3A6538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11B5F5F-93DE-7C6D-29A3-A2BE56B4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9577-FE13-8F4A-BE50-13959551B923}" type="datetime1">
              <a:rPr lang="pt-BR" smtClean="0"/>
              <a:t>27/09/2023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FBFDA72-013D-C346-EB26-D429B1BE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EA58A2-DBAC-EAD9-F75B-522CD440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08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D6016-1F4E-FA93-AB94-44B4165A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4EBEB61-230B-16E2-5A3E-1BDC4A53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F7BE-B35B-CD4C-803F-D1DC678EC739}" type="datetime1">
              <a:rPr lang="pt-BR" smtClean="0"/>
              <a:t>27/09/2023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01C66D6-121E-E617-FDDF-0AA2AF4C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385E2F0-2BAD-C97D-8D7E-C46B2E79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29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8D35755-DBE2-4ECD-ED66-3D18194B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85D4-BAA3-4C4F-B29D-ADCF04A6215D}" type="datetime1">
              <a:rPr lang="pt-BR" smtClean="0"/>
              <a:t>27/09/2023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EE895A2-B7B3-760B-02E4-443FAD17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3948435-7D01-9BD9-74AF-9AB013327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44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B63D9-6335-0954-3C26-1B76CC519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D34526-E445-382F-F7F2-2D53D1075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651C7B-691F-9598-445D-31BCA0F7D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6CA805-6430-5EB1-F4D2-5D513185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CCAE-9EA0-EF4A-8649-CBBA12C27CF0}" type="datetime1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B6605B-2253-679E-FDE9-21FE368C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FCFB93-FF34-D9E6-67DB-FFC43F216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D5C17-D960-5F45-285A-E87CE6817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DF8AB2-F8CE-D32F-E3A0-68DA34C35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827899-8601-5BC1-0767-74E36A97A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241A48-EE0E-002C-91CA-F00F29A3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6CAF-7ED5-CF44-AD8A-C5F131EF714F}" type="datetime1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D84F15-0EEB-1B35-D5FC-956EAFDA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729436-9C6E-6543-9A17-23F3BCF5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34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0B6A232-70DB-A478-1077-67A1DE52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748164-164E-FFF1-2F7C-75F09077E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A87B3F-3378-EC4B-BC91-57AF4DE70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26A0-E9DD-414F-BFD7-89A6525111F1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CD3DC5-7A99-54BB-4E64-DF4EA8735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6347F7-6DFF-1FE4-A222-493C07A32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5660-DC61-4E41-BC1A-538AD6211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72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2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Um na multidão">
            <a:extLst>
              <a:ext uri="{FF2B5EF4-FFF2-40B4-BE49-F238E27FC236}">
                <a16:creationId xmlns:a16="http://schemas.microsoft.com/office/drawing/2014/main" id="{34B28E78-4F78-B3EA-C161-5CE7FCA32E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91" r="-1" b="12490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62" name="Freeform: Shape 54">
            <a:extLst>
              <a:ext uri="{FF2B5EF4-FFF2-40B4-BE49-F238E27FC236}">
                <a16:creationId xmlns:a16="http://schemas.microsoft.com/office/drawing/2014/main" id="{F6DD4703-FD80-4610-ACE9-01DCD86D8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7853" y="0"/>
            <a:ext cx="10256294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56">
            <a:extLst>
              <a:ext uri="{FF2B5EF4-FFF2-40B4-BE49-F238E27FC236}">
                <a16:creationId xmlns:a16="http://schemas.microsoft.com/office/drawing/2014/main" id="{9CEFCBC2-6F82-4011-8D8D-90F43DCB1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08571" y="0"/>
            <a:ext cx="9958950" cy="6858000"/>
          </a:xfrm>
          <a:custGeom>
            <a:avLst/>
            <a:gdLst>
              <a:gd name="connsiteX0" fmla="*/ 7551973 w 9174595"/>
              <a:gd name="connsiteY0" fmla="*/ 0 h 6858000"/>
              <a:gd name="connsiteX1" fmla="*/ 5634635 w 9174595"/>
              <a:gd name="connsiteY1" fmla="*/ 0 h 6858000"/>
              <a:gd name="connsiteX2" fmla="*/ 5550590 w 9174595"/>
              <a:gd name="connsiteY2" fmla="*/ 0 h 6858000"/>
              <a:gd name="connsiteX3" fmla="*/ 5480986 w 9174595"/>
              <a:gd name="connsiteY3" fmla="*/ 0 h 6858000"/>
              <a:gd name="connsiteX4" fmla="*/ 4886240 w 9174595"/>
              <a:gd name="connsiteY4" fmla="*/ 0 h 6858000"/>
              <a:gd name="connsiteX5" fmla="*/ 4816638 w 9174595"/>
              <a:gd name="connsiteY5" fmla="*/ 0 h 6858000"/>
              <a:gd name="connsiteX6" fmla="*/ 4357958 w 9174595"/>
              <a:gd name="connsiteY6" fmla="*/ 0 h 6858000"/>
              <a:gd name="connsiteX7" fmla="*/ 4288354 w 9174595"/>
              <a:gd name="connsiteY7" fmla="*/ 0 h 6858000"/>
              <a:gd name="connsiteX8" fmla="*/ 3693608 w 9174595"/>
              <a:gd name="connsiteY8" fmla="*/ 0 h 6858000"/>
              <a:gd name="connsiteX9" fmla="*/ 3624006 w 9174595"/>
              <a:gd name="connsiteY9" fmla="*/ 0 h 6858000"/>
              <a:gd name="connsiteX10" fmla="*/ 3276448 w 9174595"/>
              <a:gd name="connsiteY10" fmla="*/ 0 h 6858000"/>
              <a:gd name="connsiteX11" fmla="*/ 1622622 w 9174595"/>
              <a:gd name="connsiteY11" fmla="*/ 0 h 6858000"/>
              <a:gd name="connsiteX12" fmla="*/ 1600504 w 9174595"/>
              <a:gd name="connsiteY12" fmla="*/ 14997 h 6858000"/>
              <a:gd name="connsiteX13" fmla="*/ 0 w 9174595"/>
              <a:gd name="connsiteY13" fmla="*/ 3621656 h 6858000"/>
              <a:gd name="connsiteX14" fmla="*/ 1873886 w 9174595"/>
              <a:gd name="connsiteY14" fmla="*/ 6374814 h 6858000"/>
              <a:gd name="connsiteX15" fmla="*/ 2390406 w 9174595"/>
              <a:gd name="connsiteY15" fmla="*/ 6780599 h 6858000"/>
              <a:gd name="connsiteX16" fmla="*/ 2502136 w 9174595"/>
              <a:gd name="connsiteY16" fmla="*/ 6858000 h 6858000"/>
              <a:gd name="connsiteX17" fmla="*/ 3276448 w 9174595"/>
              <a:gd name="connsiteY17" fmla="*/ 6858000 h 6858000"/>
              <a:gd name="connsiteX18" fmla="*/ 3624006 w 9174595"/>
              <a:gd name="connsiteY18" fmla="*/ 6858000 h 6858000"/>
              <a:gd name="connsiteX19" fmla="*/ 3693608 w 9174595"/>
              <a:gd name="connsiteY19" fmla="*/ 6858000 h 6858000"/>
              <a:gd name="connsiteX20" fmla="*/ 4288354 w 9174595"/>
              <a:gd name="connsiteY20" fmla="*/ 6858000 h 6858000"/>
              <a:gd name="connsiteX21" fmla="*/ 4357958 w 9174595"/>
              <a:gd name="connsiteY21" fmla="*/ 6858000 h 6858000"/>
              <a:gd name="connsiteX22" fmla="*/ 4816638 w 9174595"/>
              <a:gd name="connsiteY22" fmla="*/ 6858000 h 6858000"/>
              <a:gd name="connsiteX23" fmla="*/ 4886240 w 9174595"/>
              <a:gd name="connsiteY23" fmla="*/ 6858000 h 6858000"/>
              <a:gd name="connsiteX24" fmla="*/ 5480986 w 9174595"/>
              <a:gd name="connsiteY24" fmla="*/ 6858000 h 6858000"/>
              <a:gd name="connsiteX25" fmla="*/ 5550590 w 9174595"/>
              <a:gd name="connsiteY25" fmla="*/ 6858000 h 6858000"/>
              <a:gd name="connsiteX26" fmla="*/ 5634635 w 9174595"/>
              <a:gd name="connsiteY26" fmla="*/ 6858000 h 6858000"/>
              <a:gd name="connsiteX27" fmla="*/ 6672460 w 9174595"/>
              <a:gd name="connsiteY27" fmla="*/ 6858000 h 6858000"/>
              <a:gd name="connsiteX28" fmla="*/ 6784188 w 9174595"/>
              <a:gd name="connsiteY28" fmla="*/ 6780599 h 6858000"/>
              <a:gd name="connsiteX29" fmla="*/ 7300708 w 9174595"/>
              <a:gd name="connsiteY29" fmla="*/ 6374814 h 6858000"/>
              <a:gd name="connsiteX30" fmla="*/ 9174595 w 9174595"/>
              <a:gd name="connsiteY30" fmla="*/ 3621656 h 6858000"/>
              <a:gd name="connsiteX31" fmla="*/ 7574092 w 9174595"/>
              <a:gd name="connsiteY3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74595" h="6858000">
                <a:moveTo>
                  <a:pt x="7551973" y="0"/>
                </a:moveTo>
                <a:lnTo>
                  <a:pt x="5634635" y="0"/>
                </a:lnTo>
                <a:lnTo>
                  <a:pt x="5550590" y="0"/>
                </a:lnTo>
                <a:lnTo>
                  <a:pt x="5480986" y="0"/>
                </a:lnTo>
                <a:lnTo>
                  <a:pt x="4886240" y="0"/>
                </a:lnTo>
                <a:lnTo>
                  <a:pt x="4816638" y="0"/>
                </a:lnTo>
                <a:lnTo>
                  <a:pt x="4357958" y="0"/>
                </a:lnTo>
                <a:lnTo>
                  <a:pt x="4288354" y="0"/>
                </a:lnTo>
                <a:lnTo>
                  <a:pt x="3693608" y="0"/>
                </a:lnTo>
                <a:lnTo>
                  <a:pt x="3624006" y="0"/>
                </a:lnTo>
                <a:lnTo>
                  <a:pt x="3276448" y="0"/>
                </a:lnTo>
                <a:lnTo>
                  <a:pt x="1622622" y="0"/>
                </a:lnTo>
                <a:lnTo>
                  <a:pt x="1600504" y="14997"/>
                </a:lnTo>
                <a:cubicBezTo>
                  <a:pt x="573594" y="754641"/>
                  <a:pt x="0" y="2093192"/>
                  <a:pt x="0" y="3621656"/>
                </a:cubicBezTo>
                <a:cubicBezTo>
                  <a:pt x="0" y="4969131"/>
                  <a:pt x="928496" y="5602839"/>
                  <a:pt x="1873886" y="6374814"/>
                </a:cubicBezTo>
                <a:cubicBezTo>
                  <a:pt x="2046046" y="6515397"/>
                  <a:pt x="2216632" y="6653108"/>
                  <a:pt x="2390406" y="6780599"/>
                </a:cubicBezTo>
                <a:lnTo>
                  <a:pt x="2502136" y="6858000"/>
                </a:lnTo>
                <a:lnTo>
                  <a:pt x="3276448" y="6858000"/>
                </a:lnTo>
                <a:lnTo>
                  <a:pt x="3624006" y="6858000"/>
                </a:lnTo>
                <a:lnTo>
                  <a:pt x="3693608" y="6858000"/>
                </a:lnTo>
                <a:lnTo>
                  <a:pt x="4288354" y="6858000"/>
                </a:lnTo>
                <a:lnTo>
                  <a:pt x="4357958" y="6858000"/>
                </a:lnTo>
                <a:lnTo>
                  <a:pt x="4816638" y="6858000"/>
                </a:lnTo>
                <a:lnTo>
                  <a:pt x="4886240" y="6858000"/>
                </a:lnTo>
                <a:lnTo>
                  <a:pt x="5480986" y="6858000"/>
                </a:lnTo>
                <a:lnTo>
                  <a:pt x="5550590" y="6858000"/>
                </a:lnTo>
                <a:lnTo>
                  <a:pt x="5634635" y="6858000"/>
                </a:lnTo>
                <a:lnTo>
                  <a:pt x="6672460" y="6858000"/>
                </a:lnTo>
                <a:lnTo>
                  <a:pt x="6784188" y="6780599"/>
                </a:lnTo>
                <a:cubicBezTo>
                  <a:pt x="6957963" y="6653108"/>
                  <a:pt x="7128548" y="6515397"/>
                  <a:pt x="7300708" y="6374814"/>
                </a:cubicBezTo>
                <a:cubicBezTo>
                  <a:pt x="8246100" y="5602839"/>
                  <a:pt x="9174595" y="4969131"/>
                  <a:pt x="9174595" y="3621656"/>
                </a:cubicBezTo>
                <a:cubicBezTo>
                  <a:pt x="9174595" y="2093192"/>
                  <a:pt x="8601001" y="754641"/>
                  <a:pt x="7574092" y="14997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E9DED9E-DE30-402A-B9D1-AC3C24025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08673" y="-35602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5CCB7C65-BA06-49C5-8D3C-51F97B409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75235" y="-35602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41112E-E9C6-9FB2-D8A7-68837D3C1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9865" y="1162382"/>
            <a:ext cx="7810500" cy="2661189"/>
          </a:xfrm>
        </p:spPr>
        <p:txBody>
          <a:bodyPr anchor="b">
            <a:normAutofit fontScale="90000"/>
          </a:bodyPr>
          <a:lstStyle/>
          <a:p>
            <a:r>
              <a:rPr lang="pt-BR" b="1" dirty="0"/>
              <a:t>FLF0388</a:t>
            </a:r>
            <a:br>
              <a:rPr lang="pt-BR" b="1" dirty="0"/>
            </a:br>
            <a:r>
              <a:rPr lang="pt-BR" b="1" dirty="0"/>
              <a:t>Ética e Filosofia Política </a:t>
            </a:r>
            <a:r>
              <a:rPr lang="pt-BR" b="1" dirty="0" err="1"/>
              <a:t>I</a:t>
            </a:r>
            <a:br>
              <a:rPr lang="pt-BR" b="1" dirty="0"/>
            </a:br>
            <a:r>
              <a:rPr lang="pt-BR" b="1" dirty="0"/>
              <a:t>Identidade moderna, </a:t>
            </a:r>
            <a:br>
              <a:rPr lang="pt-BR" b="1" dirty="0"/>
            </a:br>
            <a:r>
              <a:rPr lang="pt-BR" b="1" dirty="0"/>
              <a:t>ética e política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4E9762-17C9-B823-8630-CCD057CA1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214191"/>
            <a:ext cx="6953250" cy="1360919"/>
          </a:xfrm>
        </p:spPr>
        <p:txBody>
          <a:bodyPr anchor="t">
            <a:normAutofit/>
          </a:bodyPr>
          <a:lstStyle/>
          <a:p>
            <a:r>
              <a:rPr lang="pt-BR" b="1" dirty="0"/>
              <a:t>Aula 4 (30.08.2023)</a:t>
            </a:r>
          </a:p>
          <a:p>
            <a:r>
              <a:rPr lang="pt-BR" b="1" dirty="0"/>
              <a:t>A virada cartesiana e o self pontual </a:t>
            </a:r>
            <a:r>
              <a:rPr lang="pt-BR" b="1" dirty="0" err="1"/>
              <a:t>lockeano</a:t>
            </a:r>
            <a:endParaRPr lang="pt-BR" b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F8CC0-B58D-3D49-BFBD-78EF23503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190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BD12F-D901-5E45-9DBD-83985D59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A virada cartesiana (Apêndice)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838F7B-82E8-4842-B4D3-4A2C0B4F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Descartes, </a:t>
            </a:r>
            <a:r>
              <a:rPr lang="pt-BR" i="1" dirty="0"/>
              <a:t>Meditações sobre a Primeira Filosofia</a:t>
            </a:r>
            <a:r>
              <a:rPr lang="pt-BR" dirty="0"/>
              <a:t>: a imagem do “ponto </a:t>
            </a:r>
            <a:r>
              <a:rPr lang="pt-BR" dirty="0" err="1"/>
              <a:t>arquimediano</a:t>
            </a:r>
            <a:r>
              <a:rPr lang="pt-BR" dirty="0"/>
              <a:t>”.</a:t>
            </a:r>
          </a:p>
          <a:p>
            <a:r>
              <a:rPr lang="pt-BR" dirty="0">
                <a:effectLst/>
                <a:latin typeface="Arial" panose="020B0604020202020204" pitchFamily="34" charset="0"/>
              </a:rPr>
              <a:t>“Arquimedes, para tirar o globo terrestre de seu lugar e transportá-lo para outra parte, não pedia nada mais exceto um ponto que fosse fixo e seguro. Assim, terei o direito de conceber altas esperanças, se for bastante feliz para encontrar</a:t>
            </a:r>
            <a:br>
              <a:rPr lang="pt-BR" dirty="0"/>
            </a:br>
            <a:r>
              <a:rPr lang="pt-BR" dirty="0">
                <a:effectLst/>
                <a:latin typeface="Arial" panose="020B0604020202020204" pitchFamily="34" charset="0"/>
              </a:rPr>
              <a:t>somente uma coisa que seja certa e indubitável.” (Med. II.2)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F48A76-27D6-244C-BC11-B1415272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86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9AA43-7A75-B244-B26A-704D33BE9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</a:t>
            </a:r>
            <a:r>
              <a:rPr lang="pt-BR" dirty="0"/>
              <a:t>) A virada cartesiana (Apêndice)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CE41C-F369-9F43-93C4-E0A1D0F1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Objetificação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(ou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objetivização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mundo:</a:t>
            </a:r>
          </a:p>
          <a:p>
            <a:r>
              <a:rPr lang="pt-BR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“...Mas, tão logo adquiri algumas noções gerais relativas à Física, e, começando a comprová-las em diversas dificuldades particulares... julguei que não podia mantê-las ocultas sem pecar grandemente contra a lei que nos obriga a procurar, no que depende de nós, o bem geral de todos os homens. Pois elas me fizeram ver que é possível chegar a conhecimentos que sejam muito úteis à vida, e que, em vez dessa Filosofia especulativa que se ensina nas escolas, se pode encontrar uma outra prática, pela qual, conhecendo a força e as ações do fogo, da água, do ar, dos astros, dos céus e de todos os outros corpos que nos cercam, tão distintamente como conhecemos os diversos misteres de nossos artífices, poderíamos empregá-los da mesma maneira em todos os usos para os quais são próprios, e assim nos tornar como que senhores e possuidores da natureza. O que é de desejar, não só para a invenção de uma infinidade de artifícios, que permitiriam gozar, sem qualquer custo, os frutos da terra e todas as comodidades que nela se acham, mas principalmente também para a conservação da saúde, que é sem dúvida o primeiro bem e o fundamento de todos os outros bens desta vida...” (</a:t>
            </a:r>
            <a:r>
              <a:rPr lang="pt-BR" sz="22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Discurso </a:t>
            </a:r>
            <a:r>
              <a:rPr lang="pt-B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2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Método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Sexta Parte)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9D42439-FBF6-914B-B345-6905D506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95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81995-04F6-F04A-A9D8-A93C07B0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73AE6-E416-5446-87E0-2C2409EC5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A generosidade como virtude cardeal da moral cartesiana</a:t>
            </a:r>
            <a:r>
              <a:rPr lang="pt-BR" sz="3200" dirty="0"/>
              <a:t>: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Taylor observa que a generosidade era uma virtude a serviço de uma ética da honra na Europa aristocrática pós-medieval. Mas com Descartes ela deixa de ser a realização de “grandes feitos públicos” e a busca da fama e da glória, para se tornar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uma expressão da força de vontade,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controle da razão sobre si mesmo (“</a:t>
            </a:r>
            <a:r>
              <a:rPr lang="pt-BR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one’s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self”)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t-BR" sz="32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9DBA8CB-4F3B-284E-A993-1A92FA84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347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8FB4C-DB98-B946-98E1-0D653D998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6F2632-8476-D742-856E-2CE7D0B32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enerosidade ~ consciência da dignidade do ser racional ~consciência da dignidade da pessoa humana:</a:t>
            </a:r>
            <a:endParaRPr lang="pt-B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alma forte é aquela que percebe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sua própria dignidade de ser racional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Ou seja, sendo capaz de controlar suas paixões – e usá-las para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propósitos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ditados pela vontade racional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o agente moral torna-se capaz de distinguir o que é importante e elevado do que é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trivial e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baixo. E assim agir de forma desprendida,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livre de impulsos mesquinhos: i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sto é a generosidade.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Agir 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generosamente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é um gesto 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que confirma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dignidade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um ser capaz de controlar racionalmente suas paixões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94F2B1D-CA7E-424A-84A2-287731B1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338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ABC69-4681-1F4E-A15C-77CD5666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33B7AE-1D7F-8D46-ACF4-159B8BF93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por que usar o termo “generosidade”?</a:t>
            </a:r>
          </a:p>
          <a:p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Paixões da Alma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Descartes define a virtude assim: “uma firme e constante resolução de fazer o melhor que estiver ao nosso alcance”. Por que “melhor”? Porque no campo da vida prática (moral) poucas vezes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podemos ser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guiados por ideias “claras e distintas”, isto é, guiados por um conhecimento certo e infalível.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 de regra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somos guiados apenas por um conhecimento provável, portanto falível. Tudo que podemos fazer, nesse sentido, é agir da melhor maneira possível, auxiliados por esse conhecimento meio precário...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2DB821-85DA-7C43-91D3-BA39719B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698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7F70C3-46A0-A34B-8476-44F1871DC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1683B2-0907-1F43-9174-BB3DB5F0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Descartes pensa que, para vivermos bem, vivermos uma vida satisfatória, é preciso distinguir claramente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aquilo que depende de nós 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aquilo que não depende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aquilo que está ao nosso alcance fazer, e aquilo que não está ao nosso alcance. Sem fazer essa distinção, ficamos à mercê das flutuações do mundo, perdidos a respeito de onde e como aplicar as potências ativas de que somos dotados. 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ssas potências ativas dizem respeito precisamente àquilo que Taylor chama de “fontes morais”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Aquilo que está ao meu alcance  implica uma reflexão sobre o que está em meu poder (pois se trata de uma reflexão em primeira pessoa). E Descartes responde: a coisa que eu tenho mais inteiramente a meu dispor é a vontade, ou, como ele diz, “a livre disposição de minha vontade”.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F1E36E3-BF1B-024C-8927-ABC9AB77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825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AD923-4F44-0848-8A27-92682B26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2F06EE-A838-6841-A028-2FF7D3D69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Contudo, é óbvio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a vontade humana não pode tudo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que ela não pode? Ela não pode modificar o mundo exterior ao seu bel prazer, e também não pode fazer com que, em qualquer circunstância, os eventos desse mundo aconteçam do modo como se deseja. Esse é um limite incontornável, e enquanto não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 capaz de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traçar esse limite estou condenado a uma vida insatisfatória, uma vida infeliz.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720F0A4-AF5D-2141-B7D3-261E83A0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312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24987-4944-3544-B162-83A74126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218B1C-696D-DD4E-A982-F0C3B40C0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 além dos limites do mundo exterior,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também temos um controle limitado sobre nosso próprio corpo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Em primeiro lugar, há certas funções do corpo que são puramente mecânicas, e minha vontade não tem controle direto sobre elas: as batidas de meu coração e o funcionamento de meus órgãos internos de modo geral: o fígado, o intestino, os rins etc. Tudo o que posso fazer em relação a eles, e que depende de minha vontade,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é o trabalho de manutenção, ou seja, a saúde corporal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E para tanto, servir-se de um conhecimento científico do funcionamento do corpo -- que afinal é uma espécie de máquina --, é de grande importância, porque a alma é parcialmente afetada pelos movimentos do corpo.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74B8325-8745-4A48-A2E8-4EA97444B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169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81831-B9CA-E747-A01D-7E9BA597D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2688A-0C11-8F4F-8E0F-D52F34C4B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visão mecanicista do corpo é parte de um programa que, nos termos de Taylor,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visa a “</a:t>
            </a:r>
            <a:r>
              <a:rPr lang="pt-B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objetificá-lo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quanto mais conhecemos o funcionamento dessa máquina, mais podemos fazê-la funcionar de modo a tornar a vida mais satisfatória, mais feliz. Esse o papel da medicina: tornar o corpo um instrumento da felicidade humana nesse mundo.</a:t>
            </a:r>
          </a:p>
          <a:p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Porém, isso não é tudo: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existe uma outra parte do corpo sobre o qual a alma (minha alma) tem acesso mais direto.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essa é justamente a parte em que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alma está unida ao corpo “substancialmente”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como ele diz. Nós não sabemos direito como a alma está unida ao corpo, não temos uma ideia “clara e distinta” de como isso acontece. Por quê? Porque a alma é substância pensante, e o corpo é substância extensa, isto é, a substância material. As duas coisas são incompatíveis entre si. A intersecção delas, portanto, é uma zona intrinsecamente cinzenta na ontologia cartesiana: por isso ele diz que nossa representação dela na mente é “obscura e confusa”. </a:t>
            </a:r>
          </a:p>
          <a:p>
            <a:pPr marL="0" indent="0">
              <a:buNone/>
            </a:pP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148C3C0-00C2-314A-984D-E06343A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769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33F4E-28CE-F34F-92C4-A40CFCE9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1873B7-2999-FA44-B972-281409D8B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Que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alma está de alguma forma unida ao corpo é fato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por dois motivos: primeiro, porque a alma consegue agir sobre o corpo: quando queremos nos mover, por exemplo; e, inversamente, o corpo reage às nossas percepções (p.ex., a ideia de um perigo externo iminente), e essa reação se dá na forma de um movimento, ou pressão, sobre a alma. A essas reações, Descartes chama de “paixões da alma”: o desejo e a aversão, o medo e a esperança, a tristeza e a alegria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etc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4B4768-B8F3-C749-B112-571462EF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48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39B573-94FB-FA4F-BBEE-586FE6F64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pt-BR" sz="5200" b="1"/>
              <a:t>Roteiro da aula</a:t>
            </a:r>
          </a:p>
        </p:txBody>
      </p:sp>
      <p:graphicFrame>
        <p:nvGraphicFramePr>
          <p:cNvPr id="14" name="Espaço Reservado para Conteúdo 2">
            <a:extLst>
              <a:ext uri="{FF2B5EF4-FFF2-40B4-BE49-F238E27FC236}">
                <a16:creationId xmlns:a16="http://schemas.microsoft.com/office/drawing/2014/main" id="{19D76CDD-9258-F302-94A5-3D32288C6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36745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F088BFD-190C-084E-9D92-82058F98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060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0F09E-B818-514A-B63F-C35A46E57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FA4AED-1798-4449-99B6-D0675F8F5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 teoria cartesiana das paixões</a:t>
            </a:r>
            <a:r>
              <a:rPr lang="pt-BR" dirty="0"/>
              <a:t>:</a:t>
            </a:r>
          </a:p>
          <a:p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As paixões são para Descartes “funções vitais”: elas cumprem um papel na arquitetura da natureza humana, no sentido de que elas nos auxiliam a sobreviver e, mais importante até, a perseguir uma “vida boa” (uma vida valiosa). Porém, elas não estão fadadas a funcionar bem: isso depende de como a alma se relaciona com o corpo. E governar esse aspecto de nossas vidas, isso sim está ao nosso alcance, está ao alcance de nossa vontade. Exatamente nessa medida,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as paixões integram nossa vida moral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E34277-1F06-3143-85BC-E2B82315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033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EC8DE-7ECE-754E-9F9E-A83217F3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D17687-A6CD-AB43-9EDE-E4529A395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 nos tornarmos capazes de governar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nossas paixões, elas 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passam a cumprir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um papel fundamental na obtenção de nosso bem-estar e na realização de uma vida mais satisfatória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vida valiosa). 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Quase toda a empreitada para tornar nossa vida uma vida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valiosa 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depende do sucesso em obtermos um controle racional de nossas paixões.</a:t>
            </a:r>
          </a:p>
          <a:p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falibilidade do conhecimento no campo da vida prática, portanto, nos condena à vida infeliz apenas se (</a:t>
            </a:r>
            <a:r>
              <a:rPr lang="pt-B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deixarmos que as paixões controlem nossa vontade, e não o contrário. E (</a:t>
            </a:r>
            <a:r>
              <a:rPr lang="pt-B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se deixarmos que os acontecimentos externos se apoderem de nossas paixões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Daí a importância de traçar uma fronteira entre aquilo que depende de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mim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aquilo que não depende de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mim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Ao incorporarmos a nossos hábitos mentais essa fronteira, é como se criássemos uma armadura moral contra os revezes da vida.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7AB597A-BB47-CC49-A61B-F99C97E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473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E7190-62BF-074C-99C9-22C99F8F3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16A021-7832-2C48-8D5E-E08C69BB4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É essa armadura moral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 que nos faz desenvolver a virtude da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generosidade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A generosidade é para Descartes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um senso agudo “de nossa própria dignidade”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. E qual a marca principal dessa dignidade? Resposta cartesiana: é justamente o conhecimento de que a livre vontade, ou a livre disposição de nossa vontade,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é aquilo que mais propriamente nos pertence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. É isso, acima de tudo, que nos faz ser o que somos, isto é, seres ao mesmo tempo ativos e racionais. Quando temos plena consciência disso,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nos tornarmos capazes de agir de forma desprendida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[não confundir aqui com “razão desprendida”], isto é, agir sem nos deixar levar apenas por impulsos egoístas.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EA0705B-7D77-BD4D-9D91-6AD8285B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572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6A472-1246-574F-A622-A55D344F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8C2FE9-2108-794D-8686-856E8FCE8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Agir apenas por impulsos egoístas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é não corresponder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à nossa própria dignidade. É agir de modo rebaixado, isto é, abaixo do qu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e esperamos de nós mesmos. E agir de modo rebaixado produz uma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paixão extremamente dolorosa, que é 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“vergonha”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A vergonha expressa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senso intuitivo de uma indignidade: o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não termos agido à altura de nossa condição de seres racionais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Assim, agimos de forma generosa fundamentalmente para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defendermos essa dignidade em nós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E o sentimento que 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ação generosa produz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alma ecoa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algo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que poderíamos chamar de “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auto-respeito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”, isto é, uma espécie de orgulho ou satisfa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ção consigo próprio.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1B385BE-31AF-E046-A3E8-9EE463DC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13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3544D-10BE-1548-829D-38443A2C4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36CF76-B939-AB44-88FC-EB00D7D73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Mas o que dizer dos acontecimentos do mundo exterior? O que dizer dos revezes da vida causados por tais acontecimentos?</a:t>
            </a:r>
          </a:p>
          <a:p>
            <a:r>
              <a:rPr lang="pt-BR" dirty="0"/>
              <a:t>Como não temos nenhum controle sobre eles, Descartes é levado a resgatar </a:t>
            </a:r>
            <a:r>
              <a:rPr lang="pt-BR" b="1" dirty="0"/>
              <a:t>a noção agostiniana da Providência:</a:t>
            </a:r>
          </a:p>
          <a:p>
            <a:r>
              <a:rPr lang="pt-BR" dirty="0"/>
              <a:t>Nenhum acontecimento no mundo é, realmente, um evento casual, aleatório. Em última instância, tudo é causado por Deus. No que diz respeito às coisas inertes, Deus é a primeira causa eficiente; e, no que tange os negócios humanos, Deus é a causa dotada de </a:t>
            </a:r>
            <a:r>
              <a:rPr lang="pt-BR" b="1" dirty="0"/>
              <a:t>uma qualidade infinitamente boa</a:t>
            </a:r>
            <a:r>
              <a:rPr lang="pt-BR" dirty="0"/>
              <a:t>.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AE050A1-CF2A-E044-B23A-5098A0DD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912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2132D-0750-ED49-B295-A6C66FF4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II) A moral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BEC894-C57C-E844-AEA6-3C5E9C210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Portanto, mesmo os revezes da vida devem ser vistos à luz dessa bondade infinita (isto é, a “Providência”), ainda que seus propósitos muitas vezes nos escapem. A crença na Providência fornece, assim, uma armadura moral adicional, que não só permite nos reconciliar com os acontecimentos do mundo exterior, mas também nos afeta a alma com um sentimento elevado de “quietude”: uma tranquila aceitação daquilo nos foi reservado (por Deus) nesta vida.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300EFBC-6ECF-C743-BF20-44B1B002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717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9A1A4-941B-C148-AC31-7C1FC498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 self pontual </a:t>
            </a:r>
            <a:r>
              <a:rPr lang="pt-BR" b="1" dirty="0" err="1"/>
              <a:t>lockeano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27D889-22D7-1845-A422-41CD382EC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“Locke adotou </a:t>
            </a: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postura realmente radical... Foi além de Descartes e rejeitou toda e qualquer forma da doutrina das ideias inatas... Ao rejeitar a ideia do inato, Locke também está dando vazão à sua perspectiva profundamente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antiteleológica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natureza humana, tanto em conhecimento como em moralidade.” (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Taylo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FS, pp.215-216)</a:t>
            </a:r>
          </a:p>
          <a:p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que Taylor quer dizer com “perspectiva </a:t>
            </a:r>
            <a:r>
              <a:rPr lang="pt-B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antiteleológica</a:t>
            </a:r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”?</a:t>
            </a:r>
          </a:p>
          <a:p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Antiteleológica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conhecimento: a mente humana não tem uma tendência natural para a verdade. Os seres humanos não são naturalmente capazes de reconhecer a verdade, quando ela se apresenta – e esse é um dos sentidos da rejeição das ideias inatas.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“Nossas concepções do mundo são sínteses das ideias que recebemos originalmente da sensação e da reflexão. Sob a influência das paixões, dos costumes e da educação, essas sínteses são feitas sem consciência e sem bases adequadas.” (p.217)</a:t>
            </a:r>
          </a:p>
          <a:p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B7BD2A-B739-044D-8B17-D08A9B515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104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B7274-031E-4543-A01B-0EA77F4C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 self pontual </a:t>
            </a:r>
            <a:r>
              <a:rPr lang="pt-BR" b="1" dirty="0" err="1"/>
              <a:t>lockeano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6D0862-2FD7-384A-BC67-EA35F7524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tarefa primeira do conhecimento, portanto, é a demolição das ideias meramente recebidas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Demolição para construí-lo de novo “em bases adequadas”. Mas não se trata de um desafio às ideias recebidas – como são os desafios de Platão e Aristóteles – para abrir caminho a nossa tendência natural à verdade e à razão. Trata-se de uma outra empreitada: reduzir as ideias recebidas para chegar às noções mais elementares delas – “as ideias simples” [Taylor dá a isso o nome de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“atomismo da mente”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], que não são nenhuma atividade deliberada da mente, mas algo que a mente simplesmente recebe, passivamente.</a:t>
            </a:r>
          </a:p>
          <a:p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CD8E6C-126C-3E42-8DBC-66C87702F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349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0B394-C9AB-0F47-96C5-A56044C8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 self pontual </a:t>
            </a:r>
            <a:r>
              <a:rPr lang="pt-BR" b="1" dirty="0" err="1"/>
              <a:t>lockeano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172BDC-786B-FB49-B481-1B399C75C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A perspectiva </a:t>
            </a:r>
            <a:r>
              <a:rPr lang="pt-BR" dirty="0" err="1"/>
              <a:t>antiteleológica</a:t>
            </a:r>
            <a:r>
              <a:rPr lang="pt-BR" dirty="0"/>
              <a:t> na moral: os seres humanos não são dotados de uma tendência natural para o bem...</a:t>
            </a:r>
          </a:p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Locke pensa que nossas ideias de bem e mal são derivadas das duas ideias de “sensação interna”, que são a dor e o prazer. E também nossos desejos são derivados dessas ideias primárias de dor e prazer. Tal como no caso do conhecimento, trata-se de empreender uma demolição e reconstruir em bases sólidas.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7B45D92-69C7-484C-BBB7-D6864682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495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D3C1D-579E-4444-98C8-E5C3FAD4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 self pontual </a:t>
            </a:r>
            <a:r>
              <a:rPr lang="pt-BR" b="1" dirty="0" err="1"/>
              <a:t>lockeano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3C9999-7ECF-3F45-85AA-1A9201245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 como, se os próprios desejos são causalmente determinados? </a:t>
            </a:r>
            <a:r>
              <a:rPr lang="pt-BR" sz="2800" dirty="0">
                <a:latin typeface="Times New Roman" panose="02020603050405020304" pitchFamily="18" charset="0"/>
              </a:rPr>
              <a:t>Locke distingue então o mero desejo de uma faculdade da vontade.</a:t>
            </a:r>
          </a:p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vontade é um poder da mente de suspender a realização dos desejos... a mente tem “a liberdade de considerar os objetos deles, examiná-los de todos os lados e pesá-los uns em relação aos outros” (p.222; EEH 2.21.53). Ou seja, pesar, segundo “os cânones racionais da evidência”, os bens relativos que alveja. E assim é possível remodelar a motivação, modificando a direção do desejo.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B340C9A-02D2-EE4E-A921-EEDCCC16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27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91C91-2D99-C140-AD5C-627E7B723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sacrifício de Isaac (</a:t>
            </a:r>
            <a:r>
              <a:rPr lang="pt-BR" dirty="0" err="1"/>
              <a:t>Caravaggio</a:t>
            </a:r>
            <a:r>
              <a:rPr lang="pt-BR" dirty="0"/>
              <a:t>, 1603)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95F0526-39DF-3941-A50F-ACE74A8F5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</a:t>
            </a:fld>
            <a:endParaRPr lang="pt-BR"/>
          </a:p>
        </p:txBody>
      </p:sp>
      <p:pic>
        <p:nvPicPr>
          <p:cNvPr id="1026" name="Picture 2" descr="O sacrifício de Isaac, 1603 de Michelangelo Merisi Caravaggio">
            <a:extLst>
              <a:ext uri="{FF2B5EF4-FFF2-40B4-BE49-F238E27FC236}">
                <a16:creationId xmlns:a16="http://schemas.microsoft.com/office/drawing/2014/main" id="{0567772C-62CA-2B4B-8518-F757B9FDD5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189" y="1690689"/>
            <a:ext cx="6266411" cy="480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269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2A042-65F6-3B4E-B19A-5377DC75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 self pontual </a:t>
            </a:r>
            <a:r>
              <a:rPr lang="pt-BR" b="1" dirty="0" err="1"/>
              <a:t>lockeano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20C6E1-8F4C-F044-8EFF-FEF86EF26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“Somos, em última análise, criaturas de conexões contingentes: formamos certos hábitos. Mas podemos rompê-los e reformá-los.” (p.222)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Isso é o que Taylor chama de “distanciamento radical”, que leva agora a uma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objetivização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dos próprios conteúdos da mente -- pré-condição tanto para a reforma do intelecto (do aparato cognitivo) quanto para a reforma moral.</a:t>
            </a:r>
          </a:p>
          <a:p>
            <a:r>
              <a:rPr lang="pt-BR" sz="2800" dirty="0"/>
              <a:t>E é esse distanciamento que leva o autor a interpretar a identidade </a:t>
            </a:r>
            <a:r>
              <a:rPr lang="pt-BR" sz="2800" dirty="0" err="1"/>
              <a:t>lockeana</a:t>
            </a:r>
            <a:r>
              <a:rPr lang="pt-BR" sz="2800" dirty="0"/>
              <a:t> como a de um “self pontual” </a:t>
            </a:r>
            <a:r>
              <a:rPr lang="pt-BR" sz="2800" dirty="0">
                <a:sym typeface="Wingdings" pitchFamily="2" charset="2"/>
              </a:rPr>
              <a:t></a:t>
            </a:r>
            <a:endParaRPr lang="pt-BR" sz="2800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AC84529-3F95-6543-88D5-19B07F44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527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40D82-3A0C-0840-A75F-D636B6552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 self pontual </a:t>
            </a:r>
            <a:r>
              <a:rPr lang="pt-BR" b="1" dirty="0" err="1"/>
              <a:t>lockeano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6C9A54-677C-D64B-BDE6-17DBA2E72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ym typeface="Wingdings" pitchFamily="2" charset="2"/>
              </a:rPr>
              <a:t> </a:t>
            </a:r>
            <a:r>
              <a:rPr lang="pt-BR" dirty="0"/>
              <a:t>O conceito de self pontual:</a:t>
            </a:r>
          </a:p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 sujeito que pode adotar esse tipo de postura radical de desprendimento de si mesmo com vistas à [auto]reforma é o que chamo de self ‘pontual’.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Adotar essa postura é identificar-se com o poder... de distanciar-se de todas as características particulares que são objetos de mudança potencial.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que somos essencialmente não é nenhuma dessas características, mas sim o que é capaz de consertá-los e [</a:t>
            </a:r>
            <a:r>
              <a:rPr lang="pt-B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]elaborá-los. É isso que a imagem do ponto pretende comunicar, com base na definição geométrica: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verdadeiro self não tem dimensão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não está em parte alguma que não nessa capacidade de consertar as coisas [o conteúdo mental, as ideias recebidas, os hábitos </a:t>
            </a:r>
            <a:r>
              <a:rPr lang="pt-B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como objetos.” (p.223)</a:t>
            </a:r>
          </a:p>
          <a:p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2420BC-6D6E-3C48-8448-35DE8310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365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1407F-F0E9-994D-8070-4D653402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 self pontual </a:t>
            </a:r>
            <a:r>
              <a:rPr lang="pt-BR" b="1" dirty="0" err="1"/>
              <a:t>lockeano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4CBB6E-7524-5249-A990-1E12056F9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Para além dos argumentos propriamente lógicos, Locke tem em mente um argumento que diz respeito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ao papel da autoridade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 conhecimento da verdade: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sym typeface="Wingdings" pitchFamily="2" charset="2"/>
            </a:endParaRPr>
          </a:p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mensagem é que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não existe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uma autoridade epistêmica “natural”. No que diz respeito ao conhecimento, a única autoridade a nos guiar é a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própria razão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azão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compreendida como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“procedimental”, como um guia para chegar ao conhecimento. </a:t>
            </a:r>
          </a:p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modo que o processo de demolição das ideias recebidas é ao mesmo tempo um processo de demolição da autoridade natural do ponto de vista epistêmico. 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DEA061D-600A-6C4F-96BF-F890576F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4361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64637-EDBA-4842-A9AD-1D5D4C14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 self pontual </a:t>
            </a:r>
            <a:r>
              <a:rPr lang="pt-BR" b="1" dirty="0" err="1"/>
              <a:t>lockeano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8AFFE-FBD4-614D-A614-4A8EB314A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 a crítica a uma autoridade epistêmica natural é apenas um passo na escalada que culmina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na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crítica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toda autoridade humana natural, também no campo prático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pt-BR" sz="2800" dirty="0">
                <a:effectLst/>
              </a:rPr>
              <a:t> 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“Ao realizar esse movimento duplo de suspensão e exame, tiramos da paixão, do costume ou da autoridade o controle sobre nosso pensamento e opiniões e assumimos nós mesmos a responsabilidade por eles. A teoria de Locke gera e também reflete um ideal de independência 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auto-responsabilidade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uma noção de razão como algo livre do costume estabelecido e da autoridade dominante.” (p.219)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660A42A-72D6-234F-A3B4-9B5A6CF6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7446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76C7F-2EC4-A549-B450-32427C6FC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III) O self pontual </a:t>
            </a:r>
            <a:r>
              <a:rPr lang="pt-BR" b="1" dirty="0" err="1"/>
              <a:t>lockeano</a:t>
            </a:r>
            <a:r>
              <a:rPr lang="pt-BR" b="1" dirty="0"/>
              <a:t> (Apêndice)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DAD2DB-B032-BF4B-A5D1-80B460076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Passagem do </a:t>
            </a:r>
            <a:r>
              <a:rPr lang="pt-BR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Enquiry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(EHU, 1690):</a:t>
            </a:r>
          </a:p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pt-BR" sz="5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Estou certo de que, no discurso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pt-BR" sz="55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faço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não pretendi nem desviar-me nem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apegar-me a qualquer autoridade. A minha única meta foi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verdade; e aonde ela parecia conduzir-me, para lá seguiram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imparcialmente os meus pensamentos, sem me importar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saber se as pisadas de outros deixaram ou não rasto nesse caminho. Não é que me falte o respeito devido pelas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opiniões alheias; mas, ao fim e ao cabo, é à verdade que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devemos o maior respeito. E espero que não me acusem de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arrogante por dizer que mais adiantaremos no conhecimento se o procurarmos na fonte, na </a:t>
            </a:r>
            <a:r>
              <a:rPr lang="pt-BR" sz="55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consideração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próprias coisas, e mais usando bem o nosso pensamento, do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servindo-nos do pensamento dos outros... Na medida em que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nós mesmos consideramos e alcançamos a verdade, nessa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medida somos possuidores de um verdadeiro e real conhecimento.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fato de em nossos cérebros circularem opiniões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outras pessoas, ainda que sejam verdadeiras, não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 torna mais conhecedores. O que nelas for ciência, em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nós será obstinação, enquanto nos limitarmos a reverenciar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 nome e não utilizarmos a razão, como elas o fizeram,</a:t>
            </a:r>
            <a:r>
              <a:rPr lang="pt-BR" sz="55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entender essas verdades que lhes deram fama...” (EHU I.4.23, p.98-99 ed. </a:t>
            </a:r>
            <a:r>
              <a:rPr lang="pt-BR" sz="55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Gulbekian</a:t>
            </a:r>
            <a:r>
              <a:rPr lang="pt-BR" sz="55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5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pt-BR" sz="3300" dirty="0">
                <a:solidFill>
                  <a:srgbClr val="0E0E0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b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1653159-377E-534F-AFF6-4CE2ADED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664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058FC-4965-154B-A335-04CD03F1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IV) A moral </a:t>
            </a:r>
            <a:r>
              <a:rPr lang="pt-BR" b="1" dirty="0" err="1"/>
              <a:t>lockeana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240F3A-7B7D-294D-AF4B-17D306C6A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Taylor interpreta Locke como um sincero cristão, profundamente impregnado pelas ideias puritano-reformistas de seu tempo.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Bem natural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bem moral: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bem natural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determinado por nossas ideias de “sensação interna” - as sensações de dor e prazer.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contrapartida,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bem moral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definido por Locke como toda ação humana consistente com a “lei moral” – isto é, com as regras obrigatórias estabelecidas por uma “vontade superior”.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Dependendo de quem seja esta vontade superior, a lei moral pode ser de dois tipos: (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lei “divina” ou “natural” -- derivada da vontade de Deus; e (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lei humana -- derivada da vontade de uma comunidade humana, por sua vez construída por consentimento de seus membros.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B87862-C12C-E442-9FF0-566B118E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95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7999C-A82B-3D4B-9DE8-DEE1AAF3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</a:t>
            </a:r>
            <a:r>
              <a:rPr lang="pt-BR" dirty="0"/>
              <a:t>) </a:t>
            </a:r>
            <a:r>
              <a:rPr lang="pt-BR" b="1" dirty="0"/>
              <a:t>A virada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8D6962-C93C-EE42-A751-CFA2A1D58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“Descartes introduz na interioridade agostiniana uma mudança radical... Poderíamos descrever essa mudança dizendo que Descartes situa as fontes morais [inteiramente] dentro de nós.” (Taylor, FS, p.189)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“Em relação a Platão, Descartes apresenta um novo entendimento da razão e também da hegemonia da razão sobre as paixões, que ambos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vêem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a essência da moralidade.” (p.190)</a:t>
            </a:r>
            <a:endParaRPr lang="pt-BR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431016-3EEA-2944-A2DF-ABD6E770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50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0F4D0-2594-7A4E-971A-ED4D1475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dirty="0"/>
              <a:t>) </a:t>
            </a:r>
            <a:r>
              <a:rPr lang="pt-BR" b="1" dirty="0"/>
              <a:t>A virada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1A088C-D972-4C45-AA2F-19D0F95E3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“Logos </a:t>
            </a:r>
            <a:r>
              <a:rPr lang="pt-B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ôntico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pt-B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“razão procedimental”</a:t>
            </a:r>
            <a:endParaRPr lang="pt-B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 ideias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perdem (em relação ao platonismo) seu sentido de essência (seu caráter “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ôntico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”), para tornarem-se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conteúdos intrapsíquicos: as ideias são coisas da mente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é através das ideias que conhecemos. Por quê? Porque elas representam objetos fora da mente. A questão toda é: como saber que as ideias representam fielmente as coisas fora da mente? Isso requer construir critérios de aferição da verdade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um “método”. Isso é a razão procedimental: construir, pelo pensamento, um caminho para chegar à verdade (= adequação da representação mental à coisa representada).</a:t>
            </a:r>
            <a:r>
              <a:rPr lang="pt-BR" sz="2800" dirty="0">
                <a:effectLst/>
              </a:rPr>
              <a:t>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3DA15B-EAA1-E64C-A3E9-8CE0A5FF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30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75BFC-A8B7-6E41-AE6D-3ED63A25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A virada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E9416B-8727-A740-A311-86335F21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Descartes </a:t>
            </a:r>
            <a:r>
              <a:rPr lang="pt-BR" sz="3200" b="1" dirty="0" err="1"/>
              <a:t>x</a:t>
            </a:r>
            <a:r>
              <a:rPr lang="pt-BR" sz="3200" b="1" dirty="0"/>
              <a:t> Agostinho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Agostinho, o auge da perfeição ainda é descrito em termos de entendimento do bem. Mas Descartes modifica isso radicalmente. 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 entendimento [a razão] não está numa ordem do bem e sim em algo que acarreta o vazio de todas as concepções antigas dessa ordem: a separação extrema entre a mente e um universo mecanicista da matéria que... não é um meio de pensamento ou de significado, [pois é] inerte.” (p.196)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329FFF-6737-EE4A-83B3-A00AF3D7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32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4BC3D-E2D8-BF40-9BC9-C99D0B6A4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A virada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270B4A-065E-A54B-8969-3199A1B3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“O novo modelo de domínio racional que Descartes apresenta revela-se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como uma questão de controle instrumental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Libertar-se da ilusão que mistura mente e matéria é ter uma compreensão desta última que facilita seu controle. Da mesma forma, libertar-se das paixões e obedecer a razão não se define mais como a da visão [a contemplação da ordem cósmica], e sim como uma atividade diretiva que subordina um reino funcional [as paixões].” (p.197)</a:t>
            </a:r>
            <a:r>
              <a:rPr lang="pt-BR" sz="2800" dirty="0">
                <a:effectLst/>
              </a:rPr>
              <a:t> </a:t>
            </a:r>
          </a:p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“Quando a hegemonia da razão passa a ser entendida como controle racional, como a capacidade de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objetificar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 corpo, o mundo e as paixões, isto é, de assumir uma postura inteiramente instrumental em relação a eles, as fontes da força moral não podem mais ser vistas como exteriores a nós...” (p.200)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8B91B79-AF2F-EC4F-948B-AAD37269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79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C45C1-35AE-804E-A95B-249B22DF1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A virada cartesiana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C828B7-8EAC-834C-9722-4D35DB317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virada reflexiva de Agostinho </a:t>
            </a:r>
            <a:r>
              <a:rPr lang="pt-B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virada reflexiva de Descartes: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“Para Agostinho, o caminho interior era apenas um degrau do caminho para cima. Algo semelhante permanece em Descartes [uma vez que a prova da existência de Deus é feita a partir da certeza da autoconsciência]...”</a:t>
            </a:r>
            <a:r>
              <a:rPr lang="pt-BR" dirty="0">
                <a:effectLst/>
              </a:rPr>
              <a:t> </a:t>
            </a:r>
          </a:p>
          <a:p>
            <a:r>
              <a:rPr lang="pt-BR" dirty="0"/>
              <a:t>[Porém, ao mesmo tempo, algo fundamental mudou:] “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Descartes, o objetivo da virada reflexiva é obter uma certeza </a:t>
            </a:r>
            <a:r>
              <a:rPr lang="pt-B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auto-suficiente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[enquanto Agostinho visava a uma dependência essencial de todas as coisas a Deus]....” </a:t>
            </a:r>
          </a:p>
          <a:p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AA34982-10EB-2842-B756-36C4C615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37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83064-8E0B-1144-BB8A-F6071CD6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I</a:t>
            </a:r>
            <a:r>
              <a:rPr lang="pt-BR" b="1" dirty="0"/>
              <a:t>) A virada cartesiana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E462FD-8B22-1043-9AA4-1F2851BF1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que obtenho no cogito e em cada passo sucessivo na cadeia de percepções claras e distintas é exatamente esse tipo de certeza, que consigo gerar para mim ao seguir o método certo... O que aconteceu é que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existência de Deus tornou-se um estágio em meu progresso rumo à ciência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 meio da ordenação metódica das percepções evidentes. A existência de Deus 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tornou-se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[apenas] um teorema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 meu sistema de ciência perfeita.” (p.207)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2A67D85-61A6-0C40-8032-A9EEDD57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5660-DC61-4E41-BC1A-538AD621189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436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4126</Words>
  <Application>Microsoft Macintosh PowerPoint</Application>
  <PresentationFormat>Widescreen</PresentationFormat>
  <Paragraphs>151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1" baseType="lpstr">
      <vt:lpstr>Meiryo</vt:lpstr>
      <vt:lpstr>Arial</vt:lpstr>
      <vt:lpstr>Calibri</vt:lpstr>
      <vt:lpstr>Calibri Light</vt:lpstr>
      <vt:lpstr>Times New Roman</vt:lpstr>
      <vt:lpstr>Tema do Office</vt:lpstr>
      <vt:lpstr>FLF0388 Ética e Filosofia Política I Identidade moderna,  ética e política</vt:lpstr>
      <vt:lpstr>Roteiro da aula</vt:lpstr>
      <vt:lpstr>O sacrifício de Isaac (Caravaggio, 1603)</vt:lpstr>
      <vt:lpstr>I) A virada cartesiana</vt:lpstr>
      <vt:lpstr>I) A virada cartesiana</vt:lpstr>
      <vt:lpstr>I) A virada cartesiana</vt:lpstr>
      <vt:lpstr>I) A virada cartesiana</vt:lpstr>
      <vt:lpstr>I) A virada cartesiana</vt:lpstr>
      <vt:lpstr>I) A virada cartesiana</vt:lpstr>
      <vt:lpstr>I) A virada cartesiana (Apêndice)</vt:lpstr>
      <vt:lpstr>I) A virada cartesiana (Apêndice)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II) A moral cartesiana</vt:lpstr>
      <vt:lpstr>III) O self pontual lockeano</vt:lpstr>
      <vt:lpstr>III) O self pontual lockeano</vt:lpstr>
      <vt:lpstr>III) O self pontual lockeano</vt:lpstr>
      <vt:lpstr>III) O self pontual lockeano</vt:lpstr>
      <vt:lpstr>III) O self pontual lockeano</vt:lpstr>
      <vt:lpstr>III) O self pontual lockeano</vt:lpstr>
      <vt:lpstr>III) O self pontual lockeano</vt:lpstr>
      <vt:lpstr>III) O self pontual lockeano</vt:lpstr>
      <vt:lpstr>III) O self pontual lockeano (Apêndice)</vt:lpstr>
      <vt:lpstr>IV) A moral lockeana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FLF5304 Identidade moderna,  ética e política</dc:title>
  <dc:creator>Cicero Araujo</dc:creator>
  <cp:lastModifiedBy>Cicero Araujo</cp:lastModifiedBy>
  <cp:revision>2</cp:revision>
  <dcterms:created xsi:type="dcterms:W3CDTF">2023-04-18T15:33:09Z</dcterms:created>
  <dcterms:modified xsi:type="dcterms:W3CDTF">2023-09-27T22:32:50Z</dcterms:modified>
</cp:coreProperties>
</file>