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sldIdLst>
    <p:sldId id="256" r:id="rId2"/>
    <p:sldId id="257" r:id="rId3"/>
    <p:sldId id="292" r:id="rId4"/>
    <p:sldId id="293" r:id="rId5"/>
    <p:sldId id="294" r:id="rId6"/>
    <p:sldId id="295" r:id="rId7"/>
    <p:sldId id="296" r:id="rId8"/>
    <p:sldId id="297" r:id="rId9"/>
    <p:sldId id="299" r:id="rId10"/>
    <p:sldId id="301" r:id="rId11"/>
    <p:sldId id="302" r:id="rId12"/>
    <p:sldId id="305" r:id="rId13"/>
    <p:sldId id="306" r:id="rId14"/>
    <p:sldId id="307" r:id="rId15"/>
    <p:sldId id="308" r:id="rId16"/>
    <p:sldId id="310" r:id="rId17"/>
    <p:sldId id="303" r:id="rId18"/>
    <p:sldId id="314" r:id="rId19"/>
    <p:sldId id="304" r:id="rId20"/>
    <p:sldId id="317" r:id="rId21"/>
    <p:sldId id="318" r:id="rId22"/>
    <p:sldId id="319" r:id="rId23"/>
    <p:sldId id="312" r:id="rId24"/>
    <p:sldId id="320" r:id="rId25"/>
    <p:sldId id="321"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40"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5" r:id="rId5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7F5B1C10-6417-47AB-86F9-2C3C74D0D064}" type="datetimeFigureOut">
              <a:rPr lang="pt-BR" smtClean="0"/>
              <a:pPr/>
              <a:t>06/04/2023</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8648D307-D5AA-4630-A250-F5BD903E1EA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648D307-D5AA-4630-A250-F5BD903E1EA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648D307-D5AA-4630-A250-F5BD903E1EA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648D307-D5AA-4630-A250-F5BD903E1EA0}" type="slidenum">
              <a:rPr lang="pt-BR" smtClean="0"/>
              <a:pPr/>
              <a:t>‹nº›</a:t>
            </a:fld>
            <a:endParaRPr lang="pt-BR"/>
          </a:p>
        </p:txBody>
      </p:sp>
      <p:sp>
        <p:nvSpPr>
          <p:cNvPr id="7" name="Título 6"/>
          <p:cNvSpPr>
            <a:spLocks noGrp="1"/>
          </p:cNvSpPr>
          <p:nvPr>
            <p:ph type="title"/>
          </p:nvPr>
        </p:nvSpPr>
        <p:spPr/>
        <p:txBody>
          <a:bodyPr rtlCol="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648D307-D5AA-4630-A250-F5BD903E1EA0}"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648D307-D5AA-4630-A250-F5BD903E1EA0}" type="slidenum">
              <a:rPr lang="pt-BR" smtClean="0"/>
              <a:pPr/>
              <a:t>‹nº›</a:t>
            </a:fld>
            <a:endParaRPr lang="pt-BR"/>
          </a:p>
        </p:txBody>
      </p:sp>
      <p:sp>
        <p:nvSpPr>
          <p:cNvPr id="8" name="Título 7"/>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648D307-D5AA-4630-A250-F5BD903E1EA0}"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648D307-D5AA-4630-A250-F5BD903E1EA0}" type="slidenum">
              <a:rPr lang="pt-BR" smtClean="0"/>
              <a:pPr/>
              <a:t>‹nº›</a:t>
            </a:fld>
            <a:endParaRPr lang="pt-BR"/>
          </a:p>
        </p:txBody>
      </p:sp>
      <p:sp>
        <p:nvSpPr>
          <p:cNvPr id="6" name="Título 5"/>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F5B1C10-6417-47AB-86F9-2C3C74D0D064}" type="datetimeFigureOut">
              <a:rPr lang="pt-BR" smtClean="0"/>
              <a:pPr/>
              <a:t>06/04/2023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648D307-D5AA-4630-A250-F5BD903E1EA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fld id="{7F5B1C10-6417-47AB-86F9-2C3C74D0D064}" type="datetimeFigureOut">
              <a:rPr lang="pt-BR" smtClean="0"/>
              <a:pPr/>
              <a:t>06/04/2023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648D307-D5AA-4630-A250-F5BD903E1EA0}"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7F5B1C10-6417-47AB-86F9-2C3C74D0D064}" type="datetimeFigureOut">
              <a:rPr lang="pt-BR" smtClean="0"/>
              <a:pPr/>
              <a:t>06/04/2023</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8648D307-D5AA-4630-A250-F5BD903E1EA0}"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estilo do título mestre</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5B1C10-6417-47AB-86F9-2C3C74D0D064}" type="datetimeFigureOut">
              <a:rPr lang="pt-BR" smtClean="0"/>
              <a:pPr/>
              <a:t>06/04/2023</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48D307-D5AA-4630-A250-F5BD903E1EA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785795"/>
            <a:ext cx="7772400" cy="1857387"/>
          </a:xfrm>
        </p:spPr>
        <p:txBody>
          <a:bodyPr>
            <a:normAutofit/>
          </a:bodyPr>
          <a:lstStyle/>
          <a:p>
            <a:r>
              <a:rPr lang="pt-BR" dirty="0">
                <a:solidFill>
                  <a:schemeClr val="bg2">
                    <a:lumMod val="25000"/>
                  </a:schemeClr>
                </a:solidFill>
                <a:latin typeface="Helvetica" pitchFamily="34" charset="0"/>
              </a:rPr>
              <a:t>CORPORATIVISMO. BRASIL E ESPANHA</a:t>
            </a:r>
            <a:endParaRPr lang="pt-BR" dirty="0">
              <a:solidFill>
                <a:schemeClr val="bg2">
                  <a:lumMod val="25000"/>
                </a:schemeClr>
              </a:solidFill>
            </a:endParaRPr>
          </a:p>
        </p:txBody>
      </p:sp>
      <p:sp>
        <p:nvSpPr>
          <p:cNvPr id="3" name="Subtítulo 2"/>
          <p:cNvSpPr>
            <a:spLocks noGrp="1"/>
          </p:cNvSpPr>
          <p:nvPr>
            <p:ph type="subTitle" idx="1"/>
          </p:nvPr>
        </p:nvSpPr>
        <p:spPr>
          <a:xfrm>
            <a:off x="928662" y="3071810"/>
            <a:ext cx="7772400" cy="1668063"/>
          </a:xfrm>
        </p:spPr>
        <p:txBody>
          <a:bodyPr>
            <a:normAutofit/>
          </a:bodyPr>
          <a:lstStyle/>
          <a:p>
            <a:r>
              <a:rPr lang="pt-BR" dirty="0">
                <a:solidFill>
                  <a:schemeClr val="tx1"/>
                </a:solidFill>
              </a:rPr>
              <a:t>Túlio de Oliveira </a:t>
            </a:r>
            <a:r>
              <a:rPr lang="pt-BR" dirty="0" err="1">
                <a:solidFill>
                  <a:schemeClr val="tx1"/>
                </a:solidFill>
              </a:rPr>
              <a:t>Massoni</a:t>
            </a:r>
            <a:endParaRPr lang="pt-BR" dirty="0">
              <a:solidFill>
                <a:schemeClr val="tx1"/>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85000" lnSpcReduction="1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à Lei de Acidentes de Trabalho, votada em 1919, vieram juntar-se em 1923, o Projeto que aprovou as Caixas de Aposentadoria e Pensões aos ferroviários (Lei Eloy Chaves), concedendo direitos a este setor organizado do movimento operário.</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Washington Luiz, candidato ao período 1926-1930 já revelava em seu programa aspectos interessantes na abordagem da questão social, que desde a 1ª Guerra Mundial, passaria a ser mencionada com maior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freqüência</a:t>
            </a:r>
            <a:r>
              <a:rPr lang="pt-BR" sz="1800" dirty="0">
                <a:effectLst/>
                <a:latin typeface="Calibri" panose="020F0502020204030204" pitchFamily="34" charset="0"/>
                <a:ea typeface="Calibri" panose="020F0502020204030204" pitchFamily="34" charset="0"/>
                <a:cs typeface="Times New Roman" panose="02020603050405020304" pitchFamily="18" charset="0"/>
              </a:rPr>
              <a:t> nas plataformas eleitorais. Em sua declaração como candidato à Presidência da República em 1926, defendia que “a questão operária é uma questão que interessa mais à ordem pública do que à ordem social”. </a:t>
            </a: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Vésperas da Revolução de 1930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Havia efetivamente um certo consenso de paternalismo e da noção de favor que era assumido por empresários já na primeira fase da industrialização. Tratava-se de uma atitude paternalista representada pela expressão “pai dos pobres”.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Emblemático o diagnóstico de Maria Célia Paoli: tratava-se de “um horizonte simbólico que despachava os trabalhadores pobres a um mundo do favor, da dependência, da hierarquia excludente; uma figura que, para ser incluída na ordem das coisas, necessitava ser um habitante silencioso e sem interioridade, constituído por obra benemérita das elites”.</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19811522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20000"/>
          </a:bodyPr>
          <a:lstStyle/>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Em discurso proferido no primeiro ano de governo, Vargas assim declarou: “O Ministério (do Trabalho) mantém estreito contato com as indústrias e comércio, sem falar nos representantes das classes operárias, procurando assisti-los em todos os seus interesses. A sua norma de ação consiste em substituir a luta de classes, negativa e estéril, pelo concreto orgânico e justo de colaboração entre as classes, com severa atenção às condições econômicas do país e aos reclamos da justiça social”.</a:t>
            </a:r>
          </a:p>
          <a:p>
            <a:pPr indent="685800" algn="just"/>
            <a:r>
              <a:rPr lang="pt-BR" sz="1800" dirty="0">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A demonstrar a sintonia entre o Governo Federal e o Ministério do Trabalho e Emprego da época basta atentar para as palavras do então Ministro do Trabalho Lindolfo Collor, em discurso proferido no Rotary Club em 30.12.1930: “... a regularização jurídica das relações entre o capital e o trabalho obedecerá, pois, entre nós, ao conceito fundamental da colaboração de classes. Não há nenhuma classe, seja proletária, seja capitalista, que possa pretender que seus interesses valham mais que os interesses da comunhão social. O Brasil primeiro, depois os interesses de classe”.</a:t>
            </a:r>
          </a:p>
          <a:p>
            <a:pPr algn="just"/>
            <a:r>
              <a:rPr lang="pt-BR" sz="1800" dirty="0">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O modelo sindical implantado, como se infere, foi resultado da política corporativista empreendida por Vargas, cuja tarefa era “incorporar o sindicalismo no Estado e nas Leis da República”.</a:t>
            </a:r>
          </a:p>
          <a:p>
            <a:pPr algn="just"/>
            <a:r>
              <a:rPr lang="pt-BR" sz="1800" dirty="0">
                <a:effectLst/>
                <a:latin typeface="Times New Roman" panose="02020603050405020304" pitchFamily="18" charset="0"/>
                <a:ea typeface="Times New Roman" panose="02020603050405020304" pitchFamily="18" charset="0"/>
              </a:rPr>
              <a:t> </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48210068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1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Revolução de 1930 como “modernização conservadora”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precisa análise de Luiz Werneck Vianna, o capitalismo brasileiro seria, pois, politicamente orientado, uma “modalidade patológica” de acesso ao moderno, implicando uma “modernização sem prévia ruptura com o passado patrimonial”, o qual, ademais, continuamente se reproduzia, na medida em que as elites, identificadas com ele, deteriam o controle político do processo de mudança social.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governo que se formaria reservava para si a liberdade de selecionar as reivindicações que atenderia e os problemas sociais deveriam ser incorporados ao mecanismo estatal para pacificá-los, domando-os entre extremismos, com a reforma do aparelhamento, não só constitucional, mas político-social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“Revolução pelo alto” ; “modernização conservadora”; “Revolução de superfície”; “revolução conservadora”; “revolução passiva”: movimento acomodatício entre as antigas classes rurais e as novas classes burguesas.</a:t>
            </a:r>
          </a:p>
          <a:p>
            <a:pPr algn="just"/>
            <a:r>
              <a:rPr lang="pt-BR" sz="1800" dirty="0">
                <a:effectLst/>
                <a:latin typeface="Times New Roman" panose="02020603050405020304" pitchFamily="18" charset="0"/>
                <a:ea typeface="Times New Roman" panose="02020603050405020304" pitchFamily="18" charset="0"/>
              </a:rPr>
              <a:t> </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32520607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A doutrina de Oliveira Vianna, o arquiteto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Populações meridionais do Brasil, escrita entre 1916 e 1918, e publicada em 1920, Oliveira Viana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crítica aos idealistas utópicos</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Em sua opinião, não existia unidade no Brasil, país que era muito mais uma “unidade a se constituir”, ambiente no qual, antes da liberdade, seria necessária a construção da autoridade. </a:t>
            </a:r>
            <a:r>
              <a:rPr lang="pt-BR" sz="1800" dirty="0">
                <a:effectLst/>
                <a:latin typeface="Times New Roman" panose="02020603050405020304" pitchFamily="18" charset="0"/>
                <a:ea typeface="Times New Roman" panose="02020603050405020304" pitchFamily="18" charset="0"/>
              </a:rPr>
              <a:t> </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o Estado não deveria ser tomado como a principal ameaça à liberdade civil, mas como sua única garantia. Entre nós, justificava Vianna, “liberalismo significa, praticamente e de fato, nada mais do que caudilhismo, local ou provincial.</a:t>
            </a:r>
            <a:endParaRPr lang="pt-BR" sz="1800" dirty="0">
              <a:effectLst/>
              <a:latin typeface="Times New Roman" panose="02020603050405020304" pitchFamily="18" charset="0"/>
              <a:ea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35357146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85000" lnSpcReduction="1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A doutrina de Oliveira Vianna, o arquiteto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“Dar consistência, unidade, consciência comum a uma vasta massa social ainda em estado ganglionar, subdividida em quase duas dezenas de núcleos provinciais, inteiramente isolados entre si materialmente e moralmente (...) realizar, pela ação racional do Estado, o milagre de dar a essa nacionalidade em formação uma subconsciência jurídica, criando-lhe a medula da legalidade; os instintos viscerais da obediência à autoridade e à lei (...) Problema, como se vê, de estruturação e ossificação da nacionalidade (...) cuja solução só seria possível pela ação consciente da força organizada. Quer dizer: pela instituição de um Estado centralizado, com um governo nacional poderoso, dominador, unitário, incontrastável, provido de capacidades bastantes para realizar, na sua plenitude os seus dois grandes objetivos capitais: a consolidação da nacionalidade e a organização da sua ordem legal.</a:t>
            </a: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A utopia do autoritarismo instrumental</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effectLst/>
                <a:latin typeface="Calibri" panose="020F0502020204030204" pitchFamily="34" charset="0"/>
                <a:ea typeface="Calibri" panose="020F0502020204030204" pitchFamily="34" charset="0"/>
                <a:cs typeface="Times New Roman" panose="02020603050405020304" pitchFamily="18" charset="0"/>
              </a:rPr>
              <a:t>É de Wanderley Guilherme dos Santos a expressão “autoritarismo instrumental”. O dilema, para Oliveira Vianna (e desta corrente de pensamento autoritário) é que não existira sistema político liberal sem uma sociedade liberal. No Brasil a sociedade era parental,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clânica</a:t>
            </a:r>
            <a:r>
              <a:rPr lang="pt-BR" sz="1800" dirty="0">
                <a:effectLst/>
                <a:latin typeface="Calibri" panose="020F0502020204030204" pitchFamily="34" charset="0"/>
                <a:ea typeface="Calibri" panose="020F0502020204030204" pitchFamily="34" charset="0"/>
                <a:cs typeface="Times New Roman" panose="02020603050405020304" pitchFamily="18" charset="0"/>
              </a:rPr>
              <a:t> e autoritária.</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84431698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a:lnSpc>
                <a:spcPct val="107000"/>
              </a:lnSpc>
              <a:spcAft>
                <a:spcPts val="800"/>
              </a:spcAft>
            </a:pPr>
            <a:r>
              <a:rPr lang="pt-BR" sz="1900" b="1" dirty="0">
                <a:effectLst/>
                <a:latin typeface="Calibri" panose="020F0502020204030204" pitchFamily="34" charset="0"/>
                <a:ea typeface="Calibri" panose="020F0502020204030204" pitchFamily="34" charset="0"/>
                <a:cs typeface="Times New Roman" panose="02020603050405020304" pitchFamily="18" charset="0"/>
              </a:rPr>
              <a:t>A doutrina de Oliveira Vianna, o arquiteto</a:t>
            </a:r>
            <a:endParaRPr lang="pt-BR" sz="1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Após ser nomeado consultor jurídico do Ministério do Trabalho, em 1932, inteirou-se de todas as teses sobre sindicalismo, corporativismo, direito do trabalho, direito social e a partir deles emergiu com nitidez a “receita” que propôs, “o modelo de organização para o mundo com que sonhava”. Conformado com o fato de que o mundo moderno era o da indústria, do operariado, das classes sociais sua indagação e inquietação teórica era como organizar este mundo dentro da utopia de uma sociedade harmônica, incorporadora, cooperativa; e “o corporativismo, o sindicalismo, a legislação social vinham trazer a resposta” como alternativa política de poupar ao Brasil dos dramas causados pela industrialização capitalista, ainda incipiente, e de “lançar-nos na direção de uma nova sociedade harmoniosa” e, “segundo ele, democrática, pois envolveria através de sindicatos e corporações, o grosso da população na direção política do país”.( CARVALHO, José Murilo de. A utopia de Oliveira Vianna. In: BASTOS, Elide Rugai; MORAES, João Quartim (</a:t>
            </a:r>
            <a:r>
              <a:rPr lang="pt-BR" sz="1900" dirty="0" err="1">
                <a:effectLst/>
                <a:latin typeface="Calibri" panose="020F0502020204030204" pitchFamily="34" charset="0"/>
                <a:ea typeface="Calibri" panose="020F0502020204030204" pitchFamily="34" charset="0"/>
                <a:cs typeface="Times New Roman" panose="02020603050405020304" pitchFamily="18" charset="0"/>
              </a:rPr>
              <a:t>Orgs</a:t>
            </a:r>
            <a:r>
              <a:rPr lang="pt-BR" sz="1900" dirty="0">
                <a:effectLst/>
                <a:latin typeface="Calibri" panose="020F0502020204030204" pitchFamily="34" charset="0"/>
                <a:ea typeface="Calibri" panose="020F0502020204030204" pitchFamily="34" charset="0"/>
                <a:cs typeface="Times New Roman" panose="02020603050405020304" pitchFamily="18" charset="0"/>
              </a:rPr>
              <a:t>.). O pensamento de Oliveira Viana. Campinas: Unicamp, 1993).</a:t>
            </a:r>
          </a:p>
          <a:p>
            <a:pPr>
              <a:lnSpc>
                <a:spcPct val="107000"/>
              </a:lnSpc>
              <a:spcAft>
                <a:spcPts val="8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 Em sua obra Direito do Trabalho e Democracia Social Oliveira Vianna afirma: “Eis aí a obra da política social da Revolução. O povo, que estava ausente do Estado, foi chamado a ele: vários setores da vida econômica e da vida social da Nação foram entregues às classes organizadas, que as administram e os disciplinam diretamente, por meio dos seus representantes imediatos. O povo participa, destarte, cada vez mais da administração pública e das atividades legislativas e pré-legislativas do governo: há, pois, uma tendência visível e definida do Estado a identificar-se com o povo e do povo a identificar-se com o Estado”. (VIANNA, Oliveira. </a:t>
            </a:r>
            <a:r>
              <a:rPr lang="pt-BR" sz="1900" b="1" dirty="0">
                <a:effectLst/>
                <a:latin typeface="Calibri" panose="020F0502020204030204" pitchFamily="34" charset="0"/>
                <a:ea typeface="Calibri" panose="020F0502020204030204" pitchFamily="34" charset="0"/>
                <a:cs typeface="Times New Roman" panose="02020603050405020304" pitchFamily="18" charset="0"/>
              </a:rPr>
              <a:t>Direito do trabalho e democracia social: o problema da incorporação do trabalhador no Estado</a:t>
            </a:r>
            <a:r>
              <a:rPr lang="pt-BR" sz="1900" dirty="0">
                <a:effectLst/>
                <a:latin typeface="Calibri" panose="020F0502020204030204" pitchFamily="34" charset="0"/>
                <a:ea typeface="Calibri" panose="020F0502020204030204" pitchFamily="34" charset="0"/>
                <a:cs typeface="Times New Roman" panose="02020603050405020304" pitchFamily="18" charset="0"/>
              </a:rPr>
              <a:t>. Rio de Janeiro: José Olympio, 1951. p. 98.)</a:t>
            </a:r>
          </a:p>
          <a:p>
            <a:pPr>
              <a:lnSpc>
                <a:spcPct val="107000"/>
              </a:lnSpc>
              <a:spcAft>
                <a:spcPts val="8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  Em verdade o sucesso do sindicalismo corporativista era entendido como condição mesma para o próprio exercício das funções do Estado moderno no Brasil. Por tal razão é que era fundamental para a proposta de Oliveira Vianna que o sindicato fosse único, exercesse prerrogativas de autoridade pública, sendo por isso sujeito à tutela do Estado. O monopólio da representação (unicidade e reconhecimento) era tão essencial ao modelo quanto o controle estatal.</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80417568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Vargas e a legislação trabalhista e sindical: a construção do edifício corporativista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O </a:t>
            </a:r>
            <a:r>
              <a:rPr lang="pt-BR" sz="1800" dirty="0">
                <a:effectLst/>
                <a:latin typeface="Calibri" panose="020F0502020204030204" pitchFamily="34" charset="0"/>
                <a:ea typeface="Calibri" panose="020F0502020204030204" pitchFamily="34" charset="0"/>
                <a:cs typeface="Times New Roman" panose="02020603050405020304" pitchFamily="18" charset="0"/>
              </a:rPr>
              <a:t>intervencionismo concretizou-se sobretudo por meio de Decretos, haja vista que o Decreto n. 19.398, de novembro de 1930, que instituiu o Governo Provisório, também o autorizou a legislar mediante decretos, concentrando o governo em suas mãos - tanto o Poder Executivo quanto o Legislativo. No plano constitucional, ainda estava em vigor a Constituição de 1891, a qual seria substituída apenas em 1934.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Enquanto isto, a normatização dos principais aspectos da vida social e econômica do país era conduzida a pulso firme por meio de decretos. Em meados da década de 30, sem que as diversas facções políticas percebessem, o aparelho estatal hipertrofiado e centralizador comandava a vida das instituições do país.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Menos de um mês após Vargas ter tomado posse, foi editado o Decreto n. 19.433, de 26 de novembro de 1930, criando o Ministério do Trabalho, Indústria e Comércio</a:t>
            </a:r>
            <a:r>
              <a:rPr lang="pt-BR" sz="1800" dirty="0">
                <a:effectLst/>
                <a:latin typeface="Calibri" panose="020F0502020204030204" pitchFamily="34" charset="0"/>
                <a:ea typeface="Calibri" panose="020F0502020204030204" pitchFamily="34" charset="0"/>
                <a:cs typeface="Times New Roman" panose="02020603050405020304" pitchFamily="18" charset="0"/>
              </a:rPr>
              <a:t>. É sintomático.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discurso do então ministro do Trabalho Lindolfo Collor alguns meses após a Revolução de 30: “É o Ministério do Trabalho, especificamente, o Ministério da Revolução. À mentalidade do governo deposto, de que as questões sociais são meras questões de polícia, suscetíveis de solução pela última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ratio</a:t>
            </a:r>
            <a:r>
              <a:rPr lang="pt-BR" sz="1800" dirty="0">
                <a:effectLst/>
                <a:latin typeface="Calibri" panose="020F0502020204030204" pitchFamily="34" charset="0"/>
                <a:ea typeface="Calibri" panose="020F0502020204030204" pitchFamily="34" charset="0"/>
                <a:cs typeface="Times New Roman" panose="02020603050405020304" pitchFamily="18" charset="0"/>
              </a:rPr>
              <a:t> das medidas repressivas já opusera, de há muito, a consciência liberal da nação o mais justificado e peremptório dos protestos (...) Volto a dizer, (...) que a existência da questão social entre nós nada tem de grave ou de inquietador: ela representa um fenômeno mundial, é demonstração de vida, de progresso. O que de inquietador aparece no Brasil é a preocupação de ignorar oficialmente a existência de problemas dessa natureza e desse alcance”.</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conhecida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Lei dos Dois Terços (Decreto 19.482, de 12 de dezembro de 1930</a:t>
            </a:r>
            <a:r>
              <a:rPr lang="pt-BR" sz="1800" dirty="0">
                <a:effectLst/>
                <a:latin typeface="Calibri" panose="020F0502020204030204" pitchFamily="34" charset="0"/>
                <a:ea typeface="Calibri" panose="020F0502020204030204" pitchFamily="34" charset="0"/>
                <a:cs typeface="Times New Roman" panose="02020603050405020304" pitchFamily="18" charset="0"/>
              </a:rPr>
              <a:t>) fixava que todas as empresas urbanas deveriam contar com a referida taxa de brasileiros natos no conjunto de seu pessoal.</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A tese política dominante no período pós-Revolução era precisamente a negação do conflito de classes, tido por estéril e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anti-social</a:t>
            </a:r>
            <a:r>
              <a:rPr lang="pt-BR" sz="1800" dirty="0">
                <a:effectLst/>
                <a:latin typeface="Calibri" panose="020F0502020204030204" pitchFamily="34" charset="0"/>
                <a:ea typeface="Calibri" panose="020F0502020204030204" pitchFamily="34" charset="0"/>
                <a:cs typeface="Times New Roman" panose="02020603050405020304" pitchFamily="18" charset="0"/>
              </a:rPr>
              <a:t>, substituindo-o pela integração social dentro do Estado, bem aos moldes corporativistas. Em discurso proferido no Rotary Club em 26 de dezembro de 1930, Lindolfo Collor assim expressava tal postura: “Não há nenhuma classe, seja proletária, seja capitalista, que possa pretender que os seus interesses valham mais que os interesses da comunhão social. O Brasil primeiro, depois os interesses de classe”</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Revolução de 1930</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06912411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342900" lvl="0" indent="-342900" algn="just">
              <a:buFont typeface="Symbol" panose="05050102010706020507" pitchFamily="18" charset="2"/>
              <a:buChar char=""/>
              <a:tabLst>
                <a:tab pos="228600" algn="l"/>
              </a:tabLst>
            </a:pPr>
            <a:r>
              <a:rPr lang="pt-BR" sz="4000" dirty="0">
                <a:effectLst/>
                <a:latin typeface="Times New Roman" panose="02020603050405020304" pitchFamily="18" charset="0"/>
                <a:ea typeface="Times New Roman" panose="02020603050405020304" pitchFamily="18" charset="0"/>
              </a:rPr>
              <a:t>O Decreto n. 19.770, de 1931</a:t>
            </a:r>
            <a:r>
              <a:rPr lang="pt-BR" sz="4000" b="1" dirty="0">
                <a:effectLst/>
                <a:latin typeface="Times New Roman" panose="02020603050405020304" pitchFamily="18" charset="0"/>
                <a:ea typeface="Times New Roman" panose="02020603050405020304" pitchFamily="18" charset="0"/>
              </a:rPr>
              <a:t> </a:t>
            </a:r>
            <a:r>
              <a:rPr lang="pt-BR" sz="4000" dirty="0">
                <a:effectLst/>
                <a:latin typeface="Times New Roman" panose="02020603050405020304" pitchFamily="18" charset="0"/>
                <a:ea typeface="Times New Roman" panose="02020603050405020304" pitchFamily="18" charset="0"/>
              </a:rPr>
              <a:t>abria a era da subjugação do sindicato pelo poder público, eis que fazia dele um órgão do Estado (Magano); marcadamente intervencionista, sindicalismo apolítico e voltado para a integração das classes produtoras (Amauri Mascaro). Admitiu  a faculdade de os sindicatos celebrar convenções coletivas (função regulamentar), desde que ratificadas pelo Ministério do Trabalho, Indústria e Comércio; função de colaborar com o Governo; função política (art. 1º, </a:t>
            </a:r>
            <a:r>
              <a:rPr lang="pt-BR" sz="4000" i="1" dirty="0">
                <a:effectLst/>
                <a:latin typeface="Times New Roman" panose="02020603050405020304" pitchFamily="18" charset="0"/>
                <a:ea typeface="Times New Roman" panose="02020603050405020304" pitchFamily="18" charset="0"/>
              </a:rPr>
              <a:t>f</a:t>
            </a:r>
            <a:r>
              <a:rPr lang="pt-BR" sz="4000" dirty="0">
                <a:effectLst/>
                <a:latin typeface="Times New Roman" panose="02020603050405020304" pitchFamily="18" charset="0"/>
                <a:ea typeface="Times New Roman" panose="02020603050405020304" pitchFamily="18" charset="0"/>
              </a:rPr>
              <a:t>) de abstenção de propaganda de ideologias sectárias; função assistencial de fundar caixas beneficentes, agências de colocação, serviços hospitalares.</a:t>
            </a:r>
          </a:p>
          <a:p>
            <a:pPr>
              <a:lnSpc>
                <a:spcPct val="107000"/>
              </a:lnSpc>
              <a:spcAft>
                <a:spcPts val="800"/>
              </a:spcAft>
            </a:pPr>
            <a:r>
              <a:rPr lang="pt-BR" sz="4000" dirty="0">
                <a:effectLst/>
                <a:latin typeface="Times New Roman" panose="02020603050405020304" pitchFamily="18" charset="0"/>
                <a:ea typeface="Times New Roman" panose="02020603050405020304" pitchFamily="18" charset="0"/>
              </a:rPr>
              <a:t> </a:t>
            </a:r>
            <a:r>
              <a:rPr lang="pt-BR" sz="4000" b="1" dirty="0">
                <a:effectLst/>
                <a:latin typeface="Calibri" panose="020F0502020204030204" pitchFamily="34" charset="0"/>
                <a:ea typeface="Calibri" panose="020F0502020204030204" pitchFamily="34" charset="0"/>
                <a:cs typeface="Times New Roman" panose="02020603050405020304" pitchFamily="18" charset="0"/>
              </a:rPr>
              <a:t>SINDICALISMOS ASSISTENCIALISTA, NÃO CONFLITUAL, DEVER DE COLABORAÇÃO E SÓ OS SINDICALIZADOS TERIAM ACESSO À LEI TRABALHISTA</a:t>
            </a:r>
            <a:endParaRPr lang="pt-BR"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4000" dirty="0">
                <a:effectLst/>
                <a:latin typeface="Calibri" panose="020F0502020204030204" pitchFamily="34" charset="0"/>
                <a:ea typeface="Calibri" panose="020F0502020204030204" pitchFamily="34" charset="0"/>
                <a:cs typeface="Times New Roman" panose="02020603050405020304" pitchFamily="18" charset="0"/>
              </a:rPr>
              <a:t> Fiel a tais princípios, o Estado expediu em 19 de </a:t>
            </a:r>
            <a:r>
              <a:rPr lang="pt-BR" sz="4000" b="1" dirty="0">
                <a:effectLst/>
                <a:latin typeface="Calibri" panose="020F0502020204030204" pitchFamily="34" charset="0"/>
                <a:ea typeface="Calibri" panose="020F0502020204030204" pitchFamily="34" charset="0"/>
                <a:cs typeface="Times New Roman" panose="02020603050405020304" pitchFamily="18" charset="0"/>
              </a:rPr>
              <a:t>março de 1931 o Decreto n. 19.770,</a:t>
            </a:r>
            <a:r>
              <a:rPr lang="pt-BR" sz="4000" dirty="0">
                <a:effectLst/>
                <a:latin typeface="Calibri" panose="020F0502020204030204" pitchFamily="34" charset="0"/>
                <a:ea typeface="Calibri" panose="020F0502020204030204" pitchFamily="34" charset="0"/>
                <a:cs typeface="Times New Roman" panose="02020603050405020304" pitchFamily="18" charset="0"/>
              </a:rPr>
              <a:t> introduzindo na ordem jurídica uma linha sindical marcadamente intervencionista, de um sindicalismo “apolítico e voltado para a integração das classes produtoras”.</a:t>
            </a:r>
          </a:p>
          <a:p>
            <a:pPr>
              <a:lnSpc>
                <a:spcPct val="107000"/>
              </a:lnSpc>
              <a:spcAft>
                <a:spcPts val="800"/>
              </a:spcAft>
            </a:pPr>
            <a:r>
              <a:rPr lang="pt-BR" sz="4000" dirty="0">
                <a:effectLst/>
                <a:latin typeface="Calibri" panose="020F0502020204030204" pitchFamily="34" charset="0"/>
                <a:ea typeface="Calibri" panose="020F0502020204030204" pitchFamily="34" charset="0"/>
                <a:cs typeface="Times New Roman" panose="02020603050405020304" pitchFamily="18" charset="0"/>
              </a:rPr>
              <a:t>Apolítico no sentido de absterem-se de toda e qualquer propaganda de ideologias sectárias, de caráter social, político ou religioso” (art. 1º, f). A maioria dos associados, dois terços no mínimo, deveria ser constituída de brasileiros, o mesmo valendo para os cargos de administração, concedida a brasileiros natos ou naturalizados há mais de 10 anos (art. 1º, “b” e “c”). Evidentemente aqui transparece a preocupação com militantes anarco-sindicalistas, o que vem reforçado no art. 12, ao vedar qualquer vinculação a associações de classe internacionais, seja dos associados, seja da própria entidade sindical.</a:t>
            </a:r>
          </a:p>
          <a:p>
            <a:pPr>
              <a:lnSpc>
                <a:spcPct val="107000"/>
              </a:lnSpc>
              <a:spcAft>
                <a:spcPts val="800"/>
              </a:spcAft>
            </a:pPr>
            <a:r>
              <a:rPr lang="pt-BR" sz="4000" dirty="0">
                <a:effectLst/>
                <a:latin typeface="Calibri" panose="020F0502020204030204" pitchFamily="34" charset="0"/>
                <a:ea typeface="Calibri" panose="020F0502020204030204" pitchFamily="34" charset="0"/>
                <a:cs typeface="Times New Roman" panose="02020603050405020304" pitchFamily="18" charset="0"/>
              </a:rPr>
              <a:t>Também o artigo 5º, caput, desse Decreto assegura que as entidades constituídas de conformidade com os ditames legais sejam consideradas “órgãos consultivos e técnicos no estudo e solução, pelo Governo Federal, dos problemas que, econômica e socialmente”, fossem relacionados com os respectivos interesses de classes. Neste ponto nitidamente prevalece a função assistencialista</a:t>
            </a:r>
          </a:p>
          <a:p>
            <a:pPr>
              <a:lnSpc>
                <a:spcPct val="107000"/>
              </a:lnSpc>
              <a:spcAft>
                <a:spcPts val="800"/>
              </a:spcAft>
            </a:pPr>
            <a:r>
              <a:rPr lang="pt-BR" sz="4000" dirty="0">
                <a:effectLst/>
                <a:latin typeface="Calibri" panose="020F0502020204030204" pitchFamily="34" charset="0"/>
                <a:ea typeface="Calibri" panose="020F0502020204030204" pitchFamily="34" charset="0"/>
                <a:cs typeface="Times New Roman" panose="02020603050405020304" pitchFamily="18" charset="0"/>
              </a:rPr>
              <a:t>No que concerne à greve, ainda na vigência da Constituição de 1891, o governo Vargas aprovou o Decreto n. 21.396, de 1932, que criou as comissões mistas de conciliação com a finalidade de solucionar conflitos coletivos de trabalho e previu a punição de grevistas que não se submetessem à apreciação prévia destas. Visava-se, sem dúvida, coibir o recurso à greve.</a:t>
            </a:r>
          </a:p>
          <a:p>
            <a:pPr>
              <a:lnSpc>
                <a:spcPct val="107000"/>
              </a:lnSpc>
              <a:spcAft>
                <a:spcPts val="800"/>
              </a:spcAft>
            </a:pPr>
            <a:r>
              <a:rPr lang="pt-BR" sz="4000" dirty="0">
                <a:effectLst/>
                <a:latin typeface="Calibri" panose="020F0502020204030204" pitchFamily="34" charset="0"/>
                <a:ea typeface="Calibri" panose="020F0502020204030204" pitchFamily="34" charset="0"/>
                <a:cs typeface="Times New Roman" panose="02020603050405020304" pitchFamily="18" charset="0"/>
              </a:rPr>
              <a:t>Ocorre que os direitos individuais reconhecidos estavam condicionados ao ingresso dos trabalhadores aos sindicatos oficiais criados dentro do sistema daquele decreto. Assim, os membros dos sindicatos autônomos, além de reprimidos, não teriam acesso a benefícios sociais. Mas convém uma análise da lógica subjacente a este mecanismo concebido para a relação entre a classe trabalhadora e o Ministério do Trabalho. A Lei de sindicalização de 1931 não obrigava a filiação ao sindicato reconhecido pelo Ministério, mas a esta filiação estavam condicionados os direitos sancionados pela legislação social. Com a </a:t>
            </a:r>
            <a:r>
              <a:rPr lang="pt-BR" sz="4000" b="1" dirty="0">
                <a:effectLst/>
                <a:latin typeface="Calibri" panose="020F0502020204030204" pitchFamily="34" charset="0"/>
                <a:ea typeface="Calibri" panose="020F0502020204030204" pitchFamily="34" charset="0"/>
                <a:cs typeface="Times New Roman" panose="02020603050405020304" pitchFamily="18" charset="0"/>
              </a:rPr>
              <a:t>instituição das carteiras de trabalho, criava-se também um instrumento de controle que era estimulado e propalado como símbolo de cidadania e de ingresso na vida pública.</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endParaRPr lang="pt-BR"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a:t>
            </a:r>
          </a:p>
          <a:p>
            <a:pPr algn="just"/>
            <a:r>
              <a:rPr lang="pt-BR" sz="1800" dirty="0">
                <a:effectLst/>
                <a:latin typeface="Times New Roman" panose="02020603050405020304" pitchFamily="18" charset="0"/>
                <a:ea typeface="Times New Roman" panose="02020603050405020304" pitchFamily="18" charset="0"/>
              </a:rPr>
              <a:t> </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DEC. 19770, DE 1931</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67854924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0000" lnSpcReduction="20000"/>
          </a:bodyPr>
          <a:lstStyle/>
          <a:p>
            <a:pPr marL="228600" algn="just"/>
            <a:endParaRPr lang="pt-BR"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28600" algn="l"/>
              </a:tabLst>
            </a:pPr>
            <a:r>
              <a:rPr lang="pt-BR" sz="1800" b="1" dirty="0">
                <a:effectLst/>
                <a:latin typeface="Times New Roman" panose="02020603050405020304" pitchFamily="18" charset="0"/>
                <a:ea typeface="Times New Roman" panose="02020603050405020304" pitchFamily="18" charset="0"/>
              </a:rPr>
              <a:t>Decreto n. 24.694 de 1934</a:t>
            </a:r>
            <a:r>
              <a:rPr lang="pt-BR" sz="1800" dirty="0">
                <a:effectLst/>
                <a:latin typeface="Times New Roman" panose="02020603050405020304" pitchFamily="18" charset="0"/>
                <a:ea typeface="Times New Roman" panose="02020603050405020304" pitchFamily="18" charset="0"/>
              </a:rPr>
              <a:t>, expedido 4 dias antes da CF/1934, continuou a trilhar o caminho do corporativismo. Por esse motivo colidiu frontalmente com a Constituição de 34, que estabelecia o pluralismo sindical. Todavia, e estranhamente, a lei 26694/34 foi considerada como recepcionada pela Constituição de 34.</a:t>
            </a:r>
          </a:p>
          <a:p>
            <a:pPr algn="just"/>
            <a:r>
              <a:rPr lang="pt-BR" sz="1800" dirty="0">
                <a:effectLst/>
                <a:latin typeface="Times New Roman" panose="02020603050405020304" pitchFamily="18" charset="0"/>
                <a:ea typeface="Times New Roman" panose="02020603050405020304" pitchFamily="18" charset="0"/>
              </a:rPr>
              <a:t>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Constituição Federal de 1934. O artigo 120 da Carta Constitucional declarou a pluralidade e a autonomia sindicais, por influência do pensamento católico brasileiro</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T</a:t>
            </a:r>
            <a:r>
              <a:rPr lang="pt-BR" sz="1800" dirty="0">
                <a:effectLst/>
                <a:latin typeface="Calibri" panose="020F0502020204030204" pitchFamily="34" charset="0"/>
                <a:ea typeface="Calibri" panose="020F0502020204030204" pitchFamily="34" charset="0"/>
                <a:cs typeface="Times New Roman" panose="02020603050405020304" pitchFamily="18" charset="0"/>
              </a:rPr>
              <a:t>ratou-se de um hiato, meramente formal e curto, no período intervencionista. Isto porque o Decreto n. 24.694, expedido 4 dias antes da Constituição de 1934 foi declarado recepcionado pelo Supremo Tribunal Federal, a despeito de ter sido aprovado antes da Constituição e de contrariar os princípios nela consagrados.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termo ‘classe’, que aparecia no Decreto anterior (19.770) foi substituído pelo termo ‘categoria’, indicando o cuidado de negar antagonismos sociais oriundos do próprio conflito capital e trabalho. O novo decreto foi minucioso no regramento da estrutura interna do sindicato, seus órgãos, regras de funcionamento das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assembléias</a:t>
            </a:r>
            <a:r>
              <a:rPr lang="pt-BR" sz="1800" dirty="0">
                <a:effectLst/>
                <a:latin typeface="Calibri" panose="020F0502020204030204" pitchFamily="34" charset="0"/>
                <a:ea typeface="Calibri" panose="020F0502020204030204" pitchFamily="34" charset="0"/>
                <a:cs typeface="Times New Roman" panose="02020603050405020304" pitchFamily="18" charset="0"/>
              </a:rPr>
              <a:t>. A grande parte do estatuto já vinha pré-estabelecida pela lei. Reiterou a vedação de ideologias sectárias, mantendo o poder de censura do Estado sobre as entidades (art. 13). As eleições estavam sob a vigilância do Ministério (art. 22) a quem a entidade deveria encaminhar informações pormenorizadas da ata, dos eleitos etc. Prosseguiu-se com o incentivo à sindicalização à entidade oficial por meio de concessão de benefícios (art. 29 a 33) ao se assegurar aos trabalhadores sindicalizados nos moldes oficiais “a preferência, em igualdade de condições, para a admissão nos trabalhos de empresas que explorem serviços públicos, ou mantenham quaisquer contratos com os poderes públicos”.</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DEC. 24.694, DE 1934</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51229019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55000" lnSpcReduction="20000"/>
          </a:bodyPr>
          <a:lstStyle/>
          <a:p>
            <a:pPr marL="742950" lvl="1" indent="-285750" algn="just">
              <a:buFont typeface="Symbol" panose="05050102010706020507" pitchFamily="18" charset="2"/>
              <a:buChar char=""/>
            </a:pPr>
            <a:r>
              <a:rPr lang="pt-BR" sz="1800" b="1" dirty="0">
                <a:effectLst/>
                <a:latin typeface="Times New Roman" panose="02020603050405020304" pitchFamily="18" charset="0"/>
                <a:ea typeface="Times New Roman" panose="02020603050405020304" pitchFamily="18" charset="0"/>
              </a:rPr>
              <a:t>Constituição de 1937: </a:t>
            </a:r>
            <a:r>
              <a:rPr lang="pt-BR" sz="1800" dirty="0">
                <a:effectLst/>
                <a:latin typeface="Times New Roman" panose="02020603050405020304" pitchFamily="18" charset="0"/>
                <a:ea typeface="Times New Roman" panose="02020603050405020304" pitchFamily="18" charset="0"/>
              </a:rPr>
              <a:t>Corporativismo como regime oficial. Segundo Amauri, em 1937 o Estado restabeleceu as diretrizes de 1931, liquidou o modelo do pluralismo (ineficaz) de 1934 e aumentou o dirigismo na ordem sindical .</a:t>
            </a:r>
          </a:p>
          <a:p>
            <a:pPr marL="742950" lvl="1" indent="-285750" algn="just">
              <a:buFont typeface="Symbol" panose="05050102010706020507" pitchFamily="18" charset="2"/>
              <a:buChar char=""/>
            </a:pPr>
            <a:r>
              <a:rPr lang="pt-BR" sz="1800" dirty="0">
                <a:effectLst/>
                <a:latin typeface="Times New Roman" panose="02020603050405020304" pitchFamily="18" charset="0"/>
                <a:ea typeface="Times New Roman" panose="02020603050405020304" pitchFamily="18" charset="0"/>
              </a:rPr>
              <a:t>Tratou a greve e o </a:t>
            </a:r>
            <a:r>
              <a:rPr lang="pt-BR" sz="1800" i="1" dirty="0" err="1">
                <a:effectLst/>
                <a:latin typeface="Times New Roman" panose="02020603050405020304" pitchFamily="18" charset="0"/>
                <a:ea typeface="Times New Roman" panose="02020603050405020304" pitchFamily="18" charset="0"/>
              </a:rPr>
              <a:t>lock</a:t>
            </a:r>
            <a:r>
              <a:rPr lang="pt-BR" sz="1800" i="1" dirty="0">
                <a:effectLst/>
                <a:latin typeface="Times New Roman" panose="02020603050405020304" pitchFamily="18" charset="0"/>
                <a:ea typeface="Times New Roman" panose="02020603050405020304" pitchFamily="18" charset="0"/>
              </a:rPr>
              <a:t> out</a:t>
            </a:r>
            <a:r>
              <a:rPr lang="pt-BR" sz="1800" dirty="0">
                <a:effectLst/>
                <a:latin typeface="Times New Roman" panose="02020603050405020304" pitchFamily="18" charset="0"/>
                <a:ea typeface="Times New Roman" panose="02020603050405020304" pitchFamily="18" charset="0"/>
              </a:rPr>
              <a:t> como “recursos </a:t>
            </a:r>
            <a:r>
              <a:rPr lang="pt-BR" sz="1800" dirty="0" err="1">
                <a:effectLst/>
                <a:latin typeface="Times New Roman" panose="02020603050405020304" pitchFamily="18" charset="0"/>
                <a:ea typeface="Times New Roman" panose="02020603050405020304" pitchFamily="18" charset="0"/>
              </a:rPr>
              <a:t>anti-sociais</a:t>
            </a:r>
            <a:r>
              <a:rPr lang="pt-BR" sz="1800" dirty="0">
                <a:effectLst/>
                <a:latin typeface="Times New Roman" panose="02020603050405020304" pitchFamily="18" charset="0"/>
                <a:ea typeface="Times New Roman" panose="02020603050405020304" pitchFamily="18" charset="0"/>
              </a:rPr>
              <a:t>, nocivos ao trabalho e ao capital e incompatíveis com os superiores interesses da produção.” E considerou os sindicatos órgãos do Estado, devendo-lhe colaboração para a realização de sua política social e econômica, exercida através de delegação, e recebendo, em contrapartida, assistência e proteção (abraço amigo).</a:t>
            </a:r>
          </a:p>
          <a:p>
            <a:pPr marL="742950" lvl="1" indent="-285750" algn="just">
              <a:buFont typeface="Symbol" panose="05050102010706020507" pitchFamily="18" charset="2"/>
              <a:buChar char=""/>
            </a:pPr>
            <a:endParaRPr lang="pt-B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Constituição autorizava o Presidente da República a legislar por meio de decretos-lei. O parlamento passaria a ocupar segundo plano e o Poder Executivo, hipertrofiado,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torna-se-ia</a:t>
            </a:r>
            <a:r>
              <a:rPr lang="pt-BR" sz="1800" dirty="0">
                <a:effectLst/>
                <a:latin typeface="Calibri" panose="020F0502020204030204" pitchFamily="34" charset="0"/>
                <a:ea typeface="Calibri" panose="020F0502020204030204" pitchFamily="34" charset="0"/>
                <a:cs typeface="Times New Roman" panose="02020603050405020304" pitchFamily="18" charset="0"/>
              </a:rPr>
              <a:t> legislador. Em diversos dispositivos o corporativismo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estatalista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reverbera na Constituição de 1937. Os artigos 57 e 59, que tratam do Conselho da Economia Nacional, fixam que o mesmo é composto de representantes dos vários ramos da produção nacional designados, dentre pessoas qualificadas pela sua competência especial, pelas associações profissionais ou sindicatos reconhecidos em lei. A tal Conselho caberia promover a organização corporativa da economia nacional, estabelecer normas relativas à assistência prestada pelas associações, sindicatos ou institutos e editar normas reguladoras dos contratos coletivos de trabalho entre os sindicatos da mesma categoria da produção ou entre associações representativas de duas ou mais categorias.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Os interesses individuais deveriam se submeter aos interesses da Nação, representados pelo Estado (art. 135) e o trabalho aparece não como um direito, mas como um dever social (art. 136). O artigo 137 consagra diversos direitos sociais, na mesma tradição da Constituição de 1934, e os contratos coletivos de trabalho só poderiam ser firmados por associações legalmente reconhecidas, as quais ficariam incumbidas de prestar aos seus associados auxílio e assistência. De maneira saliente o seu artigo 140 sintetiza a filosofia do sistema de identificação da sociedade com o Estado: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economia da população será organizada em corporações, e estas, como entidades representativas das forças do trabalho nacional, colocadas sob a assistência e a proteção do Estado, são órgãos destes e exercem funções delegadas de poder público”.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 plano específico das relações coletivas tais pressupostos vêm consagrados no artigo 138 com o seguinte teor: “A associação profissional é livre. Somente, porém, o sindicato regularmente reconhecido pelo Estado tem o direito de representação legal dos que participarem da categoria de produção para que foi constituído, e de defender-lhes os direitos perante o Estado e as outras associações profissionais, estipular contratos coletivos de trabalho obrigatórios para todos os seus associados, impor-lhes contribuições e exercer em relação a eles funções delegadas de poder público”.</a:t>
            </a:r>
          </a:p>
          <a:p>
            <a:pPr marL="742950" lvl="1" indent="-285750" algn="just">
              <a:buFont typeface="Symbol" panose="05050102010706020507" pitchFamily="18" charset="2"/>
              <a:buChar char=""/>
            </a:pPr>
            <a:endParaRPr lang="pt-BR" sz="1800" dirty="0">
              <a:effectLst/>
              <a:latin typeface="Times New Roman" panose="02020603050405020304" pitchFamily="18" charset="0"/>
              <a:ea typeface="Times New Roman" panose="02020603050405020304" pitchFamily="18" charset="0"/>
            </a:endParaRPr>
          </a:p>
          <a:p>
            <a:pPr algn="just"/>
            <a:r>
              <a:rPr lang="pt-BR" sz="1800" dirty="0">
                <a:effectLst/>
                <a:latin typeface="Times New Roman" panose="02020603050405020304" pitchFamily="18" charset="0"/>
                <a:ea typeface="Times New Roman" panose="02020603050405020304" pitchFamily="18" charset="0"/>
              </a:rPr>
              <a:t> </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Constituição 1937</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43937386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r>
              <a:rPr lang="pt-BR" sz="1800" dirty="0">
                <a:effectLst/>
                <a:latin typeface="Times New Roman" panose="02020603050405020304" pitchFamily="18" charset="0"/>
                <a:ea typeface="Times New Roman" panose="02020603050405020304" pitchFamily="18" charset="0"/>
              </a:rPr>
              <a:t>Segundo </a:t>
            </a:r>
            <a:r>
              <a:rPr lang="pt-BR" sz="1800" dirty="0" err="1">
                <a:effectLst/>
                <a:latin typeface="Times New Roman" panose="02020603050405020304" pitchFamily="18" charset="0"/>
                <a:ea typeface="Times New Roman" panose="02020603050405020304" pitchFamily="18" charset="0"/>
              </a:rPr>
              <a:t>Mihail</a:t>
            </a:r>
            <a:r>
              <a:rPr lang="pt-BR" sz="1800" dirty="0">
                <a:effectLst/>
                <a:latin typeface="Times New Roman" panose="02020603050405020304" pitchFamily="18" charset="0"/>
                <a:ea typeface="Times New Roman" panose="02020603050405020304" pitchFamily="18" charset="0"/>
              </a:rPr>
              <a:t> </a:t>
            </a:r>
            <a:r>
              <a:rPr lang="pt-BR" sz="1800" dirty="0" err="1">
                <a:effectLst/>
                <a:latin typeface="Times New Roman" panose="02020603050405020304" pitchFamily="18" charset="0"/>
                <a:ea typeface="Times New Roman" panose="02020603050405020304" pitchFamily="18" charset="0"/>
              </a:rPr>
              <a:t>Manoilesco</a:t>
            </a:r>
            <a:r>
              <a:rPr lang="pt-BR" sz="1800" dirty="0">
                <a:effectLst/>
                <a:latin typeface="Times New Roman" panose="02020603050405020304" pitchFamily="18" charset="0"/>
                <a:ea typeface="Times New Roman" panose="02020603050405020304" pitchFamily="18" charset="0"/>
              </a:rPr>
              <a:t>, “a revolução Francesa dissolveu os quadros </a:t>
            </a:r>
            <a:r>
              <a:rPr lang="pt-BR" sz="1800" dirty="0" err="1">
                <a:effectLst/>
                <a:latin typeface="Times New Roman" panose="02020603050405020304" pitchFamily="18" charset="0"/>
                <a:ea typeface="Times New Roman" panose="02020603050405020304" pitchFamily="18" charset="0"/>
              </a:rPr>
              <a:t>corporatistas</a:t>
            </a:r>
            <a:r>
              <a:rPr lang="pt-BR" sz="1800" dirty="0">
                <a:effectLst/>
                <a:latin typeface="Times New Roman" panose="02020603050405020304" pitchFamily="18" charset="0"/>
                <a:ea typeface="Times New Roman" panose="02020603050405020304" pitchFamily="18" charset="0"/>
              </a:rPr>
              <a:t>, reduzindo a sociedade a uma poeira humana formada pelos indivíduos isolados”, sendo que o a concepção </a:t>
            </a:r>
            <a:r>
              <a:rPr lang="pt-BR" sz="1800" dirty="0" err="1">
                <a:effectLst/>
                <a:latin typeface="Times New Roman" panose="02020603050405020304" pitchFamily="18" charset="0"/>
                <a:ea typeface="Times New Roman" panose="02020603050405020304" pitchFamily="18" charset="0"/>
              </a:rPr>
              <a:t>corporatista</a:t>
            </a:r>
            <a:r>
              <a:rPr lang="pt-BR" sz="1800" dirty="0">
                <a:effectLst/>
                <a:latin typeface="Times New Roman" panose="02020603050405020304" pitchFamily="18" charset="0"/>
                <a:ea typeface="Times New Roman" panose="02020603050405020304" pitchFamily="18" charset="0"/>
              </a:rPr>
              <a:t> do Estado “representa hoje o futuro, do mesmo modo que o princípio liberal era o futuro em 1789. Não é uma doutrina conservadora, ao contrário, por introduzir o elemento organização em lugar do conceito de lucro individual, único regulador da economia capitalista, implica a substituição da preponderância do capital pela ascendência do trabalho e da faculdade conservadora</a:t>
            </a:r>
            <a:r>
              <a:rPr lang="pt-BR" sz="1400" dirty="0">
                <a:effectLst/>
              </a:rPr>
              <a:t> </a:t>
            </a:r>
          </a:p>
          <a:p>
            <a:r>
              <a:rPr lang="pt-BR" sz="1800" i="1" dirty="0">
                <a:effectLst/>
                <a:latin typeface="Times New Roman" panose="02020603050405020304" pitchFamily="18" charset="0"/>
                <a:ea typeface="Times New Roman" panose="02020603050405020304" pitchFamily="18" charset="0"/>
              </a:rPr>
              <a:t>O Século do Corporativismo – Doutrina do corporativismo integral e </a:t>
            </a:r>
            <a:r>
              <a:rPr lang="pt-BR" sz="1800" i="1" dirty="0" err="1">
                <a:effectLst/>
                <a:latin typeface="Times New Roman" panose="02020603050405020304" pitchFamily="18" charset="0"/>
                <a:ea typeface="Times New Roman" panose="02020603050405020304" pitchFamily="18" charset="0"/>
              </a:rPr>
              <a:t>puro.</a:t>
            </a:r>
            <a:r>
              <a:rPr lang="pt-BR" sz="1800" dirty="0" err="1">
                <a:effectLst/>
                <a:latin typeface="Times New Roman" panose="02020603050405020304" pitchFamily="18" charset="0"/>
                <a:ea typeface="Times New Roman" panose="02020603050405020304" pitchFamily="18" charset="0"/>
              </a:rPr>
              <a:t>Trad</a:t>
            </a:r>
            <a:r>
              <a:rPr lang="pt-BR" sz="1800" dirty="0">
                <a:effectLst/>
                <a:latin typeface="Times New Roman" panose="02020603050405020304" pitchFamily="18" charset="0"/>
                <a:ea typeface="Times New Roman" panose="02020603050405020304" pitchFamily="18" charset="0"/>
              </a:rPr>
              <a:t>. Azevedo Amaral. José </a:t>
            </a:r>
            <a:r>
              <a:rPr lang="pt-BR" sz="1800" dirty="0" err="1">
                <a:effectLst/>
                <a:latin typeface="Times New Roman" panose="02020603050405020304" pitchFamily="18" charset="0"/>
                <a:ea typeface="Times New Roman" panose="02020603050405020304" pitchFamily="18" charset="0"/>
              </a:rPr>
              <a:t>Olimypio</a:t>
            </a:r>
            <a:r>
              <a:rPr lang="pt-BR" sz="1800" dirty="0">
                <a:effectLst/>
                <a:latin typeface="Times New Roman" panose="02020603050405020304" pitchFamily="18" charset="0"/>
                <a:ea typeface="Times New Roman" panose="02020603050405020304" pitchFamily="18" charset="0"/>
              </a:rPr>
              <a:t> Editora. Rio de Janeiro: 1938.</a:t>
            </a:r>
          </a:p>
          <a:p>
            <a:r>
              <a:rPr lang="pt-BR" sz="2000" dirty="0"/>
              <a:t> </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INTRODUÇÃO: premissas do corporativismo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Aft>
                <a:spcPts val="800"/>
              </a:spcAft>
            </a:pPr>
            <a:r>
              <a:rPr lang="pt-BR" sz="3600" dirty="0">
                <a:effectLst/>
                <a:latin typeface="Calibri" panose="020F0502020204030204" pitchFamily="34" charset="0"/>
                <a:ea typeface="Calibri" panose="020F0502020204030204" pitchFamily="34" charset="0"/>
                <a:cs typeface="Times New Roman" panose="02020603050405020304" pitchFamily="18" charset="0"/>
              </a:rPr>
              <a:t>Da Exposição de Motivos da Comissão Elaboradora do Anteprojeto que se converteu no mencionado Decreto, toda a vida das associações profissionais deveria gravitar em torno do Ministério do Trabalho, onde nascerão, com ele crescerão, ao lado dele se desenvolverão e nele se extinguirão. </a:t>
            </a:r>
          </a:p>
          <a:p>
            <a:pPr>
              <a:lnSpc>
                <a:spcPct val="107000"/>
              </a:lnSpc>
              <a:spcAft>
                <a:spcPts val="800"/>
              </a:spcAft>
            </a:pPr>
            <a:r>
              <a:rPr lang="pt-BR" sz="3600" dirty="0">
                <a:effectLst/>
                <a:latin typeface="Calibri" panose="020F0502020204030204" pitchFamily="34" charset="0"/>
                <a:ea typeface="Calibri" panose="020F0502020204030204" pitchFamily="34" charset="0"/>
                <a:cs typeface="Times New Roman" panose="02020603050405020304" pitchFamily="18" charset="0"/>
              </a:rPr>
              <a:t> Foi com este Decreto Lei que a estrutura sindical oficial, que vinha se consolidando desde o início da década de 1930, chegou à sua configuração final. A</a:t>
            </a:r>
            <a:r>
              <a:rPr lang="pt-BR" sz="3600" dirty="0">
                <a:latin typeface="Calibri" panose="020F0502020204030204" pitchFamily="34" charset="0"/>
                <a:ea typeface="Calibri" panose="020F0502020204030204" pitchFamily="34" charset="0"/>
                <a:cs typeface="Times New Roman" panose="02020603050405020304" pitchFamily="18" charset="0"/>
              </a:rPr>
              <a:t> fase final e acabada do corporativismo</a:t>
            </a:r>
            <a:endParaRPr lang="pt-BR"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3600" dirty="0">
                <a:effectLst/>
                <a:latin typeface="Calibri" panose="020F0502020204030204" pitchFamily="34" charset="0"/>
                <a:ea typeface="Calibri" panose="020F0502020204030204" pitchFamily="34" charset="0"/>
                <a:cs typeface="Times New Roman" panose="02020603050405020304" pitchFamily="18" charset="0"/>
              </a:rPr>
              <a:t> Os artigos 1º e 2º relativos à criação das entidades tornavam lícita a associação para fins de estudo, defesa e coordenação dos interesses profissionais daqueles que, como empregados, empregadores ou trabalhadores por conta própria exercessem a mesma profissão ou profissões similares ou conexas. Tais associações poderiam ou não ser convertidas em sindicatos, o que dependia do reconhecimento e do registro no Ministério do Trabalho. O artigo 3º trata das prerrogativas dos sindicatos. Manteve aquelas já previstas pelo Decreto de 1934, quais sejam: representar associados e os interesses da profissão perante autoridades administrativas, fundar agências de colocação, firmar contratos coletivos de trabalho e colaborar com o Estado como órgãos técnicos e consultivos. Mas outras duas prerrogativas foram acrescidas: a de eleger representantes da profissão e a de impor contribuições a todos que integrassem as profissões ou categorias representadas. Tais contribuições seriam especificadas sistematicamente com o Decreto n. 2.377, de julho de 1940, que regulamentou o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chamado imposto sindical</a:t>
            </a:r>
            <a:r>
              <a:rPr lang="pt-BR" sz="3600" dirty="0">
                <a:effectLst/>
                <a:latin typeface="Calibri" panose="020F0502020204030204" pitchFamily="34" charset="0"/>
                <a:ea typeface="Calibri" panose="020F0502020204030204" pitchFamily="34" charset="0"/>
                <a:cs typeface="Times New Roman" panose="02020603050405020304" pitchFamily="18" charset="0"/>
              </a:rPr>
              <a:t>, principal fonte de custeio do sindicalismo oficial subordinado ao Estado. Interessante destacar o reverso da moeda. Ou seja: garantido por lei o imposto sindical, pelo poder tributário conferido a tais entidades, os artigos 38 a 42 do Decreto-Lei n. 1.402 exigiam dos sindicatos, federações e confederações a aprovação do orçamento de receita e despesa, inclusive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podendo ser cassada a carta sindical</a:t>
            </a:r>
            <a:r>
              <a:rPr lang="pt-BR" sz="3600" dirty="0">
                <a:effectLst/>
                <a:latin typeface="Calibri" panose="020F0502020204030204" pitchFamily="34" charset="0"/>
                <a:ea typeface="Calibri" panose="020F0502020204030204" pitchFamily="34" charset="0"/>
                <a:cs typeface="Times New Roman" panose="02020603050405020304" pitchFamily="18" charset="0"/>
              </a:rPr>
              <a:t> por deficiência de receita, bem como podendo o governo determinar parcela dos recursos para atender a serviços de assistência aos representados. Logo se depreende que, embora os organismos sindicais tivessem aumentado muito sua renda financeira com as contribuições sindicais, a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aplicação destas sofria rigoroso controle pelo Ministério do Trabalho</a:t>
            </a:r>
            <a:r>
              <a:rPr lang="pt-BR" sz="3600" dirty="0">
                <a:effectLst/>
                <a:latin typeface="Calibri" panose="020F0502020204030204" pitchFamily="34" charset="0"/>
                <a:ea typeface="Calibri" panose="020F0502020204030204" pitchFamily="34" charset="0"/>
                <a:cs typeface="Times New Roman" panose="02020603050405020304" pitchFamily="18" charset="0"/>
              </a:rPr>
              <a:t>, Indústria e Comércio, que determinava, em última instância, o destino das verbas arrecadadas.</a:t>
            </a:r>
          </a:p>
          <a:p>
            <a:pPr>
              <a:lnSpc>
                <a:spcPct val="107000"/>
              </a:lnSpc>
              <a:spcAft>
                <a:spcPts val="800"/>
              </a:spcAft>
            </a:pPr>
            <a:r>
              <a:rPr lang="pt-BR" sz="3600" dirty="0">
                <a:effectLst/>
                <a:latin typeface="Calibri" panose="020F0502020204030204" pitchFamily="34" charset="0"/>
                <a:ea typeface="Calibri" panose="020F0502020204030204" pitchFamily="34" charset="0"/>
                <a:cs typeface="Times New Roman" panose="02020603050405020304" pitchFamily="18" charset="0"/>
              </a:rPr>
              <a:t>No que se refere ao plano da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administração sindical</a:t>
            </a:r>
            <a:r>
              <a:rPr lang="pt-BR" sz="3600" dirty="0">
                <a:effectLst/>
                <a:latin typeface="Calibri" panose="020F0502020204030204" pitchFamily="34" charset="0"/>
                <a:ea typeface="Calibri" panose="020F0502020204030204" pitchFamily="34" charset="0"/>
                <a:cs typeface="Times New Roman" panose="02020603050405020304" pitchFamily="18" charset="0"/>
              </a:rPr>
              <a:t>, além das minuciosas regras já previstas pelo Decreto de 1934, a grande inovação da norma de 1939 é a exigência de que dos estatutos constasse a afirmação de que a associação agiria como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órgão de colaboração com os poderes públicos e as demais associações, no sentido da solidariedade das profissões e da sua subordinação aos interesses nacionais</a:t>
            </a:r>
            <a:r>
              <a:rPr lang="pt-BR" sz="3600" dirty="0">
                <a:effectLst/>
                <a:latin typeface="Calibri" panose="020F0502020204030204" pitchFamily="34" charset="0"/>
                <a:ea typeface="Calibri" panose="020F0502020204030204" pitchFamily="34" charset="0"/>
                <a:cs typeface="Times New Roman" panose="02020603050405020304" pitchFamily="18" charset="0"/>
              </a:rPr>
              <a:t>”. (</a:t>
            </a:r>
            <a:r>
              <a:rPr lang="pt-BR" sz="3600" dirty="0" err="1">
                <a:effectLst/>
                <a:latin typeface="Calibri" panose="020F0502020204030204" pitchFamily="34" charset="0"/>
                <a:ea typeface="Calibri" panose="020F0502020204030204" pitchFamily="34" charset="0"/>
                <a:cs typeface="Times New Roman" panose="02020603050405020304" pitchFamily="18" charset="0"/>
              </a:rPr>
              <a:t>esaTtuto</a:t>
            </a:r>
            <a:r>
              <a:rPr lang="pt-BR" sz="3600" dirty="0">
                <a:effectLst/>
                <a:latin typeface="Calibri" panose="020F0502020204030204" pitchFamily="34" charset="0"/>
                <a:ea typeface="Calibri" panose="020F0502020204030204" pitchFamily="34" charset="0"/>
                <a:cs typeface="Times New Roman" panose="02020603050405020304" pitchFamily="18" charset="0"/>
              </a:rPr>
              <a:t> padrão)</a:t>
            </a:r>
          </a:p>
          <a:p>
            <a:pPr>
              <a:lnSpc>
                <a:spcPct val="107000"/>
              </a:lnSpc>
              <a:spcAft>
                <a:spcPts val="800"/>
              </a:spcAft>
            </a:pPr>
            <a:r>
              <a:rPr lang="pt-BR" sz="3600" dirty="0">
                <a:effectLst/>
                <a:latin typeface="Calibri" panose="020F0502020204030204" pitchFamily="34" charset="0"/>
                <a:ea typeface="Calibri" panose="020F0502020204030204" pitchFamily="34" charset="0"/>
                <a:cs typeface="Times New Roman" panose="02020603050405020304" pitchFamily="18" charset="0"/>
              </a:rPr>
              <a:t>E como condições de funcionamento, seguindo a trilha de um </a:t>
            </a:r>
            <a:r>
              <a:rPr lang="pt-BR" sz="3600" b="1" dirty="0">
                <a:effectLst/>
                <a:latin typeface="Calibri" panose="020F0502020204030204" pitchFamily="34" charset="0"/>
                <a:ea typeface="Calibri" panose="020F0502020204030204" pitchFamily="34" charset="0"/>
                <a:cs typeface="Times New Roman" panose="02020603050405020304" pitchFamily="18" charset="0"/>
              </a:rPr>
              <a:t>sindicalismo apolítico</a:t>
            </a:r>
            <a:r>
              <a:rPr lang="pt-BR" sz="3600" dirty="0">
                <a:effectLst/>
                <a:latin typeface="Calibri" panose="020F0502020204030204" pitchFamily="34" charset="0"/>
                <a:ea typeface="Calibri" panose="020F0502020204030204" pitchFamily="34" charset="0"/>
                <a:cs typeface="Times New Roman" panose="02020603050405020304" pitchFamily="18" charset="0"/>
              </a:rPr>
              <a:t> das leis de 1930 e de 1934, houve uma mudança sintomática. O artigo 10 do decreto-lei de 1939 era explícito ao determinar aos sindicatos “a abstenção de qualquer propaganda de doutrinas incompatíveis com as instituições e os interesses da Nação”. </a:t>
            </a:r>
          </a:p>
          <a:p>
            <a:pPr>
              <a:lnSpc>
                <a:spcPct val="107000"/>
              </a:lnSpc>
              <a:spcAft>
                <a:spcPts val="800"/>
              </a:spcAft>
            </a:pPr>
            <a:r>
              <a:rPr lang="pt-BR" sz="3600" b="1" dirty="0">
                <a:latin typeface="Calibri" panose="020F0502020204030204" pitchFamily="34" charset="0"/>
                <a:ea typeface="Calibri" panose="020F0502020204030204" pitchFamily="34" charset="0"/>
                <a:cs typeface="Times New Roman" panose="02020603050405020304" pitchFamily="18" charset="0"/>
              </a:rPr>
              <a:t>E</a:t>
            </a:r>
            <a:r>
              <a:rPr lang="pt-BR" sz="3600" b="1" dirty="0">
                <a:effectLst/>
                <a:latin typeface="Calibri" panose="020F0502020204030204" pitchFamily="34" charset="0"/>
                <a:ea typeface="Calibri" panose="020F0502020204030204" pitchFamily="34" charset="0"/>
                <a:cs typeface="Times New Roman" panose="02020603050405020304" pitchFamily="18" charset="0"/>
              </a:rPr>
              <a:t>nquadramento sindical</a:t>
            </a:r>
            <a:r>
              <a:rPr lang="pt-BR" sz="3600" dirty="0">
                <a:effectLst/>
                <a:latin typeface="Calibri" panose="020F0502020204030204" pitchFamily="34" charset="0"/>
                <a:ea typeface="Calibri" panose="020F0502020204030204" pitchFamily="34" charset="0"/>
                <a:cs typeface="Times New Roman" panose="02020603050405020304" pitchFamily="18" charset="0"/>
              </a:rPr>
              <a:t>, indispensável para o funcionamento do regime de unicidade sindical, foi previsto no art. 54 do Decreto-lei n.1.402 de 1939, surgindo dessa regra o princípio da bipolaridade sindical ou da correspondência sindical.</a:t>
            </a:r>
          </a:p>
          <a:p>
            <a:pPr>
              <a:lnSpc>
                <a:spcPct val="107000"/>
              </a:lnSpc>
              <a:spcAft>
                <a:spcPts val="800"/>
              </a:spcAft>
            </a:pPr>
            <a:r>
              <a:rPr lang="pt-BR" sz="3600" dirty="0">
                <a:latin typeface="Calibri" panose="020F0502020204030204" pitchFamily="34" charset="0"/>
                <a:ea typeface="Calibri" panose="020F0502020204030204" pitchFamily="34" charset="0"/>
                <a:cs typeface="Times New Roman" panose="02020603050405020304" pitchFamily="18" charset="0"/>
              </a:rPr>
              <a:t>Noção ontológica da </a:t>
            </a:r>
            <a:r>
              <a:rPr lang="pt-BR" sz="3600" b="1" dirty="0">
                <a:latin typeface="Calibri" panose="020F0502020204030204" pitchFamily="34" charset="0"/>
                <a:ea typeface="Calibri" panose="020F0502020204030204" pitchFamily="34" charset="0"/>
                <a:cs typeface="Times New Roman" panose="02020603050405020304" pitchFamily="18" charset="0"/>
              </a:rPr>
              <a:t>“categoria”, criada pelas mãos do Ministério do Trabalho e pela Comissão de Enquadramento Sindical</a:t>
            </a:r>
            <a:endParaRPr lang="pt-BR" sz="3600" b="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t-BR" sz="1800" dirty="0">
                <a:effectLst/>
                <a:latin typeface="Times New Roman" panose="02020603050405020304" pitchFamily="18" charset="0"/>
                <a:ea typeface="Times New Roman" panose="02020603050405020304" pitchFamily="18" charset="0"/>
              </a:rPr>
              <a:t> </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BRASIL:DECRETO 1402/39</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77034301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850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Consta da Exposição de Motivos do Projeto de Lei Orgânica da Justiça do Trabalho: “Teve o projeto que prever o regime repressivo contra os que, patrões ou empregados, suspendessem o trabalho em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lock</a:t>
            </a:r>
            <a:r>
              <a:rPr lang="pt-BR" sz="1800" dirty="0">
                <a:effectLst/>
                <a:latin typeface="Calibri" panose="020F0502020204030204" pitchFamily="34" charset="0"/>
                <a:ea typeface="Calibri" panose="020F0502020204030204" pitchFamily="34" charset="0"/>
                <a:cs typeface="Times New Roman" panose="02020603050405020304" pitchFamily="18" charset="0"/>
              </a:rPr>
              <a:t> out ou em greve, ou se recusassem a obedecer às decisões dos tribunais de trabalho. Um e outro destes expedientes de luta de classe foram severamente condenados pela nova Constituição – e, na verdade, não se compreende o reconhecimento do direito à greve ou ao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lock</a:t>
            </a:r>
            <a:r>
              <a:rPr lang="pt-BR" sz="1800" dirty="0">
                <a:effectLst/>
                <a:latin typeface="Calibri" panose="020F0502020204030204" pitchFamily="34" charset="0"/>
                <a:ea typeface="Calibri" panose="020F0502020204030204" pitchFamily="34" charset="0"/>
                <a:cs typeface="Times New Roman" panose="02020603050405020304" pitchFamily="18" charset="0"/>
              </a:rPr>
              <a:t> out, desde que a própria Constituição prevê, para a solução dos dissídios do trabalho, um aparelhamento jurisdicional especial e próprio, fácil, rápido, barato, posto ao alcance dos dois grupos interessados, patrões e empregados.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clássica obra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Problemas de Direito Corporativo</a:t>
            </a:r>
            <a:r>
              <a:rPr lang="pt-BR" sz="1800" dirty="0">
                <a:effectLst/>
                <a:latin typeface="Calibri" panose="020F0502020204030204" pitchFamily="34" charset="0"/>
                <a:ea typeface="Calibri" panose="020F0502020204030204" pitchFamily="34" charset="0"/>
                <a:cs typeface="Times New Roman" panose="02020603050405020304" pitchFamily="18" charset="0"/>
              </a:rPr>
              <a:t>” é que aparecem os pressupostos teóricos da Justiça do Trabalho e do Poder Normativo. Nela, Oliveira Vianna refuta as objeções do parlamentar Waldemar Ferreira ao projeto de criação do Judiciário Trabalhista.</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 Sustenta Vianna que a criação da Justiça do Trabalho com prerrogativas de poder normativo não feria o princípio da separação de poderes consagrado na Constituição de 1934 (art. 3º). O problema consistia na demonstração da necessidade e da eficiência de organizações administrativas de um novo tipo, coordenadores e reguladores de caráter geral diante da expansão das funções estatais, sobretudo em matéria econômica e social</a:t>
            </a:r>
            <a:r>
              <a:rPr lang="pt-BR" sz="1800" dirty="0">
                <a:effectLst/>
                <a:latin typeface="Times New Roman" panose="02020603050405020304" pitchFamily="18" charset="0"/>
                <a:ea typeface="Times New Roman" panose="02020603050405020304" pitchFamily="18" charset="0"/>
              </a:rPr>
              <a:t> -</a:t>
            </a:r>
          </a:p>
          <a:p>
            <a:r>
              <a:rPr lang="pt-BR" sz="1800" dirty="0">
                <a:latin typeface="Times New Roman" panose="02020603050405020304" pitchFamily="18" charset="0"/>
                <a:ea typeface="Times New Roman" panose="02020603050405020304" pitchFamily="18" charset="0"/>
              </a:rPr>
              <a:t>Revolução na processualística: inspiração na Lei Rocco italiana de 1926  (“anéis da mesma cadeia”)</a:t>
            </a:r>
          </a:p>
          <a:p>
            <a:r>
              <a:rPr lang="pt-BR" sz="1800" dirty="0">
                <a:effectLst/>
                <a:latin typeface="Times New Roman" panose="02020603050405020304" pitchFamily="18" charset="0"/>
                <a:ea typeface="Times New Roman" panose="02020603050405020304" pitchFamily="18" charset="0"/>
              </a:rPr>
              <a:t> </a:t>
            </a:r>
            <a:r>
              <a:rPr lang="pt-BR" sz="1800" dirty="0" err="1">
                <a:effectLst/>
                <a:latin typeface="Times New Roman" panose="02020603050405020304" pitchFamily="18" charset="0"/>
                <a:ea typeface="Times New Roman" panose="02020603050405020304" pitchFamily="18" charset="0"/>
              </a:rPr>
              <a:t>Metodo</a:t>
            </a:r>
            <a:r>
              <a:rPr lang="pt-BR" sz="1800" dirty="0">
                <a:effectLst/>
                <a:latin typeface="Times New Roman" panose="02020603050405020304" pitchFamily="18" charset="0"/>
                <a:ea typeface="Times New Roman" panose="02020603050405020304" pitchFamily="18" charset="0"/>
              </a:rPr>
              <a:t>, sentença normativa, cláusula rebus sic stantibus (coisa julgada)</a:t>
            </a:r>
          </a:p>
          <a:p>
            <a:r>
              <a:rPr lang="pt-BR" sz="1800" dirty="0">
                <a:latin typeface="Times New Roman" panose="02020603050405020304" pitchFamily="18" charset="0"/>
                <a:ea typeface="Times New Roman" panose="02020603050405020304" pitchFamily="18" charset="0"/>
              </a:rPr>
              <a:t>Atrofia da negociação coletiva</a:t>
            </a:r>
            <a:endParaRPr lang="pt-BR" sz="1800" dirty="0">
              <a:effectLst/>
              <a:latin typeface="Times New Roman" panose="02020603050405020304" pitchFamily="18" charset="0"/>
              <a:ea typeface="Times New Roman" panose="02020603050405020304" pitchFamily="18" charset="0"/>
            </a:endParaRP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JUSTIÇA DO TRABALHO E PODER NORMATIVO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71646058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00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A CLT e o legado de Vargas: sindicalismo de “cofres cheios e assembleias vazias”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A CLT seria o divisor de águas, “entre a fase encachoeirada das leis esparsas e a do seu represamento sistemático”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estrutura sindical assentada ao longo da década de 1930 foi sistematizada pela Consolidação das Leis Trabalhistas (CLT), promulgada em 1º de maio de 1943. Tratou-se de um texto básico unificador das normas existentes. No plano coletivo nada de substancial inovou em relação aos textos já existentes. Limitou-se a incorporar, quanto à organização sindical, o Decreto-lei n. 1.402, de 1939; quanto ao enquadramento sindical, manteve o Decreto-lei n. 2.381, de 1940; a contribuição sindical prevista no Decreto-lei n. 2.377, de 1940, também foi absorvida. E a negociação coletiva igualmente não sofreu mudanças, apenas ficando explícita a sua aplicação em nível de categoria, na forma de convenção coletiva entre sindicatos, sendo que a figura do acordo coletivo em nível de empresa apenas foi admitido em 1967.</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Logo se nota que os principais aspectos do sindicalismo corporativista do tipo estatal foram consagrados na CLT: 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unicidade sindical por categoria, esta aprioristicamente ‘criada’ pelo Estado, o imposto sindical recolhido por todos os membros da categoria, filiados ou não à entidade sindical, inclusive com parcela deste destinada ao Ministério do Trabalho, o registro oficial no Ministério do Trabalho e Emprego como condição de existência jurídica do sindicato, o poder de intervenção ministerial na dinâmica interna do sindicato e a Justiça do Trabalho com seu poder normativo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Não há margem alguma para a noção de autonomia privada coletiva dos próprios interlocutores sociais, o que evidentemente se refletirá na própria efetivação dos direitos individuais que a mesma CLT simbolicamente consagraria.</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CLT E LEGADO VARGAS NAS RELAÇÕES COLETIVAS</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47873543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O mito da outorga generosa: o “roubo da fala”, “cidadania regulada”, a “invenção do trabalhismo”; “afogados em leis”.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900" b="1" dirty="0">
                <a:effectLst/>
                <a:latin typeface="Calibri" panose="020F0502020204030204" pitchFamily="34" charset="0"/>
                <a:ea typeface="Calibri" panose="020F0502020204030204" pitchFamily="34" charset="0"/>
                <a:cs typeface="Times New Roman" panose="02020603050405020304" pitchFamily="18" charset="0"/>
              </a:rPr>
              <a:t> </a:t>
            </a:r>
            <a:r>
              <a:rPr lang="pt-BR" sz="1900" dirty="0">
                <a:effectLst/>
                <a:latin typeface="Calibri" panose="020F0502020204030204" pitchFamily="34" charset="0"/>
                <a:ea typeface="Calibri" panose="020F0502020204030204" pitchFamily="34" charset="0"/>
                <a:cs typeface="Times New Roman" panose="02020603050405020304" pitchFamily="18" charset="0"/>
              </a:rPr>
              <a:t>Em conferência realizada em 1939, com o tema “A política social da Revolução de 30”, Oliveira Vianna sublinhava que, desde 1931, a singularidade do método de ação da </a:t>
            </a:r>
            <a:r>
              <a:rPr lang="pt-BR" sz="1900" b="1" dirty="0">
                <a:effectLst/>
                <a:latin typeface="Calibri" panose="020F0502020204030204" pitchFamily="34" charset="0"/>
                <a:ea typeface="Calibri" panose="020F0502020204030204" pitchFamily="34" charset="0"/>
                <a:cs typeface="Times New Roman" panose="02020603050405020304" pitchFamily="18" charset="0"/>
              </a:rPr>
              <a:t>política social </a:t>
            </a:r>
            <a:r>
              <a:rPr lang="pt-BR" sz="1900" dirty="0">
                <a:effectLst/>
                <a:latin typeface="Calibri" panose="020F0502020204030204" pitchFamily="34" charset="0"/>
                <a:ea typeface="Calibri" panose="020F0502020204030204" pitchFamily="34" charset="0"/>
                <a:cs typeface="Times New Roman" panose="02020603050405020304" pitchFamily="18" charset="0"/>
              </a:rPr>
              <a:t>do governo, “que é o de ser ela uma iniciativa do Estado, uma outorga generosa dos dirigentes políticos - e não uma conquista realizada pelas nossas massas trabalhadoras. Essas não tinham em nosso país, até 1930, nenhuma ideologia dominante, nem também nenhuma solidariedade, nenhuma arregimentação, nenhuma organização que lhes desse força e prestígio bastantes para impor ao Estado uma orientação em seu favor”.</a:t>
            </a:r>
          </a:p>
          <a:p>
            <a:pPr>
              <a:lnSpc>
                <a:spcPct val="107000"/>
              </a:lnSpc>
              <a:spcAft>
                <a:spcPts val="8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 Nesse sentido, observa </a:t>
            </a:r>
            <a:r>
              <a:rPr lang="pt-BR" sz="1900" b="1" dirty="0">
                <a:effectLst/>
                <a:latin typeface="Calibri" panose="020F0502020204030204" pitchFamily="34" charset="0"/>
                <a:ea typeface="Calibri" panose="020F0502020204030204" pitchFamily="34" charset="0"/>
                <a:cs typeface="Times New Roman" panose="02020603050405020304" pitchFamily="18" charset="0"/>
              </a:rPr>
              <a:t>Maria Célia Paoli</a:t>
            </a:r>
            <a:r>
              <a:rPr lang="pt-BR" sz="1900" dirty="0">
                <a:effectLst/>
                <a:latin typeface="Calibri" panose="020F0502020204030204" pitchFamily="34" charset="0"/>
                <a:ea typeface="Calibri" panose="020F0502020204030204" pitchFamily="34" charset="0"/>
                <a:cs typeface="Times New Roman" panose="02020603050405020304" pitchFamily="18" charset="0"/>
              </a:rPr>
              <a:t> que a ação do Estado “torna pública a sociedade, prevenindo as lutas e conflitos, isto é, o abuso do poder dos fortes e a explosão irrefreada dos fracos. Assim formulada, a questão social sob a égide do Estado incorpora as reivindicações operárias, mas tira-lhes a dimensão da conquista e o espaço de luta; incorpora as reivindicações patronais de limite às ações operárias, mas tira-lhes o poder de discipliná-las; e incorpora as discussões dos parlamentares, tirando-lhes a iniciativa de propô-las. Assim, o golpe militar de outubro de 1930 iria levar, para dentro do Estado, as demandas sociais nascidas das relações de trabalho e durante 30 anos levadas como luta entre os trabalhadores, os patrões e a sociedade”. </a:t>
            </a:r>
          </a:p>
          <a:p>
            <a:pPr>
              <a:lnSpc>
                <a:spcPct val="107000"/>
              </a:lnSpc>
              <a:spcAft>
                <a:spcPts val="800"/>
              </a:spcAft>
            </a:pPr>
            <a:r>
              <a:rPr lang="pt-BR" sz="1900" dirty="0">
                <a:effectLst/>
                <a:latin typeface="Calibri" panose="020F0502020204030204" pitchFamily="34" charset="0"/>
                <a:ea typeface="Calibri" panose="020F0502020204030204" pitchFamily="34" charset="0"/>
                <a:cs typeface="Times New Roman" panose="02020603050405020304" pitchFamily="18" charset="0"/>
              </a:rPr>
              <a:t>estimulava a supressão da memória das classes subalternas, que apareciam como impotentes e incapazes de reivindicar seus direitos elementares por si sós. De outro, buscava incentivar uma inação, implícita na noção de que o Estado se constituía no guardião de seus interesses”, com o que se disfarçava o verdadeiro caráter da legislação </a:t>
            </a:r>
            <a:r>
              <a:rPr lang="pt-BR" sz="1900" dirty="0" err="1">
                <a:effectLst/>
                <a:latin typeface="Calibri" panose="020F0502020204030204" pitchFamily="34" charset="0"/>
                <a:ea typeface="Calibri" panose="020F0502020204030204" pitchFamily="34" charset="0"/>
                <a:cs typeface="Times New Roman" panose="02020603050405020304" pitchFamily="18" charset="0"/>
              </a:rPr>
              <a:t>getuliana</a:t>
            </a:r>
            <a:r>
              <a:rPr lang="pt-BR" sz="1900" dirty="0">
                <a:effectLst/>
                <a:latin typeface="Calibri" panose="020F0502020204030204" pitchFamily="34" charset="0"/>
                <a:ea typeface="Calibri" panose="020F0502020204030204" pitchFamily="34" charset="0"/>
                <a:cs typeface="Times New Roman" panose="02020603050405020304" pitchFamily="18" charset="0"/>
              </a:rPr>
              <a:t> – controladora e repressiva do comportamento operário.</a:t>
            </a:r>
          </a:p>
          <a:p>
            <a:pPr>
              <a:lnSpc>
                <a:spcPct val="107000"/>
              </a:lnSpc>
              <a:spcAft>
                <a:spcPts val="800"/>
              </a:spcAft>
            </a:pPr>
            <a:r>
              <a:rPr lang="pt-BR" sz="1900" b="1" dirty="0">
                <a:effectLst/>
                <a:latin typeface="Times New Roman" panose="02020603050405020304" pitchFamily="18" charset="0"/>
                <a:ea typeface="Times New Roman" panose="02020603050405020304" pitchFamily="18" charset="0"/>
              </a:rPr>
              <a:t>As linhas básicas do modelo corporativista criado até 1939 foram incorporadas à CLT e permanecem em vigor até hoje, apesar da Constituição de 1988 ter feito avanço</a:t>
            </a:r>
            <a:r>
              <a:rPr lang="pt-BR" sz="1900" dirty="0">
                <a:effectLst/>
                <a:latin typeface="Times New Roman" panose="02020603050405020304" pitchFamily="18" charset="0"/>
                <a:ea typeface="Times New Roman" panose="02020603050405020304" pitchFamily="18" charset="0"/>
              </a:rPr>
              <a:t>s (proibição da intervenção estatal nos sindicatos, e.g.)</a:t>
            </a:r>
          </a:p>
          <a:p>
            <a:pPr marL="109728" indent="0">
              <a:lnSpc>
                <a:spcPct val="107000"/>
              </a:lnSpc>
              <a:spcAft>
                <a:spcPts val="800"/>
              </a:spcAft>
              <a:buNone/>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apreciações gerais</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65835194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00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 fase pré-corporativa (1873-1938)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QUE TÍNHAMOS ANTES DA Guerra Civil Espanhola de 1936-38?</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De 1873 a 1917(ETAPA INICIAL DE LEGISLAÇÃO SOCIAL – ESPARSAS) </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Na segunda metade do século XIX, já havia um conflito de classes na Espanha e a questão social reclamava a intervenção estatal.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Boa parte da doutrina espanhola aponta o ano de 1873 como o marco da primeira legislação social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Constituição de 1876 (art. 13) passou a autorizar o direito de associação (GENÉRICO) e, com base nele, novos sindicatos surgiram.</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o direito do trabalho, em si mesmo considerado, inicia-se em 1900, eis que as disposições protetivas anteriores a esse ano eram fatos isolados, meras prescrições de política governamental desprovidas de um sentido de unidade e de coerência com outros diplomas. </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Em 1900 e nos anos imediatamente seguintes, promulgaram-se diversos outros diplomas normativos esparsos185, como o de proteção ao trabalho das mulheres e o de saúde no trabalho (1900), de acidentes de trabalho (1900), de inválidos no trabalho, de descanso dominical (1904), de jornadas de minas e indústria têxtil (1910 e 1913), dentre outras. </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O início do intervencionismo administrativo nas questões sociais se nota no Real Decreto de 05.12.1883 que criou a Comissão para o estudo das questões que diretamente interessavam à melhoria ou bem-estar das classes trabalhadores, tanto industriais como agrícolas, e que afetavam as relações entre capital e trabalho, denominada anos mais tarde, “Comissão de Reformas Sociais” (Real Decreto de 13 de maio de 1890). Era o início de um “intervencionismo científico” e racionalizador no conflito social e nas relações de trabalho</a:t>
            </a:r>
          </a:p>
          <a:p>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83413510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 fase pré-corporativa (1873-1938)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Código Penal de 1822, que o considerava delito de coalizão.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Constituição de 1876, em seu artigo 13, reconhece a liberdade de associação genericamente, sem tratar da liberdade de sindicalização.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análise de Bayon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Chacon</a:t>
            </a:r>
            <a:r>
              <a:rPr lang="pt-BR" sz="1800" dirty="0">
                <a:effectLst/>
                <a:latin typeface="Calibri" panose="020F0502020204030204" pitchFamily="34" charset="0"/>
                <a:ea typeface="Calibri" panose="020F0502020204030204" pitchFamily="34" charset="0"/>
                <a:cs typeface="Times New Roman" panose="02020603050405020304" pitchFamily="18" charset="0"/>
              </a:rPr>
              <a:t> e de Perez Botija, até 1854, seguia-se um regime de proibição e perseguição; desse ano até 1868, persiste a proibição, mas com alguma intermitente tolerância; de 1868 a 1876, existe uma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tolerância de fato</a:t>
            </a:r>
            <a:r>
              <a:rPr lang="pt-BR" sz="1800" dirty="0">
                <a:effectLst/>
                <a:latin typeface="Calibri" panose="020F0502020204030204" pitchFamily="34" charset="0"/>
                <a:ea typeface="Calibri" panose="020F0502020204030204" pitchFamily="34" charset="0"/>
                <a:cs typeface="Times New Roman" panose="02020603050405020304" pitchFamily="18" charset="0"/>
              </a:rPr>
              <a:t>, com alguns momentos de repressão; e, de 1876 a 1887, com a promulgação da Lei geral de Associações, há um regime de admissão e licitude, sem regulação legal, funcionando os sindicatos como associações de fato, eis que essa lei não se refere de modo específico aos sindicatos obreiros. Não obstante, inúmeros sindicatos, profissionais e patronais, surgiram com amparo nessa lei.</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Liberalismo inicial que, por um lado, garantia a associação como qualquer outra atividade livre dos cidadãos, mas, por outro, os grupos intermediários de caráter profissional eram vistos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com desconfiança</a:t>
            </a: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27422539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20000"/>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De 1917 a 1930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Este período tem relevância diante de diversos acontecimentos, externos e internos, que repercutiram na legislação espanhola, de que são exemplos a Primeira Guerra Mundial, a Revolução Russa, a criação da OIT e as greves gerais na Espanha.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atividade embrionária pré-corporativista, com a criação das Juntas reguladoras das condições de trabalho, de caráter paritário (Real Decreto de 30.04.1919) e o intuito de se generalizar esse tipo de regime por meio de criação de comitês bipartites (Decreto Lei de 05.10.1922), bem como, na esfera administrativa, a criação do Ministério do Trabalho em maio de 1920. Em 1923, inicia-se o período da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ditadura do general Primo de Rivera, </a:t>
            </a:r>
            <a:r>
              <a:rPr lang="pt-BR" sz="1800" dirty="0">
                <a:effectLst/>
                <a:latin typeface="Calibri" panose="020F0502020204030204" pitchFamily="34" charset="0"/>
                <a:ea typeface="Calibri" panose="020F0502020204030204" pitchFamily="34" charset="0"/>
                <a:cs typeface="Times New Roman" panose="02020603050405020304" pitchFamily="18" charset="0"/>
              </a:rPr>
              <a:t>que por meio de um golpe de Estado em setembro desse ano, governou o país até a sua destituição, em janeiro de 1930.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 ano imediatamente após o golpe, em 1924, a partir do reforço da intervenção orgânica dos poderes públicos nas relações de trabalho, fortaleceu-se a Inspeção do Trabalho e se suprimiu o Instituto de Reformas Sociais, criando-se, em seu lugar, o Conselho de Trabalho, órgão consultivo que, ainda que desprovido de prerrogativas executivas, refletia a estrutura corporativa.</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58360840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De 1917 a 1930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Por meio do Real Decreto-lei de 26 de novembro de 1926, introduziu-se uma reforma corporativa da indústria e comércio, criando-se a Organização Corporativa Nacional, baseada na ‘jurisdição graduada’ de Comissões e Comitês Paritários, integrados por patrões e trabalhadores, cujas funções se exerciam por delegação do Estado.</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novembro de 1927, a Lei de Jurados Mistos altera a de Comitês Paritários e cria uma sala específica no Tribunal Supremo para recursos em matéria social. Tais marcos legais têm bastante relevância, por constituírem medidas nitidamente corporativistas. Significaram, antes mesmo da ditadura franquista, como afirma Alfredo Montoya Melgar, “a realização de velhas aspirações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harmonicistas</a:t>
            </a:r>
            <a:r>
              <a:rPr lang="pt-BR" sz="1800" dirty="0">
                <a:effectLst/>
                <a:latin typeface="Calibri" panose="020F0502020204030204" pitchFamily="34" charset="0"/>
                <a:ea typeface="Calibri" panose="020F0502020204030204" pitchFamily="34" charset="0"/>
                <a:cs typeface="Times New Roman" panose="02020603050405020304" pitchFamily="18" charset="0"/>
              </a:rPr>
              <a:t>, desejosas de substituir o dogma marxista da luta de classes pelo princípio da pacífica colaboração entre elas”</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872414256"/>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De 1917 a 1930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 verdade, já no século XIX, com o desenvolvimento da chamada “questão social”, começaram a surgir correntes críticas ao do individualismo moderno.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importância atribuída ao trabalho, em sua configuração obrigacional de natureza humana, é constatada não apenas em exemplos fascistas, mas antes mesmo, durante a ditadura de Primo de Rivera, na Exposição de Motivos do Real Decreto de 22 de janeiro de 1926, que criou a Medalha do Trabalho, exaltando o trabalho como salvação da espiritualidade.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 1928, o Código Penal tipificou como crime de sedição algumas condutas de autotutela, que eram enquadradas como crimes contra a ordem pública, contra a propriedade e contra a liberdade e segurança individuais.</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56193267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Aft>
                <a:spcPts val="800"/>
              </a:spcAft>
            </a:pPr>
            <a:r>
              <a:rPr lang="pt-BR" sz="1800" b="1" dirty="0">
                <a:latin typeface="Calibri" panose="020F0502020204030204" pitchFamily="34" charset="0"/>
                <a:ea typeface="Calibri" panose="020F0502020204030204" pitchFamily="34" charset="0"/>
                <a:cs typeface="Times New Roman" panose="02020603050405020304" pitchFamily="18" charset="0"/>
              </a:rPr>
              <a:t>CONSTITUIÇÃO DE 1931 e Lei de Associações Profissionais de 1932</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Os juristas espanhóis são quase unânimes em identificar na II República o momento de consolidação do ‘direito do trabalho’ moderno, como autônomo e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autosuficiente</a:t>
            </a:r>
            <a:r>
              <a:rPr lang="pt-BR" sz="1800" dirty="0">
                <a:effectLst/>
                <a:latin typeface="Calibri" panose="020F0502020204030204" pitchFamily="34" charset="0"/>
                <a:ea typeface="Calibri" panose="020F0502020204030204" pitchFamily="34" charset="0"/>
                <a:cs typeface="Times New Roman" panose="02020603050405020304" pitchFamily="18" charset="0"/>
              </a:rPr>
              <a:t>, em contraposição à ‘legislação do trabalho’ dos períodos anteriores, sobretudo em virtude da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Constituição da República Espanhola, de 9 de dezembro de 1931</a:t>
            </a:r>
            <a:r>
              <a:rPr lang="pt-BR" sz="1800" dirty="0">
                <a:effectLst/>
                <a:latin typeface="Calibri" panose="020F0502020204030204" pitchFamily="34" charset="0"/>
                <a:ea typeface="Calibri" panose="020F0502020204030204" pitchFamily="34" charset="0"/>
                <a:cs typeface="Times New Roman" panose="02020603050405020304" pitchFamily="18" charset="0"/>
              </a:rPr>
              <a:t>, que se alinhou ao fenômeno do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constitucionalismo social</a:t>
            </a:r>
            <a:r>
              <a:rPr lang="pt-BR" sz="1800" dirty="0">
                <a:effectLst/>
                <a:latin typeface="Calibri" panose="020F0502020204030204" pitchFamily="34" charset="0"/>
                <a:ea typeface="Calibri" panose="020F0502020204030204" pitchFamily="34" charset="0"/>
                <a:cs typeface="Times New Roman" panose="02020603050405020304" pitchFamily="18" charset="0"/>
              </a:rPr>
              <a:t>, ao incorporar direitos derivados das relações de trabalho no próprio texto constitucional.</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 seu artigo 1º, a Constituição definia a Espanha como “uma República democrática de trabalhadores de toda classe”. O trabalho era concebido como obrigação social e que gozaria de proteção legal, inclusive por meio de um programa em matéria de seguridade social (art. 46). Ainda no período republicano, foi promulgada a Lei de 21 de novembro de 1931, que regulou o contrato de trabalho de uma forma sistemática, definindo empregado e patrão, o conteúdo da prestação do trabalho e diversos outros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aspectos;No</a:t>
            </a:r>
            <a:r>
              <a:rPr lang="pt-BR" sz="1800" dirty="0">
                <a:effectLst/>
                <a:latin typeface="Calibri" panose="020F0502020204030204" pitchFamily="34" charset="0"/>
                <a:ea typeface="Calibri" panose="020F0502020204030204" pitchFamily="34" charset="0"/>
                <a:cs typeface="Times New Roman" panose="02020603050405020304" pitchFamily="18" charset="0"/>
              </a:rPr>
              <a:t> plano das relações coletivas de trabalho, o artigo 39 da Constituição Republicana, pela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primeira vez na história da Espanha, diferenciou o direito de associação do direito de livre associação sindical, </a:t>
            </a:r>
            <a:r>
              <a:rPr lang="pt-BR" sz="1800" dirty="0">
                <a:effectLst/>
                <a:latin typeface="Calibri" panose="020F0502020204030204" pitchFamily="34" charset="0"/>
                <a:ea typeface="Calibri" panose="020F0502020204030204" pitchFamily="34" charset="0"/>
                <a:cs typeface="Times New Roman" panose="02020603050405020304" pitchFamily="18" charset="0"/>
              </a:rPr>
              <a:t>ao declarar que “os espanhóis poderão associar-se ou sindicalizar-se livremente para os diversos fins da vida humana, conforme as leis do Estado. Os sindicatos e associações estão obrigados a se inscreverem no registro público correspondente, de acordo com a lei”. </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Alinhada ao texto constitucional, aprovou-se a primeira lei especificamente sindical da Espanha, a Lei de Associações Profissionais, de abril de 1932, que garantia o direito de associação aos patrões e trabalhadores “para a defesa dos interesses das classes respectivas” (art. 1º).</a:t>
            </a: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3947534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marL="342900" lvl="0" indent="-342900" algn="just">
              <a:buFont typeface="Symbol" panose="05050102010706020507" pitchFamily="18" charset="2"/>
              <a:buChar char=""/>
              <a:tabLst>
                <a:tab pos="228600" algn="l"/>
              </a:tabLst>
            </a:pPr>
            <a:r>
              <a:rPr lang="pt-BR" sz="1900" dirty="0">
                <a:effectLst/>
                <a:latin typeface="Times New Roman" panose="02020603050405020304" pitchFamily="18" charset="0"/>
                <a:ea typeface="Times New Roman" panose="02020603050405020304" pitchFamily="18" charset="0"/>
              </a:rPr>
              <a:t>Segundo </a:t>
            </a:r>
            <a:r>
              <a:rPr lang="pt-BR" sz="1900" dirty="0" err="1">
                <a:effectLst/>
                <a:latin typeface="Times New Roman" panose="02020603050405020304" pitchFamily="18" charset="0"/>
                <a:ea typeface="Times New Roman" panose="02020603050405020304" pitchFamily="18" charset="0"/>
              </a:rPr>
              <a:t>Mihail</a:t>
            </a:r>
            <a:r>
              <a:rPr lang="pt-BR" sz="1900" dirty="0">
                <a:effectLst/>
                <a:latin typeface="Times New Roman" panose="02020603050405020304" pitchFamily="18" charset="0"/>
                <a:ea typeface="Times New Roman" panose="02020603050405020304" pitchFamily="18" charset="0"/>
              </a:rPr>
              <a:t> </a:t>
            </a:r>
            <a:r>
              <a:rPr lang="pt-BR" sz="1900" dirty="0" err="1">
                <a:effectLst/>
                <a:latin typeface="Times New Roman" panose="02020603050405020304" pitchFamily="18" charset="0"/>
                <a:ea typeface="Times New Roman" panose="02020603050405020304" pitchFamily="18" charset="0"/>
              </a:rPr>
              <a:t>Manoilesco</a:t>
            </a:r>
            <a:r>
              <a:rPr lang="pt-BR" sz="1900" dirty="0">
                <a:effectLst/>
                <a:latin typeface="Times New Roman" panose="02020603050405020304" pitchFamily="18" charset="0"/>
                <a:ea typeface="Times New Roman" panose="02020603050405020304" pitchFamily="18" charset="0"/>
              </a:rPr>
              <a:t>, “a revolução Francesa dissolveu os quadros </a:t>
            </a:r>
            <a:r>
              <a:rPr lang="pt-BR" sz="1900" dirty="0" err="1">
                <a:effectLst/>
                <a:latin typeface="Times New Roman" panose="02020603050405020304" pitchFamily="18" charset="0"/>
                <a:ea typeface="Times New Roman" panose="02020603050405020304" pitchFamily="18" charset="0"/>
              </a:rPr>
              <a:t>Manoilesco</a:t>
            </a:r>
            <a:r>
              <a:rPr lang="pt-BR" sz="1900" dirty="0">
                <a:effectLst/>
                <a:latin typeface="Times New Roman" panose="02020603050405020304" pitchFamily="18" charset="0"/>
                <a:ea typeface="Times New Roman" panose="02020603050405020304" pitchFamily="18" charset="0"/>
              </a:rPr>
              <a:t> critica o individualismo e o </a:t>
            </a:r>
            <a:r>
              <a:rPr lang="pt-BR" sz="1900" dirty="0" err="1">
                <a:effectLst/>
                <a:latin typeface="Times New Roman" panose="02020603050405020304" pitchFamily="18" charset="0"/>
                <a:ea typeface="Times New Roman" panose="02020603050405020304" pitchFamily="18" charset="0"/>
              </a:rPr>
              <a:t>comunismo.”O</a:t>
            </a:r>
            <a:r>
              <a:rPr lang="pt-BR" sz="1900" dirty="0">
                <a:effectLst/>
                <a:latin typeface="Times New Roman" panose="02020603050405020304" pitchFamily="18" charset="0"/>
                <a:ea typeface="Times New Roman" panose="02020603050405020304" pitchFamily="18" charset="0"/>
              </a:rPr>
              <a:t> Estado democrático não significa somente a falta de organização; é também a desorganização... a existência de muitos partidos, que disputam entre si o poder público, arrasta a intervenção contínua dos mesmos no próprio mecanismo do </a:t>
            </a:r>
            <a:r>
              <a:rPr lang="pt-BR" sz="1900" dirty="0" err="1">
                <a:effectLst/>
                <a:latin typeface="Times New Roman" panose="02020603050405020304" pitchFamily="18" charset="0"/>
                <a:ea typeface="Times New Roman" panose="02020603050405020304" pitchFamily="18" charset="0"/>
              </a:rPr>
              <a:t>Estado.”O</a:t>
            </a:r>
            <a:r>
              <a:rPr lang="pt-BR" sz="1900" dirty="0">
                <a:effectLst/>
                <a:latin typeface="Times New Roman" panose="02020603050405020304" pitchFamily="18" charset="0"/>
                <a:ea typeface="Times New Roman" panose="02020603050405020304" pitchFamily="18" charset="0"/>
              </a:rPr>
              <a:t> Estado democrático, incapaz de organização, mas sobrecarregado de encargos múltiplos, está fatigado.... a descentralização </a:t>
            </a:r>
            <a:r>
              <a:rPr lang="pt-BR" sz="1900" dirty="0" err="1">
                <a:effectLst/>
                <a:latin typeface="Times New Roman" panose="02020603050405020304" pitchFamily="18" charset="0"/>
                <a:ea typeface="Times New Roman" panose="02020603050405020304" pitchFamily="18" charset="0"/>
              </a:rPr>
              <a:t>corporatista</a:t>
            </a:r>
            <a:r>
              <a:rPr lang="pt-BR" sz="1900" dirty="0">
                <a:effectLst/>
                <a:latin typeface="Times New Roman" panose="02020603050405020304" pitchFamily="18" charset="0"/>
                <a:ea typeface="Times New Roman" panose="02020603050405020304" pitchFamily="18" charset="0"/>
              </a:rPr>
              <a:t> é o único sistema que pode aliviar realmente o Estado. O pluralismo é também da essência do corporativismo, mas ai ele apresenta um aspecto legal e ordenado, consistindo na divisão das funções do Estado e não um pluralismo ilegal e anárquico, como o criado pelos partidos... O Estado como objeto de disputa entre os partidos não se mostra adequado a tornar-se o grande organizador da vida nacional, como o exige a época.</a:t>
            </a:r>
          </a:p>
          <a:p>
            <a:pPr algn="just"/>
            <a:r>
              <a:rPr lang="pt-BR" sz="1900" dirty="0">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28600" algn="l"/>
              </a:tabLst>
            </a:pPr>
            <a:r>
              <a:rPr lang="pt-BR" sz="1900" dirty="0">
                <a:effectLst/>
                <a:latin typeface="Times New Roman" panose="02020603050405020304" pitchFamily="18" charset="0"/>
                <a:ea typeface="Times New Roman" panose="02020603050405020304" pitchFamily="18" charset="0"/>
              </a:rPr>
              <a:t>No comunismo critica </a:t>
            </a:r>
            <a:r>
              <a:rPr lang="pt-BR" sz="1900" dirty="0" err="1">
                <a:effectLst/>
                <a:latin typeface="Times New Roman" panose="02020603050405020304" pitchFamily="18" charset="0"/>
                <a:ea typeface="Times New Roman" panose="02020603050405020304" pitchFamily="18" charset="0"/>
              </a:rPr>
              <a:t>Manoilesco</a:t>
            </a:r>
            <a:r>
              <a:rPr lang="pt-BR" sz="1900" dirty="0">
                <a:effectLst/>
                <a:latin typeface="Times New Roman" panose="02020603050405020304" pitchFamily="18" charset="0"/>
                <a:ea typeface="Times New Roman" panose="02020603050405020304" pitchFamily="18" charset="0"/>
              </a:rPr>
              <a:t> “o exagero da submissão do indivíduo e o sacrifício da geração presente na esperança de realizar no futuro uma sociedade melhor” (tendência á organização sem freios), observando que não basta abolir o capital particular, é preciso que a produção não se paralise.</a:t>
            </a:r>
          </a:p>
          <a:p>
            <a:pPr algn="just"/>
            <a:r>
              <a:rPr lang="pt-BR" sz="1900" dirty="0">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28600" algn="l"/>
              </a:tabLst>
            </a:pPr>
            <a:r>
              <a:rPr lang="pt-BR" sz="1900" dirty="0">
                <a:effectLst/>
                <a:latin typeface="Times New Roman" panose="02020603050405020304" pitchFamily="18" charset="0"/>
                <a:ea typeface="Times New Roman" panose="02020603050405020304" pitchFamily="18" charset="0"/>
              </a:rPr>
              <a:t>“Enquanto na doutrina individualista, o indivíduo é ao mesmo tempo a origem e o objeto último do Estado, no corporativismo a coletividade nacional representa uma entidade superior... Esta coletividade nacional colima os fins que lhe são próprios e que excedem aos dos indivíduos. O Estado é, pois, a expressão suprema da coletividade nacional e aparece como um instrumento, não ao serviço do indivíduo, mas ao de uma finalidade, que o ultrapassa...Segundo esta concepção, o Estado não pode ser considerado neutro, indiferente e agnóstico. O Estado é sempre a encarnação de um ideal.” O indivíduo preenche assim a função de instrumento ao serviço do Estado. O Estado não é um instrumento para a conservação dos indivíduos e para permitir-lhes atingirem seus objetivos; são ao contrário os indivíduos que se tornam um meio, um instrumento da vida do Estado (não têm direitos, como no Estado liberal e individualista, mas deveres). </a:t>
            </a:r>
          </a:p>
          <a:p>
            <a:pPr marL="342900" lvl="0" indent="-342900" algn="just">
              <a:buFont typeface="Symbol" panose="05050102010706020507" pitchFamily="18" charset="2"/>
              <a:buChar char=""/>
              <a:tabLst>
                <a:tab pos="228600" algn="l"/>
              </a:tabLst>
            </a:pPr>
            <a:endParaRPr lang="pt-BR" sz="1900" b="1" dirty="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28600" algn="l"/>
              </a:tabLst>
            </a:pPr>
            <a:r>
              <a:rPr lang="pt-BR" sz="1900" b="1" dirty="0">
                <a:effectLst/>
                <a:latin typeface="Times New Roman" panose="02020603050405020304" pitchFamily="18" charset="0"/>
                <a:ea typeface="Times New Roman" panose="02020603050405020304" pitchFamily="18" charset="0"/>
              </a:rPr>
              <a:t>Fórmula de Mussolini: “Tudo no Estado, nada fora do Estado, nada contra o Estado”.</a:t>
            </a:r>
          </a:p>
          <a:p>
            <a:r>
              <a:rPr lang="pt-BR" sz="1900" dirty="0"/>
              <a:t> </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INTRODUÇÃO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867655756"/>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Calibri" panose="020F0502020204030204" pitchFamily="34" charset="0"/>
                <a:ea typeface="Calibri" panose="020F0502020204030204" pitchFamily="34" charset="0"/>
                <a:cs typeface="Times New Roman" panose="02020603050405020304" pitchFamily="18" charset="0"/>
              </a:rPr>
              <a:t>Nesse contexto de polarização política, em 1933, foi criada a Falange Espanhola, partido e movimento político liderado por José Antonio Primo de Rivera, filho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ex</a:t>
            </a:r>
            <a:r>
              <a:rPr lang="pt-BR" sz="1800" dirty="0">
                <a:effectLst/>
                <a:latin typeface="Calibri" panose="020F0502020204030204" pitchFamily="34" charset="0"/>
                <a:ea typeface="Calibri" panose="020F0502020204030204" pitchFamily="34" charset="0"/>
                <a:cs typeface="Times New Roman" panose="02020603050405020304" pitchFamily="18" charset="0"/>
              </a:rPr>
              <a:t> ditador Primo de Rivera. Em 1934, ao vincular-se ao movimento liderado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pelo general Franco, receberia a denominação de Falange Espanhola das JONS – Juntas de Ofensiva Nacional-Sindicalista.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Inspirado em matrizes fascistas, o movimento propunha-se a superar a fórmula liberal-individualista por meio da integração do individuo e da sociedade civil no Estado. Era contra a direita, contra a esquerda, contra o comunismo, contra o capitalismo e em favor da Pátria, da Justiça e do interesse nacional. Exaltava o glorioso passado espanhol representado pelo império e suas conquistas ultramarinas.</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ponto XI da referida norma programática da Falange defendia o desaparecimento da concepção classista da sociedade, que opunha capital industrial e trabalho de modo que “todos os que operam na produção constituem uma totalidade orgânica”. O Direito do Trabalho não mais se consideraria um direito de classes: “ao contrário, o novo Direito do Trabalho tem como missão política fundamental, não apenas fazer desaparecer a intriga da luta de classes, mas também apagar todo espírito de ódio social (...) O princípio político básico que perpassa o novo Direito laboral é o princípio de colaboração e de comunidade (...) e não é só o princípio de solidariedade nacional o único que passa do campo do Direito público ao direito laboral: o conceito alemão de comunidade e o espírito espanhol de irmandade transcendem desde a programática política até sua mais concreta realização no Direito do Trabalho.</a:t>
            </a:r>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00891461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marL="342900" lvl="0" indent="-342900" algn="just">
              <a:buClr>
                <a:srgbClr val="000000"/>
              </a:buClr>
              <a:buFont typeface="Symbol" panose="05050102010706020507" pitchFamily="18" charset="2"/>
              <a:buChar char=""/>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Em 1936, houve a</a:t>
            </a:r>
            <a:r>
              <a:rPr lang="pt-BR" sz="1800" b="1" dirty="0">
                <a:effectLst/>
                <a:latin typeface="Times New Roman" panose="02020603050405020304" pitchFamily="18" charset="0"/>
                <a:ea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vitória da Frente Popular espanhola (composta por comunistas, anarquistas,  republicanos e  socialistas). O general Franco</a:t>
            </a:r>
            <a:r>
              <a:rPr lang="pt-BR" sz="1800" dirty="0">
                <a:effectLst/>
                <a:latin typeface="Trebuchet MS" panose="020B0603020202020204" pitchFamily="34" charset="0"/>
                <a:ea typeface="Times New Roman" panose="02020603050405020304" pitchFamily="18" charset="0"/>
              </a:rPr>
              <a:t> se </a:t>
            </a:r>
            <a:r>
              <a:rPr lang="pt-BR" sz="1800" dirty="0">
                <a:effectLst/>
                <a:latin typeface="Times New Roman" panose="02020603050405020304" pitchFamily="18" charset="0"/>
                <a:ea typeface="Times New Roman" panose="02020603050405020304" pitchFamily="18" charset="0"/>
              </a:rPr>
              <a:t>rebela</a:t>
            </a:r>
            <a:r>
              <a:rPr lang="pt-BR" sz="1800" dirty="0">
                <a:effectLst/>
                <a:latin typeface="Trebuchet MS" panose="020B0603020202020204" pitchFamily="34" charset="0"/>
                <a:ea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rPr>
              <a:t>contra governo da Frente Popular. Desse modo tem-se o início da guerra civil espanhola e o fim da Segunda República.</a:t>
            </a:r>
          </a:p>
          <a:p>
            <a:pPr algn="just"/>
            <a:r>
              <a:rPr lang="pt-BR" sz="1800" dirty="0">
                <a:effectLst/>
                <a:latin typeface="Times New Roman" panose="02020603050405020304" pitchFamily="18" charset="0"/>
                <a:ea typeface="Times New Roman" panose="02020603050405020304" pitchFamily="18" charset="0"/>
              </a:rPr>
              <a:t> </a:t>
            </a:r>
          </a:p>
          <a:p>
            <a:pPr marL="342900" lvl="0" indent="-342900" algn="just">
              <a:buClr>
                <a:srgbClr val="000000"/>
              </a:buClr>
              <a:buFont typeface="Symbol" panose="05050102010706020507" pitchFamily="18" charset="2"/>
              <a:buChar char=""/>
            </a:pPr>
            <a:r>
              <a:rPr lang="pt-BR" sz="1800" dirty="0">
                <a:effectLst/>
                <a:latin typeface="Times New Roman" panose="02020603050405020304" pitchFamily="18" charset="0"/>
                <a:ea typeface="Times New Roman" panose="02020603050405020304" pitchFamily="18" charset="0"/>
              </a:rPr>
              <a:t>Em 1938 Franco exerce o governo pela primeira vez. Nesse mesmo ano ele edita o </a:t>
            </a:r>
            <a:r>
              <a:rPr lang="pt-BR" sz="1800" i="1" dirty="0" err="1">
                <a:effectLst/>
                <a:latin typeface="Times New Roman" panose="02020603050405020304" pitchFamily="18" charset="0"/>
                <a:ea typeface="Times New Roman" panose="02020603050405020304" pitchFamily="18" charset="0"/>
              </a:rPr>
              <a:t>Fuero</a:t>
            </a:r>
            <a:r>
              <a:rPr lang="pt-BR" sz="1800" i="1" dirty="0">
                <a:effectLst/>
                <a:latin typeface="Times New Roman" panose="02020603050405020304" pitchFamily="18" charset="0"/>
                <a:ea typeface="Times New Roman" panose="02020603050405020304" pitchFamily="18" charset="0"/>
              </a:rPr>
              <a:t> </a:t>
            </a:r>
            <a:r>
              <a:rPr lang="pt-BR" sz="1800" i="1" dirty="0" err="1">
                <a:effectLst/>
                <a:latin typeface="Times New Roman" panose="02020603050405020304" pitchFamily="18" charset="0"/>
                <a:ea typeface="Times New Roman" panose="02020603050405020304" pitchFamily="18" charset="0"/>
              </a:rPr>
              <a:t>del</a:t>
            </a:r>
            <a:r>
              <a:rPr lang="pt-BR" sz="1800" i="1" dirty="0">
                <a:effectLst/>
                <a:latin typeface="Times New Roman" panose="02020603050405020304" pitchFamily="18" charset="0"/>
                <a:ea typeface="Times New Roman" panose="02020603050405020304" pitchFamily="18" charset="0"/>
              </a:rPr>
              <a:t> Trabajo </a:t>
            </a:r>
            <a:r>
              <a:rPr lang="pt-BR" sz="1800" dirty="0">
                <a:effectLst/>
                <a:latin typeface="Times New Roman" panose="02020603050405020304" pitchFamily="18" charset="0"/>
                <a:ea typeface="Times New Roman" panose="02020603050405020304" pitchFamily="18" charset="0"/>
              </a:rPr>
              <a:t>(decreto de 9 de março de 1938</a:t>
            </a:r>
            <a:r>
              <a:rPr lang="pt-BR" sz="1800" i="1" dirty="0">
                <a:effectLst/>
                <a:latin typeface="Times New Roman" panose="02020603050405020304" pitchFamily="18" charset="0"/>
                <a:ea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rPr>
              <a:t>, que forneceu os lineamentos básicos  para a edificação do regime franquista, erigindo-se na condição de Lei Fundamental.</a:t>
            </a:r>
          </a:p>
          <a:p>
            <a:pPr algn="just"/>
            <a:r>
              <a:rPr lang="pt-BR" sz="1800" dirty="0">
                <a:effectLst/>
                <a:latin typeface="Times New Roman" panose="02020603050405020304" pitchFamily="18" charset="0"/>
                <a:ea typeface="Times New Roman" panose="02020603050405020304" pitchFamily="18" charset="0"/>
              </a:rPr>
              <a:t> </a:t>
            </a:r>
          </a:p>
          <a:p>
            <a:r>
              <a:rPr lang="pt-BR" sz="1800" dirty="0">
                <a:effectLst/>
                <a:latin typeface="Times New Roman" panose="02020603050405020304" pitchFamily="18" charset="0"/>
                <a:ea typeface="Times New Roman" panose="02020603050405020304" pitchFamily="18" charset="0"/>
              </a:rPr>
              <a:t>Negando textualmente as correntes de pensamento capitalista liberal e, por outro lado, do materialismo marxista, o </a:t>
            </a:r>
            <a:r>
              <a:rPr lang="pt-BR" sz="1800" i="1" dirty="0" err="1">
                <a:effectLst/>
                <a:latin typeface="Times New Roman" panose="02020603050405020304" pitchFamily="18" charset="0"/>
                <a:ea typeface="Times New Roman" panose="02020603050405020304" pitchFamily="18" charset="0"/>
              </a:rPr>
              <a:t>Fuero</a:t>
            </a:r>
            <a:r>
              <a:rPr lang="pt-BR" sz="1800" i="1" dirty="0">
                <a:effectLst/>
                <a:latin typeface="Times New Roman" panose="02020603050405020304" pitchFamily="18" charset="0"/>
                <a:ea typeface="Times New Roman" panose="02020603050405020304" pitchFamily="18" charset="0"/>
              </a:rPr>
              <a:t> </a:t>
            </a:r>
            <a:r>
              <a:rPr lang="pt-BR" sz="1800" i="1" dirty="0" err="1">
                <a:effectLst/>
                <a:latin typeface="Times New Roman" panose="02020603050405020304" pitchFamily="18" charset="0"/>
                <a:ea typeface="Times New Roman" panose="02020603050405020304" pitchFamily="18" charset="0"/>
              </a:rPr>
              <a:t>del</a:t>
            </a:r>
            <a:r>
              <a:rPr lang="pt-BR" sz="1800" i="1" dirty="0">
                <a:effectLst/>
                <a:latin typeface="Times New Roman" panose="02020603050405020304" pitchFamily="18" charset="0"/>
                <a:ea typeface="Times New Roman" panose="02020603050405020304" pitchFamily="18" charset="0"/>
              </a:rPr>
              <a:t> Trabajo</a:t>
            </a:r>
            <a:r>
              <a:rPr lang="pt-BR" sz="1800" dirty="0">
                <a:effectLst/>
                <a:latin typeface="Times New Roman" panose="02020603050405020304" pitchFamily="18" charset="0"/>
                <a:ea typeface="Times New Roman" panose="02020603050405020304" pitchFamily="18" charset="0"/>
              </a:rPr>
              <a:t> visa afirmar a ideologia do fascismo como uma terceira via político-econômica para o desenvolvimento do país.</a:t>
            </a: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00966270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 </a:t>
            </a:r>
            <a:r>
              <a:rPr lang="pt-BR" sz="1800" b="1" u="sng"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corporativisno</a:t>
            </a:r>
            <a:r>
              <a:rPr lang="pt-BR" sz="18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franquista (1938-1975): quase quarenta anos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Entendo ser possível conceber o período franquista em duas grandes fases, tendo-se por critério a permissibilidade gradativa da negociação coletiva e dos conflitos, reflexos da autonomia privada coletiva e que podem servir de privilegiada perspectiva de análise. Isso significa que o reconhecimento paulatino do dissenso e da possibilidade de pluralidade (de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idéias</a:t>
            </a:r>
            <a:r>
              <a:rPr lang="pt-BR" sz="1800" dirty="0">
                <a:effectLst/>
                <a:latin typeface="Calibri" panose="020F0502020204030204" pitchFamily="34" charset="0"/>
                <a:ea typeface="Calibri" panose="020F0502020204030204" pitchFamily="34" charset="0"/>
                <a:cs typeface="Times New Roman" panose="02020603050405020304" pitchFamily="18" charset="0"/>
              </a:rPr>
              <a:t>, de associações, de sindicatos) constitui, como se verá, pressuposto essencial para a transição à democracia e sua posterior consolidação.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Nesse sentido, a primeira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fase, denominada “autárquica</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 teria início em 1938 e iria até 1958.</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Trata-se de um período totalitário, de forte intervenção estatal na economia e na iniciativa privada e, especialmente no plano sindical, caracterizado pela incorporação das matrizes ideológicas do corporativismo na construção e no aprimoramento do modelo do sindicalismo orgânico vertical, sem qualquer possibilidade de dissenso ou conflito. Essa fase terminará em meados de 1958, com o esgotamento do modelo autárquico e a crise econômica por ele precipitada.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segunda fase tem início com o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advento da Lei de Convenções Coletivas (1958), a</a:t>
            </a:r>
            <a:r>
              <a:rPr lang="pt-BR" sz="1800" dirty="0">
                <a:effectLst/>
                <a:latin typeface="Calibri" panose="020F0502020204030204" pitchFamily="34" charset="0"/>
                <a:ea typeface="Calibri" panose="020F0502020204030204" pitchFamily="34" charset="0"/>
                <a:cs typeface="Times New Roman" panose="02020603050405020304" pitchFamily="18" charset="0"/>
              </a:rPr>
              <a:t> qual, como se verá, passou a admitir relativo espaço para a autonomia privada, abrindo-se espaço para a contratualização coletiva das relações de trabalho, ainda que de maneira reduzida, convivendo com as “ordenanças laborais”. Ainda nesse período, por muitos encarado como a fase de declínio do franquismo, surgiram novas entidades sindicais paralelas ao sindicalismo vertical oficial as quais, gradativamente, precipitaram a abertura do regime, pressionando-o internamente, ao que se adicionaram críticas externas pela OIT.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Finaliza-se o período com a morte de Franco em 1975, que ocasionará uma rápida liberalização política e sindical.</a:t>
            </a:r>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990289891"/>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Terminada a Guerra Civil, uma das primeiras providências das forças franquistas foi estender as determinações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a todo o território nacional. Por meio da Ordem do Ministério de Organização e Ação Sindical, de 23 de maio de 1939, estabeleceu-se que “... terminada hoje gloriosamente a reconquista de todo o território nacional,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está proibida a criação de sindicatos profissionais ou de classe”.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Especificamente quanto às relações coletivas de trabalho,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os bens e patrimônios dos antigos sindicatos livres, sobretudo da UGT e CNT, seriam confiscados e posteriormente absorvidos pelos novos sindicatos oficiais e verticai</a:t>
            </a:r>
            <a:r>
              <a:rPr lang="pt-BR" sz="1800" dirty="0">
                <a:effectLst/>
                <a:latin typeface="Calibri" panose="020F0502020204030204" pitchFamily="34" charset="0"/>
                <a:ea typeface="Calibri" panose="020F0502020204030204" pitchFamily="34" charset="0"/>
                <a:cs typeface="Times New Roman" panose="02020603050405020304" pitchFamily="18" charset="0"/>
              </a:rPr>
              <a:t>s, conforme Decreto de 13 de setembro de 1936, Ordem de 10 de janeiro de 1937 e Lei de 23 de setembro de 1939</a:t>
            </a: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62508820"/>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85000" lnSpcReduction="1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FUERO DEL TRABAJO:</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ponto sexto do programa do partido anunciava: “Nosso Estado será instrumento totalitário a serviço da integridade da pátria. Todos os espanhóis participarão por meio de sua função familiar, municipal e sindical. Ninguém participará por meio de partidos políticos. Abolir-se-á implacavelmente o sistema de partidos políticos com todas suas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conseqüências</a:t>
            </a:r>
            <a:r>
              <a:rPr lang="pt-BR" sz="1800" dirty="0">
                <a:effectLst/>
                <a:latin typeface="Calibri" panose="020F0502020204030204" pitchFamily="34" charset="0"/>
                <a:ea typeface="Calibri" panose="020F0502020204030204" pitchFamily="34" charset="0"/>
                <a:cs typeface="Times New Roman" panose="02020603050405020304" pitchFamily="18" charset="0"/>
              </a:rPr>
              <a:t>: sufrágio inorgânico, representação por bandos em luta e parlamento de tipo conhecido”. No ponto nove, assim delineava o modelo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sócio-econômico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defendido, ao conclamar a classe trabalhadora no sentido de sua participação direta na grande tarefa do Estado nacional: “Concebemos a Espanha, no econômico, como um gigantesco sindicato de produtores. Organizaremos corporativamente a sociedade espanhola mediante um sistema de sindicatos verticais por ramos da produção, a serviço da integridade econômica nacional”.2 Diversas ideologias tradicionalistas convergiram para a fixação das bases do franquismo, sendo as mais importantes o organicismo, o corporativismo e 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harmonicismo</a:t>
            </a:r>
            <a:r>
              <a:rPr lang="pt-BR" sz="1800" dirty="0">
                <a:effectLst/>
                <a:latin typeface="Calibri" panose="020F0502020204030204" pitchFamily="34" charset="0"/>
                <a:ea typeface="Calibri" panose="020F0502020204030204" pitchFamily="34" charset="0"/>
                <a:cs typeface="Times New Roman" panose="02020603050405020304" pitchFamily="18" charset="0"/>
              </a:rPr>
              <a:t>, filosofias com fortes pontos de contato entre si.</a:t>
            </a: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67510569"/>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47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u="sng" dirty="0">
                <a:effectLst/>
                <a:latin typeface="Calibri" panose="020F0502020204030204" pitchFamily="34" charset="0"/>
                <a:ea typeface="Calibri" panose="020F0502020204030204" pitchFamily="34" charset="0"/>
                <a:cs typeface="Times New Roman" panose="02020603050405020304" pitchFamily="18" charset="0"/>
              </a:rPr>
              <a:t>Empresa, trabalho e sindicatos no </a:t>
            </a:r>
            <a:r>
              <a:rPr lang="pt-BR" sz="1800" u="sng"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 </a:t>
            </a:r>
            <a:r>
              <a:rPr lang="pt-BR" sz="1800" u="sng"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 Trabajo</a:t>
            </a: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aprovado pelo Decreto de 9 de março de 1938, obra jurídica de maior envergadura editada pouco antes do término da Guerra Civil e de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clara inspiração na Carta Del Lavoro fascista de Mussolini.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empresa, no período franquista, passou a ser considerada uma “unidade de produção”, não sujeita ao arbítrio das vontades particulares e nem à dialética da luta de classes, subordinando-se ao “bem comum” (Declaração VIII, 2,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Del Trabajo).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Patrões e trabalhadores integravam o mesmo grupo frente ao capital financeiro e à usura (Declaração IX, 2). O capital, portanto, figura como “instrumento da produção nacional” e o benefício da empresa deverá propiciar melhoria das condições de trabalho e de vida dos colaboradores (Declaração VIII, 1 e 4).</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O chefe da empresa assumirá a direção da mesma, sendo responsável perante o Estado (Declaração VIII, 3).</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O trabalho como dever, vale dizer, a obrigação de trabalhar, que já constava no artigo 46 da Constituição Republicana de 1931, passou a receber um tratamento de irresistível intensidade, sendo contemplado em diversas passagens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Del Trabajo.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Declaração I, 1, definia-se o trabalho como “a participação do homem na produção mediante o exercício voluntariamente prestado de suas faculdades intelectuais e manuais, segundo a vocação pessoal em ordem ao decoro e folga de sua vida e ao melhor desenvolvimento da economia nacional”.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Declaração 1, 5,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Del Trabajo, o trabalho constituía “um dever social” e seria exigido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inexcusavelmente</a:t>
            </a:r>
            <a:r>
              <a:rPr lang="pt-BR" sz="1800" dirty="0">
                <a:effectLst/>
                <a:latin typeface="Calibri" panose="020F0502020204030204" pitchFamily="34" charset="0"/>
                <a:ea typeface="Calibri" panose="020F0502020204030204" pitchFamily="34" charset="0"/>
                <a:cs typeface="Times New Roman" panose="02020603050405020304" pitchFamily="18" charset="0"/>
              </a:rPr>
              <a:t>, em qualquer de suas formas, de todos os espanhóis não impedidos, como tributo obrigatório ao patrimônio nacional”. E prosseguia a Declaração I, 6, conjugando o trabalho com a noção de hierarquia: “O trabalho constitui um dos mais notáveis atributos de hierarquia e de honra”. E, finalmente, a Declaração I, 7, completava o conceito ao afirmar que “serviço é o trabalho que se presta com heroísmo, desinteresse e abnegação, com ânimo de contribuir ao bem superior que a Espanha representa”.</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4137062708"/>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550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trabajo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e sindicatos</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Consta da Declaração XIII, 5,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Del Trabajo: “O Sindicato Vertical é instrumento a serviço do Estado, através do qual realizará sua política econômica. Ao sindicato compete conhecer os problemas da produção e propor soluções, subordinando-as ao interesse nacional. O Sindicato Vertical poderá intervir por intermédio de órgãos especializados na regulamentação, vigilância e cumprimento das condições de trabalho”.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Sua natureza jurídica de direito público era explicitamente reconhecida na Declaração XIII, 3 e 7, que definia o Sindicato Vertical como organismo corporativo de caráter público, ordenado hierarquicamente sob a direção do Estado. Nas disposições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houve uma subversão da noção do sindicato como fenômeno social espontâneo. Deu-se ao próprio Estado uma organização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nacionalsindicalista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(Declaração XII, 1) e objetivou-se que a institucionalização sindical fosse a base da estrutura estatal. Bayon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Chacon</a:t>
            </a:r>
            <a:r>
              <a:rPr lang="pt-BR" sz="1800" dirty="0">
                <a:effectLst/>
                <a:latin typeface="Calibri" panose="020F0502020204030204" pitchFamily="34" charset="0"/>
                <a:ea typeface="Calibri" panose="020F0502020204030204" pitchFamily="34" charset="0"/>
                <a:cs typeface="Times New Roman" panose="02020603050405020304" pitchFamily="18" charset="0"/>
              </a:rPr>
              <a:t> e Perez Botija mostram, de forma sintética, que a nova ordem sindical responderia a uma lógica contrária à do sindicalismo anterior, rompendo com a herança do passado e opondo: “a) ao espírito de classe dos sindicatos, a superação da luta de classes; b) ao princípio de independência, o de hierarquia; c) ao princípio de liberdade, o de totalidade, e d) ao princípio de contestação o de participação integrativa ou funcional”.</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atividades sindicais submetiam-se aos interesses do Estado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nacionalsindicalista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o qual se valia instrumentalmente dos sindicatos para a melhor realização de seus fins.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 para que o Estado atingisse seus fins, os sindicatos eram criados e regidos pelos princípios de unidade, totalidade e hierarquia. Tais diretrizes implicavam que os sindicatos teriam caráter misto, agrupando conjuntamente empresas e trabalhadores e, ainda, de forma que só poderiam existir os sindicatos verticais (Declaração XIII, 2). O enquadramento sindical, como se depreende desse mesmo artigo, era obrigatório e automático, independentemente da vontade de manifestação do trabalhador ou do empresário, bastando situarem-se em determinado ramo de produção. Os dirigentes deveriam ser militantes da Falange e a entidade sindical tinha como missão – subordinada, obviamente - a realização da política econômica ditada pelo Estado. O corporativismo franquista, a partir de sua concepção autoritária-comunitária do trabalho, criminalizará a greve, a liberdade de sindicalização e a negociação coletiva, considerados instrumentos de uma guerra civil econômica.</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729687414"/>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550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trabajo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e sindicatos</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Consta da Declaração XIII, 5,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Del Trabajo: “O Sindicato Vertical é instrumento a serviço do Estado, através do qual realizará sua política econômica. Ao sindicato compete conhecer os problemas da produção e propor soluções, subordinando-as ao interesse nacional. O Sindicato Vertical poderá intervir por intermédio de órgãos especializados na regulamentação, vigilância e cumprimento das condições de trabalho”.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Sua natureza jurídica de direito público era explicitamente reconhecida na Declaração XIII, 3 e 7, que definia o Sindicato Vertical como organismo corporativo de caráter público, ordenado hierarquicamente sob a direção do Estado. Nas disposições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houve uma subversão da noção do sindicato como fenômeno social espontâneo. Deu-se ao próprio Estado uma organização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nacionalsindicalista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(Declaração XII, 1) e objetivou-se que a institucionalização sindical fosse a base da estrutura estatal. Bayon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Chacon</a:t>
            </a:r>
            <a:r>
              <a:rPr lang="pt-BR" sz="1800" dirty="0">
                <a:effectLst/>
                <a:latin typeface="Calibri" panose="020F0502020204030204" pitchFamily="34" charset="0"/>
                <a:ea typeface="Calibri" panose="020F0502020204030204" pitchFamily="34" charset="0"/>
                <a:cs typeface="Times New Roman" panose="02020603050405020304" pitchFamily="18" charset="0"/>
              </a:rPr>
              <a:t> e Perez Botija mostram, de forma sintética, que a nova ordem sindical responderia a uma lógica contrária à do sindicalismo anterior, rompendo com a herança do passado e opondo: “a) ao espírito de classe dos sindicatos, a superação da luta de classes; b) ao princípio de independência, o de hierarquia; c) ao princípio de liberdade, o de totalidade, e d) ao princípio de contestação o de participação integrativa ou funcional”.</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atividades sindicais submetiam-se aos interesses do Estado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nacionalsindicalista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o qual se valia instrumentalmente dos sindicatos para a melhor realização de seus fins.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 para que o Estado atingisse seus fins, os sindicatos eram criados e regidos pelos princípios de unidade, totalidade e hierarquia. Tais diretrizes implicavam que os sindicatos teriam caráter misto, agrupando conjuntamente empresas e trabalhadores e, ainda, de forma que só poderiam existir os sindicatos verticais (Declaração XIII, 2). O enquadramento sindical, como se depreende desse mesmo artigo, era obrigatório e automático, independentemente da vontade de manifestação do trabalhador ou do empresário, bastando situarem-se em determinado ramo de produção. Os dirigentes deveriam ser militantes da Falange e a entidade sindical tinha como missão – subordinada, obviamente - a realização da política econômica ditada pelo Estado. O corporativismo franquista, a partir de sua concepção autoritária-comunitária do trabalho, criminalizará a greve, a liberdade de sindicalização e a negociação coletiva, considerados instrumentos de uma guerra civil econômica.</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979995744"/>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1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trabajo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latin typeface="Calibri" panose="020F0502020204030204" pitchFamily="34" charset="0"/>
                <a:ea typeface="Calibri" panose="020F0502020204030204" pitchFamily="34" charset="0"/>
                <a:cs typeface="Times New Roman" panose="02020603050405020304" pitchFamily="18" charset="0"/>
              </a:rPr>
              <a:t>: greve </a:t>
            </a:r>
            <a:endParaRPr lang="pt-B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foram proscritas todas as manifestações de autotutela como greve ou quaisquer ações conflitivas. De acordo com a Declaração XI, 2,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eram considerados delitos de “lesa pátria” os “atos individuais ou coletivos que, de algum modo, turbassem a normalidade da produção ou atentassem contra ela”.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Alguns anos mais tarde, em 1944, a greve de trabalhadores seria tipificada como delito de sedição no artigo 222 do Código Penal de 1944</a:t>
            </a:r>
            <a:r>
              <a:rPr lang="pt-BR" sz="1800" dirty="0">
                <a:effectLst/>
                <a:latin typeface="Calibri" panose="020F0502020204030204" pitchFamily="34" charset="0"/>
                <a:ea typeface="Calibri" panose="020F0502020204030204" pitchFamily="34" charset="0"/>
                <a:cs typeface="Times New Roman" panose="02020603050405020304" pitchFamily="18" charset="0"/>
              </a:rPr>
              <a:t>. Igualmente abrangido pelo tipo penal estava 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lock</a:t>
            </a:r>
            <a:r>
              <a:rPr lang="pt-BR" sz="1800" dirty="0">
                <a:effectLst/>
                <a:latin typeface="Calibri" panose="020F0502020204030204" pitchFamily="34" charset="0"/>
                <a:ea typeface="Calibri" panose="020F0502020204030204" pitchFamily="34" charset="0"/>
                <a:cs typeface="Times New Roman" panose="02020603050405020304" pitchFamily="18" charset="0"/>
              </a:rPr>
              <a:t> out”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cierre</a:t>
            </a:r>
            <a:r>
              <a:rPr lang="pt-BR" sz="1800" dirty="0">
                <a:effectLst/>
                <a:latin typeface="Calibri" panose="020F0502020204030204" pitchFamily="34" charset="0"/>
                <a:ea typeface="Calibri" panose="020F0502020204030204" pitchFamily="34" charset="0"/>
                <a:cs typeface="Times New Roman" panose="02020603050405020304" pitchFamily="18" charset="0"/>
              </a:rPr>
              <a:t> patronal”).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artigo 222, §2º, do diploma penal considerava que praticam sedição “os patrões e trabalhadores que, com o objetivo de atentar contra a segurança do Estado, prejudicar sua atividade ou perturbar sua normal atividade, suspenderem ou alterarem a regularidade do trabalho”.</a:t>
            </a:r>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422556364"/>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err="1">
                <a:effectLst/>
                <a:latin typeface="Calibri" panose="020F0502020204030204" pitchFamily="34" charset="0"/>
                <a:ea typeface="Calibri" panose="020F0502020204030204" pitchFamily="34" charset="0"/>
                <a:cs typeface="Times New Roman" panose="02020603050405020304" pitchFamily="18" charset="0"/>
              </a:rPr>
              <a:t>trabajo</a:t>
            </a: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latin typeface="Calibri" panose="020F0502020204030204" pitchFamily="34" charset="0"/>
                <a:ea typeface="Calibri" panose="020F0502020204030204" pitchFamily="34" charset="0"/>
                <a:cs typeface="Times New Roman" panose="02020603050405020304" pitchFamily="18" charset="0"/>
              </a:rPr>
              <a:t>: </a:t>
            </a:r>
            <a:r>
              <a:rPr lang="pt-BR" sz="1800" b="1" dirty="0" err="1">
                <a:latin typeface="Calibri" panose="020F0502020204030204" pitchFamily="34" charset="0"/>
                <a:ea typeface="Calibri" panose="020F0502020204030204" pitchFamily="34" charset="0"/>
                <a:cs typeface="Times New Roman" panose="02020603050405020304" pitchFamily="18" charset="0"/>
              </a:rPr>
              <a:t>negoc</a:t>
            </a:r>
            <a:r>
              <a:rPr lang="pt-BR" sz="1800" b="1" dirty="0">
                <a:latin typeface="Calibri" panose="020F0502020204030204" pitchFamily="34" charset="0"/>
                <a:ea typeface="Calibri" panose="020F0502020204030204" pitchFamily="34" charset="0"/>
                <a:cs typeface="Times New Roman" panose="02020603050405020304" pitchFamily="18" charset="0"/>
              </a:rPr>
              <a:t> coletiva x ORDENANZAS LABORAIS</a:t>
            </a:r>
            <a:endParaRPr lang="pt-B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monopólio estatal na regulação do trabalho, como indica a Declaração II, 4,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ao dispor que “o Estado fixará as bases para a regulação do trabalho, às quais se sujeitarão as relações entre trabalhadores e empresas. O conteúdo primordial de ditas relações será tanto a prestação do trabalho e sua remuneração, como o dever recíproco de lealdade, a assistência e proteção para os empresários e a fidelidade e subordinação para o pessoal”.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Assim permanecerá ao longo de vinte anos durante os quais o Estado será a fonte única de normatização das condições de trabalho por meio de Ordenanças Laborais ou de Regulamentações de Trabalho. Como salienta Alfredo Montoya Melgar, nos idos de 1938, a Espanha praticamente desconhecia a negociação coletiva entre os próprios interessados, diante da “tradição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estatalizadora</a:t>
            </a:r>
            <a:r>
              <a:rPr lang="pt-BR" sz="1800" dirty="0">
                <a:effectLst/>
                <a:latin typeface="Calibri" panose="020F0502020204030204" pitchFamily="34" charset="0"/>
                <a:ea typeface="Calibri" panose="020F0502020204030204" pitchFamily="34" charset="0"/>
                <a:cs typeface="Times New Roman" panose="02020603050405020304" pitchFamily="18" charset="0"/>
              </a:rPr>
              <a:t> herdada e levada a suas mais rigorosas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conseqüências</a:t>
            </a:r>
            <a:r>
              <a:rPr lang="pt-BR" sz="1800" dirty="0">
                <a:effectLst/>
                <a:latin typeface="Calibri" panose="020F0502020204030204" pitchFamily="34" charset="0"/>
                <a:ea typeface="Calibri" panose="020F0502020204030204" pitchFamily="34" charset="0"/>
                <a:cs typeface="Times New Roman" panose="02020603050405020304" pitchFamily="18" charset="0"/>
              </a:rPr>
              <a:t> ao se promulgar 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que consagra o princípio do monopólio estatal em matéria normativa, em atitude claramente adversa ao contratualismo e, em especial, à negociação coletiva (Declarações III e XIII)”.</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Essa situação de excessiva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heteronomia trabalhista</a:t>
            </a:r>
            <a:r>
              <a:rPr lang="pt-BR" sz="1800" dirty="0">
                <a:effectLst/>
                <a:latin typeface="Calibri" panose="020F0502020204030204" pitchFamily="34" charset="0"/>
                <a:ea typeface="Calibri" panose="020F0502020204030204" pitchFamily="34" charset="0"/>
                <a:cs typeface="Times New Roman" panose="02020603050405020304" pitchFamily="18" charset="0"/>
              </a:rPr>
              <a:t>, como se verá, perduraria até 1958, ano de promulgação da Lei de Convenções Coletivas Sindicais, a qual, embora abrisse campo para a contratualização, também padecia de forte ingerência administrativa ministerial</a:t>
            </a: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7591543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Na visão de Leôncio Martins Rodrigues, o corporativismo é uma forma de organização das classes sociais pela ação reguladora do Estado, integrativa das forças produtivas (os grupos profissionais e econômicos) em organizações verticais e não conflitivas, cujas associações, para terem existência legal, dependem do reconhecimento do Estado, do qual recebem a delegação do exercício de funções públicas, sendo detentores do monopólio de representação no interior de sua respectiva categoria. </a:t>
            </a:r>
          </a:p>
          <a:p>
            <a:pPr algn="just"/>
            <a:r>
              <a:rPr lang="pt-BR" sz="1800" dirty="0">
                <a:effectLst/>
                <a:latin typeface="Times New Roman" panose="02020603050405020304" pitchFamily="18" charset="0"/>
                <a:ea typeface="Times New Roman" panose="02020603050405020304" pitchFamily="18" charset="0"/>
              </a:rPr>
              <a:t> </a:t>
            </a:r>
          </a:p>
          <a:p>
            <a:pPr marL="342900" lvl="0" indent="-342900" algn="just">
              <a:buFont typeface="Symbol" panose="05050102010706020507" pitchFamily="18" charset="2"/>
              <a:buChar char=""/>
              <a:tabLst>
                <a:tab pos="228600" algn="l"/>
              </a:tabLst>
            </a:pPr>
            <a:r>
              <a:rPr lang="pt-BR" sz="1800" dirty="0">
                <a:effectLst/>
                <a:latin typeface="Times New Roman" panose="02020603050405020304" pitchFamily="18" charset="0"/>
                <a:ea typeface="Times New Roman" panose="02020603050405020304" pitchFamily="18" charset="0"/>
              </a:rPr>
              <a:t>Nesse sentido, Amauri Mascaro Nascimento acrescenta que o corporativismo destruiu a espontaneidade do sindicato, pois partiu da premissa de que cabe ao Estado disciplinar as relações coletivas de trabalho, pois nestas se exercitariam interesses públicos e não interesses individuais ou de grupos.</a:t>
            </a:r>
          </a:p>
          <a:p>
            <a:r>
              <a:rPr lang="pt-BR" sz="1800" dirty="0">
                <a:effectLst/>
                <a:latin typeface="Times New Roman" panose="02020603050405020304" pitchFamily="18" charset="0"/>
                <a:ea typeface="Times New Roman" panose="02020603050405020304" pitchFamily="18" charset="0"/>
              </a:rPr>
              <a:t> </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INTRODUÇÃO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023185697"/>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 ano seguinte, em 23 de junho de 1941, o governo aprova 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Lei de Classificação dos Sindicatos. </a:t>
            </a:r>
            <a:r>
              <a:rPr lang="pt-BR" sz="1800" dirty="0">
                <a:effectLst/>
                <a:latin typeface="Calibri" panose="020F0502020204030204" pitchFamily="34" charset="0"/>
                <a:ea typeface="Calibri" panose="020F0502020204030204" pitchFamily="34" charset="0"/>
                <a:cs typeface="Times New Roman" panose="02020603050405020304" pitchFamily="18" charset="0"/>
              </a:rPr>
              <a:t>Ela estabelece a classificação dos sindicatos nacionais em 24 (vinte e quatro), agrupados em ramos econômicos, que legalmente se refundem em quatro setores: agropecuária, industrial, de energia e de serviços. Os referidos sindicatos terão patrimônio próprio, oriundo essencialmente das cotas sindicais compulsórias previstas no Decreto de 2 de setembro de 1941, que fixa os valores e confere à nova estrutura sindical potestade de direito público, no caso, o poder tributário.</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Outro diploma bastante emblemático do franquismo foi a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Lei de Regulamentações do Trabalho, de 16 de outubro de 1942, mais conhecida como a Lei das Ordenanças Laborais</a:t>
            </a:r>
            <a:r>
              <a:rPr lang="pt-BR" sz="1800" dirty="0">
                <a:effectLst/>
                <a:latin typeface="Calibri" panose="020F0502020204030204" pitchFamily="34" charset="0"/>
                <a:ea typeface="Calibri" panose="020F0502020204030204" pitchFamily="34" charset="0"/>
                <a:cs typeface="Times New Roman" panose="02020603050405020304" pitchFamily="18" charset="0"/>
              </a:rPr>
              <a:t>. Por meio dela, a regulação das condições de trabalho constitui “função privativa do Estado, que a exercerá, sem possibilidade de delegação, pelo Departamento ministerial do Trabalho” (art. 1º). Tratava-se de uma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regulação heterônoma das relações capital/trabalho, um veículo autoritário de normatizaçã</a:t>
            </a:r>
            <a:r>
              <a:rPr lang="pt-BR" sz="1800" dirty="0">
                <a:effectLst/>
                <a:latin typeface="Calibri" panose="020F0502020204030204" pitchFamily="34" charset="0"/>
                <a:ea typeface="Calibri" panose="020F0502020204030204" pitchFamily="34" charset="0"/>
                <a:cs typeface="Times New Roman" panose="02020603050405020304" pitchFamily="18" charset="0"/>
              </a:rPr>
              <a:t>o. O Ministério do Trabalho aprovava normas setoriais de regulação de condições de trabalho, originalmente designadas “regulamentações de trabalho”, e, a partir dos anos sessenta, conhecidas como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ordenanzas</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laborales</a:t>
            </a: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ordenanças laborais emanadas não comportavam restrição ou elastecimento pela via negocial. No máximo seriam complementadas por regulamentos de empresa, os quais também dependiam da chancela ministerial. A lei de ordenanças laborais, como se verá,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apenas seria revogada expressamente pelo Estatuto dos Trabalhadores de 1980. </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066931001"/>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 ano seguinte, em 23 de junho de 1941, o governo aprova 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Lei de Classificação dos Sindicatos. </a:t>
            </a:r>
            <a:r>
              <a:rPr lang="pt-BR" sz="1800" dirty="0">
                <a:effectLst/>
                <a:latin typeface="Calibri" panose="020F0502020204030204" pitchFamily="34" charset="0"/>
                <a:ea typeface="Calibri" panose="020F0502020204030204" pitchFamily="34" charset="0"/>
                <a:cs typeface="Times New Roman" panose="02020603050405020304" pitchFamily="18" charset="0"/>
              </a:rPr>
              <a:t>Ela estabelece a classificação dos sindicatos nacionais em 24 (vinte e quatro), agrupados em ramos econômicos, que legalmente se refundem em quatro setores: agropecuária, industrial, de energia e de serviços. Os referidos sindicatos terão patrimônio próprio, oriundo essencialmente das cotas sindicais compulsórias previstas no Decreto de 2 de setembro de 1941, que fixa os valores e confere à nova estrutura sindical potestade de direito público, no caso, o poder tributário.</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Outro diploma bastante emblemático do franquismo foi a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Lei de Regulamentações do Trabalho, de 16 de outubro de 1942, mais conhecida como a Lei das Ordenanças Laborais</a:t>
            </a:r>
            <a:r>
              <a:rPr lang="pt-BR" sz="1800" dirty="0">
                <a:effectLst/>
                <a:latin typeface="Calibri" panose="020F0502020204030204" pitchFamily="34" charset="0"/>
                <a:ea typeface="Calibri" panose="020F0502020204030204" pitchFamily="34" charset="0"/>
                <a:cs typeface="Times New Roman" panose="02020603050405020304" pitchFamily="18" charset="0"/>
              </a:rPr>
              <a:t>. Por meio dela, a regulação das condições de trabalho constitui “função privativa do Estado, que a exercerá, sem possibilidade de delegação, pelo Departamento ministerial do Trabalho” (art. 1º). Tratava-se de uma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regulação heterônoma das relações capital/trabalho, um veículo autoritário de normatizaçã</a:t>
            </a:r>
            <a:r>
              <a:rPr lang="pt-BR" sz="1800" dirty="0">
                <a:effectLst/>
                <a:latin typeface="Calibri" panose="020F0502020204030204" pitchFamily="34" charset="0"/>
                <a:ea typeface="Calibri" panose="020F0502020204030204" pitchFamily="34" charset="0"/>
                <a:cs typeface="Times New Roman" panose="02020603050405020304" pitchFamily="18" charset="0"/>
              </a:rPr>
              <a:t>o. O Ministério do Trabalho aprovava normas setoriais de regulação de condições de trabalho, originalmente designadas “regulamentações de trabalho”, e, a partir dos anos sessenta, conhecidas como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ordenanzas</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laborales</a:t>
            </a: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ordenanças laborais emanadas não comportavam restrição ou elastecimento pela via negocial. No máximo seriam complementadas por regulamentos de empresa, os quais também dependiam da chancela ministerial. A lei de ordenanças laborais, como se verá,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apenas seria revogada expressamente pelo Estatuto dos Trabalhadores de 1980. </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990785261"/>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FASE AUTÁRQUICA – 1938 A 1958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ordenanças desempenhavam papel de estritos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códigos laborais de âmbito setorial</a:t>
            </a:r>
            <a:r>
              <a:rPr lang="pt-BR" sz="1800" dirty="0">
                <a:effectLst/>
                <a:latin typeface="Calibri" panose="020F0502020204030204" pitchFamily="34" charset="0"/>
                <a:ea typeface="Calibri" panose="020F0502020204030204" pitchFamily="34" charset="0"/>
                <a:cs typeface="Times New Roman" panose="02020603050405020304" pitchFamily="18" charset="0"/>
              </a:rPr>
              <a:t> e, mais do que isso, ofereceu aos empresários um sistema de controle salarial materializado em baixíssimos níveis salariais, sendo certo que as interpretações de tais normas que se mostravam necessárias, feitas pelo Ministério do Trabalho, eram habitualmente restritivas para os trabalhadores.</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Até 1958, portanto, prevaleceu a concepção da regulamentação das condições de trabalho como totalmente privativa do Estado por meio de ‘ordenanças laborais’, um dos traços mais característicos do franquismo, veículos de natureza autoritária que atualizavam a legislação e que conviveram com a lei do contrato de trabalho de 1944, suplantando espaços de autonomia da vontade não apenas no plano coletivo como também no plano individual.</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14809512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92500" lnSpcReduction="1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 DECLÍNIO DO MODELO AUTÁRQUICO DE SINDICALISMO VERTICAL (1958-1975)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ordenanças desempenhavam papel de estritos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códigos laborais de âmbito setorial</a:t>
            </a:r>
            <a:r>
              <a:rPr lang="pt-BR" sz="1800" dirty="0">
                <a:effectLst/>
                <a:latin typeface="Calibri" panose="020F0502020204030204" pitchFamily="34" charset="0"/>
                <a:ea typeface="Calibri" panose="020F0502020204030204" pitchFamily="34" charset="0"/>
                <a:cs typeface="Times New Roman" panose="02020603050405020304" pitchFamily="18" charset="0"/>
              </a:rPr>
              <a:t> e, mais do que isso, ofereceu aos empresários um sistema de controle salarial materializado em baixíssimos níveis salariais, sendo certo que as interpretações de tais normas que se mostravam necessárias, feitas pelo Ministério do Trabalho, eram habitualmente restritivas para os trabalhadores.</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Até 1958, portanto, prevaleceu a concepção da regulamentação das condições de trabalho como totalmente privativa do Estado por meio de ‘ordenanças laborais’, um dos traços mais característicos do franquismo, veículos de natureza autoritária que atualizavam a legislação e que conviveram com a lei do contrato de trabalho de 1944, suplantando espaços de autonomia da vontade não apenas no plano coletivo como também no plano individual.</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879670566"/>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lnSpcReduction="1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 DECLÍNIO DO MODELO AUTÁRQUICO DE SINDICALISMO VERTICAL (1958-1975)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Lei de Convenções Coletivas de 1958, como data inicial dessa segunda etapa. Com efeito, essa lei revela a crise da primeira fase de política “autárquica” e do modelo nacional-sindicalista, que se mostrava incapaz de superar a crise econômica que ele próprio engendrou. Constituiu um marco significativo da segunda fase do franquismo por carregar consigo a virtualidade da ação coletiva na fixação das bases da contratação e, por conseguinte, de reivindicação.</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Mas a própria lei de 1958 previa um procedimento de solução heterônoma em caso de eventuais impasses coletivos,  e aprovação ministerial do conteúdo.</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268659114"/>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0000" lnSpcReduction="20000"/>
          </a:bodyPr>
          <a:lstStyle/>
          <a:p>
            <a:pPr>
              <a:lnSpc>
                <a:spcPct val="107000"/>
              </a:lnSpc>
              <a:spcBef>
                <a:spcPts val="1200"/>
              </a:spcBef>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 </a:t>
            </a:r>
            <a:r>
              <a:rPr lang="pt-BR"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 DECLÍNIO DO MODELO AUTÁRQUICO DE SINDICALISMO VERTICAL (1958-1975)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 1967 a Lei Orgânica do Estado reformou alguns itens 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Fuero</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1800" dirty="0">
                <a:effectLst/>
                <a:latin typeface="Calibri" panose="020F0502020204030204" pitchFamily="34" charset="0"/>
                <a:ea typeface="Calibri" panose="020F0502020204030204" pitchFamily="34" charset="0"/>
                <a:cs typeface="Times New Roman" panose="02020603050405020304" pitchFamily="18" charset="0"/>
              </a:rPr>
              <a:t> Trabajo”:  supressão da exigência de que as hierarquias sindicais fossem militantes da FET e das JONS; atenuação do caráter oficial do sindicato e supressão do qualificativo sindicato “vertical”. Essa abertura conduziu à aprovação de uma nova lei sindical (Lei n. 2, de 17 de fevereiro de 1971). </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Lei sindical de 1971 revogou as leis mais importantes da organização sindical franquista vertical: a lei de unidade sindical (1940), a de Bases da Organização Sindical (1940) e a de classificação de sindicatos (1941). Contudo, a doutrina destaca que esse novo diploma não modificou substancialmente os princípios do sindicalismo vertical.</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Esta lei de 1971 também criou a figura das “associações sindicais”, que se apresentavam como alternativas pluralistas, apesar da unicidade sindical.</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embora inadmitidos grupos contrários e/ou paralelos à Organização Sindical Vertical (OSE), foram se formando núcleos de sindicatos. </a:t>
            </a:r>
            <a:r>
              <a:rPr lang="pt-BR" sz="1800" b="1" u="sng" dirty="0">
                <a:effectLst/>
                <a:latin typeface="Calibri" panose="020F0502020204030204" pitchFamily="34" charset="0"/>
                <a:ea typeface="Calibri" panose="020F0502020204030204" pitchFamily="34" charset="0"/>
                <a:cs typeface="Times New Roman" panose="02020603050405020304" pitchFamily="18" charset="0"/>
              </a:rPr>
              <a:t>As Comissões Obreiras (CC.OO.) e a União Sindical Obreira (USO) s</a:t>
            </a:r>
            <a:r>
              <a:rPr lang="pt-BR" sz="1800" dirty="0">
                <a:effectLst/>
                <a:latin typeface="Calibri" panose="020F0502020204030204" pitchFamily="34" charset="0"/>
                <a:ea typeface="Calibri" panose="020F0502020204030204" pitchFamily="34" charset="0"/>
                <a:cs typeface="Times New Roman" panose="02020603050405020304" pitchFamily="18" charset="0"/>
              </a:rPr>
              <a:t>e formaram em tais núcleos entre 1962 e 1964.</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334787979"/>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Bef>
                <a:spcPts val="1200"/>
              </a:spcBef>
              <a:spcAft>
                <a:spcPts val="800"/>
              </a:spcAft>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t-BR" sz="5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transição democrática: 1975-1978</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Os sindicatos foram parte ativa da transição política, de modo que, no caso da Espanha, em larga medida a própria democratização, que culminou com a Constituição de 1978, deveu-se ao movimento sindical, que substituiu a Organização Sindical Espanhola (OSE) por um sindicalismo plural no qual os conflitos de trabalho aparecem como elementos imanentes à própria noção de democracia</a:t>
            </a: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Digno de nota, nesse particular, é o </a:t>
            </a:r>
            <a:r>
              <a:rPr lang="pt-BR" sz="4400" b="1" dirty="0">
                <a:effectLst/>
                <a:latin typeface="Calibri" panose="020F0502020204030204" pitchFamily="34" charset="0"/>
                <a:ea typeface="Calibri" panose="020F0502020204030204" pitchFamily="34" charset="0"/>
                <a:cs typeface="Times New Roman" panose="02020603050405020304" pitchFamily="18" charset="0"/>
              </a:rPr>
              <a:t>artigo 9.2 da Carta Constitucional Espanhola, ao declarar que “cabe aos Poderes Públicos promover as condições para que a liberdade e a igualdade do indivíduo e dos grupos em que se integra sejam reais e efetivas; remover os obstáculos que impeçam ou dificultem sua plenitude e facilitar a participação de todos os cidadãos na vida política, econômica, cultural e social”.</a:t>
            </a:r>
            <a:endParaRPr lang="pt-BR"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 Desde os </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Pactos de Moncloa, a política de concertação social praticada foi a novidade mais significativa e de maior alcance na economia e política espanholas. </a:t>
            </a:r>
            <a:r>
              <a:rPr lang="pt-BR" sz="4400" dirty="0">
                <a:effectLst/>
                <a:latin typeface="Calibri" panose="020F0502020204030204" pitchFamily="34" charset="0"/>
                <a:ea typeface="Calibri" panose="020F0502020204030204" pitchFamily="34" charset="0"/>
                <a:cs typeface="Times New Roman" panose="02020603050405020304" pitchFamily="18" charset="0"/>
              </a:rPr>
              <a:t>A Lei 19/77, de abril, alinhada às Convenções 87 e 98 da OIT, abriu caminho para essa ação, mas os sindicatos chegaram em 1977 perante um marco de relações laborais inexistente e a necessidade de fortalecimento não era um problema simples, sobretudo diante da enorme dispersão da negociação coletiva e do grande percentual de trabalhadores que permaneciam excluídos da margem da contratação coletiva.258 A carência de estruturas sindicais de ramo de atividade ou de indústria indicavam a conveniência, pois, de uma nova ordenação da negociação coletiva na qual o sindicato figurasse como ponto de referência. Daí a tendência em direção aos “acordos marco”, bem como à centralização da negociação coletiva. </a:t>
            </a:r>
          </a:p>
          <a:p>
            <a:pPr>
              <a:lnSpc>
                <a:spcPct val="107000"/>
              </a:lnSpc>
              <a:spcBef>
                <a:spcPts val="1200"/>
              </a:spcBef>
              <a:spcAft>
                <a:spcPts val="800"/>
              </a:spcAft>
            </a:pPr>
            <a:r>
              <a:rPr lang="pt-BR" sz="4400" u="sng" dirty="0">
                <a:effectLst/>
                <a:latin typeface="Calibri" panose="020F0502020204030204" pitchFamily="34" charset="0"/>
                <a:ea typeface="Calibri" panose="020F0502020204030204" pitchFamily="34" charset="0"/>
                <a:cs typeface="Times New Roman" panose="02020603050405020304" pitchFamily="18" charset="0"/>
              </a:rPr>
              <a:t>política de concertação social, dos </a:t>
            </a:r>
            <a:r>
              <a:rPr lang="pt-BR" sz="4400" u="sng" dirty="0" err="1">
                <a:effectLst/>
                <a:latin typeface="Calibri" panose="020F0502020204030204" pitchFamily="34" charset="0"/>
                <a:ea typeface="Calibri" panose="020F0502020204030204" pitchFamily="34" charset="0"/>
                <a:cs typeface="Times New Roman" panose="02020603050405020304" pitchFamily="18" charset="0"/>
              </a:rPr>
              <a:t>macro-acordos</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 e da negociação coletiva centralizada constituíram-se então, nesse sentido, um marco referencial no qual os sindicatos foram os grandes protagonistas e ascenderam a um lugar de grande legitimação perante a sociedade civil.</a:t>
            </a:r>
            <a:endParaRPr lang="pt-BR"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912889749"/>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Bef>
                <a:spcPts val="1200"/>
              </a:spcBef>
              <a:spcAft>
                <a:spcPts val="800"/>
              </a:spcAft>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t-BR" sz="5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transição democrática: 1975-1978</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Os sindicatos foram parte ativa da transição política, de modo que, no caso da Espanha, em larga medida a própria democratização, que culminou com a Constituição de 1978, deveu-se ao movimento sindical, que substituiu a Organização Sindical Espanhola (OSE) por um sindicalismo plural no qual os conflitos de trabalho aparecem como elementos imanentes à própria noção de democracia</a:t>
            </a: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Digno de nota, nesse particular, é o </a:t>
            </a:r>
            <a:r>
              <a:rPr lang="pt-BR" sz="4400" b="1" dirty="0">
                <a:effectLst/>
                <a:latin typeface="Calibri" panose="020F0502020204030204" pitchFamily="34" charset="0"/>
                <a:ea typeface="Calibri" panose="020F0502020204030204" pitchFamily="34" charset="0"/>
                <a:cs typeface="Times New Roman" panose="02020603050405020304" pitchFamily="18" charset="0"/>
              </a:rPr>
              <a:t>artigo 9.2 da Carta Constitucional Espanhola, ao declarar que “cabe aos Poderes Públicos promover as condições para que a liberdade e a igualdade do indivíduo e dos grupos em que se integra sejam reais e efetivas; remover os obstáculos que impeçam ou dificultem sua plenitude e facilitar a participação de todos os cidadãos na vida política, econômica, cultural e social”.</a:t>
            </a:r>
            <a:endParaRPr lang="pt-BR"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 Desde os </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Pactos de Moncloa, a política de concertação social praticada foi a novidade mais significativa e de maior alcance na economia e política espanholas. </a:t>
            </a:r>
            <a:r>
              <a:rPr lang="pt-BR" sz="4400" dirty="0">
                <a:effectLst/>
                <a:latin typeface="Calibri" panose="020F0502020204030204" pitchFamily="34" charset="0"/>
                <a:ea typeface="Calibri" panose="020F0502020204030204" pitchFamily="34" charset="0"/>
                <a:cs typeface="Times New Roman" panose="02020603050405020304" pitchFamily="18" charset="0"/>
              </a:rPr>
              <a:t>A Lei 19/77, de abril, alinhada às Convenções 87 e 98 da OIT, abriu caminho para essa ação, mas os sindicatos chegaram em 1977 perante um marco de relações laborais inexistente e a necessidade de fortalecimento não era um problema simples, sobretudo diante da enorme dispersão da negociação coletiva e do grande percentual de trabalhadores que permaneciam excluídos da margem da contratação coletiva.258 A carência de estruturas sindicais de ramo de atividade ou de indústria indicavam a conveniência, pois, de uma nova ordenação da negociação coletiva na qual o sindicato figurasse como ponto de referência. Daí a tendência em direção aos “acordos marco”, bem como à centralização da negociação coletiva. </a:t>
            </a:r>
          </a:p>
          <a:p>
            <a:pPr>
              <a:lnSpc>
                <a:spcPct val="107000"/>
              </a:lnSpc>
              <a:spcBef>
                <a:spcPts val="1200"/>
              </a:spcBef>
              <a:spcAft>
                <a:spcPts val="800"/>
              </a:spcAft>
            </a:pPr>
            <a:r>
              <a:rPr lang="pt-BR" sz="4400" u="sng" dirty="0">
                <a:effectLst/>
                <a:latin typeface="Calibri" panose="020F0502020204030204" pitchFamily="34" charset="0"/>
                <a:ea typeface="Calibri" panose="020F0502020204030204" pitchFamily="34" charset="0"/>
                <a:cs typeface="Times New Roman" panose="02020603050405020304" pitchFamily="18" charset="0"/>
              </a:rPr>
              <a:t>política de concertação social, dos </a:t>
            </a:r>
            <a:r>
              <a:rPr lang="pt-BR" sz="4400" u="sng" dirty="0" err="1">
                <a:effectLst/>
                <a:latin typeface="Calibri" panose="020F0502020204030204" pitchFamily="34" charset="0"/>
                <a:ea typeface="Calibri" panose="020F0502020204030204" pitchFamily="34" charset="0"/>
                <a:cs typeface="Times New Roman" panose="02020603050405020304" pitchFamily="18" charset="0"/>
              </a:rPr>
              <a:t>macro-acordos</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 e da negociação coletiva centralizada constituíram-se então, nesse sentido, um marco referencial no qual os sindicatos foram os grandes protagonistas e ascenderam a um lugar de grande legitimação perante a sociedade civil.</a:t>
            </a:r>
            <a:endParaRPr lang="pt-BR"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462648260"/>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Bef>
                <a:spcPts val="1200"/>
              </a:spcBef>
              <a:spcAft>
                <a:spcPts val="800"/>
              </a:spcAft>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t-BR" sz="5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transição democrática: 1975-1978</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Como relatam os historiadores, em novembro de 1975, “a saúde política do franquismo estava tão deteriorada como a saúde física de Franco”.</a:t>
            </a: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A OIT adota como marco inicial de transição política a investidura do Rei Juan Carlos I, no outono de 1975, fato que marcou o início de uma liberalização progressiva, mas rápida do regime, e que propiciou que os sindicatos, de pronto, saíssem da clandestinidade, precipitando o reaparecimento de diversas Centrais Sindicais. E há razões que justificam essa escolha. Afinal, menos de dois anos após seria adotada a </a:t>
            </a:r>
            <a:r>
              <a:rPr lang="pt-BR" sz="4400" b="1" dirty="0">
                <a:effectLst/>
                <a:latin typeface="Calibri" panose="020F0502020204030204" pitchFamily="34" charset="0"/>
                <a:ea typeface="Calibri" panose="020F0502020204030204" pitchFamily="34" charset="0"/>
                <a:cs typeface="Times New Roman" panose="02020603050405020304" pitchFamily="18" charset="0"/>
              </a:rPr>
              <a:t>lei de 1º de abril de 1977 que reconhecia a liberdade sindical; pouco depois, em 14 de abril de 1977 foram ratificadas as Convenções 87 e 98 da OIT, </a:t>
            </a:r>
            <a:r>
              <a:rPr lang="pt-BR" sz="4400" dirty="0">
                <a:effectLst/>
                <a:latin typeface="Calibri" panose="020F0502020204030204" pitchFamily="34" charset="0"/>
                <a:ea typeface="Calibri" panose="020F0502020204030204" pitchFamily="34" charset="0"/>
                <a:cs typeface="Times New Roman" panose="02020603050405020304" pitchFamily="18" charset="0"/>
              </a:rPr>
              <a:t>as quais entraram em vigor em 20 de maio de 1978. (OIT. Informe de uma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mision</a:t>
            </a:r>
            <a:r>
              <a:rPr lang="pt-BR" sz="4400" dirty="0">
                <a:effectLst/>
                <a:latin typeface="Calibri" panose="020F0502020204030204" pitchFamily="34" charset="0"/>
                <a:ea typeface="Calibri" panose="020F0502020204030204" pitchFamily="34" charset="0"/>
                <a:cs typeface="Times New Roman" panose="02020603050405020304" pitchFamily="18" charset="0"/>
              </a:rPr>
              <a:t> de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la</a:t>
            </a:r>
            <a:r>
              <a:rPr lang="pt-BR" sz="4400" dirty="0">
                <a:effectLst/>
                <a:latin typeface="Calibri" panose="020F0502020204030204" pitchFamily="34" charset="0"/>
                <a:ea typeface="Calibri" panose="020F0502020204030204" pitchFamily="34" charset="0"/>
                <a:cs typeface="Times New Roman" panose="02020603050405020304" pitchFamily="18" charset="0"/>
              </a:rPr>
              <a:t> Oficina Internacional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del</a:t>
            </a:r>
            <a:r>
              <a:rPr lang="pt-BR" sz="4400" dirty="0">
                <a:effectLst/>
                <a:latin typeface="Calibri" panose="020F0502020204030204" pitchFamily="34" charset="0"/>
                <a:ea typeface="Calibri" panose="020F0502020204030204" pitchFamily="34" charset="0"/>
                <a:cs typeface="Times New Roman" panose="02020603050405020304" pitchFamily="18" charset="0"/>
              </a:rPr>
              <a:t> Trabajo.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Situacion</a:t>
            </a:r>
            <a:r>
              <a:rPr lang="pt-BR" sz="4400" dirty="0">
                <a:effectLst/>
                <a:latin typeface="Calibri" panose="020F0502020204030204" pitchFamily="34" charset="0"/>
                <a:ea typeface="Calibri" panose="020F0502020204030204" pitchFamily="34" charset="0"/>
                <a:cs typeface="Times New Roman" panose="02020603050405020304" pitchFamily="18" charset="0"/>
              </a:rPr>
              <a:t> sindical y relaciones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laborales</a:t>
            </a:r>
            <a:r>
              <a:rPr lang="pt-BR" sz="4400" dirty="0">
                <a:effectLst/>
                <a:latin typeface="Calibri" panose="020F0502020204030204" pitchFamily="34" charset="0"/>
                <a:ea typeface="Calibri" panose="020F0502020204030204" pitchFamily="34" charset="0"/>
                <a:cs typeface="Times New Roman" panose="02020603050405020304" pitchFamily="18" charset="0"/>
              </a:rPr>
              <a:t>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en</a:t>
            </a:r>
            <a:r>
              <a:rPr lang="pt-BR" sz="4400" dirty="0">
                <a:effectLst/>
                <a:latin typeface="Calibri" panose="020F0502020204030204" pitchFamily="34" charset="0"/>
                <a:ea typeface="Calibri" panose="020F0502020204030204" pitchFamily="34" charset="0"/>
                <a:cs typeface="Times New Roman" panose="02020603050405020304" pitchFamily="18" charset="0"/>
              </a:rPr>
              <a:t>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España</a:t>
            </a:r>
            <a:r>
              <a:rPr lang="pt-BR" sz="4400" dirty="0">
                <a:effectLst/>
                <a:latin typeface="Calibri" panose="020F0502020204030204" pitchFamily="34" charset="0"/>
                <a:ea typeface="Calibri" panose="020F0502020204030204" pitchFamily="34" charset="0"/>
                <a:cs typeface="Times New Roman" panose="02020603050405020304" pitchFamily="18" charset="0"/>
              </a:rPr>
              <a:t>. Genebra: OIT, 1985.)</a:t>
            </a:r>
          </a:p>
          <a:p>
            <a:pPr>
              <a:lnSpc>
                <a:spcPct val="107000"/>
              </a:lnSpc>
              <a:spcBef>
                <a:spcPts val="1200"/>
              </a:spcBef>
              <a:spcAft>
                <a:spcPts val="800"/>
              </a:spcAft>
            </a:pPr>
            <a:r>
              <a:rPr lang="pt-BR" sz="4400" u="sng" dirty="0">
                <a:effectLst/>
                <a:latin typeface="Calibri" panose="020F0502020204030204" pitchFamily="34" charset="0"/>
                <a:ea typeface="Calibri" panose="020F0502020204030204" pitchFamily="34" charset="0"/>
                <a:cs typeface="Times New Roman" panose="02020603050405020304" pitchFamily="18" charset="0"/>
              </a:rPr>
              <a:t>O Real Decreto Lei n. 17, de 4 de março de 1977</a:t>
            </a:r>
            <a:r>
              <a:rPr lang="pt-BR" sz="4400" dirty="0">
                <a:effectLst/>
                <a:latin typeface="Calibri" panose="020F0502020204030204" pitchFamily="34" charset="0"/>
                <a:ea typeface="Calibri" panose="020F0502020204030204" pitchFamily="34" charset="0"/>
                <a:cs typeface="Times New Roman" panose="02020603050405020304" pitchFamily="18" charset="0"/>
              </a:rPr>
              <a:t>, fixou diversos pontos de liberalização das relações de trabalho, sobretudo no campo sindical.</a:t>
            </a:r>
          </a:p>
          <a:p>
            <a:pPr>
              <a:lnSpc>
                <a:spcPct val="107000"/>
              </a:lnSpc>
              <a:spcBef>
                <a:spcPts val="1200"/>
              </a:spcBef>
              <a:spcAft>
                <a:spcPts val="800"/>
              </a:spcAft>
            </a:pPr>
            <a:r>
              <a:rPr lang="pt-BR" sz="4400" dirty="0">
                <a:effectLst/>
                <a:latin typeface="Calibri" panose="020F0502020204030204" pitchFamily="34" charset="0"/>
                <a:ea typeface="Calibri" panose="020F0502020204030204" pitchFamily="34" charset="0"/>
                <a:cs typeface="Times New Roman" panose="02020603050405020304" pitchFamily="18" charset="0"/>
              </a:rPr>
              <a:t>Essa lei introduziu três importantes avanços em matéria de negociação coletiva: a negociação coletiva fracassada pode dar azo à greve e as partes envolvidas têm a possibilidade de requerer a mediação de um órgão público (a magistratura do trabalho ou uma autoridade laboral); a segunda novidade foi possibilidade da greve de apoio à negociação coletiva, que permite exigir o cumprimento de cláusulas previstas no instrumento coletivo, pressionando o empregador no âmbito daquela convenção coletiva; a terceira novidade consiste em exaltar as convenções coletivas, relegando as “ordenanças laborais” a um segundo plano, vale dizer, a uma função residual, de modo que toda convenção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celebrad</a:t>
            </a:r>
            <a:r>
              <a:rPr lang="pt-BR" sz="4400" dirty="0">
                <a:effectLst/>
                <a:latin typeface="Calibri" panose="020F0502020204030204" pitchFamily="34" charset="0"/>
                <a:ea typeface="Calibri" panose="020F0502020204030204" pitchFamily="34" charset="0"/>
                <a:cs typeface="Times New Roman" panose="02020603050405020304" pitchFamily="18" charset="0"/>
              </a:rPr>
              <a:t> posteriormente a aquelas terão preferência, em conjunto ou de forma isolada.</a:t>
            </a:r>
          </a:p>
          <a:p>
            <a:pPr>
              <a:lnSpc>
                <a:spcPct val="107000"/>
              </a:lnSpc>
              <a:spcBef>
                <a:spcPts val="1200"/>
              </a:spcBef>
              <a:spcAft>
                <a:spcPts val="800"/>
              </a:spcAft>
            </a:pPr>
            <a:r>
              <a:rPr lang="pt-BR" sz="4400" u="sng" dirty="0">
                <a:effectLst/>
                <a:latin typeface="Calibri" panose="020F0502020204030204" pitchFamily="34" charset="0"/>
                <a:ea typeface="Calibri" panose="020F0502020204030204" pitchFamily="34" charset="0"/>
                <a:cs typeface="Times New Roman" panose="02020603050405020304" pitchFamily="18" charset="0"/>
              </a:rPr>
              <a:t>No aspecto da </a:t>
            </a:r>
            <a:r>
              <a:rPr lang="pt-BR" sz="4400" u="sng" dirty="0" err="1">
                <a:effectLst/>
                <a:latin typeface="Calibri" panose="020F0502020204030204" pitchFamily="34" charset="0"/>
                <a:ea typeface="Calibri" panose="020F0502020204030204" pitchFamily="34" charset="0"/>
                <a:cs typeface="Times New Roman" panose="02020603050405020304" pitchFamily="18" charset="0"/>
              </a:rPr>
              <a:t>conflitividade</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 pode-se afirmar que o Decreto deixou a desejar, pois a liberdade sindical não funciona isoladamente</a:t>
            </a:r>
            <a:r>
              <a:rPr lang="pt-BR" sz="4400" dirty="0">
                <a:effectLst/>
                <a:latin typeface="Calibri" panose="020F0502020204030204" pitchFamily="34" charset="0"/>
                <a:ea typeface="Calibri" panose="020F0502020204030204" pitchFamily="34" charset="0"/>
                <a:cs typeface="Times New Roman" panose="02020603050405020304" pitchFamily="18" charset="0"/>
              </a:rPr>
              <a:t>, mas tem como necessário substrato um reconhecimento global e amplo das liberdades democráticas. E isso pressupõe o inevitável conflito de interesses entre empresário e o trabalhador, como a possibilidade, a conveniência e a necessidade de que esses conflitos possam ser resolvidos pelas próprias partes por meio de procedimentos adequados e que não excluem, caso seja necessário, a utilização dos meios de pressão diretos. Nesse sentido, já atentava Miguel Rodriguez </a:t>
            </a:r>
            <a:r>
              <a:rPr lang="pt-BR" sz="4400" dirty="0" err="1">
                <a:effectLst/>
                <a:latin typeface="Calibri" panose="020F0502020204030204" pitchFamily="34" charset="0"/>
                <a:ea typeface="Calibri" panose="020F0502020204030204" pitchFamily="34" charset="0"/>
                <a:cs typeface="Times New Roman" panose="02020603050405020304" pitchFamily="18" charset="0"/>
              </a:rPr>
              <a:t>Piñero</a:t>
            </a:r>
            <a:r>
              <a:rPr lang="pt-BR" sz="4400" dirty="0">
                <a:effectLst/>
                <a:latin typeface="Calibri" panose="020F0502020204030204" pitchFamily="34" charset="0"/>
                <a:ea typeface="Calibri" panose="020F0502020204030204" pitchFamily="34" charset="0"/>
                <a:cs typeface="Times New Roman" panose="02020603050405020304" pitchFamily="18" charset="0"/>
              </a:rPr>
              <a:t> em 1976: “</a:t>
            </a:r>
            <a:r>
              <a:rPr lang="pt-BR" sz="4400" u="sng" dirty="0">
                <a:effectLst/>
                <a:latin typeface="Calibri" panose="020F0502020204030204" pitchFamily="34" charset="0"/>
                <a:ea typeface="Calibri" panose="020F0502020204030204" pitchFamily="34" charset="0"/>
                <a:cs typeface="Times New Roman" panose="02020603050405020304" pitchFamily="18" charset="0"/>
              </a:rPr>
              <a:t>ainda que pareça um paradoxo, o certo é que só é concebível o sindicato como agente negociador, quando ele não seja apenas um agente negociador”</a:t>
            </a:r>
            <a:endParaRPr lang="pt-BR"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605632941"/>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Bef>
                <a:spcPts val="1200"/>
              </a:spcBef>
              <a:spcAft>
                <a:spcPts val="800"/>
              </a:spcAft>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t-BR" sz="5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transição democrática: 1975-1978</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5600" u="sng" dirty="0">
                <a:effectLst/>
                <a:latin typeface="Calibri" panose="020F0502020204030204" pitchFamily="34" charset="0"/>
                <a:ea typeface="Calibri" panose="020F0502020204030204" pitchFamily="34" charset="0"/>
                <a:cs typeface="Times New Roman" panose="02020603050405020304" pitchFamily="18" charset="0"/>
              </a:rPr>
              <a:t>Lei n. 19, de 1º de abril de 1977, regulando o direito de associação sindical. Conhecida como Lei de Associação Sindical (LAS), inaugurou um novo modelo de relações de trabalho,</a:t>
            </a:r>
            <a:r>
              <a:rPr lang="pt-BR" sz="5600" dirty="0">
                <a:effectLst/>
                <a:latin typeface="Calibri" panose="020F0502020204030204" pitchFamily="34" charset="0"/>
                <a:ea typeface="Calibri" panose="020F0502020204030204" pitchFamily="34" charset="0"/>
                <a:cs typeface="Times New Roman" panose="02020603050405020304" pitchFamily="18" charset="0"/>
              </a:rPr>
              <a:t> individuais e coletivas, aberto à contratualização e à autonomia da vontade sufocadas por várias décadas. É o que transparece em seu preâmbulo: “o novo marco político em direção ao qual caminha aceleradamente a nação aconselha uma profunda reforma normativa, inspirada no princípio de liberalização das relações de trabalho, em consonância com os sistemas jurídicos imperantes nos países da Europa ocidental de nosso mesmo contexto cultural”. Para Manuel Alonso </a:t>
            </a:r>
            <a:r>
              <a:rPr lang="pt-BR" sz="5600" dirty="0" err="1">
                <a:effectLst/>
                <a:latin typeface="Calibri" panose="020F0502020204030204" pitchFamily="34" charset="0"/>
                <a:ea typeface="Calibri" panose="020F0502020204030204" pitchFamily="34" charset="0"/>
                <a:cs typeface="Times New Roman" panose="02020603050405020304" pitchFamily="18" charset="0"/>
              </a:rPr>
              <a:t>Olea</a:t>
            </a:r>
            <a:r>
              <a:rPr lang="pt-BR" sz="5600" dirty="0">
                <a:effectLst/>
                <a:latin typeface="Calibri" panose="020F0502020204030204" pitchFamily="34" charset="0"/>
                <a:ea typeface="Calibri" panose="020F0502020204030204" pitchFamily="34" charset="0"/>
                <a:cs typeface="Times New Roman" panose="02020603050405020304" pitchFamily="18" charset="0"/>
              </a:rPr>
              <a:t>, esse diploma representou o ápice das medidas reformatórias que vinham sendo empreendidas por revogar, a partir de 1º de julho de 1977, a sindicalização obrigatória e única, característica do sistema anterior, </a:t>
            </a:r>
            <a:r>
              <a:rPr lang="pt-BR" sz="5600" u="sng" dirty="0">
                <a:effectLst/>
                <a:latin typeface="Calibri" panose="020F0502020204030204" pitchFamily="34" charset="0"/>
                <a:ea typeface="Calibri" panose="020F0502020204030204" pitchFamily="34" charset="0"/>
                <a:cs typeface="Times New Roman" panose="02020603050405020304" pitchFamily="18" charset="0"/>
              </a:rPr>
              <a:t>e por suprimir a taxa compulsória, a qual foi convertida na cota sindical voluntária.</a:t>
            </a:r>
            <a:endParaRPr lang="pt-BR"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5600" dirty="0">
                <a:effectLst/>
                <a:latin typeface="Calibri" panose="020F0502020204030204" pitchFamily="34" charset="0"/>
                <a:ea typeface="Calibri" panose="020F0502020204030204" pitchFamily="34" charset="0"/>
                <a:cs typeface="Times New Roman" panose="02020603050405020304" pitchFamily="18" charset="0"/>
              </a:rPr>
              <a:t>Em 14 de abril de 1977, foram ratificadas as Convenções 87 e 98 da OIT, as quais entraram em vigor em 20 de maio de 1978. Tais normas representam autêntica pedra de toque do alcance do princípio da liberdade sindical na ordem internacional como referência para as legislações nacionais. Desde 1956, data do reingresso da Espanha na OIT o país havia sofrido longas críticas a respeito do seu modelo sindical. E, finalmente, após a ratificação destas Convenções, os representantes de centrais democráticas espanholas, recentemente legalizadas, participaram em Genebra da Conferência Internacional do Trabalho.</a:t>
            </a:r>
          </a:p>
          <a:p>
            <a:pPr>
              <a:lnSpc>
                <a:spcPct val="107000"/>
              </a:lnSpc>
              <a:spcBef>
                <a:spcPts val="1200"/>
              </a:spcBef>
              <a:spcAft>
                <a:spcPts val="800"/>
              </a:spcAft>
            </a:pPr>
            <a:r>
              <a:rPr lang="pt-BR" sz="5600" u="sng" dirty="0" err="1">
                <a:effectLst/>
                <a:latin typeface="Calibri" panose="020F0502020204030204" pitchFamily="34" charset="0"/>
                <a:ea typeface="Calibri" panose="020F0502020204030204" pitchFamily="34" charset="0"/>
                <a:cs typeface="Times New Roman" panose="02020603050405020304" pitchFamily="18" charset="0"/>
              </a:rPr>
              <a:t>Jurisprudencia</a:t>
            </a:r>
            <a:r>
              <a:rPr lang="pt-BR" sz="5600" u="sng" dirty="0">
                <a:effectLst/>
                <a:latin typeface="Calibri" panose="020F0502020204030204" pitchFamily="34" charset="0"/>
                <a:ea typeface="Calibri" panose="020F0502020204030204" pitchFamily="34" charset="0"/>
                <a:cs typeface="Times New Roman" panose="02020603050405020304" pitchFamily="18" charset="0"/>
              </a:rPr>
              <a:t> foi conservadora no </a:t>
            </a:r>
            <a:r>
              <a:rPr lang="pt-BR" sz="5600" u="sng" dirty="0" err="1">
                <a:effectLst/>
                <a:latin typeface="Calibri" panose="020F0502020204030204" pitchFamily="34" charset="0"/>
                <a:ea typeface="Calibri" panose="020F0502020204030204" pitchFamily="34" charset="0"/>
                <a:cs typeface="Times New Roman" panose="02020603050405020304" pitchFamily="18" charset="0"/>
              </a:rPr>
              <a:t>pre-Constitucional</a:t>
            </a:r>
            <a:r>
              <a:rPr lang="pt-BR" sz="5600" u="sng" dirty="0">
                <a:effectLst/>
                <a:latin typeface="Calibri" panose="020F0502020204030204" pitchFamily="34" charset="0"/>
                <a:ea typeface="Calibri" panose="020F0502020204030204" pitchFamily="34" charset="0"/>
                <a:cs typeface="Times New Roman" panose="02020603050405020304" pitchFamily="18" charset="0"/>
              </a:rPr>
              <a:t> (diferente da </a:t>
            </a:r>
            <a:r>
              <a:rPr lang="pt-BR" sz="5600" u="sng" dirty="0" err="1">
                <a:effectLst/>
                <a:latin typeface="Calibri" panose="020F0502020204030204" pitchFamily="34" charset="0"/>
                <a:ea typeface="Calibri" panose="020F0502020204030204" pitchFamily="34" charset="0"/>
                <a:cs typeface="Times New Roman" panose="02020603050405020304" pitchFamily="18" charset="0"/>
              </a:rPr>
              <a:t>italia</a:t>
            </a:r>
            <a:r>
              <a:rPr lang="pt-BR" sz="5600" u="sng" dirty="0">
                <a:effectLst/>
                <a:latin typeface="Calibri" panose="020F0502020204030204" pitchFamily="34" charset="0"/>
                <a:ea typeface="Calibri" panose="020F0502020204030204" pitchFamily="34" charset="0"/>
                <a:cs typeface="Times New Roman" panose="02020603050405020304" pitchFamily="18" charset="0"/>
              </a:rPr>
              <a:t>)</a:t>
            </a:r>
            <a:endParaRPr lang="pt-BR"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90661292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625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Há vários corporativismos, que assumiu feições diferentes em cada ordenamento jurídico e conforme cada realidade.</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Mas há alguns aspectos comuns a todos, do ponto de vista político: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são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transclassistas</a:t>
            </a:r>
            <a:r>
              <a:rPr lang="pt-BR" sz="1800" dirty="0">
                <a:effectLst/>
                <a:latin typeface="Calibri" panose="020F0502020204030204" pitchFamily="34" charset="0"/>
                <a:ea typeface="Calibri" panose="020F0502020204030204" pitchFamily="34" charset="0"/>
                <a:cs typeface="Times New Roman" panose="02020603050405020304" pitchFamily="18" charset="0"/>
              </a:rPr>
              <a:t>, fenômenos de massa e buscam coesão, integração – visão harmônica e orgânica (ideário quase católico medieval), “corpos harmônicos” e não conflituais ; “representava a incorporação das massas de forma integral e não conflitual no interior do Estado, como superação da democracia parlamentar liberal.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hipertrofia do Poder Executivo e a premissa de que o parlamento é ineficaz para a resolução dos problemas da nação industrial; supremacia do Executivo sobre os demais, seja por sua função não especificada, seja por sua agilidade e rapidez, “sempre presente, sempre operante e sempre vigilante”.</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personificação de supremo guias da Nação para saída de crises (econômicas, políticas, sociais), tais como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Duce</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Fuhrer</a:t>
            </a:r>
            <a:r>
              <a:rPr lang="pt-BR" sz="1800" dirty="0">
                <a:effectLst/>
                <a:latin typeface="Calibri" panose="020F0502020204030204" pitchFamily="34" charset="0"/>
                <a:ea typeface="Calibri" panose="020F0502020204030204" pitchFamily="34" charset="0"/>
                <a:cs typeface="Times New Roman" panose="02020603050405020304" pitchFamily="18" charset="0"/>
              </a:rPr>
              <a:t>, “Pai dos pobres”, “Salvador da Pátria”, mito de um Poder redentor</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crise da democracia liberal e questionamentos de liberdades individuais das revoluções iluministas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nova visão de cidadania: indivíduo subordina-se ao coletivo/público – “cidadania regulada”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ideia de que partidos políticos segregam e dividem a Nação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noção do trabalho como dever em relação à Pátria – crimes de “vadiagem” e noção de trabalho não como direito subjetivo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ideia de incorporação ao trabalhador à democracia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negação de conflitos, sobretudo conflitos coletivos laborais</a:t>
            </a: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INTRODUÇÃO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200920798"/>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a:lnSpc>
                <a:spcPct val="107000"/>
              </a:lnSpc>
              <a:spcBef>
                <a:spcPts val="1200"/>
              </a:spcBef>
              <a:spcAft>
                <a:spcPts val="800"/>
              </a:spcAft>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pt-BR" sz="5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transição democrática: 1975-1978</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Dos Pactos de Moncloa à Constituição de 1978 </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u="sng" dirty="0">
                <a:effectLst/>
                <a:latin typeface="Calibri" panose="020F0502020204030204" pitchFamily="34" charset="0"/>
                <a:ea typeface="Calibri" panose="020F0502020204030204" pitchFamily="34" charset="0"/>
                <a:cs typeface="Times New Roman" panose="02020603050405020304" pitchFamily="18" charset="0"/>
              </a:rPr>
              <a:t>A crise espanhola era sentida sob o aspecto econômico (debilidade da economia e crescimento do desemprego) e sob o aspecto político (uma grande oportunidade de construção democrática, mas com um difícil obstáculo: a indiferença e o descrédito da população).</a:t>
            </a:r>
            <a:r>
              <a:rPr lang="pt-BR" sz="4800" dirty="0">
                <a:effectLst/>
                <a:latin typeface="Calibri" panose="020F0502020204030204" pitchFamily="34" charset="0"/>
                <a:ea typeface="Calibri" panose="020F0502020204030204" pitchFamily="34" charset="0"/>
                <a:cs typeface="Times New Roman" panose="02020603050405020304" pitchFamily="18" charset="0"/>
              </a:rPr>
              <a:t> Essa situação conduziu à adoção de uma autêntica política de Estado que simultaneamente enfrentasse a crise econômica e estabelecesse uma democracia estável. Disso resultaram os </a:t>
            </a:r>
            <a:r>
              <a:rPr lang="pt-BR" sz="4800" u="sng" dirty="0">
                <a:effectLst/>
                <a:latin typeface="Calibri" panose="020F0502020204030204" pitchFamily="34" charset="0"/>
                <a:ea typeface="Calibri" panose="020F0502020204030204" pitchFamily="34" charset="0"/>
                <a:cs typeface="Times New Roman" panose="02020603050405020304" pitchFamily="18" charset="0"/>
              </a:rPr>
              <a:t>chamados Pactos de Moncloa que definiram um novo parâmetro de relações trabalhistas para o país e, principalmente, implicaram um aumento da legitimidade das funções do sindicato, fortalecendo as centrais sindicais e abrindo caminho para o posterior Estatuto dos Trabalhadores e a própria Constituição de 1978.</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Não foram poucas as dificuldades enfrentadas pela sociedade espanhola no período de transição. </a:t>
            </a:r>
            <a:r>
              <a:rPr lang="pt-BR" sz="4800" u="sng" dirty="0">
                <a:effectLst/>
                <a:latin typeface="Calibri" panose="020F0502020204030204" pitchFamily="34" charset="0"/>
                <a:ea typeface="Calibri" panose="020F0502020204030204" pitchFamily="34" charset="0"/>
                <a:cs typeface="Times New Roman" panose="02020603050405020304" pitchFamily="18" charset="0"/>
              </a:rPr>
              <a:t>Alguns analistas referem-se a uma </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falta de “vertebração social”</a:t>
            </a:r>
            <a:r>
              <a:rPr lang="pt-BR" sz="4800" u="sng" dirty="0">
                <a:effectLst/>
                <a:latin typeface="Calibri" panose="020F0502020204030204" pitchFamily="34" charset="0"/>
                <a:ea typeface="Calibri" panose="020F0502020204030204" pitchFamily="34" charset="0"/>
                <a:cs typeface="Times New Roman" panose="02020603050405020304" pitchFamily="18" charset="0"/>
              </a:rPr>
              <a:t> e a uma debilidade das estruturas sociais e de hábitos associativos após tantos anos de regime autoritário no plano civil e sindical.</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4800" dirty="0">
                <a:effectLst/>
                <a:latin typeface="Calibri" panose="020F0502020204030204" pitchFamily="34" charset="0"/>
                <a:ea typeface="Calibri" panose="020F0502020204030204" pitchFamily="34" charset="0"/>
                <a:cs typeface="Times New Roman" panose="02020603050405020304" pitchFamily="18" charset="0"/>
              </a:rPr>
              <a:t>No ano de 1978, houve um grande desenvolvimento da negociação coletiva: um total de 1.638 convenções coletivas negociadas abraçando 582.185 empresas e 4.127.010 trabalhadores afetados, contra apenas 77 laudos de obrigatório cumprimento ditados pela Administração Laboral.</a:t>
            </a:r>
          </a:p>
          <a:p>
            <a:r>
              <a:rPr lang="pt-BR" sz="4800" dirty="0">
                <a:effectLst/>
                <a:latin typeface="Calibri" panose="020F0502020204030204" pitchFamily="34" charset="0"/>
                <a:ea typeface="Calibri" panose="020F0502020204030204" pitchFamily="34" charset="0"/>
                <a:cs typeface="Times New Roman" panose="02020603050405020304" pitchFamily="18" charset="0"/>
              </a:rPr>
              <a:t>O desenho institucional que se iniciou com o Decreto-lei de relações de trabalho, de março de 1977, os Pactos de Moncloa de outubro do mesmo ano e a Constituição de 1978, acarretou uma mudança completa nas regras do jogo dos mecanismos de controle estatal sobre a negociação coletiva. </a:t>
            </a:r>
            <a:r>
              <a:rPr lang="pt-BR" sz="4800" u="sng" dirty="0">
                <a:effectLst/>
                <a:latin typeface="Calibri" panose="020F0502020204030204" pitchFamily="34" charset="0"/>
                <a:ea typeface="Calibri" panose="020F0502020204030204" pitchFamily="34" charset="0"/>
                <a:cs typeface="Times New Roman" panose="02020603050405020304" pitchFamily="18" charset="0"/>
              </a:rPr>
              <a:t>O Real Decreto Lei 31/1977 extingue cota sindical, a sindicalização obrigatória e prevê a transferência ao Estado do patrimônio arrecadado pelos antigos Sindicatos Verticais franquistas</a:t>
            </a:r>
            <a:r>
              <a:rPr lang="pt-BR" sz="4800" dirty="0">
                <a:effectLst/>
                <a:latin typeface="Calibri" panose="020F0502020204030204" pitchFamily="34" charset="0"/>
                <a:ea typeface="Calibri" panose="020F0502020204030204" pitchFamily="34" charset="0"/>
                <a:cs typeface="Times New Roman" panose="02020603050405020304" pitchFamily="18" charset="0"/>
              </a:rPr>
              <a:t>, O referido patrimônio era composto, basicamente, das </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contribuições compulsórias e dos bens expropriados pelo Estado das organizações sindicais autônomas desde a Guerra Civil. Tais bens, como se verá, seriam futuramente distribuídos aos sindicatos autônomos considerados mais representativos no cenário pós-transição, como medida de fortalecimento dos mesmos.</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342501869"/>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Artigos 37, 28 e 9</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129, 2- participação dos trabalhadores na empresa</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o papel do sindicato não se limitaria ao estrito plano de relações contratuais privadas, mas transcenderia essa esfera atuando em órgãos públicos como </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representação institucional,</a:t>
            </a:r>
            <a:r>
              <a:rPr lang="pt-BR" sz="4800" dirty="0">
                <a:effectLst/>
                <a:latin typeface="Calibri" panose="020F0502020204030204" pitchFamily="34" charset="0"/>
                <a:ea typeface="Calibri" panose="020F0502020204030204" pitchFamily="34" charset="0"/>
                <a:cs typeface="Times New Roman" panose="02020603050405020304" pitchFamily="18" charset="0"/>
              </a:rPr>
              <a:t> exercendo função importante ao lado de partidos político.</a:t>
            </a: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A gestão dos preceitos constitucionais em matéria sindical foi publicada em um documento oficial (O Anteprojeto de Constituição)</a:t>
            </a:r>
          </a:p>
          <a:p>
            <a:r>
              <a:rPr lang="pt-BR" sz="4800" b="1" dirty="0">
                <a:effectLst/>
                <a:latin typeface="Calibri" panose="020F0502020204030204" pitchFamily="34" charset="0"/>
                <a:ea typeface="Calibri" panose="020F0502020204030204" pitchFamily="34" charset="0"/>
                <a:cs typeface="Times New Roman" panose="02020603050405020304" pitchFamily="18" charset="0"/>
              </a:rPr>
              <a:t>O Poder Judiciário, no período de consolidação democrática, assumiu postura muito mais progressista do que na fase de transição</a:t>
            </a: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202721042"/>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dirty="0">
                <a:effectLst/>
                <a:latin typeface="Calibri" panose="020F0502020204030204" pitchFamily="34" charset="0"/>
                <a:ea typeface="Calibri" panose="020F0502020204030204" pitchFamily="34" charset="0"/>
                <a:cs typeface="Times New Roman" panose="02020603050405020304" pitchFamily="18" charset="0"/>
              </a:rPr>
              <a:t>Experiências de concertação social e de acordos </a:t>
            </a:r>
            <a:r>
              <a:rPr lang="pt-BR" sz="4800" b="1" dirty="0" err="1">
                <a:effectLst/>
                <a:latin typeface="Calibri" panose="020F0502020204030204" pitchFamily="34" charset="0"/>
                <a:ea typeface="Calibri" panose="020F0502020204030204" pitchFamily="34" charset="0"/>
                <a:cs typeface="Times New Roman" panose="02020603050405020304" pitchFamily="18" charset="0"/>
              </a:rPr>
              <a:t>interconfederais</a:t>
            </a:r>
            <a:r>
              <a:rPr lang="pt-BR" sz="4800" b="1" dirty="0">
                <a:effectLst/>
                <a:latin typeface="Calibri" panose="020F0502020204030204" pitchFamily="34" charset="0"/>
                <a:ea typeface="Calibri" panose="020F0502020204030204" pitchFamily="34" charset="0"/>
                <a:cs typeface="Times New Roman" panose="02020603050405020304" pitchFamily="18" charset="0"/>
              </a:rPr>
              <a:t> no período pós-constituinte.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r>
              <a:rPr lang="pt-BR" sz="4800" b="1" dirty="0">
                <a:effectLst/>
                <a:latin typeface="Calibri" panose="020F0502020204030204" pitchFamily="34" charset="0"/>
                <a:ea typeface="Calibri" panose="020F0502020204030204" pitchFamily="34" charset="0"/>
                <a:cs typeface="Times New Roman" panose="02020603050405020304" pitchFamily="18" charset="0"/>
              </a:rPr>
              <a:t>Entre 1979 e 1983, </a:t>
            </a:r>
            <a:r>
              <a:rPr lang="pt-BR" sz="4800" dirty="0">
                <a:effectLst/>
                <a:latin typeface="Calibri" panose="020F0502020204030204" pitchFamily="34" charset="0"/>
                <a:ea typeface="Calibri" panose="020F0502020204030204" pitchFamily="34" charset="0"/>
                <a:cs typeface="Times New Roman" panose="02020603050405020304" pitchFamily="18" charset="0"/>
              </a:rPr>
              <a:t>houve grandes avanços que contribuíram para o atual marco institucional de negociação coletiva. Exercendo a autonomia privada coletiva, as organizações sindicais celebraram quatro negociações nacionais interprofissionais. Fixaram-se as diretrizes para a futura legislação e estimulou-se uma prática de negociação centralizada. O pano de fundo e os principais pontos de negociação de ditos acordos foram, em síntese: a definição das “regras do jogo” da nova dinâmica das relações de trabalho, a fixação de matérias para a negociação coletiva e o estabelecimento de pautas salariais, além de outras preocupações como emprego e reforma da seguridade social. </a:t>
            </a: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Os analistas destacam que, sobretudo entre 1980 e 1981, tais negociações coletivas centralizadas foram um fator essencial para estabilizar e “</a:t>
            </a:r>
            <a:r>
              <a:rPr lang="pt-BR" sz="4800" dirty="0" err="1">
                <a:effectLst/>
                <a:latin typeface="Calibri" panose="020F0502020204030204" pitchFamily="34" charset="0"/>
                <a:ea typeface="Calibri" panose="020F0502020204030204" pitchFamily="34" charset="0"/>
                <a:cs typeface="Times New Roman" panose="02020603050405020304" pitchFamily="18" charset="0"/>
              </a:rPr>
              <a:t>destraumatizar</a:t>
            </a:r>
            <a:r>
              <a:rPr lang="pt-BR" sz="4800" dirty="0">
                <a:effectLst/>
                <a:latin typeface="Calibri" panose="020F0502020204030204" pitchFamily="34" charset="0"/>
                <a:ea typeface="Calibri" panose="020F0502020204030204" pitchFamily="34" charset="0"/>
                <a:cs typeface="Times New Roman" panose="02020603050405020304" pitchFamily="18" charset="0"/>
              </a:rPr>
              <a:t>” as relações de trabalho, ao fixar, a priori, as bases dentro das quais se deveriam negociar os reajustes salariais. E salientam que “pode-se dizer que </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os ‘acordos-marco’ de 1979 e 1980 foram, no terreno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sócio-laboral</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o que os Pactos de Moncloa tinham sido no campo político”.</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convenir</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 centralização – falta de vertebração e ainda lei inexistente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Acordo Marco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Interconfederal</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Negociação Coletiva entre UGT e CEOE - AMI, de 05.01.1980. Inspirado no sistema de “contratação articulada” italiana, assumiu o valor de “convenio de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p>
          <a:p>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1652645568"/>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DOS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dirty="0">
                <a:effectLst/>
                <a:latin typeface="Calibri" panose="020F0502020204030204" pitchFamily="34" charset="0"/>
                <a:ea typeface="Calibri" panose="020F0502020204030204" pitchFamily="34" charset="0"/>
                <a:cs typeface="Times New Roman" panose="02020603050405020304" pitchFamily="18" charset="0"/>
              </a:rPr>
              <a:t>Experiências de concertação social e de acordos </a:t>
            </a:r>
            <a:r>
              <a:rPr lang="pt-BR" sz="4800" b="1" dirty="0" err="1">
                <a:effectLst/>
                <a:latin typeface="Calibri" panose="020F0502020204030204" pitchFamily="34" charset="0"/>
                <a:ea typeface="Calibri" panose="020F0502020204030204" pitchFamily="34" charset="0"/>
                <a:cs typeface="Times New Roman" panose="02020603050405020304" pitchFamily="18" charset="0"/>
              </a:rPr>
              <a:t>interconfederais</a:t>
            </a:r>
            <a:r>
              <a:rPr lang="pt-BR" sz="4800" b="1" dirty="0">
                <a:effectLst/>
                <a:latin typeface="Calibri" panose="020F0502020204030204" pitchFamily="34" charset="0"/>
                <a:ea typeface="Calibri" panose="020F0502020204030204" pitchFamily="34" charset="0"/>
                <a:cs typeface="Times New Roman" panose="02020603050405020304" pitchFamily="18" charset="0"/>
              </a:rPr>
              <a:t> no período pós-constituinte.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r>
              <a:rPr lang="pt-BR" sz="4800" b="1" dirty="0">
                <a:effectLst/>
                <a:latin typeface="Calibri" panose="020F0502020204030204" pitchFamily="34" charset="0"/>
                <a:ea typeface="Calibri" panose="020F0502020204030204" pitchFamily="34" charset="0"/>
                <a:cs typeface="Times New Roman" panose="02020603050405020304" pitchFamily="18" charset="0"/>
              </a:rPr>
              <a:t>Entre 1979 e 1983, </a:t>
            </a:r>
            <a:r>
              <a:rPr lang="pt-BR" sz="4800" dirty="0">
                <a:effectLst/>
                <a:latin typeface="Calibri" panose="020F0502020204030204" pitchFamily="34" charset="0"/>
                <a:ea typeface="Calibri" panose="020F0502020204030204" pitchFamily="34" charset="0"/>
                <a:cs typeface="Times New Roman" panose="02020603050405020304" pitchFamily="18" charset="0"/>
              </a:rPr>
              <a:t>houve grandes avanços que contribuíram para o atual marco institucional de negociação coletiva. Exercendo a autonomia privada coletiva, as organizações sindicais celebraram quatro negociações nacionais interprofissionais. Fixaram-se as diretrizes para a futura legislação e estimulou-se uma prática de negociação centralizada. O pano de fundo e os principais pontos de negociação de ditos acordos foram, em síntese: a definição das “regras do jogo” da nova dinâmica das relações de trabalho, a fixação de matérias para a negociação coletiva e o estabelecimento de pautas salariais, além de outras preocupações como emprego e reforma da seguridade social. </a:t>
            </a: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Os analistas destacam que, sobretudo entre 1980 e 1981, tais negociações coletivas centralizadas foram um fator essencial para estabilizar e “</a:t>
            </a:r>
            <a:r>
              <a:rPr lang="pt-BR" sz="4800" dirty="0" err="1">
                <a:effectLst/>
                <a:latin typeface="Calibri" panose="020F0502020204030204" pitchFamily="34" charset="0"/>
                <a:ea typeface="Calibri" panose="020F0502020204030204" pitchFamily="34" charset="0"/>
                <a:cs typeface="Times New Roman" panose="02020603050405020304" pitchFamily="18" charset="0"/>
              </a:rPr>
              <a:t>destraumatizar</a:t>
            </a:r>
            <a:r>
              <a:rPr lang="pt-BR" sz="4800" dirty="0">
                <a:effectLst/>
                <a:latin typeface="Calibri" panose="020F0502020204030204" pitchFamily="34" charset="0"/>
                <a:ea typeface="Calibri" panose="020F0502020204030204" pitchFamily="34" charset="0"/>
                <a:cs typeface="Times New Roman" panose="02020603050405020304" pitchFamily="18" charset="0"/>
              </a:rPr>
              <a:t>” as relações de trabalho, ao fixar, a priori, as bases dentro das quais se deveriam negociar os reajustes salariais. E salientam que “pode-se dizer que </a:t>
            </a:r>
            <a:r>
              <a:rPr lang="pt-BR" sz="4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os ‘acordos-marco’ de 1979 e 1980 foram, no terreno </a:t>
            </a:r>
            <a:r>
              <a:rPr lang="pt-BR" sz="4800" b="1" u="sng"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sócio-laboral</a:t>
            </a:r>
            <a:r>
              <a:rPr lang="pt-BR" sz="4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 que os Pactos de Moncloa tinham sido no campo político”.</a:t>
            </a:r>
            <a:endParaRPr lang="pt-BR" sz="4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convenir</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 centralização – falta de “vertebração” e ainda lei inexistente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Acordo Marco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Interconfederal</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Negociação Coletiva entre UGT e CEOE - AMI, de 05.01.1980. Inspirado no sistema de “contratação articulada” italiana, assumiu o valor de “convenio de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p>
          <a:p>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588461924"/>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a:t>
            </a:r>
            <a:r>
              <a:rPr lang="pt-BR" sz="35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a:t>
            </a: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dirty="0">
                <a:effectLst/>
                <a:latin typeface="Calibri" panose="020F0502020204030204" pitchFamily="34" charset="0"/>
                <a:ea typeface="Calibri" panose="020F0502020204030204" pitchFamily="34" charset="0"/>
                <a:cs typeface="Times New Roman" panose="02020603050405020304" pitchFamily="18" charset="0"/>
              </a:rPr>
              <a:t>Experiências de concertação social e de acordos </a:t>
            </a:r>
            <a:r>
              <a:rPr lang="pt-BR" sz="4800" b="1" dirty="0" err="1">
                <a:effectLst/>
                <a:latin typeface="Calibri" panose="020F0502020204030204" pitchFamily="34" charset="0"/>
                <a:ea typeface="Calibri" panose="020F0502020204030204" pitchFamily="34" charset="0"/>
                <a:cs typeface="Times New Roman" panose="02020603050405020304" pitchFamily="18" charset="0"/>
              </a:rPr>
              <a:t>interconfederais</a:t>
            </a:r>
            <a:r>
              <a:rPr lang="pt-BR" sz="4800" b="1" dirty="0">
                <a:effectLst/>
                <a:latin typeface="Calibri" panose="020F0502020204030204" pitchFamily="34" charset="0"/>
                <a:ea typeface="Calibri" panose="020F0502020204030204" pitchFamily="34" charset="0"/>
                <a:cs typeface="Times New Roman" panose="02020603050405020304" pitchFamily="18" charset="0"/>
              </a:rPr>
              <a:t> no período pós-constituinte.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r>
              <a:rPr lang="pt-BR" sz="4800" b="1" dirty="0">
                <a:effectLst/>
                <a:latin typeface="Calibri" panose="020F0502020204030204" pitchFamily="34" charset="0"/>
                <a:ea typeface="Calibri" panose="020F0502020204030204" pitchFamily="34" charset="0"/>
                <a:cs typeface="Times New Roman" panose="02020603050405020304" pitchFamily="18" charset="0"/>
              </a:rPr>
              <a:t>Entre 1979 e 1983, </a:t>
            </a:r>
            <a:r>
              <a:rPr lang="pt-BR" sz="4800" dirty="0">
                <a:effectLst/>
                <a:latin typeface="Calibri" panose="020F0502020204030204" pitchFamily="34" charset="0"/>
                <a:ea typeface="Calibri" panose="020F0502020204030204" pitchFamily="34" charset="0"/>
                <a:cs typeface="Times New Roman" panose="02020603050405020304" pitchFamily="18" charset="0"/>
              </a:rPr>
              <a:t>houve grandes avanços que contribuíram para o atual marco institucional de negociação coletiva. Exercendo a autonomia privada coletiva, as organizações sindicais celebraram quatro negociações nacionais interprofissionais. Fixaram-se as diretrizes para a futura legislação e estimulou-se uma prática de negociação centralizada. O pano de fundo e os principais pontos de negociação de ditos acordos foram, em síntese: a definição das “regras do jogo” da nova dinâmica das relações de trabalho, a fixação de matérias para a negociação coletiva e o estabelecimento de pautas salariais, além de outras preocupações como emprego e reforma da seguridade social. </a:t>
            </a:r>
          </a:p>
          <a:p>
            <a:pPr>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Os analistas destacam que, sobretudo entre 1980 e 1981, tais negociações coletivas centralizadas foram um fator essencial para estabilizar e “</a:t>
            </a:r>
            <a:r>
              <a:rPr lang="pt-BR" sz="4800" dirty="0" err="1">
                <a:effectLst/>
                <a:latin typeface="Calibri" panose="020F0502020204030204" pitchFamily="34" charset="0"/>
                <a:ea typeface="Calibri" panose="020F0502020204030204" pitchFamily="34" charset="0"/>
                <a:cs typeface="Times New Roman" panose="02020603050405020304" pitchFamily="18" charset="0"/>
              </a:rPr>
              <a:t>destraumatizar</a:t>
            </a:r>
            <a:r>
              <a:rPr lang="pt-BR" sz="4800" dirty="0">
                <a:effectLst/>
                <a:latin typeface="Calibri" panose="020F0502020204030204" pitchFamily="34" charset="0"/>
                <a:ea typeface="Calibri" panose="020F0502020204030204" pitchFamily="34" charset="0"/>
                <a:cs typeface="Times New Roman" panose="02020603050405020304" pitchFamily="18" charset="0"/>
              </a:rPr>
              <a:t>” as relações de trabalho, ao fixar, a priori, as bases dentro das quais se deveriam negociar os reajustes salariais. E salientam que “pode-se dizer que </a:t>
            </a:r>
            <a:r>
              <a:rPr lang="pt-BR" sz="4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os ‘acordos-marco’ de 1979 e 1980 foram, no terreno </a:t>
            </a:r>
            <a:r>
              <a:rPr lang="pt-BR" sz="4800" b="1" u="sng"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sócio-laboral</a:t>
            </a:r>
            <a:r>
              <a:rPr lang="pt-BR" sz="4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 que os Pactos de Moncloa tinham sido no campo político”.</a:t>
            </a:r>
            <a:endParaRPr lang="pt-BR" sz="4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convenir</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 centralização – falta de “vertebração” e ainda lei inexistente</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Acordo Marco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Interconfederal</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para Negociação Coletiva entre UGT e CEOE - AMI, de 05.01.1980. Inspirado no sistema de “contratação articulada” italiana, assumiu o valor de “convenio de </a:t>
            </a:r>
            <a:r>
              <a:rPr lang="pt-BR" sz="4800" b="1" u="sng" dirty="0" err="1">
                <a:effectLst/>
                <a:latin typeface="Calibri" panose="020F0502020204030204" pitchFamily="34" charset="0"/>
                <a:ea typeface="Calibri" panose="020F0502020204030204" pitchFamily="34" charset="0"/>
                <a:cs typeface="Times New Roman" panose="02020603050405020304" pitchFamily="18" charset="0"/>
              </a:rPr>
              <a:t>convenios</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a:t>
            </a:r>
            <a:r>
              <a:rPr lang="pt-BR" sz="4800" dirty="0">
                <a:effectLst/>
                <a:latin typeface="Calibri" panose="020F0502020204030204" pitchFamily="34" charset="0"/>
                <a:ea typeface="Calibri" panose="020F0502020204030204" pitchFamily="34" charset="0"/>
                <a:cs typeface="Times New Roman" panose="02020603050405020304" pitchFamily="18" charset="0"/>
              </a:rPr>
              <a:t> </a:t>
            </a:r>
          </a:p>
          <a:p>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582016648"/>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DOS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5600" b="1" dirty="0">
                <a:effectLst/>
                <a:latin typeface="Calibri" panose="020F0502020204030204" pitchFamily="34" charset="0"/>
                <a:ea typeface="Calibri" panose="020F0502020204030204" pitchFamily="34" charset="0"/>
                <a:cs typeface="Times New Roman" panose="02020603050405020304" pitchFamily="18" charset="0"/>
              </a:rPr>
              <a:t>Estatuto dos Trabalhadores (Lei n. 8, de 10 de março de 1980) </a:t>
            </a:r>
            <a:endParaRPr lang="pt-BR"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5600" dirty="0">
                <a:effectLst/>
                <a:latin typeface="Calibri" panose="020F0502020204030204" pitchFamily="34" charset="0"/>
                <a:ea typeface="Calibri" panose="020F0502020204030204" pitchFamily="34" charset="0"/>
                <a:cs typeface="Times New Roman" panose="02020603050405020304" pitchFamily="18" charset="0"/>
              </a:rPr>
              <a:t>O Estatuto dos Trabalhadores, de 1980, muito absorveu do amplo debate ocorrido nas duas primeiras negociações coletivas nacionais (de 1979 e de 1980).</a:t>
            </a:r>
          </a:p>
          <a:p>
            <a:pPr algn="just">
              <a:lnSpc>
                <a:spcPct val="107000"/>
              </a:lnSpc>
              <a:spcBef>
                <a:spcPts val="1200"/>
              </a:spcBef>
              <a:spcAft>
                <a:spcPts val="800"/>
              </a:spcAft>
            </a:pPr>
            <a:r>
              <a:rPr lang="pt-BR" sz="5600" dirty="0">
                <a:effectLst/>
                <a:latin typeface="Calibri" panose="020F0502020204030204" pitchFamily="34" charset="0"/>
                <a:ea typeface="Calibri" panose="020F0502020204030204" pitchFamily="34" charset="0"/>
                <a:cs typeface="Times New Roman" panose="02020603050405020304" pitchFamily="18" charset="0"/>
              </a:rPr>
              <a:t>Derrogação expressa da Lei das Ordenanças Laborais de 1942 (disposição final 3ª, 1, ET). Estabeleceu-se também que </a:t>
            </a:r>
            <a:r>
              <a:rPr lang="pt-BR" sz="5600" u="sng" dirty="0">
                <a:effectLst/>
                <a:latin typeface="Calibri" panose="020F0502020204030204" pitchFamily="34" charset="0"/>
                <a:ea typeface="Calibri" panose="020F0502020204030204" pitchFamily="34" charset="0"/>
                <a:cs typeface="Times New Roman" panose="02020603050405020304" pitchFamily="18" charset="0"/>
              </a:rPr>
              <a:t>“as ordenanças e regulamentações de trabalho atualmente em vigor continuarão sendo de aplicação como direito positivo até que sejam substituídas por convenções coletivas” (artigo 29 e disposição transitória 2ª, ET).</a:t>
            </a:r>
            <a:endParaRPr lang="pt-BR" sz="5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5600" dirty="0">
                <a:effectLst/>
                <a:latin typeface="Calibri" panose="020F0502020204030204" pitchFamily="34" charset="0"/>
                <a:ea typeface="Calibri" panose="020F0502020204030204" pitchFamily="34" charset="0"/>
                <a:cs typeface="Times New Roman" panose="02020603050405020304" pitchFamily="18" charset="0"/>
              </a:rPr>
              <a:t>Em verdade, desde a aprovação da Constituição de 1978, a questão da viabilidade das Ordenanças Laborais já estava sendo debatida perante o Poder Judiciário, diante da incompatibilidade destas com a Carta Constitucional, especialmente com seu artigo 37.1, que reconhece o direito à negociação coletiva, e com o artigo 9.2, também da Carta Magna, que fixa o dever de o poder público estimular a autonomia dos particulares.</a:t>
            </a:r>
          </a:p>
          <a:p>
            <a:r>
              <a:rPr lang="pt-BR" sz="5600" dirty="0">
                <a:effectLst/>
                <a:latin typeface="Calibri" panose="020F0502020204030204" pitchFamily="34" charset="0"/>
                <a:ea typeface="Calibri" panose="020F0502020204030204" pitchFamily="34" charset="0"/>
                <a:cs typeface="Times New Roman" panose="02020603050405020304" pitchFamily="18" charset="0"/>
              </a:rPr>
              <a:t>O artigo 83.1 do Estatuto dispõe que “os convenções coletivas de trabalho terão o âmbito de aplicação que as partes acordarem”, garantindo a liberdade de determinação da unidade de negociação pelos próprios interlocutores sociais</a:t>
            </a:r>
          </a:p>
          <a:p>
            <a:pPr>
              <a:lnSpc>
                <a:spcPct val="107000"/>
              </a:lnSpc>
              <a:spcBef>
                <a:spcPts val="1200"/>
              </a:spcBef>
              <a:spcAft>
                <a:spcPts val="800"/>
              </a:spcAft>
            </a:pP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4072557189"/>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25000" lnSpcReduction="20000"/>
          </a:bodyPr>
          <a:lstStyle/>
          <a:p>
            <a:pPr marL="109728" indent="0">
              <a:lnSpc>
                <a:spcPct val="107000"/>
              </a:lnSpc>
              <a:spcBef>
                <a:spcPts val="1200"/>
              </a:spcBef>
              <a:spcAft>
                <a:spcPts val="800"/>
              </a:spcAft>
              <a:buNone/>
            </a:pPr>
            <a:r>
              <a:rPr lang="pt-BR" sz="3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CONSTITUIÇÃO DE 1978 E ESTATUTO DOS TRABALHADORES (1980) E LEY ORGANICA DA LIBERDADE SINDICAL (1985)</a:t>
            </a:r>
            <a:endParaRPr lang="pt-BR" sz="5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48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Lei Orgânica de liberdade sindical de 1985</a:t>
            </a:r>
            <a:r>
              <a:rPr lang="pt-BR" sz="4800" b="1" u="sng" dirty="0">
                <a:effectLst/>
                <a:latin typeface="Calibri" panose="020F0502020204030204" pitchFamily="34" charset="0"/>
                <a:ea typeface="Calibri" panose="020F0502020204030204" pitchFamily="34" charset="0"/>
                <a:cs typeface="Times New Roman" panose="02020603050405020304" pitchFamily="18" charset="0"/>
              </a:rPr>
              <a:t> (Ley 11 de 1985)</a:t>
            </a: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A Lei Orgânica de Liberdade Sindical de 1985, que derrogou a antiga Lei de Associação Sindical de 1977, foi responsável pelo aperfeiçoamento da democratização espanhola no campo sindical, podendo ser claramente indicada como uma “legislação de sustento”, de apoio, ou promocional da liberdade sindical.</a:t>
            </a:r>
          </a:p>
          <a:p>
            <a:pPr algn="just">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A Lei contempla ainda a possibilidade de constituição de Seções Sindicais no âmbito da empresa ou centro de trabalho. </a:t>
            </a:r>
          </a:p>
          <a:p>
            <a:pPr algn="just">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Finalmente, os artigos 12 a 15</a:t>
            </a:r>
            <a:r>
              <a:rPr lang="pt-BR" sz="4800" b="1" dirty="0">
                <a:effectLst/>
                <a:latin typeface="Calibri" panose="020F0502020204030204" pitchFamily="34" charset="0"/>
                <a:ea typeface="Calibri" panose="020F0502020204030204" pitchFamily="34" charset="0"/>
                <a:cs typeface="Times New Roman" panose="02020603050405020304" pitchFamily="18" charset="0"/>
              </a:rPr>
              <a:t> tratam da tutela liberdade sindical e da repressão às condutas </a:t>
            </a:r>
            <a:r>
              <a:rPr lang="pt-BR" sz="4800" b="1" dirty="0" err="1">
                <a:effectLst/>
                <a:latin typeface="Calibri" panose="020F0502020204030204" pitchFamily="34" charset="0"/>
                <a:ea typeface="Calibri" panose="020F0502020204030204" pitchFamily="34" charset="0"/>
                <a:cs typeface="Times New Roman" panose="02020603050405020304" pitchFamily="18" charset="0"/>
              </a:rPr>
              <a:t>antissindicais</a:t>
            </a:r>
            <a:r>
              <a:rPr lang="pt-BR" sz="4800" dirty="0">
                <a:effectLst/>
                <a:latin typeface="Calibri" panose="020F0502020204030204" pitchFamily="34" charset="0"/>
                <a:ea typeface="Calibri" panose="020F0502020204030204" pitchFamily="34" charset="0"/>
                <a:cs typeface="Times New Roman" panose="02020603050405020304" pitchFamily="18" charset="0"/>
              </a:rPr>
              <a:t>, seguindo os princípios e conceitos da Convenção 98 da OIT nesse particular. O artigo 11, itens 1 e 2 declara que as convenções coletivas podem estabelecer cláusulas para que os trabalhadores incluídos em seu âmbito de aplicação contribuam com uma cota sindical de negociação coletiva. </a:t>
            </a:r>
          </a:p>
          <a:p>
            <a:pPr algn="just">
              <a:lnSpc>
                <a:spcPct val="107000"/>
              </a:lnSpc>
              <a:spcBef>
                <a:spcPts val="1200"/>
              </a:spcBef>
              <a:spcAft>
                <a:spcPts val="800"/>
              </a:spcAft>
            </a:pPr>
            <a:r>
              <a:rPr lang="pt-BR" sz="4800" dirty="0">
                <a:effectLst/>
                <a:latin typeface="Calibri" panose="020F0502020204030204" pitchFamily="34" charset="0"/>
                <a:ea typeface="Calibri" panose="020F0502020204030204" pitchFamily="34" charset="0"/>
                <a:cs typeface="Times New Roman" panose="02020603050405020304" pitchFamily="18" charset="0"/>
              </a:rPr>
              <a:t>Trata-se de contribuição sindical voluntária, como transparece na parte final do item 1, ao estabelecer que “em todo caso, respeitar-se-á a vontade individual do trabalhador, que deverá expressar-se por escrito na forma e prazos determinados na negociação coletiva”, bem como no item 2 do mesmo artigo, o qual afirma que o empresário efetuará o desconto da cota sindical sobre os salários e a respectiva transferência a pedido do sindicato do trabalhador filiado e, sempre, com a prévia concordância do trabalhador”</a:t>
            </a:r>
          </a:p>
          <a:p>
            <a:pPr>
              <a:lnSpc>
                <a:spcPct val="107000"/>
              </a:lnSpc>
              <a:spcBef>
                <a:spcPts val="1200"/>
              </a:spcBef>
              <a:spcAft>
                <a:spcPts val="800"/>
              </a:spcAft>
            </a:pPr>
            <a:endParaRPr lang="pt-BR" sz="4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1200"/>
              </a:spcBef>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ESPANHA: DO FRANQUISMO À LIBERDADE SINDICAL</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25272958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75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E o plano das relações coletivas?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É central objeto de controle e lugar privilegiado de análise pois personifica o “conflito de classes”. Logo, objeto de minuciosa regulação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sindicato absorvido para a esfera de direito Público (natureza quase autárquica)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reconhecimento oficial das entidades sindicais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poder “tributário” para arrecadar (imposto sindical)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 eficácia “erga omnes” dos contratos coletivos de trabalho: suposta delegação do poder legislativo do Estado aos organismos sindicais, patronais e obreiros, em virtude da qual esses, como órgãos estatais e mediante um acordo coletivo, formulam a lei profissional (...) e o fundamento de sua obrigatoriedade está na decisão do poder legislativo autêntico ao outorgar aos sindicatos o encargo de redigir regulações de trabalho dentro do âmbito profissional.(como “leis delegadas”)</a:t>
            </a:r>
          </a:p>
          <a:p>
            <a:pPr>
              <a:lnSpc>
                <a:spcPct val="107000"/>
              </a:lnSpc>
              <a:spcAft>
                <a:spcPts val="800"/>
              </a:spcAft>
            </a:pPr>
            <a:r>
              <a:rPr lang="pt-BR" sz="1800" dirty="0">
                <a:latin typeface="Calibri" panose="020F0502020204030204" pitchFamily="34" charset="0"/>
                <a:ea typeface="Calibri" panose="020F0502020204030204" pitchFamily="34" charset="0"/>
                <a:cs typeface="Times New Roman" panose="02020603050405020304" pitchFamily="18" charset="0"/>
              </a:rPr>
              <a:t>Controle sobre a vida dos sindicatos – vedação ideologias sectárias, dever de colaboração com o Estado; “domesticação”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dirty="0">
                <a:effectLst/>
                <a:latin typeface="Calibri" panose="020F0502020204030204" pitchFamily="34" charset="0"/>
                <a:ea typeface="Calibri" panose="020F0502020204030204" pitchFamily="34" charset="0"/>
                <a:cs typeface="Times New Roman" panose="02020603050405020304" pitchFamily="18" charset="0"/>
              </a:rPr>
              <a:t> - greve proibida, entendida como algo nocivo e contrário aos superiores interesses da Naç</a:t>
            </a:r>
            <a:r>
              <a:rPr lang="pt-BR" sz="1800" dirty="0">
                <a:latin typeface="Times New Roman" panose="02020603050405020304" pitchFamily="18" charset="0"/>
                <a:ea typeface="Calibri" panose="020F0502020204030204" pitchFamily="34" charset="0"/>
                <a:cs typeface="Times New Roman" panose="02020603050405020304" pitchFamily="18" charset="0"/>
              </a:rPr>
              <a:t>ão</a:t>
            </a:r>
          </a:p>
          <a:p>
            <a:r>
              <a:rPr lang="pt-BR" sz="1800" dirty="0">
                <a:effectLst/>
                <a:latin typeface="Calibri" panose="020F0502020204030204" pitchFamily="34" charset="0"/>
                <a:ea typeface="Calibri" panose="020F0502020204030204" pitchFamily="34" charset="0"/>
                <a:cs typeface="Times New Roman" panose="02020603050405020304" pitchFamily="18" charset="0"/>
              </a:rPr>
              <a:t> Justiça do Trabalho e poder normativo – forma de controle e de resolução publica e disciplinada dos conflitos coletivos</a:t>
            </a:r>
            <a:endParaRPr lang="pt-BR" sz="1800" dirty="0">
              <a:latin typeface="Times New Roman" panose="02020603050405020304" pitchFamily="18" charset="0"/>
              <a:ea typeface="Calibri" panose="020F0502020204030204" pitchFamily="34" charset="0"/>
              <a:cs typeface="Times New Roman" panose="02020603050405020304" pitchFamily="18" charset="0"/>
            </a:endParaRPr>
          </a:p>
          <a:p>
            <a:endParaRPr lang="pt-BR" sz="1800" dirty="0">
              <a:effectLst/>
              <a:latin typeface="Times New Roman" panose="02020603050405020304" pitchFamily="18" charset="0"/>
              <a:ea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INTRODUÇÃO</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248717077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70000" lnSpcReduction="20000"/>
          </a:bodyPr>
          <a:lstStyle/>
          <a:p>
            <a:r>
              <a:rPr lang="pt-BR" sz="1800" dirty="0">
                <a:effectLst/>
                <a:latin typeface="Calibri" panose="020F0502020204030204" pitchFamily="34" charset="0"/>
                <a:ea typeface="Calibri" panose="020F0502020204030204" pitchFamily="34" charset="0"/>
                <a:cs typeface="Times New Roman" panose="02020603050405020304" pitchFamily="18" charset="0"/>
              </a:rPr>
              <a:t>Na opinião de Mário Grandi, “o desenvolvimento das liberdades sindicais (e dos direitos sindicais) é um efeito paralelo dos processos de maturação dos sistemas de liberdade, como também de liberalização ou de democratização dos ordenamentos autoritários ou totalitários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Todo processo de transição política significa a instauração de uma nova ordem. Em tais momentos, a construção de instituições é sempre uma dimensão desses processos, resulte ela da reforma ou da supressão de instituições previamente existente.</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u="sng" dirty="0">
                <a:effectLst/>
                <a:latin typeface="Calibri" panose="020F0502020204030204" pitchFamily="34" charset="0"/>
                <a:ea typeface="Calibri" panose="020F0502020204030204" pitchFamily="34" charset="0"/>
                <a:cs typeface="Times New Roman" panose="02020603050405020304" pitchFamily="18" charset="0"/>
              </a:rPr>
              <a:t>Há diferença entre “liberalização” e “consolidação” democrática......</a:t>
            </a:r>
          </a:p>
          <a:p>
            <a:pPr>
              <a:lnSpc>
                <a:spcPct val="107000"/>
              </a:lnSpc>
              <a:spcAft>
                <a:spcPts val="800"/>
              </a:spcAft>
            </a:pPr>
            <a:r>
              <a:rPr lang="pt-BR" sz="1800" u="sng" dirty="0">
                <a:effectLst/>
                <a:latin typeface="Calibri" panose="020F0502020204030204" pitchFamily="34" charset="0"/>
                <a:ea typeface="Calibri" panose="020F0502020204030204" pitchFamily="34" charset="0"/>
                <a:cs typeface="Times New Roman" panose="02020603050405020304" pitchFamily="18" charset="0"/>
              </a:rPr>
              <a:t>Riscos de reversões autoritárias</a:t>
            </a:r>
            <a:r>
              <a:rPr lang="pt-B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O estudo da transição processada em outros países – o que coloca o tema da liberdade sindical no centro dos debates - permitirá a compreensão das razões da permanência de características essenciais do modelo corporativista no Brasil e, fundamentalmente, das possibilidades e caminhos de sua superação e transformação.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As experiências italiana e espanhola evidenciam a ligação entre a democracia nas relações de trabalho e a democracia política.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Itália, a derrota na Segunda Guerra Mundial levou à completa reformulação do modelo político e trabalhista.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Na Espanha, o mesmo ocorreu na segunda metade da década de 1970, havendo sido conjugadas, para tanto, a concertação política e a concertação social. </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POR QUE ESTUDAR AS TRANSIÇÕES POLÍTICAS E SINDICAIS</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83625318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850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Afinal, como ocorreram as transições para a plena liberdade sindical na Itália, na Espanha, em Portugal, na Alemanha?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Quais dificuldades enfrentadas? Que novas teorias e fundamentos democráticos para fundamentar institutos do direito coletivo? Como fundamentar eficácia das normas coletivas e a relação entre elas e o ordenamento estatal? Qual a concepção de autonomia privada coletiva e de pluralismo jurídico e condições de eficácia da norma coletiva negociada? Quais os níveis de negociação coletiva e eventuais regras de interação entre eles (por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ex</a:t>
            </a:r>
            <a:r>
              <a:rPr lang="pt-BR" sz="1800" dirty="0">
                <a:effectLst/>
                <a:latin typeface="Calibri" panose="020F0502020204030204" pitchFamily="34" charset="0"/>
                <a:ea typeface="Calibri" panose="020F0502020204030204" pitchFamily="34" charset="0"/>
                <a:cs typeface="Times New Roman" panose="02020603050405020304" pitchFamily="18" charset="0"/>
              </a:rPr>
              <a:t>: CCT e ACT e outros...)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Quais os problemas práticos de liberdade sindical, pluralidade e unidade sindical espontâneas? A que servem critérios de representatividade, quem os cria e quais os mais adequados e para que fim? Amplitude do direito de greve em variadas formas? Quais os limites de greve em atividades e serviços essenciais? Quais as formas de resolução de conflitos coletivos de trabalho em bases democráticas? Que concepção do papel dos sindicatos na ordem democrática? Dialogo social e práticas de concertação social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tripartismo</a:t>
            </a:r>
            <a:r>
              <a:rPr lang="pt-BR" sz="1800" dirty="0">
                <a:effectLst/>
                <a:latin typeface="Calibri" panose="020F0502020204030204" pitchFamily="34" charset="0"/>
                <a:ea typeface="Calibri" panose="020F0502020204030204" pitchFamily="34" charset="0"/>
                <a:cs typeface="Times New Roman" panose="02020603050405020304" pitchFamily="18" charset="0"/>
              </a:rPr>
              <a:t> e neocorporativismo)? Quais proteções e mecanismos de tutela de atos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antissindicais</a:t>
            </a:r>
            <a:r>
              <a:rPr lang="pt-BR" sz="1800" dirty="0">
                <a:effectLst/>
                <a:latin typeface="Calibri" panose="020F0502020204030204" pitchFamily="34" charset="0"/>
                <a:ea typeface="Calibri" panose="020F0502020204030204" pitchFamily="34" charset="0"/>
                <a:cs typeface="Times New Roman" panose="02020603050405020304" pitchFamily="18" charset="0"/>
              </a:rPr>
              <a:t>? Quais formas de custeio e de financiamento? Que legislação de fomento e de apoio para a estrutura sindical, em seus pilares de liberdade associativa, negociação coletiva e greve?</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São todos problemas sensíveis e  que merecem respostas democráticas (e não mais autoritárias), sob um suposto fundamento de que o “povo ainda não está preparado para a liberdade sindical).</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POR QUE ESTUDAR AS TRANSIÇÕES POLÍTICAS E SINDICAIS</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60250977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4488"/>
            <a:ext cx="8229600" cy="4292803"/>
          </a:xfrm>
        </p:spPr>
        <p:txBody>
          <a:bodyPr>
            <a:normAutofit fontScale="47500" lnSpcReduction="20000"/>
          </a:bodyPr>
          <a:lstStyle/>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década de 30 e o pensamento autoritário: Alberto Torres, Oliveira Vianna e outros.  Sobre o período: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Angela</a:t>
            </a:r>
            <a:r>
              <a:rPr lang="pt-BR" sz="1800" dirty="0">
                <a:effectLst/>
                <a:latin typeface="Calibri" panose="020F0502020204030204" pitchFamily="34" charset="0"/>
                <a:ea typeface="Calibri" panose="020F0502020204030204" pitchFamily="34" charset="0"/>
                <a:cs typeface="Times New Roman" panose="02020603050405020304" pitchFamily="18" charset="0"/>
              </a:rPr>
              <a:t> Castro Gomes, Maria Célia Paoli.</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“Interpretações do Brasil “: Brasil como uma Nação a se construir; “somos o latifúndio”</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A visão do Estado colonial na obra de Oliveira Vianna sublinha os seguintes aspectos: (i) a sociedade colonial desarticulada, consistindo em ‘nódulos sociais’ isolados, baseados e delimitados no latifúndio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auto-suficiente</a:t>
            </a:r>
            <a:r>
              <a:rPr lang="pt-BR" sz="1800" dirty="0">
                <a:effectLst/>
                <a:latin typeface="Calibri" panose="020F0502020204030204" pitchFamily="34" charset="0"/>
                <a:ea typeface="Calibri" panose="020F0502020204030204" pitchFamily="34" charset="0"/>
                <a:cs typeface="Times New Roman" panose="02020603050405020304" pitchFamily="18" charset="0"/>
              </a:rPr>
              <a:t>;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ii</a:t>
            </a:r>
            <a:r>
              <a:rPr lang="pt-BR" sz="1800" dirty="0">
                <a:effectLst/>
                <a:latin typeface="Calibri" panose="020F0502020204030204" pitchFamily="34" charset="0"/>
                <a:ea typeface="Calibri" panose="020F0502020204030204" pitchFamily="34" charset="0"/>
                <a:cs typeface="Times New Roman" panose="02020603050405020304" pitchFamily="18" charset="0"/>
              </a:rPr>
              <a:t>) a fragmentação da autoridade pública dissolvida no período colonial, com o poder nas mãos de ‘caudilhos locais’;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iii</a:t>
            </a:r>
            <a:r>
              <a:rPr lang="pt-BR" sz="1800" dirty="0">
                <a:effectLst/>
                <a:latin typeface="Calibri" panose="020F0502020204030204" pitchFamily="34" charset="0"/>
                <a:ea typeface="Calibri" panose="020F0502020204030204" pitchFamily="34" charset="0"/>
                <a:cs typeface="Times New Roman" panose="02020603050405020304" pitchFamily="18" charset="0"/>
              </a:rPr>
              <a:t>) as Câmaras Municipais como expressão do poder dos clãs rurais;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iv</a:t>
            </a:r>
            <a:r>
              <a:rPr lang="pt-BR" sz="1800" dirty="0">
                <a:effectLst/>
                <a:latin typeface="Calibri" panose="020F0502020204030204" pitchFamily="34" charset="0"/>
                <a:ea typeface="Calibri" panose="020F0502020204030204" pitchFamily="34" charset="0"/>
                <a:cs typeface="Times New Roman" panose="02020603050405020304" pitchFamily="18" charset="0"/>
              </a:rPr>
              <a:t>) as instituições político-administrativas como fortalecedoras do clã e do poder local, e nunca apoiadores do ‘homem comum’ contra a violência, o arbítrio e a ilegalidade.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noção de “favor”, mecanismo de mediação entre os homens livres no Brasil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República Velha: a questão social como “caso de polícia”</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 o país era essencialmente rural e agrário, apesar do surgimento de algumas fábricas e do aumento da população urbana. A situação era a de predomínio da atividade agropecuária sobre a indústria. </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Isso explica o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Decreto n. 979, de 06.01.1903</a:t>
            </a:r>
            <a:r>
              <a:rPr lang="pt-BR" sz="1800" dirty="0">
                <a:effectLst/>
                <a:latin typeface="Calibri" panose="020F0502020204030204" pitchFamily="34" charset="0"/>
                <a:ea typeface="Calibri" panose="020F0502020204030204" pitchFamily="34" charset="0"/>
                <a:cs typeface="Times New Roman" panose="02020603050405020304" pitchFamily="18" charset="0"/>
              </a:rPr>
              <a:t>, sobre sindicalização de profissionais de agricultura e indústrias rurais de qualquer gênero, que não teve efeito prático quase que nenhum e que atesta a singularidade do Brasil de começar a legislar sobre sindicatos rurais, “da maneira pela qual a grande maioria dos países termina” (CATHARINO, José Martins. Tratado elementar de direito sindical. São Paulo: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LTr</a:t>
            </a:r>
            <a:r>
              <a:rPr lang="pt-BR" sz="1800" dirty="0">
                <a:effectLst/>
                <a:latin typeface="Calibri" panose="020F0502020204030204" pitchFamily="34" charset="0"/>
                <a:ea typeface="Calibri" panose="020F0502020204030204" pitchFamily="34" charset="0"/>
                <a:cs typeface="Times New Roman" panose="02020603050405020304" pitchFamily="18" charset="0"/>
              </a:rPr>
              <a:t>, 1977.).  sentido cooperativista, das funções assistenciais das entidades em benefício dos sócios.</a:t>
            </a:r>
          </a:p>
          <a:p>
            <a:pPr>
              <a:lnSpc>
                <a:spcPct val="107000"/>
              </a:lnSpc>
              <a:spcAft>
                <a:spcPts val="800"/>
              </a:spcAft>
            </a:pPr>
            <a:r>
              <a:rPr lang="pt-BR" sz="1800" b="1" dirty="0">
                <a:effectLst/>
                <a:latin typeface="Calibri" panose="020F0502020204030204" pitchFamily="34" charset="0"/>
                <a:ea typeface="Calibri" panose="020F0502020204030204" pitchFamily="34" charset="0"/>
                <a:cs typeface="Times New Roman" panose="02020603050405020304" pitchFamily="18" charset="0"/>
              </a:rPr>
              <a:t>Lei n. 1.641, de 07.01.1907, conhecida como “Lei Adolfo Gordo</a:t>
            </a:r>
            <a:r>
              <a:rPr lang="pt-BR" sz="1800" dirty="0">
                <a:effectLst/>
                <a:latin typeface="Calibri" panose="020F0502020204030204" pitchFamily="34" charset="0"/>
                <a:ea typeface="Calibri" panose="020F0502020204030204" pitchFamily="34" charset="0"/>
                <a:cs typeface="Times New Roman" panose="02020603050405020304" pitchFamily="18" charset="0"/>
              </a:rPr>
              <a:t>” já previa a expulsão de operários estrangeiros envolvidos em agitações ao declarar em seu artigo 1º que “o estrangeiro que, por qualquer motivo, comprometer a segurança nacional ou a </a:t>
            </a:r>
            <a:r>
              <a:rPr lang="pt-BR" sz="1800" dirty="0" err="1">
                <a:effectLst/>
                <a:latin typeface="Calibri" panose="020F0502020204030204" pitchFamily="34" charset="0"/>
                <a:ea typeface="Calibri" panose="020F0502020204030204" pitchFamily="34" charset="0"/>
                <a:cs typeface="Times New Roman" panose="02020603050405020304" pitchFamily="18" charset="0"/>
              </a:rPr>
              <a:t>tranqüilidade</a:t>
            </a:r>
            <a:r>
              <a:rPr lang="pt-BR" sz="1800" dirty="0">
                <a:effectLst/>
                <a:latin typeface="Calibri" panose="020F0502020204030204" pitchFamily="34" charset="0"/>
                <a:ea typeface="Calibri" panose="020F0502020204030204" pitchFamily="34" charset="0"/>
                <a:cs typeface="Times New Roman" panose="02020603050405020304" pitchFamily="18" charset="0"/>
              </a:rPr>
              <a:t> pública pode ser expulso de parte ou de todo o território nacional.”</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Em abril de 1906, no Rio de Janeiro, realizou-se o 1º. Congresso Operário Brasileiro, no qual foi fundada a Confederação Operária Brasileira (CBO), com motivação política, empenhando-se em greves e campanhas populares. Mencione-se ainda, uma ampla greve no setor têxtil de 1917 ocorrida na capital do país</a:t>
            </a:r>
          </a:p>
          <a:p>
            <a:pPr>
              <a:lnSpc>
                <a:spcPct val="107000"/>
              </a:lnSpc>
              <a:spcAft>
                <a:spcPts val="800"/>
              </a:spcAft>
            </a:pPr>
            <a:r>
              <a:rPr lang="pt-BR" sz="1800" dirty="0">
                <a:effectLst/>
                <a:latin typeface="Calibri" panose="020F0502020204030204" pitchFamily="34" charset="0"/>
                <a:ea typeface="Calibri" panose="020F0502020204030204" pitchFamily="34" charset="0"/>
                <a:cs typeface="Times New Roman" panose="02020603050405020304" pitchFamily="18" charset="0"/>
              </a:rPr>
              <a:t>No plano normativo, a </a:t>
            </a:r>
            <a:r>
              <a:rPr lang="pt-BR" sz="1800" b="1" dirty="0">
                <a:effectLst/>
                <a:latin typeface="Calibri" panose="020F0502020204030204" pitchFamily="34" charset="0"/>
                <a:ea typeface="Calibri" panose="020F0502020204030204" pitchFamily="34" charset="0"/>
                <a:cs typeface="Times New Roman" panose="02020603050405020304" pitchFamily="18" charset="0"/>
              </a:rPr>
              <a:t>Constituição de 1891 </a:t>
            </a:r>
            <a:r>
              <a:rPr lang="pt-BR" sz="1800" dirty="0">
                <a:effectLst/>
                <a:latin typeface="Calibri" panose="020F0502020204030204" pitchFamily="34" charset="0"/>
                <a:ea typeface="Calibri" panose="020F0502020204030204" pitchFamily="34" charset="0"/>
                <a:cs typeface="Times New Roman" panose="02020603050405020304" pitchFamily="18" charset="0"/>
              </a:rPr>
              <a:t>foi omissa quanto à greve. Todavia, o Código Penal de 1890 previa os delitos de coalizão e greve, ainda que pacíficas (arts. 205 e 206)</a:t>
            </a: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buNone/>
            </a:pPr>
            <a:endParaRPr lang="pt-BR" dirty="0"/>
          </a:p>
          <a:p>
            <a:pPr>
              <a:buNone/>
            </a:pPr>
            <a:endParaRPr lang="pt-BR" dirty="0"/>
          </a:p>
          <a:p>
            <a:pPr lvl="0">
              <a:buNone/>
            </a:pPr>
            <a:endParaRPr lang="pt-BR" dirty="0"/>
          </a:p>
          <a:p>
            <a:pPr>
              <a:buNone/>
            </a:pPr>
            <a:endParaRPr lang="pt-BR" dirty="0"/>
          </a:p>
        </p:txBody>
      </p:sp>
      <p:sp>
        <p:nvSpPr>
          <p:cNvPr id="3" name="Título 2"/>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br>
              <a:rPr lang="pt-BR" sz="3200" dirty="0">
                <a:solidFill>
                  <a:schemeClr val="bg2">
                    <a:lumMod val="25000"/>
                  </a:schemeClr>
                </a:solidFill>
                <a:latin typeface="Helvetica" pitchFamily="34" charset="0"/>
              </a:rPr>
            </a:br>
            <a:r>
              <a:rPr lang="pt-BR" sz="3200" dirty="0">
                <a:solidFill>
                  <a:schemeClr val="bg2">
                    <a:lumMod val="25000"/>
                  </a:schemeClr>
                </a:solidFill>
                <a:latin typeface="Helvetica" pitchFamily="34" charset="0"/>
              </a:rPr>
              <a:t>BRASIL: </a:t>
            </a:r>
            <a:r>
              <a:rPr lang="pt-BR" sz="2800" dirty="0">
                <a:solidFill>
                  <a:schemeClr val="bg2">
                    <a:lumMod val="25000"/>
                  </a:schemeClr>
                </a:solidFill>
                <a:latin typeface="Helvetica" pitchFamily="34" charset="0"/>
              </a:rPr>
              <a:t>pré-30 e pensamento conservador</a:t>
            </a:r>
            <a:br>
              <a:rPr lang="pt-BR" sz="2800" dirty="0">
                <a:solidFill>
                  <a:schemeClr val="bg2">
                    <a:lumMod val="25000"/>
                  </a:schemeClr>
                </a:solidFill>
                <a:latin typeface="Helvetica" pitchFamily="34" charset="0"/>
              </a:rPr>
            </a:br>
            <a:endParaRPr lang="pt-BR" sz="2800" dirty="0">
              <a:solidFill>
                <a:schemeClr val="bg2">
                  <a:lumMod val="25000"/>
                </a:schemeClr>
              </a:solidFill>
              <a:latin typeface="Helvetica" pitchFamily="34" charset="0"/>
            </a:endParaRPr>
          </a:p>
        </p:txBody>
      </p:sp>
    </p:spTree>
    <p:extLst>
      <p:ext uri="{BB962C8B-B14F-4D97-AF65-F5344CB8AC3E}">
        <p14:creationId xmlns:p14="http://schemas.microsoft.com/office/powerpoint/2010/main" val="3271138351"/>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7339</TotalTime>
  <Words>15714</Words>
  <Application>Microsoft Office PowerPoint</Application>
  <PresentationFormat>Apresentação na tela (4:3)</PresentationFormat>
  <Paragraphs>518</Paragraphs>
  <Slides>56</Slides>
  <Notes>0</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56</vt:i4>
      </vt:variant>
    </vt:vector>
  </HeadingPairs>
  <TitlesOfParts>
    <vt:vector size="67" baseType="lpstr">
      <vt:lpstr>Arial</vt:lpstr>
      <vt:lpstr>Calibri</vt:lpstr>
      <vt:lpstr>Helvetica</vt:lpstr>
      <vt:lpstr>Lucida Sans Unicode</vt:lpstr>
      <vt:lpstr>Symbol</vt:lpstr>
      <vt:lpstr>Times New Roman</vt:lpstr>
      <vt:lpstr>Trebuchet MS</vt:lpstr>
      <vt:lpstr>Verdana</vt:lpstr>
      <vt:lpstr>Wingdings 2</vt:lpstr>
      <vt:lpstr>Wingdings 3</vt:lpstr>
      <vt:lpstr>Concurso</vt:lpstr>
      <vt:lpstr>CORPORATIVISMO. BRASIL E ESPANHA</vt:lpstr>
      <vt:lpstr> INTRODUÇÃO: premissas do corporativismo </vt:lpstr>
      <vt:lpstr> INTRODUÇÃO </vt:lpstr>
      <vt:lpstr> INTRODUÇÃO </vt:lpstr>
      <vt:lpstr> INTRODUÇÃO </vt:lpstr>
      <vt:lpstr> INTRODUÇÃO </vt:lpstr>
      <vt:lpstr> POR QUE ESTUDAR AS TRANSIÇÕES POLÍTICAS E SINDICAIS </vt:lpstr>
      <vt:lpstr> POR QUE ESTUDAR AS TRANSIÇÕES POLÍTICAS E SINDICAIS </vt:lpstr>
      <vt:lpstr> BRASIL: pré-30 e pensamento conservador </vt:lpstr>
      <vt:lpstr> BRASIL </vt:lpstr>
      <vt:lpstr> BRASIL: revolução de 1930 </vt:lpstr>
      <vt:lpstr> BRASIL: Revolução de 1930 </vt:lpstr>
      <vt:lpstr> BRASIL: Revolução de 1930 </vt:lpstr>
      <vt:lpstr> BRASIL: Revolução de 1930 </vt:lpstr>
      <vt:lpstr> BRASIL: Revolução de 1930 </vt:lpstr>
      <vt:lpstr> BRASIL: Revolução de 1930 </vt:lpstr>
      <vt:lpstr> BRASIL: DEC. 19770, DE 1931 </vt:lpstr>
      <vt:lpstr> BRASIL: DEC. 24.694, DE 1934 </vt:lpstr>
      <vt:lpstr> BRASIL: Constituição 1937 </vt:lpstr>
      <vt:lpstr> BRASIL:DECRETO 1402/39 </vt:lpstr>
      <vt:lpstr> BRASIL: JUSTIÇA DO TRABALHO E PODER NORMATIVO </vt:lpstr>
      <vt:lpstr> BRASIL: CLT E LEGADO VARGAS NAS RELAÇÕES COLETIVAS </vt:lpstr>
      <vt:lpstr> BRASIL: apreciações gerais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lpstr> ESPANHA: DO FRANQUISMO À LIBERDADE SINDICAL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do Túlio</dc:title>
  <dc:creator>Andreza</dc:creator>
  <cp:lastModifiedBy>Túlio Massoni</cp:lastModifiedBy>
  <cp:revision>65</cp:revision>
  <dcterms:created xsi:type="dcterms:W3CDTF">2012-06-24T15:08:17Z</dcterms:created>
  <dcterms:modified xsi:type="dcterms:W3CDTF">2023-04-10T14:21:02Z</dcterms:modified>
</cp:coreProperties>
</file>