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349" r:id="rId3"/>
    <p:sldId id="335" r:id="rId4"/>
    <p:sldId id="348" r:id="rId5"/>
    <p:sldId id="336" r:id="rId6"/>
    <p:sldId id="338" r:id="rId7"/>
    <p:sldId id="339" r:id="rId8"/>
    <p:sldId id="340" r:id="rId9"/>
    <p:sldId id="342" r:id="rId10"/>
    <p:sldId id="258" r:id="rId11"/>
    <p:sldId id="329" r:id="rId12"/>
    <p:sldId id="330" r:id="rId13"/>
    <p:sldId id="283" r:id="rId14"/>
    <p:sldId id="257" r:id="rId15"/>
    <p:sldId id="260" r:id="rId16"/>
    <p:sldId id="362" r:id="rId17"/>
    <p:sldId id="268" r:id="rId18"/>
    <p:sldId id="270" r:id="rId19"/>
    <p:sldId id="273" r:id="rId20"/>
    <p:sldId id="363" r:id="rId21"/>
    <p:sldId id="278" r:id="rId22"/>
    <p:sldId id="279" r:id="rId23"/>
    <p:sldId id="364" r:id="rId24"/>
    <p:sldId id="355" r:id="rId25"/>
    <p:sldId id="276" r:id="rId26"/>
    <p:sldId id="303" r:id="rId27"/>
    <p:sldId id="312" r:id="rId28"/>
    <p:sldId id="305" r:id="rId29"/>
    <p:sldId id="309" r:id="rId30"/>
    <p:sldId id="308" r:id="rId31"/>
    <p:sldId id="310" r:id="rId32"/>
    <p:sldId id="321" r:id="rId33"/>
    <p:sldId id="325" r:id="rId34"/>
    <p:sldId id="326" r:id="rId35"/>
    <p:sldId id="322" r:id="rId36"/>
    <p:sldId id="323" r:id="rId37"/>
    <p:sldId id="365" r:id="rId38"/>
    <p:sldId id="324" r:id="rId39"/>
    <p:sldId id="281" r:id="rId40"/>
    <p:sldId id="282" r:id="rId41"/>
    <p:sldId id="331" r:id="rId42"/>
    <p:sldId id="332" r:id="rId43"/>
    <p:sldId id="285" r:id="rId44"/>
    <p:sldId id="286" r:id="rId45"/>
    <p:sldId id="287" r:id="rId46"/>
    <p:sldId id="288" r:id="rId47"/>
    <p:sldId id="290" r:id="rId48"/>
    <p:sldId id="289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14" r:id="rId62"/>
    <p:sldId id="315" r:id="rId63"/>
    <p:sldId id="316" r:id="rId64"/>
    <p:sldId id="351" r:id="rId65"/>
    <p:sldId id="352" r:id="rId66"/>
    <p:sldId id="353" r:id="rId67"/>
    <p:sldId id="354" r:id="rId68"/>
    <p:sldId id="350" r:id="rId69"/>
    <p:sldId id="358" r:id="rId7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8" d="100"/>
          <a:sy n="78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2CF5298-5E79-4FB9-83CC-7AB11517F0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21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5FF2E-113A-4F6D-A29E-20C478D6CB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942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05FF2E-113A-4F6D-A29E-20C478D6CB99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05FF2E-113A-4F6D-A29E-20C478D6CB99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9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.xml"/><Relationship Id="rId4" Type="http://schemas.openxmlformats.org/officeDocument/2006/relationships/tags" Target="../tags/tag7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>
            <p:custDataLst>
              <p:tags r:id="rId1"/>
            </p:custDataLst>
          </p:nvPr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>
            <p:custDataLst>
              <p:tags r:id="rId4"/>
            </p:custDataLst>
          </p:nvPr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C1370F6-28FD-48BC-B50F-2A27F62621F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A2B055-A1AC-49B3-891D-C9BE0FB4403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242DFC5-A2DF-4D46-9806-118F8559266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52A8BD-F845-483B-8AEB-830DE08C182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E52364-DD54-415B-A9FA-E13790704AD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7" name="Divisa 6"/>
          <p:cNvSpPr/>
          <p:nvPr>
            <p:custDataLst>
              <p:tags r:id="rId6"/>
            </p:custDataLst>
          </p:nvPr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>
            <p:custDataLst>
              <p:tags r:id="rId7"/>
            </p:custDataLst>
          </p:nvPr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  <p:custDataLst>
              <p:tags r:id="rId1"/>
            </p:custDataLst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797861-ADAA-463B-AF0A-63E6A08347F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B8B78D1-118C-4322-8EE5-09051F5C880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A1F965-1779-4CF4-9429-1D84511C858D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86BDF8-9480-49D6-8991-1624F0BEDD6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  <p:custDataLst>
              <p:tags r:id="rId2"/>
            </p:custDataLst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C968A9-B75F-45F5-9BBD-0778B958BA6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  <p:custDataLst>
              <p:tags r:id="rId1"/>
            </p:custDataLst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F5A9BA2-0A3E-4B74-84AF-72460D24CBB7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>
            <p:custDataLst>
              <p:tags r:id="rId10"/>
            </p:custDataLst>
          </p:nvPr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>
            <p:custDataLst>
              <p:tags r:id="rId11"/>
            </p:custDataLst>
          </p:nvPr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>
            <p:custDataLst>
              <p:tags r:id="rId12"/>
            </p:custDataLst>
          </p:nvPr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>
            <p:custDataLst>
              <p:tags r:id="rId16"/>
            </p:custDataLst>
          </p:nvPr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9182238-F986-4E73-939D-6C26FAA6016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tags" Target="../tags/tag119.xml"/><Relationship Id="rId7" Type="http://schemas.openxmlformats.org/officeDocument/2006/relationships/hyperlink" Target="http://www.ccaaa.org/" TargetMode="Externa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tags" Target="../tags/tag124.xml"/><Relationship Id="rId7" Type="http://schemas.openxmlformats.org/officeDocument/2006/relationships/hyperlink" Target="http://www.arsc-audio.org/index.php" TargetMode="Externa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9.xml"/><Relationship Id="rId7" Type="http://schemas.openxmlformats.org/officeDocument/2006/relationships/hyperlink" Target="http://www.amianet.org/" TargetMode="Externa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1.xml"/><Relationship Id="rId4" Type="http://schemas.openxmlformats.org/officeDocument/2006/relationships/tags" Target="../tags/tag1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11.gif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6.xml"/><Relationship Id="rId4" Type="http://schemas.openxmlformats.org/officeDocument/2006/relationships/tags" Target="../tags/tag1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12.jpe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hyperlink" Target="http://www.iasa-web.org/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hyperlink" Target="http://www.iasa-web.org/tc04/index.htm" TargetMode="External"/><Relationship Id="rId5" Type="http://schemas.openxmlformats.org/officeDocument/2006/relationships/hyperlink" Target="http://www.iasa-web.org/icat/index.htm" TargetMode="Externa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gv.br/cpdoc/historal/arq/Entrevista471.pdf" TargetMode="External"/><Relationship Id="rId3" Type="http://schemas.openxmlformats.org/officeDocument/2006/relationships/tags" Target="../tags/tag14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hyperlink" Target="http://www.fiafnet.org/uk/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image" Target="../media/image14.png"/><Relationship Id="rId5" Type="http://schemas.openxmlformats.org/officeDocument/2006/relationships/tags" Target="../tags/tag163.xml"/><Relationship Id="rId10" Type="http://schemas.openxmlformats.org/officeDocument/2006/relationships/image" Target="../media/image13.png"/><Relationship Id="rId4" Type="http://schemas.openxmlformats.org/officeDocument/2006/relationships/tags" Target="../tags/tag162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3.jpe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9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hyperlink" Target="http://www.fiatifta.org/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18.jpe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17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hyperlink" Target="http://www.ica.org/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91.xml"/><Relationship Id="rId7" Type="http://schemas.openxmlformats.org/officeDocument/2006/relationships/hyperlink" Target="http://archives.pia.gov.ph/seapavaa/" TargetMode="Externa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" Type="http://schemas.openxmlformats.org/officeDocument/2006/relationships/tags" Target="../tags/tag2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306.xml"/><Relationship Id="rId2" Type="http://schemas.openxmlformats.org/officeDocument/2006/relationships/tags" Target="../tags/tag305.xml"/><Relationship Id="rId1" Type="http://schemas.openxmlformats.org/officeDocument/2006/relationships/tags" Target="../tags/tag304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" Type="http://schemas.openxmlformats.org/officeDocument/2006/relationships/tags" Target="../tags/tag30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313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" Type="http://schemas.openxmlformats.org/officeDocument/2006/relationships/tags" Target="../tags/tag3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5.jpe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325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5" Type="http://schemas.openxmlformats.org/officeDocument/2006/relationships/hyperlink" Target="http://www.cinemateca.com.br/" TargetMode="Externa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348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352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hyperlink" Target="http://www.youtube.com/watch?v=krT1lX_Dvm0" TargetMode="Externa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12" Type="http://schemas.openxmlformats.org/officeDocument/2006/relationships/hyperlink" Target="http://www.youtube.com/watch?v=lW63SX9-MhQ" TargetMode="External"/><Relationship Id="rId2" Type="http://schemas.openxmlformats.org/officeDocument/2006/relationships/tags" Target="../tags/tag355.xml"/><Relationship Id="rId16" Type="http://schemas.openxmlformats.org/officeDocument/2006/relationships/hyperlink" Target="http://www.fgv.br/cpdoc/historal/arq/Entrevista471.pdf" TargetMode="Externa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hyperlink" Target="http://www.youtube.com/watch?v=ZSExdX0tds4" TargetMode="External"/><Relationship Id="rId5" Type="http://schemas.openxmlformats.org/officeDocument/2006/relationships/tags" Target="../tags/tag358.xml"/><Relationship Id="rId15" Type="http://schemas.openxmlformats.org/officeDocument/2006/relationships/hyperlink" Target="http://www.youtube.com/watch?v=aopdD9Cu-So" TargetMode="Externa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hyperlink" Target="http://www.youtube.com/watch?v=RfglC_l_C-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7" Type="http://schemas.openxmlformats.org/officeDocument/2006/relationships/image" Target="../media/image6.gif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7.xml"/><Relationship Id="rId4" Type="http://schemas.openxmlformats.org/officeDocument/2006/relationships/tags" Target="../tags/tag10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SJ8Lv7GHuB4" TargetMode="External"/><Relationship Id="rId3" Type="http://schemas.openxmlformats.org/officeDocument/2006/relationships/tags" Target="../tags/tag110.xml"/><Relationship Id="rId7" Type="http://schemas.openxmlformats.org/officeDocument/2006/relationships/hyperlink" Target="https://www.youtube.com/watch?v=ObM0drwTshA" TargetMode="Externa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hyperlink" Target="https://www.youtube.com/watch?v=RP7OMTA4gOE" TargetMode="External"/><Relationship Id="rId5" Type="http://schemas.openxmlformats.org/officeDocument/2006/relationships/slideLayout" Target="../slideLayouts/slideLayout2.xml"/><Relationship Id="rId10" Type="http://schemas.openxmlformats.org/officeDocument/2006/relationships/hyperlink" Target="https://www.youtube.com/watch?v=PSZxmZmBfnU&amp;list=PL77CF3793B727C221" TargetMode="External"/><Relationship Id="rId4" Type="http://schemas.openxmlformats.org/officeDocument/2006/relationships/tags" Target="../tags/tag111.xml"/><Relationship Id="rId9" Type="http://schemas.openxmlformats.org/officeDocument/2006/relationships/hyperlink" Target="https://www.youtube.com/watch?v=krT1lX_Dvm0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14.xml"/><Relationship Id="rId7" Type="http://schemas.openxmlformats.org/officeDocument/2006/relationships/hyperlink" Target="http://www.iccrom.org/" TargetMode="Externa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609600" y="1752600"/>
            <a:ext cx="7924800" cy="1676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b="1" dirty="0" smtClean="0">
                <a:cs typeface="Times New Roman" pitchFamily="18" charset="0"/>
              </a:rPr>
              <a:t>Instituições e Associações </a:t>
            </a:r>
            <a:r>
              <a:rPr lang="pt-BR" sz="3200" b="1" dirty="0" smtClean="0">
                <a:cs typeface="Times New Roman" pitchFamily="18" charset="0"/>
              </a:rPr>
              <a:t>preservação </a:t>
            </a:r>
            <a:r>
              <a:rPr lang="pt-BR" sz="3200" b="1" dirty="0" smtClean="0">
                <a:cs typeface="Times New Roman" pitchFamily="18" charset="0"/>
              </a:rPr>
              <a:t>do patrimônio audiovisual</a:t>
            </a:r>
            <a:r>
              <a:rPr lang="pt-BR" dirty="0" smtClean="0"/>
              <a:t> 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592" y="4149080"/>
            <a:ext cx="7518648" cy="122413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400" b="1" dirty="0" smtClean="0"/>
              <a:t>CBD0268 Documentação audiovisual</a:t>
            </a:r>
          </a:p>
          <a:p>
            <a:pPr eaLnBrk="1" hangingPunct="1"/>
            <a:r>
              <a:rPr lang="pt-BR" sz="2400" b="1" dirty="0" err="1" smtClean="0"/>
              <a:t>Profa</a:t>
            </a:r>
            <a:r>
              <a:rPr lang="pt-BR" sz="2400" b="1" dirty="0" smtClean="0"/>
              <a:t> Vânia Lima</a:t>
            </a:r>
          </a:p>
          <a:p>
            <a:pPr eaLnBrk="1" hangingPunct="1"/>
            <a:r>
              <a:rPr lang="pt-BR" sz="2400" b="1" dirty="0" smtClean="0"/>
              <a:t>2014</a:t>
            </a:r>
          </a:p>
          <a:p>
            <a:pPr eaLnBrk="1" hangingPunct="1"/>
            <a:endParaRPr lang="pt-BR" sz="2400" b="1" dirty="0" smtClean="0"/>
          </a:p>
        </p:txBody>
      </p:sp>
      <p:sp>
        <p:nvSpPr>
          <p:cNvPr id="2050" name="Espaço Reservado para Número de Slide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4ED52BFC-C55F-49F5-99CA-8EC3A6AB78C1}" type="slidenum">
              <a:rPr lang="pt-BR" smtClean="0"/>
              <a:pPr/>
              <a:t>1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20166" y="2636912"/>
            <a:ext cx="8500306" cy="318856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>
                <a:cs typeface="Times New Roman" pitchFamily="18" charset="0"/>
              </a:rPr>
              <a:t>Objetivo</a:t>
            </a:r>
            <a:r>
              <a:rPr lang="en-US" sz="2800" dirty="0" smtClean="0">
                <a:cs typeface="Times New Roman" pitchFamily="18" charset="0"/>
              </a:rPr>
              <a:t>: </a:t>
            </a:r>
            <a:r>
              <a:rPr lang="en-US" sz="2800" dirty="0" err="1" smtClean="0">
                <a:cs typeface="Times New Roman" pitchFamily="18" charset="0"/>
              </a:rPr>
              <a:t>assegurar</a:t>
            </a:r>
            <a:r>
              <a:rPr lang="en-US" sz="2800" dirty="0" smtClean="0">
                <a:cs typeface="Times New Roman" pitchFamily="18" charset="0"/>
              </a:rPr>
              <a:t> a </a:t>
            </a:r>
            <a:r>
              <a:rPr lang="en-US" sz="2800" dirty="0" err="1" smtClean="0">
                <a:cs typeface="Times New Roman" pitchFamily="18" charset="0"/>
              </a:rPr>
              <a:t>preservação</a:t>
            </a:r>
            <a:r>
              <a:rPr lang="en-US" sz="2800" dirty="0" smtClean="0">
                <a:cs typeface="Times New Roman" pitchFamily="18" charset="0"/>
              </a:rPr>
              <a:t> do </a:t>
            </a:r>
            <a:r>
              <a:rPr lang="en-US" sz="2800" dirty="0" err="1" smtClean="0">
                <a:cs typeface="Times New Roman" pitchFamily="18" charset="0"/>
              </a:rPr>
              <a:t>som</a:t>
            </a:r>
            <a:r>
              <a:rPr lang="en-US" sz="2800" dirty="0" smtClean="0">
                <a:cs typeface="Times New Roman" pitchFamily="18" charset="0"/>
              </a:rPr>
              <a:t> e </a:t>
            </a:r>
            <a:r>
              <a:rPr lang="en-US" sz="2800" dirty="0" err="1" smtClean="0">
                <a:cs typeface="Times New Roman" pitchFamily="18" charset="0"/>
              </a:rPr>
              <a:t>imagens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em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movimento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para</a:t>
            </a:r>
            <a:r>
              <a:rPr lang="en-US" sz="2800" dirty="0" smtClean="0">
                <a:cs typeface="Times New Roman" pitchFamily="18" charset="0"/>
              </a:rPr>
              <a:t>  </a:t>
            </a:r>
            <a:r>
              <a:rPr lang="en-US" sz="2800" dirty="0" err="1" smtClean="0">
                <a:cs typeface="Times New Roman" pitchFamily="18" charset="0"/>
              </a:rPr>
              <a:t>acesso</a:t>
            </a:r>
            <a:r>
              <a:rPr lang="en-US" sz="2800" dirty="0" smtClean="0">
                <a:cs typeface="Times New Roman" pitchFamily="18" charset="0"/>
              </a:rPr>
              <a:t> e </a:t>
            </a:r>
            <a:r>
              <a:rPr lang="en-US" sz="2800" dirty="0" err="1" smtClean="0">
                <a:cs typeface="Times New Roman" pitchFamily="18" charset="0"/>
              </a:rPr>
              <a:t>uso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pelas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gerações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atuais</a:t>
            </a:r>
            <a:r>
              <a:rPr lang="en-US" sz="2800" dirty="0" smtClean="0">
                <a:cs typeface="Times New Roman" pitchFamily="18" charset="0"/>
              </a:rPr>
              <a:t> e </a:t>
            </a:r>
            <a:r>
              <a:rPr lang="en-US" sz="2800" dirty="0" err="1" smtClean="0">
                <a:cs typeface="Times New Roman" pitchFamily="18" charset="0"/>
              </a:rPr>
              <a:t>futuras</a:t>
            </a:r>
            <a:r>
              <a:rPr lang="en-US" sz="2800" dirty="0" smtClean="0"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cs typeface="Times New Roman" pitchFamily="18" charset="0"/>
              </a:rPr>
              <a:t>Membros</a:t>
            </a:r>
            <a:r>
              <a:rPr lang="en-US" sz="2800" dirty="0" smtClean="0">
                <a:cs typeface="Times New Roman" pitchFamily="18" charset="0"/>
              </a:rPr>
              <a:t>: </a:t>
            </a:r>
            <a:r>
              <a:rPr lang="pt-BR" sz="2800" dirty="0"/>
              <a:t>ARSC </a:t>
            </a:r>
            <a:r>
              <a:rPr lang="pt-BR" sz="2800" dirty="0" smtClean="0"/>
              <a:t>,</a:t>
            </a:r>
            <a:r>
              <a:rPr lang="en-US" sz="2800" dirty="0" smtClean="0">
                <a:cs typeface="Times New Roman" pitchFamily="18" charset="0"/>
              </a:rPr>
              <a:t>FIAF, AMIA, IFLA, IASA</a:t>
            </a:r>
          </a:p>
          <a:p>
            <a:r>
              <a:rPr lang="pt-BR" sz="2400" dirty="0" smtClean="0">
                <a:hlinkClick r:id="rId7"/>
              </a:rPr>
              <a:t>http</a:t>
            </a:r>
            <a:r>
              <a:rPr lang="pt-BR" sz="2400" dirty="0">
                <a:hlinkClick r:id="rId7"/>
              </a:rPr>
              <a:t>://www.ccaaa.org</a:t>
            </a:r>
            <a:endParaRPr lang="pt-BR" sz="2400" dirty="0"/>
          </a:p>
          <a:p>
            <a:pPr marL="109728" indent="0" eaLnBrk="1" hangingPunct="1">
              <a:buNone/>
            </a:pPr>
            <a:endParaRPr lang="en-US" sz="30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sz="3000" dirty="0" smtClean="0">
              <a:cs typeface="Times New Roman" pitchFamily="18" charset="0"/>
            </a:endParaRPr>
          </a:p>
        </p:txBody>
      </p:sp>
      <p:sp>
        <p:nvSpPr>
          <p:cNvPr id="1945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6659BCE2-B3B7-41E1-9449-6F234E817246}" type="slidenum">
              <a:rPr lang="pt-BR" smtClean="0"/>
              <a:pPr/>
              <a:t>10</a:t>
            </a:fld>
            <a:endParaRPr lang="pt-BR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95536" y="1340768"/>
            <a:ext cx="8458200" cy="9906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b="1" dirty="0" smtClean="0">
                <a:cs typeface="Times New Roman" pitchFamily="18" charset="0"/>
              </a:rPr>
              <a:t>Co-</a:t>
            </a:r>
            <a:r>
              <a:rPr lang="en-US" sz="3200" b="1" dirty="0" err="1" smtClean="0">
                <a:cs typeface="Times New Roman" pitchFamily="18" charset="0"/>
              </a:rPr>
              <a:t>ordinating</a:t>
            </a:r>
            <a:r>
              <a:rPr lang="en-US" sz="3200" b="1" dirty="0" smtClean="0">
                <a:cs typeface="Times New Roman" pitchFamily="18" charset="0"/>
              </a:rPr>
              <a:t> Council of Audiovisual Archives Associations (CCAAA</a:t>
            </a:r>
            <a:r>
              <a:rPr lang="pt-BR" sz="3200" b="1" dirty="0" smtClean="0"/>
              <a:t>)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6632"/>
            <a:ext cx="2808312" cy="11233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55576" y="2204864"/>
            <a:ext cx="7772400" cy="3672408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400" dirty="0" smtClean="0"/>
              <a:t>Fundada em 1966 (USA)</a:t>
            </a:r>
          </a:p>
          <a:p>
            <a:pPr algn="just" eaLnBrk="1" hangingPunct="1"/>
            <a:r>
              <a:rPr lang="pt-BR" sz="2400" dirty="0" smtClean="0"/>
              <a:t>Organização sem fins lucrativos  dedicada ao estudo, pesquisa, publicação e a troca de informação sobre todos os aspectos das gravações de som.</a:t>
            </a:r>
          </a:p>
          <a:p>
            <a:pPr algn="just" eaLnBrk="1" hangingPunct="1"/>
            <a:r>
              <a:rPr lang="pt-BR" sz="2400" dirty="0" smtClean="0"/>
              <a:t>Fórum para o desenvolvimento e disseminação da informação discográfica em todos os campos e períodos e em todas as mídias.</a:t>
            </a:r>
          </a:p>
          <a:p>
            <a:pPr lvl="1" eaLnBrk="1" hangingPunct="1">
              <a:buFontTx/>
              <a:buNone/>
            </a:pPr>
            <a:r>
              <a:rPr lang="pt-BR" sz="2400" dirty="0" smtClean="0"/>
              <a:t>			</a:t>
            </a:r>
            <a:r>
              <a:rPr lang="pt-BR" sz="2400" dirty="0" smtClean="0">
                <a:hlinkClick r:id="rId7"/>
              </a:rPr>
              <a:t>http://www.arsc-audio.org</a:t>
            </a:r>
            <a:endParaRPr lang="pt-BR" sz="2400" dirty="0" smtClean="0"/>
          </a:p>
        </p:txBody>
      </p:sp>
      <p:sp>
        <p:nvSpPr>
          <p:cNvPr id="2253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98A0C339-4C17-4707-923D-453218BF7322}" type="slidenum">
              <a:rPr lang="pt-BR" smtClean="0"/>
              <a:pPr/>
              <a:t>11</a:t>
            </a:fld>
            <a:endParaRPr lang="pt-BR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28600" y="1556792"/>
            <a:ext cx="8915400" cy="50405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000" b="1" dirty="0" err="1" smtClean="0"/>
              <a:t>Association</a:t>
            </a:r>
            <a:r>
              <a:rPr lang="pt-BR" sz="3000" b="1" dirty="0" smtClean="0"/>
              <a:t> for </a:t>
            </a:r>
            <a:r>
              <a:rPr lang="pt-BR" sz="3000" b="1" dirty="0" err="1" smtClean="0"/>
              <a:t>Recorded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Sound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Collections</a:t>
            </a:r>
            <a:r>
              <a:rPr lang="pt-BR" sz="3000" b="1" dirty="0" smtClean="0"/>
              <a:t> (</a:t>
            </a:r>
            <a:r>
              <a:rPr lang="pt-BR" sz="3000" b="1" dirty="0" err="1" smtClean="0"/>
              <a:t>ARSC</a:t>
            </a:r>
            <a:r>
              <a:rPr lang="pt-BR" sz="3000" b="1" dirty="0" smtClean="0"/>
              <a:t>)</a:t>
            </a:r>
            <a:br>
              <a:rPr lang="pt-BR" sz="3000" b="1" dirty="0" smtClean="0"/>
            </a:br>
            <a:endParaRPr lang="pt-BR" sz="3000" b="1" dirty="0" smtClean="0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148064" cy="110557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07584" y="1916832"/>
            <a:ext cx="8424936" cy="4248472"/>
          </a:xfrm>
        </p:spPr>
        <p:txBody>
          <a:bodyPr>
            <a:noAutofit/>
          </a:bodyPr>
          <a:lstStyle/>
          <a:p>
            <a:pPr eaLnBrk="1" hangingPunct="1"/>
            <a:r>
              <a:rPr lang="pt-BR" sz="2000" dirty="0" smtClean="0"/>
              <a:t>Associação profissional que procura desenvolver o campo dos arquivos de imagens em movimento, promovendo a cooperação entre indivíduos e as organizações, preocupadas com a aquisição, a preservação, exibição e o uso dos suportes das imagens em movimento. </a:t>
            </a:r>
          </a:p>
          <a:p>
            <a:r>
              <a:rPr lang="en-US" sz="2000" b="1" dirty="0" err="1" smtClean="0"/>
              <a:t>Arquivistas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Imagem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Movimento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err="1"/>
              <a:t>i</a:t>
            </a:r>
            <a:r>
              <a:rPr lang="en-US" sz="2000" dirty="0" err="1" smtClean="0"/>
              <a:t>ndivíduos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responsáveis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preservar</a:t>
            </a:r>
            <a:r>
              <a:rPr lang="en-US" sz="2000" dirty="0" smtClean="0"/>
              <a:t>, </a:t>
            </a:r>
            <a:r>
              <a:rPr lang="en-US" sz="2000" dirty="0" err="1" smtClean="0"/>
              <a:t>restaurar</a:t>
            </a:r>
            <a:r>
              <a:rPr lang="en-US" sz="2000" dirty="0" smtClean="0"/>
              <a:t> e </a:t>
            </a:r>
            <a:r>
              <a:rPr lang="en-US" sz="2000" dirty="0" err="1" smtClean="0"/>
              <a:t>tornar</a:t>
            </a:r>
            <a:r>
              <a:rPr lang="en-US" sz="2000" dirty="0" smtClean="0"/>
              <a:t> </a:t>
            </a:r>
            <a:r>
              <a:rPr lang="en-US" sz="2000" dirty="0" err="1" smtClean="0"/>
              <a:t>acessível</a:t>
            </a:r>
            <a:r>
              <a:rPr lang="en-US" sz="2000" dirty="0" smtClean="0"/>
              <a:t> </a:t>
            </a:r>
            <a:r>
              <a:rPr lang="en-US" sz="2000" dirty="0" err="1" smtClean="0"/>
              <a:t>imagens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movimento</a:t>
            </a:r>
            <a:r>
              <a:rPr lang="en-US" sz="2000" dirty="0" smtClean="0"/>
              <a:t>, </a:t>
            </a:r>
            <a:r>
              <a:rPr lang="en-US" sz="2000" dirty="0" err="1" smtClean="0"/>
              <a:t>incluindo</a:t>
            </a:r>
            <a:r>
              <a:rPr lang="en-US" sz="2000" dirty="0" smtClean="0"/>
              <a:t> </a:t>
            </a:r>
            <a:r>
              <a:rPr lang="en-US" sz="2000" dirty="0" err="1" smtClean="0"/>
              <a:t>filmes</a:t>
            </a:r>
            <a:r>
              <a:rPr lang="en-US" sz="2000" dirty="0" smtClean="0"/>
              <a:t>, </a:t>
            </a:r>
            <a:r>
              <a:rPr lang="en-US" sz="2000" dirty="0" err="1" smtClean="0"/>
              <a:t>programas</a:t>
            </a:r>
            <a:r>
              <a:rPr lang="en-US" sz="2000" dirty="0" smtClean="0"/>
              <a:t> de </a:t>
            </a:r>
            <a:r>
              <a:rPr lang="en-US" sz="2000" dirty="0" err="1" smtClean="0"/>
              <a:t>televisão</a:t>
            </a:r>
            <a:r>
              <a:rPr lang="en-US" sz="2000" dirty="0" smtClean="0"/>
              <a:t>, </a:t>
            </a:r>
            <a:r>
              <a:rPr lang="en-US" sz="2000" dirty="0" err="1" smtClean="0"/>
              <a:t>vídeo</a:t>
            </a:r>
            <a:r>
              <a:rPr lang="en-US" sz="2000" dirty="0" smtClean="0"/>
              <a:t> e </a:t>
            </a:r>
            <a:r>
              <a:rPr lang="en-US" sz="2000" dirty="0" err="1" smtClean="0"/>
              <a:t>formatos</a:t>
            </a:r>
            <a:r>
              <a:rPr lang="en-US" sz="2000" dirty="0" smtClean="0"/>
              <a:t> </a:t>
            </a:r>
            <a:r>
              <a:rPr lang="en-US" sz="2000" dirty="0" err="1" smtClean="0"/>
              <a:t>digitais</a:t>
            </a:r>
            <a:r>
              <a:rPr lang="en-US" sz="2000" dirty="0" smtClean="0"/>
              <a:t>.</a:t>
            </a:r>
          </a:p>
          <a:p>
            <a:r>
              <a:rPr lang="pt-BR" sz="2000" dirty="0" smtClean="0"/>
              <a:t>Como profissionais defendem o </a:t>
            </a:r>
            <a:r>
              <a:rPr lang="pt-BR" sz="2000" dirty="0"/>
              <a:t>reconhecimento de imagens em movimento como importantes recursos educacionais, históricas e </a:t>
            </a:r>
            <a:r>
              <a:rPr lang="pt-BR" sz="2000" dirty="0" smtClean="0"/>
              <a:t>culturais.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pt-BR" sz="2000" dirty="0" smtClean="0"/>
              <a:t>				</a:t>
            </a:r>
            <a:r>
              <a:rPr lang="pt-BR" sz="2000" dirty="0" smtClean="0">
                <a:hlinkClick r:id="rId7"/>
              </a:rPr>
              <a:t> http://www.amianet.org</a:t>
            </a:r>
            <a:endParaRPr lang="pt-BR" sz="2000" dirty="0" smtClean="0"/>
          </a:p>
        </p:txBody>
      </p:sp>
      <p:sp>
        <p:nvSpPr>
          <p:cNvPr id="2355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8A44F9D-E2E7-4A31-BD08-CC301803DEC3}" type="slidenum">
              <a:rPr lang="pt-BR" smtClean="0"/>
              <a:pPr/>
              <a:t>12</a:t>
            </a:fld>
            <a:endParaRPr lang="pt-BR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979712" y="908720"/>
            <a:ext cx="6912768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000" b="1" dirty="0" err="1" smtClean="0"/>
              <a:t>Association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Moving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Image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Archivists</a:t>
            </a:r>
            <a:r>
              <a:rPr lang="pt-BR" sz="3000" b="1" dirty="0" smtClean="0"/>
              <a:t> </a:t>
            </a:r>
            <a:br>
              <a:rPr lang="pt-BR" sz="3000" b="1" dirty="0" smtClean="0"/>
            </a:br>
            <a:r>
              <a:rPr lang="pt-BR" sz="3000" b="1" dirty="0" smtClean="0"/>
              <a:t>(AMIA)</a:t>
            </a:r>
            <a:br>
              <a:rPr lang="pt-BR" sz="3000" b="1" dirty="0" smtClean="0"/>
            </a:br>
            <a:endParaRPr lang="pt-BR" sz="3000" b="1" dirty="0" smtClean="0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330077" cy="167754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916832"/>
            <a:ext cx="8295456" cy="4114800"/>
          </a:xfrm>
        </p:spPr>
        <p:txBody>
          <a:bodyPr/>
          <a:lstStyle/>
          <a:p>
            <a:pPr eaLnBrk="1" hangingPunct="1"/>
            <a:r>
              <a:rPr lang="pt-BR" sz="2400" dirty="0" smtClean="0"/>
              <a:t>Programa de Preservação e Conservação</a:t>
            </a:r>
            <a:r>
              <a:rPr lang="pt-BR" sz="2800" dirty="0" smtClean="0"/>
              <a:t> (</a:t>
            </a:r>
            <a:r>
              <a:rPr lang="pt-BR" sz="2400" dirty="0" smtClean="0"/>
              <a:t>PAC )</a:t>
            </a:r>
            <a:endParaRPr lang="pt-BR" sz="2800" dirty="0" smtClean="0"/>
          </a:p>
          <a:p>
            <a:pPr lvl="1" eaLnBrk="1" hangingPunct="1"/>
            <a:r>
              <a:rPr lang="pt-BR" sz="2400" dirty="0" smtClean="0"/>
              <a:t>Material das bibliotecas em todos os formatos deve ser preservado de forma a tornar o acesso o mais longo possível.</a:t>
            </a:r>
          </a:p>
          <a:p>
            <a:pPr lvl="1" eaLnBrk="1" hangingPunct="1"/>
            <a:r>
              <a:rPr lang="pt-BR" sz="2400" dirty="0" smtClean="0"/>
              <a:t>Novos formatos </a:t>
            </a:r>
            <a:r>
              <a:rPr lang="pt-BR" sz="2800" b="1" dirty="0" smtClean="0"/>
              <a:t>+</a:t>
            </a:r>
            <a:r>
              <a:rPr lang="pt-BR" sz="2400" dirty="0" smtClean="0"/>
              <a:t> desenvolvimento tecnológico </a:t>
            </a:r>
            <a:r>
              <a:rPr lang="pt-BR" sz="2400" dirty="0" smtClean="0">
                <a:sym typeface="Wingdings" pitchFamily="2" charset="2"/>
              </a:rPr>
              <a:t></a:t>
            </a:r>
            <a:r>
              <a:rPr lang="pt-BR" sz="2400" dirty="0" smtClean="0"/>
              <a:t>questão da preservação.</a:t>
            </a:r>
          </a:p>
          <a:p>
            <a:pPr lvl="1" eaLnBrk="1" hangingPunct="1"/>
            <a:r>
              <a:rPr lang="pt-BR" sz="2400" dirty="0" smtClean="0"/>
              <a:t>Preservar é tão importante quanto colecionar, catalogar e tornar disponível.</a:t>
            </a:r>
          </a:p>
          <a:p>
            <a:pPr lvl="1" eaLnBrk="1" hangingPunct="1">
              <a:buFontTx/>
              <a:buNone/>
            </a:pPr>
            <a:r>
              <a:rPr lang="pt-BR" sz="2400" dirty="0" smtClean="0"/>
              <a:t>				 http://www.ifla.org</a:t>
            </a:r>
          </a:p>
          <a:p>
            <a:pPr lvl="1" eaLnBrk="1" hangingPunct="1"/>
            <a:endParaRPr lang="pt-BR" sz="2400" dirty="0" smtClean="0"/>
          </a:p>
        </p:txBody>
      </p:sp>
      <p:sp>
        <p:nvSpPr>
          <p:cNvPr id="2457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C41A813-4FFD-466C-BC69-7BF561D12538}" type="slidenum">
              <a:rPr lang="pt-BR" smtClean="0"/>
              <a:pPr/>
              <a:t>13</a:t>
            </a:fld>
            <a:endParaRPr lang="pt-BR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123728" y="404664"/>
            <a:ext cx="6552728" cy="1143000"/>
          </a:xfrm>
        </p:spPr>
        <p:txBody>
          <a:bodyPr/>
          <a:lstStyle/>
          <a:p>
            <a:pPr algn="l" eaLnBrk="1" hangingPunct="1"/>
            <a:r>
              <a:rPr lang="pt-BR" sz="3000" b="1" dirty="0" err="1" smtClean="0">
                <a:cs typeface="Times New Roman" pitchFamily="18" charset="0"/>
              </a:rPr>
              <a:t>International</a:t>
            </a:r>
            <a:r>
              <a:rPr lang="pt-BR" sz="3000" b="1" dirty="0" smtClean="0">
                <a:cs typeface="Times New Roman" pitchFamily="18" charset="0"/>
              </a:rPr>
              <a:t> </a:t>
            </a:r>
            <a:r>
              <a:rPr lang="pt-BR" sz="3000" b="1" dirty="0" err="1" smtClean="0">
                <a:cs typeface="Times New Roman" pitchFamily="18" charset="0"/>
              </a:rPr>
              <a:t>Federation</a:t>
            </a:r>
            <a:r>
              <a:rPr lang="pt-BR" sz="3000" b="1" dirty="0" smtClean="0">
                <a:cs typeface="Times New Roman" pitchFamily="18" charset="0"/>
              </a:rPr>
              <a:t> </a:t>
            </a:r>
            <a:r>
              <a:rPr lang="pt-BR" sz="3000" b="1" dirty="0" err="1" smtClean="0">
                <a:cs typeface="Times New Roman" pitchFamily="18" charset="0"/>
              </a:rPr>
              <a:t>of</a:t>
            </a:r>
            <a:r>
              <a:rPr lang="pt-BR" sz="3000" b="1" dirty="0" smtClean="0">
                <a:cs typeface="Times New Roman" pitchFamily="18" charset="0"/>
              </a:rPr>
              <a:t> Library </a:t>
            </a:r>
            <a:r>
              <a:rPr lang="pt-BR" sz="3000" b="1" dirty="0" err="1" smtClean="0">
                <a:cs typeface="Times New Roman" pitchFamily="18" charset="0"/>
              </a:rPr>
              <a:t>Association</a:t>
            </a:r>
            <a:r>
              <a:rPr lang="pt-BR" sz="3000" dirty="0" smtClean="0"/>
              <a:t> </a:t>
            </a:r>
            <a:r>
              <a:rPr lang="pt-BR" sz="3000" b="1" dirty="0" smtClean="0"/>
              <a:t>(IFLA)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1470660" cy="16078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628800"/>
            <a:ext cx="8799512" cy="4608512"/>
          </a:xfrm>
        </p:spPr>
        <p:txBody>
          <a:bodyPr>
            <a:normAutofit fontScale="92500" lnSpcReduction="10000"/>
          </a:bodyPr>
          <a:lstStyle/>
          <a:p>
            <a:r>
              <a:rPr lang="pt-BR" sz="2200" b="1" dirty="0" smtClean="0"/>
              <a:t>Objetivos :</a:t>
            </a:r>
          </a:p>
          <a:p>
            <a:pPr lvl="1"/>
            <a:r>
              <a:rPr lang="pt-BR" sz="2200" dirty="0" smtClean="0"/>
              <a:t>Cooperação </a:t>
            </a:r>
            <a:r>
              <a:rPr lang="pt-BR" sz="2200" dirty="0"/>
              <a:t>internacional entre arquivos que preservem registros sonoros e documentos audiovisuais. Suporte para</a:t>
            </a:r>
            <a:r>
              <a:rPr lang="pt-BR" sz="2000" dirty="0"/>
              <a:t>:</a:t>
            </a:r>
          </a:p>
          <a:p>
            <a:pPr lvl="2"/>
            <a:r>
              <a:rPr lang="en-US" sz="2200" dirty="0" err="1"/>
              <a:t>Aquisição</a:t>
            </a:r>
            <a:r>
              <a:rPr lang="en-US" sz="2200" dirty="0"/>
              <a:t> e </a:t>
            </a:r>
            <a:r>
              <a:rPr lang="en-US" sz="2200" dirty="0" err="1"/>
              <a:t>Permuta</a:t>
            </a:r>
            <a:r>
              <a:rPr lang="en-US" sz="2200" dirty="0"/>
              <a:t> </a:t>
            </a:r>
            <a:endParaRPr lang="pt-BR" sz="2200" dirty="0"/>
          </a:p>
          <a:p>
            <a:pPr lvl="2"/>
            <a:r>
              <a:rPr lang="en-US" sz="2200" dirty="0" err="1"/>
              <a:t>Documentação</a:t>
            </a:r>
            <a:r>
              <a:rPr lang="en-US" sz="2200" dirty="0"/>
              <a:t> e </a:t>
            </a:r>
            <a:r>
              <a:rPr lang="en-US" sz="2200" dirty="0" err="1"/>
              <a:t>Metadados</a:t>
            </a:r>
            <a:endParaRPr lang="pt-BR" sz="2200" dirty="0"/>
          </a:p>
          <a:p>
            <a:pPr lvl="2"/>
            <a:r>
              <a:rPr lang="en-US" sz="2200" dirty="0" err="1"/>
              <a:t>Recuperação</a:t>
            </a:r>
            <a:r>
              <a:rPr lang="en-US" sz="2200" dirty="0"/>
              <a:t> e </a:t>
            </a:r>
            <a:r>
              <a:rPr lang="en-US" sz="2200" dirty="0" err="1"/>
              <a:t>acesso</a:t>
            </a:r>
            <a:r>
              <a:rPr lang="en-US" sz="2200" dirty="0"/>
              <a:t> </a:t>
            </a:r>
            <a:endParaRPr lang="pt-BR" sz="2200" dirty="0"/>
          </a:p>
          <a:p>
            <a:pPr lvl="2"/>
            <a:r>
              <a:rPr lang="en-US" sz="2200" dirty="0" err="1"/>
              <a:t>Direito</a:t>
            </a:r>
            <a:r>
              <a:rPr lang="en-US" sz="2200" dirty="0"/>
              <a:t> </a:t>
            </a:r>
            <a:r>
              <a:rPr lang="en-US" sz="2200" dirty="0" err="1"/>
              <a:t>autoral</a:t>
            </a:r>
            <a:r>
              <a:rPr lang="en-US" sz="2200" dirty="0"/>
              <a:t> e </a:t>
            </a:r>
            <a:r>
              <a:rPr lang="en-US" sz="2200" dirty="0" err="1"/>
              <a:t>Ética</a:t>
            </a:r>
            <a:endParaRPr lang="pt-BR" sz="2200" dirty="0"/>
          </a:p>
          <a:p>
            <a:pPr lvl="2"/>
            <a:r>
              <a:rPr lang="en-US" sz="2200" dirty="0" err="1"/>
              <a:t>Conservação</a:t>
            </a:r>
            <a:r>
              <a:rPr lang="en-US" sz="2200" dirty="0"/>
              <a:t> e </a:t>
            </a:r>
            <a:r>
              <a:rPr lang="en-US" sz="2200" dirty="0" err="1"/>
              <a:t>Preservação</a:t>
            </a:r>
            <a:r>
              <a:rPr lang="en-US" sz="2200" dirty="0"/>
              <a:t> </a:t>
            </a:r>
            <a:endParaRPr lang="pt-BR" sz="2200" dirty="0"/>
          </a:p>
          <a:p>
            <a:pPr lvl="2"/>
            <a:r>
              <a:rPr lang="pt-BR" sz="2200" dirty="0"/>
              <a:t>Pesquisa e </a:t>
            </a:r>
            <a:r>
              <a:rPr lang="pt-BR" sz="2200" dirty="0" smtClean="0"/>
              <a:t>Publicações</a:t>
            </a:r>
          </a:p>
          <a:p>
            <a:r>
              <a:rPr lang="pt-BR" sz="2200" dirty="0" smtClean="0">
                <a:sym typeface="Wingdings" pitchFamily="2" charset="2"/>
              </a:rPr>
              <a:t></a:t>
            </a:r>
            <a:r>
              <a:rPr lang="pt-BR" sz="2200" dirty="0" smtClean="0"/>
              <a:t> 400 </a:t>
            </a:r>
            <a:r>
              <a:rPr lang="pt-BR" sz="2200" dirty="0"/>
              <a:t>membros </a:t>
            </a:r>
            <a:r>
              <a:rPr lang="pt-BR" sz="2200" dirty="0" smtClean="0"/>
              <a:t>(a FGV) em </a:t>
            </a:r>
            <a:r>
              <a:rPr lang="pt-BR" sz="2200" dirty="0"/>
              <a:t>60 </a:t>
            </a:r>
            <a:r>
              <a:rPr lang="pt-BR" sz="2200" dirty="0" smtClean="0"/>
              <a:t>países (arquivos </a:t>
            </a:r>
            <a:r>
              <a:rPr lang="pt-BR" sz="2200" dirty="0"/>
              <a:t>audiovisuais distintos, para todos os tipos de registros </a:t>
            </a:r>
            <a:r>
              <a:rPr lang="pt-BR" sz="2200" dirty="0" smtClean="0"/>
              <a:t>sonoros: históricos</a:t>
            </a:r>
            <a:r>
              <a:rPr lang="pt-BR" sz="2200" dirty="0"/>
              <a:t>, literários, folclóricos, entrevistas de história oral, produções teatrais, sons médicos, linguísticos e de dialetos e também para finalidades </a:t>
            </a:r>
            <a:r>
              <a:rPr lang="pt-BR" sz="2200" dirty="0" smtClean="0"/>
              <a:t>forenses).</a:t>
            </a:r>
            <a:endParaRPr lang="pt-BR" sz="2200" dirty="0"/>
          </a:p>
          <a:p>
            <a:pPr marL="630936" lvl="2" indent="0">
              <a:buNone/>
            </a:pPr>
            <a:endParaRPr lang="pt-BR" sz="2200" dirty="0"/>
          </a:p>
          <a:p>
            <a:pPr eaLnBrk="1" hangingPunct="1">
              <a:lnSpc>
                <a:spcPct val="90000"/>
              </a:lnSpc>
            </a:pPr>
            <a:endParaRPr lang="pt-BR" sz="2400" dirty="0" smtClean="0"/>
          </a:p>
        </p:txBody>
      </p:sp>
      <p:sp>
        <p:nvSpPr>
          <p:cNvPr id="2560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8B644B9-3882-48DE-8DF2-65AF17A56781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07504" y="908720"/>
            <a:ext cx="8839200" cy="72008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cs typeface="Times New Roman" pitchFamily="18" charset="0"/>
              </a:rPr>
              <a:t>International Association of Sound and Audiovisual Archives (IASA)</a:t>
            </a:r>
            <a:r>
              <a:rPr lang="pt-BR" sz="2200" dirty="0" smtClean="0"/>
              <a:t> (1969 - Amsterdam</a:t>
            </a:r>
            <a:r>
              <a:rPr lang="pt-BR" sz="2200" dirty="0"/>
              <a:t>)</a:t>
            </a:r>
            <a:r>
              <a:rPr lang="pt-BR" sz="2700" dirty="0"/>
              <a:t/>
            </a:r>
            <a:br>
              <a:rPr lang="pt-BR" sz="2700" dirty="0"/>
            </a:br>
            <a:endParaRPr lang="pt-BR" sz="2700" dirty="0" smtClean="0"/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8992"/>
            <a:ext cx="5976664" cy="6957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23528" y="476672"/>
            <a:ext cx="8534400" cy="5334000"/>
          </a:xfrm>
        </p:spPr>
        <p:txBody>
          <a:bodyPr>
            <a:normAutofit fontScale="85000" lnSpcReduction="20000"/>
          </a:bodyPr>
          <a:lstStyle/>
          <a:p>
            <a:pPr algn="just" eaLnBrk="1" hangingPunct="1"/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Possui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comitês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seções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forças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tarefa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que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funcionam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como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fórum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para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informação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discussão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trabalho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em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áreas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cs typeface="Times New Roman" pitchFamily="18" charset="0"/>
              </a:rPr>
              <a:t>específicas</a:t>
            </a:r>
            <a:r>
              <a:rPr lang="en-US" sz="26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 lvl="1" algn="just" eaLnBrk="1" hangingPunct="1"/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Seção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para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Arquivos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Nacionais</a:t>
            </a:r>
            <a:endParaRPr lang="en-US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 algn="just" eaLnBrk="1" hangingPunct="1"/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Seção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para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Arquivos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Sonoros</a:t>
            </a:r>
            <a:r>
              <a:rPr lang="en-US" b="1" dirty="0" smtClean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cs typeface="Times New Roman" pitchFamily="18" charset="0"/>
              </a:rPr>
              <a:t>Rádio</a:t>
            </a:r>
            <a:endParaRPr lang="en-US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r>
              <a:rPr lang="en-US" b="1" dirty="0" err="1">
                <a:solidFill>
                  <a:srgbClr val="000000"/>
                </a:solidFill>
                <a:cs typeface="Times New Roman" pitchFamily="18" charset="0"/>
              </a:rPr>
              <a:t>Seção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Times New Roman" pitchFamily="18" charset="0"/>
              </a:rPr>
              <a:t>para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cs typeface="Times New Roman" pitchFamily="18" charset="0"/>
              </a:rPr>
              <a:t>Arquivos</a:t>
            </a:r>
            <a:r>
              <a:rPr lang="en-US" b="1" dirty="0">
                <a:solidFill>
                  <a:srgbClr val="000000"/>
                </a:solidFill>
                <a:cs typeface="Times New Roman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cs typeface="Times New Roman" pitchFamily="18" charset="0"/>
              </a:rPr>
              <a:t>Pesquisa</a:t>
            </a:r>
            <a:endParaRPr lang="en-US" b="1" dirty="0"/>
          </a:p>
          <a:p>
            <a:pPr lvl="1"/>
            <a:r>
              <a:rPr lang="en-US" b="1" dirty="0" err="1"/>
              <a:t>Comitê</a:t>
            </a:r>
            <a:r>
              <a:rPr lang="en-US" b="1" dirty="0"/>
              <a:t> de </a:t>
            </a:r>
            <a:r>
              <a:rPr lang="en-US" b="1" dirty="0" err="1"/>
              <a:t>Catalogação</a:t>
            </a:r>
            <a:r>
              <a:rPr lang="en-US" b="1" dirty="0"/>
              <a:t> e </a:t>
            </a:r>
            <a:r>
              <a:rPr lang="en-US" b="1" dirty="0" err="1"/>
              <a:t>Documentação</a:t>
            </a:r>
            <a:endParaRPr lang="en-US" dirty="0"/>
          </a:p>
          <a:p>
            <a:pPr lvl="1"/>
            <a:r>
              <a:rPr lang="pt-BR" b="1" dirty="0"/>
              <a:t>Comitê de Discografia</a:t>
            </a:r>
            <a:endParaRPr lang="pt-BR" dirty="0"/>
          </a:p>
          <a:p>
            <a:pPr lvl="1"/>
            <a:r>
              <a:rPr lang="pt-BR" b="1" dirty="0"/>
              <a:t>Comitê </a:t>
            </a:r>
            <a:r>
              <a:rPr lang="pt-BR" b="1" dirty="0" smtClean="0"/>
              <a:t>Técnico</a:t>
            </a:r>
          </a:p>
          <a:p>
            <a:r>
              <a:rPr lang="pt-BR" sz="2400" b="1" dirty="0"/>
              <a:t>Publicações</a:t>
            </a:r>
          </a:p>
          <a:p>
            <a:pPr lvl="1"/>
            <a:r>
              <a:rPr lang="pt-BR" b="1" dirty="0">
                <a:solidFill>
                  <a:srgbClr val="000000"/>
                </a:solidFill>
                <a:cs typeface="Times New Roman" pitchFamily="18" charset="0"/>
              </a:rPr>
              <a:t>“</a:t>
            </a:r>
            <a:r>
              <a:rPr lang="pt-BR" dirty="0">
                <a:solidFill>
                  <a:srgbClr val="000000"/>
                </a:solidFill>
                <a:cs typeface="Times New Roman" pitchFamily="18" charset="0"/>
              </a:rPr>
              <a:t>The IASA </a:t>
            </a:r>
            <a:r>
              <a:rPr lang="pt-BR" dirty="0" err="1">
                <a:solidFill>
                  <a:srgbClr val="000000"/>
                </a:solidFill>
                <a:cs typeface="Times New Roman" pitchFamily="18" charset="0"/>
              </a:rPr>
              <a:t>Cataloguing</a:t>
            </a:r>
            <a:r>
              <a:rPr lang="pt-BR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cs typeface="Times New Roman" pitchFamily="18" charset="0"/>
              </a:rPr>
              <a:t>Rules</a:t>
            </a:r>
            <a:r>
              <a:rPr lang="pt-BR" dirty="0">
                <a:solidFill>
                  <a:srgbClr val="000000"/>
                </a:solidFill>
                <a:cs typeface="Times New Roman" pitchFamily="18" charset="0"/>
              </a:rPr>
              <a:t>”: manual para descrição de registros sonoros e meios </a:t>
            </a:r>
            <a:r>
              <a:rPr lang="pt-BR" dirty="0" err="1">
                <a:solidFill>
                  <a:srgbClr val="000000"/>
                </a:solidFill>
                <a:cs typeface="Times New Roman" pitchFamily="18" charset="0"/>
              </a:rPr>
              <a:t>audiovisuai</a:t>
            </a:r>
            <a:r>
              <a:rPr lang="pt-BR" dirty="0">
                <a:solidFill>
                  <a:srgbClr val="000000"/>
                </a:solidFill>
                <a:cs typeface="Times New Roman" pitchFamily="18" charset="0"/>
              </a:rPr>
              <a:t> relacionados </a:t>
            </a:r>
            <a:r>
              <a:rPr lang="pt-BR" dirty="0">
                <a:cs typeface="Times New Roman" pitchFamily="18" charset="0"/>
                <a:hlinkClick r:id="rId5"/>
              </a:rPr>
              <a:t>http://www.iasa-web.org/icat/index.htm</a:t>
            </a:r>
            <a:endParaRPr lang="pt-BR" dirty="0">
              <a:cs typeface="Times New Roman" pitchFamily="18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IASA Journal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“Guidelines on the Production and Preservation of Digital Audio Objects”  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  <a:hlinkClick r:id="rId6"/>
              </a:rPr>
              <a:t>http://www.iasa-web.org/tc04/index.htm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“The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Safeguarding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of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the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Audio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Heritage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: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Ethics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,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Principles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and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Preservation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 </a:t>
            </a:r>
            <a:r>
              <a:rPr lang="pt-BR" dirty="0" err="1">
                <a:solidFill>
                  <a:srgbClr val="3E2052"/>
                </a:solidFill>
                <a:cs typeface="Arial" pitchFamily="34" charset="0"/>
              </a:rPr>
              <a:t>Strategy</a:t>
            </a:r>
            <a:r>
              <a:rPr lang="pt-BR" dirty="0">
                <a:solidFill>
                  <a:srgbClr val="3E2052"/>
                </a:solidFill>
                <a:cs typeface="Arial" pitchFamily="34" charset="0"/>
              </a:rPr>
              <a:t>”</a:t>
            </a:r>
          </a:p>
          <a:p>
            <a:pPr lvl="4">
              <a:buNone/>
            </a:pPr>
            <a:r>
              <a:rPr lang="pt-BR" sz="2400" dirty="0">
                <a:hlinkClick r:id="rId7"/>
              </a:rPr>
              <a:t>http://www.iasa-web.org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endParaRPr lang="pt-BR" dirty="0"/>
          </a:p>
          <a:p>
            <a:pPr lvl="1" algn="just" eaLnBrk="1" hangingPunct="1"/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2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C22446D0-4936-45B3-97C0-C9FC7224927F}" type="slidenum">
              <a:rPr lang="pt-BR" smtClean="0"/>
              <a:pPr/>
              <a:t>15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986BDF8-9480-49D6-8991-1624F0BEDD6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3" name="Retângulo 2"/>
          <p:cNvSpPr/>
          <p:nvPr>
            <p:custDataLst>
              <p:tags r:id="rId3"/>
            </p:custDataLst>
          </p:nvPr>
        </p:nvSpPr>
        <p:spPr>
          <a:xfrm>
            <a:off x="287016" y="1484784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RIBEIRO, Darcy. </a:t>
            </a:r>
            <a:r>
              <a:rPr lang="pt-BR" sz="1600" i="1" dirty="0"/>
              <a:t>Darcy Ribeiro (depoimento, 1978). </a:t>
            </a:r>
            <a:r>
              <a:rPr lang="pt-BR" sz="1600" dirty="0"/>
              <a:t>Rio de</a:t>
            </a:r>
          </a:p>
          <a:p>
            <a:r>
              <a:rPr lang="pt-BR" sz="1600" dirty="0"/>
              <a:t>Janeiro, </a:t>
            </a:r>
            <a:r>
              <a:rPr lang="pt-BR" sz="1600" dirty="0" err="1"/>
              <a:t>CPDOC</a:t>
            </a:r>
            <a:r>
              <a:rPr lang="pt-BR" sz="1600" dirty="0"/>
              <a:t>, 2010. 61 p.</a:t>
            </a:r>
          </a:p>
        </p:txBody>
      </p:sp>
      <p:sp>
        <p:nvSpPr>
          <p:cNvPr id="4" name="Retângulo 3"/>
          <p:cNvSpPr/>
          <p:nvPr>
            <p:custDataLst>
              <p:tags r:id="rId4"/>
            </p:custDataLst>
          </p:nvPr>
        </p:nvSpPr>
        <p:spPr>
          <a:xfrm>
            <a:off x="150140" y="610796"/>
            <a:ext cx="88569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FUNDAÇÃO </a:t>
            </a:r>
            <a:r>
              <a:rPr lang="pt-BR" sz="1600" dirty="0" smtClean="0"/>
              <a:t>GETÚLIO </a:t>
            </a:r>
            <a:r>
              <a:rPr lang="pt-BR" sz="1600" dirty="0"/>
              <a:t>VARGAS</a:t>
            </a:r>
          </a:p>
          <a:p>
            <a:r>
              <a:rPr lang="pt-BR" sz="1600" dirty="0"/>
              <a:t>CENTRO DE PESQUISA E DOCUMENTAÇÃO DE</a:t>
            </a:r>
          </a:p>
          <a:p>
            <a:r>
              <a:rPr lang="pt-BR" sz="1600" dirty="0"/>
              <a:t>HISTÓRIA CONTEMPORÂNEA DO BRASIL (</a:t>
            </a:r>
            <a:r>
              <a:rPr lang="pt-BR" sz="1600" dirty="0" err="1"/>
              <a:t>CPDOC</a:t>
            </a:r>
            <a:r>
              <a:rPr lang="pt-BR" sz="2000" dirty="0"/>
              <a:t>)</a:t>
            </a:r>
          </a:p>
        </p:txBody>
      </p:sp>
      <p:sp>
        <p:nvSpPr>
          <p:cNvPr id="5" name="Retângulo 4"/>
          <p:cNvSpPr/>
          <p:nvPr>
            <p:custDataLst>
              <p:tags r:id="rId5"/>
            </p:custDataLst>
          </p:nvPr>
        </p:nvSpPr>
        <p:spPr>
          <a:xfrm>
            <a:off x="683568" y="2060848"/>
            <a:ext cx="81987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tipo de entrevista: temática</a:t>
            </a:r>
          </a:p>
          <a:p>
            <a:r>
              <a:rPr lang="pt-BR" sz="1800" dirty="0"/>
              <a:t>entrevistador(es): Carla Costa; Maria Clara Mariani; Maria Tereza Lopes; Márcia Bandeira de</a:t>
            </a:r>
          </a:p>
          <a:p>
            <a:r>
              <a:rPr lang="nn-NO" sz="1800" dirty="0"/>
              <a:t>Mello Leite Ariela; Tjerk Franken</a:t>
            </a:r>
          </a:p>
          <a:p>
            <a:r>
              <a:rPr lang="pt-BR" sz="1800" dirty="0"/>
              <a:t>levantamento de dados: Patrícia Campos de Sousa</a:t>
            </a:r>
          </a:p>
          <a:p>
            <a:r>
              <a:rPr lang="pt-BR" sz="1800" dirty="0"/>
              <a:t>pesquisa e elaboração do roteiro: Equipe</a:t>
            </a:r>
          </a:p>
          <a:p>
            <a:r>
              <a:rPr lang="pt-BR" sz="1800" dirty="0"/>
              <a:t>sumário: Equipe</a:t>
            </a:r>
          </a:p>
          <a:p>
            <a:r>
              <a:rPr lang="pt-BR" sz="1800" dirty="0"/>
              <a:t>técnico de gravação: </a:t>
            </a:r>
            <a:r>
              <a:rPr lang="pt-BR" sz="1800" dirty="0" err="1"/>
              <a:t>Clodomir</a:t>
            </a:r>
            <a:r>
              <a:rPr lang="pt-BR" sz="1800" dirty="0"/>
              <a:t> Oliveira Gomes</a:t>
            </a:r>
          </a:p>
          <a:p>
            <a:r>
              <a:rPr lang="pt-BR" sz="1800" dirty="0"/>
              <a:t>local: Rio de Janeiro - RJ - Brasil</a:t>
            </a:r>
          </a:p>
          <a:p>
            <a:r>
              <a:rPr lang="pt-BR" sz="1800" dirty="0"/>
              <a:t>data: 15/02/1978 a 22/02/1978</a:t>
            </a:r>
          </a:p>
          <a:p>
            <a:r>
              <a:rPr lang="pt-BR" sz="1800" dirty="0"/>
              <a:t>duração: 2h 15min</a:t>
            </a:r>
          </a:p>
          <a:p>
            <a:r>
              <a:rPr lang="pt-BR" sz="1800" dirty="0"/>
              <a:t>fitas cassete: 02</a:t>
            </a:r>
          </a:p>
          <a:p>
            <a:r>
              <a:rPr lang="pt-BR" sz="1800" dirty="0"/>
              <a:t>páginas</a:t>
            </a:r>
            <a:r>
              <a:rPr lang="pt-BR" sz="1800" dirty="0" smtClean="0"/>
              <a:t>: 61  </a:t>
            </a:r>
          </a:p>
          <a:p>
            <a:r>
              <a:rPr lang="pt-BR" sz="1800" dirty="0" smtClean="0"/>
              <a:t> </a:t>
            </a:r>
            <a:r>
              <a:rPr lang="pt-BR" sz="1800" dirty="0" smtClean="0">
                <a:hlinkClick r:id="rId8"/>
              </a:rPr>
              <a:t>http://www.fgv.br/cpdoc/historal/arq/Entrevista471.pdf</a:t>
            </a:r>
            <a:endParaRPr lang="pt-BR" sz="1800" dirty="0" smtClean="0"/>
          </a:p>
          <a:p>
            <a:endParaRPr lang="pt-BR" sz="1800" dirty="0"/>
          </a:p>
        </p:txBody>
      </p:sp>
      <p:sp>
        <p:nvSpPr>
          <p:cNvPr id="6" name="CaixaDeTexto 5"/>
          <p:cNvSpPr txBox="1"/>
          <p:nvPr>
            <p:custDataLst>
              <p:tags r:id="rId6"/>
            </p:custDataLst>
          </p:nvPr>
        </p:nvSpPr>
        <p:spPr>
          <a:xfrm>
            <a:off x="150500" y="149131"/>
            <a:ext cx="8597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4"/>
                </a:solidFill>
                <a:latin typeface="+mj-lt"/>
              </a:rPr>
              <a:t>Exemplo de ficha técnica memória oral do CPDOC/FGV </a:t>
            </a:r>
            <a:endParaRPr lang="pt-BR" dirty="0">
              <a:solidFill>
                <a:schemeClr val="accent4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43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51520" y="980728"/>
            <a:ext cx="8424936" cy="4971256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/>
              <a:t>Fundada em Paris (1938)</a:t>
            </a:r>
          </a:p>
          <a:p>
            <a:r>
              <a:rPr lang="fr-FR" sz="2800" dirty="0" smtClean="0"/>
              <a:t>Reúne instituições que consagram suas atividades à salvaguarda de filmes, considerados tanto como obras de arte como documentos históricos. </a:t>
            </a:r>
            <a:endParaRPr lang="pt-BR" sz="2800" dirty="0" smtClean="0"/>
          </a:p>
          <a:p>
            <a:pPr algn="just" eaLnBrk="1" hangingPunct="1"/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150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instituições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em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77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países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que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colecionam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restauram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exibem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filmes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e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realizam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  <a:cs typeface="Times New Roman" pitchFamily="18" charset="0"/>
              </a:rPr>
              <a:t>documentação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do cinema.</a:t>
            </a:r>
          </a:p>
          <a:p>
            <a:pPr algn="just" eaLnBrk="1" hangingPunct="1">
              <a:buFontTx/>
              <a:buNone/>
            </a:pPr>
            <a:r>
              <a:rPr lang="en-US" sz="2800" b="1" dirty="0" smtClean="0">
                <a:cs typeface="Times New Roman" pitchFamily="18" charset="0"/>
              </a:rPr>
              <a:t>	</a:t>
            </a:r>
            <a:r>
              <a:rPr lang="en-US" sz="2800" b="1" dirty="0" smtClean="0">
                <a:cs typeface="Times New Roman" pitchFamily="18" charset="0"/>
                <a:hlinkClick r:id="rId6"/>
              </a:rPr>
              <a:t>http://www.fiafnet.org/uk/</a:t>
            </a:r>
            <a:endParaRPr lang="pt-BR" sz="2800" dirty="0" smtClean="0"/>
          </a:p>
          <a:p>
            <a:pPr eaLnBrk="1" hangingPunct="1"/>
            <a:endParaRPr lang="pt-BR" sz="2800" dirty="0" smtClean="0"/>
          </a:p>
        </p:txBody>
      </p:sp>
      <p:sp>
        <p:nvSpPr>
          <p:cNvPr id="3379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697EF4A0-9BBD-41FE-963B-A62C454A4D49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07504" y="188640"/>
            <a:ext cx="8839200" cy="64807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cs typeface="Times New Roman" pitchFamily="18" charset="0"/>
              </a:rPr>
              <a:t>International Federation of Film Archives (FIAF)</a:t>
            </a:r>
            <a:r>
              <a:rPr lang="pt-BR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268760"/>
            <a:ext cx="8568952" cy="45720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600" dirty="0" smtClean="0"/>
              <a:t>Estabelecer um código </a:t>
            </a:r>
            <a:r>
              <a:rPr lang="pt-BR" sz="2600" dirty="0" smtClean="0"/>
              <a:t>de ética para preservação de </a:t>
            </a:r>
            <a:r>
              <a:rPr lang="pt-BR" sz="2600" dirty="0" smtClean="0"/>
              <a:t>filmes.</a:t>
            </a:r>
          </a:p>
          <a:p>
            <a:pPr algn="just"/>
            <a:r>
              <a:rPr lang="pt-BR" sz="2600" dirty="0" smtClean="0"/>
              <a:t>Elaborar </a:t>
            </a:r>
            <a:r>
              <a:rPr lang="pt-BR" sz="2600" dirty="0" smtClean="0"/>
              <a:t>normas, </a:t>
            </a:r>
            <a:r>
              <a:rPr lang="en-US" sz="2600" dirty="0" err="1" smtClean="0"/>
              <a:t>p</a:t>
            </a:r>
            <a:r>
              <a:rPr lang="en-US" sz="2600" dirty="0" err="1" smtClean="0"/>
              <a:t>romover</a:t>
            </a:r>
            <a:r>
              <a:rPr lang="en-US" sz="2600" dirty="0"/>
              <a:t> </a:t>
            </a:r>
            <a:r>
              <a:rPr lang="pt-BR" sz="2600" dirty="0" smtClean="0"/>
              <a:t>treinamento </a:t>
            </a:r>
            <a:r>
              <a:rPr lang="pt-BR" sz="2600" dirty="0"/>
              <a:t>e especialização </a:t>
            </a:r>
            <a:r>
              <a:rPr lang="pt-BR" sz="2600" dirty="0" smtClean="0"/>
              <a:t>profissional.</a:t>
            </a:r>
          </a:p>
          <a:p>
            <a:pPr algn="just"/>
            <a:r>
              <a:rPr lang="pt-BR" sz="2600" dirty="0" smtClean="0"/>
              <a:t> </a:t>
            </a:r>
            <a:r>
              <a:rPr lang="pt-BR" sz="2600" dirty="0"/>
              <a:t>Assegurar a disponibilidade permanente do </a:t>
            </a:r>
            <a:r>
              <a:rPr lang="pt-BR" sz="2600" dirty="0" smtClean="0"/>
              <a:t>material</a:t>
            </a:r>
            <a:r>
              <a:rPr lang="pt-BR" sz="2600" dirty="0" smtClean="0"/>
              <a:t>.</a:t>
            </a:r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b="1" dirty="0" smtClean="0"/>
              <a:t>Atividades: </a:t>
            </a:r>
            <a:r>
              <a:rPr lang="pt-BR" dirty="0" smtClean="0"/>
              <a:t>desde a cuidadosa </a:t>
            </a:r>
            <a:r>
              <a:rPr lang="pt-BR" dirty="0"/>
              <a:t>restauração de uma </a:t>
            </a:r>
            <a:r>
              <a:rPr lang="pt-BR" dirty="0" smtClean="0"/>
              <a:t>película à </a:t>
            </a:r>
            <a:r>
              <a:rPr lang="pt-BR" dirty="0"/>
              <a:t>compilação de uma filmografia nacional ou internacional.</a:t>
            </a:r>
          </a:p>
          <a:p>
            <a:pPr algn="just"/>
            <a:endParaRPr lang="pt-BR" sz="2800" dirty="0" smtClean="0"/>
          </a:p>
          <a:p>
            <a:pPr eaLnBrk="1" hangingPunct="1"/>
            <a:endParaRPr lang="pt-BR" sz="2800" dirty="0" smtClean="0"/>
          </a:p>
        </p:txBody>
      </p:sp>
      <p:sp>
        <p:nvSpPr>
          <p:cNvPr id="3584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9F8A449-B2A7-4EDC-B75B-291C85A8A6A2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95536" y="332656"/>
            <a:ext cx="7772400" cy="72008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Objetivos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51520" y="764704"/>
            <a:ext cx="7772400" cy="146876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>
                <a:cs typeface="Times New Roman" pitchFamily="18" charset="0"/>
              </a:rPr>
              <a:t>Journal of Film Preservation</a:t>
            </a:r>
          </a:p>
          <a:p>
            <a:pPr eaLnBrk="1" hangingPunct="1"/>
            <a:r>
              <a:rPr lang="en-US" sz="2600" dirty="0" smtClean="0">
                <a:cs typeface="Times New Roman" pitchFamily="18" charset="0"/>
              </a:rPr>
              <a:t>International Index to Film Periodicals </a:t>
            </a:r>
          </a:p>
          <a:p>
            <a:pPr eaLnBrk="1" hangingPunct="1"/>
            <a:r>
              <a:rPr lang="en-US" sz="2600" dirty="0" smtClean="0">
                <a:cs typeface="Times New Roman" pitchFamily="18" charset="0"/>
              </a:rPr>
              <a:t>International Film Archive Database</a:t>
            </a:r>
            <a:endParaRPr lang="pt-BR" sz="2600" dirty="0" smtClean="0"/>
          </a:p>
        </p:txBody>
      </p:sp>
      <p:sp>
        <p:nvSpPr>
          <p:cNvPr id="3891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067CE2C1-3A10-4D51-9AFA-A42134344183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188640"/>
            <a:ext cx="2518048" cy="609600"/>
          </a:xfrm>
        </p:spPr>
        <p:txBody>
          <a:bodyPr/>
          <a:lstStyle/>
          <a:p>
            <a:pPr algn="l" eaLnBrk="1" hangingPunct="1"/>
            <a:r>
              <a:rPr lang="pt-BR" sz="3200" b="1" dirty="0" smtClean="0"/>
              <a:t>Publicações</a:t>
            </a:r>
          </a:p>
        </p:txBody>
      </p:sp>
      <p:sp>
        <p:nvSpPr>
          <p:cNvPr id="2" name="Retângulo 1"/>
          <p:cNvSpPr/>
          <p:nvPr>
            <p:custDataLst>
              <p:tags r:id="rId5"/>
            </p:custDataLst>
          </p:nvPr>
        </p:nvSpPr>
        <p:spPr>
          <a:xfrm>
            <a:off x="140130" y="5190291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Journal of Film Preservation, n.85, 10/2011</a:t>
            </a:r>
          </a:p>
          <a:p>
            <a:r>
              <a:rPr lang="pt-BR" sz="1600" dirty="0" err="1" smtClean="0"/>
              <a:t>Poster</a:t>
            </a:r>
            <a:r>
              <a:rPr lang="pt-BR" sz="1600" dirty="0" smtClean="0"/>
              <a:t> </a:t>
            </a:r>
            <a:r>
              <a:rPr lang="pt-BR" sz="1600" dirty="0"/>
              <a:t>for Jean </a:t>
            </a:r>
            <a:r>
              <a:rPr lang="pt-BR" sz="1600" dirty="0" err="1"/>
              <a:t>Desmet’s</a:t>
            </a:r>
            <a:r>
              <a:rPr lang="pt-BR" sz="1600" dirty="0"/>
              <a:t> Cinema </a:t>
            </a:r>
            <a:r>
              <a:rPr lang="pt-BR" sz="1600" dirty="0" err="1"/>
              <a:t>Parisien</a:t>
            </a:r>
            <a:r>
              <a:rPr lang="pt-BR" sz="1600" dirty="0"/>
              <a:t>, Amsterdam, 1910s. </a:t>
            </a:r>
            <a:r>
              <a:rPr lang="pt-BR" sz="1600" dirty="0" err="1"/>
              <a:t>Printer</a:t>
            </a:r>
            <a:r>
              <a:rPr lang="pt-BR" sz="1600" dirty="0"/>
              <a:t>: De </a:t>
            </a:r>
            <a:r>
              <a:rPr lang="pt-BR" sz="1600" dirty="0" err="1"/>
              <a:t>Kroon</a:t>
            </a:r>
            <a:r>
              <a:rPr lang="pt-BR" sz="1600" dirty="0"/>
              <a:t>, Amsterdam.</a:t>
            </a:r>
          </a:p>
        </p:txBody>
      </p:sp>
      <p:sp>
        <p:nvSpPr>
          <p:cNvPr id="3" name="Retângulo 2"/>
          <p:cNvSpPr/>
          <p:nvPr>
            <p:custDataLst>
              <p:tags r:id="rId6"/>
            </p:custDataLst>
          </p:nvPr>
        </p:nvSpPr>
        <p:spPr>
          <a:xfrm>
            <a:off x="4549419" y="509583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Journal of Film Preservation, n.85, 10/2011</a:t>
            </a:r>
          </a:p>
          <a:p>
            <a:r>
              <a:rPr lang="nl-NL" sz="1600" dirty="0" smtClean="0"/>
              <a:t>Jean </a:t>
            </a:r>
            <a:r>
              <a:rPr lang="nl-NL" sz="1600" dirty="0"/>
              <a:t>Desmet’s Nederlandsche Bioscoop-Bond (</a:t>
            </a:r>
            <a:r>
              <a:rPr lang="nl-NL" sz="1600" dirty="0" smtClean="0"/>
              <a:t>Netherlands </a:t>
            </a:r>
            <a:r>
              <a:rPr lang="en-US" sz="1600" dirty="0" smtClean="0"/>
              <a:t>Cinema </a:t>
            </a:r>
            <a:r>
              <a:rPr lang="en-US" sz="1600" dirty="0"/>
              <a:t>League) union membership card, 1934.</a:t>
            </a:r>
            <a:endParaRPr lang="pt-BR" sz="16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32856"/>
            <a:ext cx="2088231" cy="30163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968" y="2277240"/>
            <a:ext cx="3888432" cy="27275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528" y="1124744"/>
            <a:ext cx="8640960" cy="4680520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Reunião</a:t>
            </a:r>
            <a:r>
              <a:rPr lang="pt-BR" sz="2400" dirty="0" smtClean="0">
                <a:sym typeface="Wingdings" pitchFamily="2" charset="2"/>
              </a:rPr>
              <a:t></a:t>
            </a:r>
            <a:r>
              <a:rPr lang="pt-BR" sz="2400" dirty="0" smtClean="0"/>
              <a:t> Gestão</a:t>
            </a:r>
            <a:r>
              <a:rPr lang="pt-BR" sz="2400" dirty="0" smtClean="0">
                <a:sym typeface="Wingdings" pitchFamily="2" charset="2"/>
              </a:rPr>
              <a:t></a:t>
            </a:r>
            <a:r>
              <a:rPr lang="pt-BR" sz="2400" dirty="0" smtClean="0"/>
              <a:t> Conservação</a:t>
            </a:r>
            <a:r>
              <a:rPr lang="pt-BR" sz="2400" dirty="0" smtClean="0">
                <a:sym typeface="Wingdings" pitchFamily="2" charset="2"/>
              </a:rPr>
              <a:t> A</a:t>
            </a:r>
            <a:r>
              <a:rPr lang="pt-BR" sz="2400" dirty="0" smtClean="0"/>
              <a:t>cesso</a:t>
            </a:r>
          </a:p>
          <a:p>
            <a:pPr marL="109728" indent="0">
              <a:buNone/>
            </a:pPr>
            <a:endParaRPr lang="pt-BR" sz="2400" dirty="0" smtClean="0"/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r>
              <a:rPr lang="pt-BR" sz="2400" dirty="0" smtClean="0"/>
              <a:t>Conjunto </a:t>
            </a:r>
            <a:r>
              <a:rPr lang="pt-BR" sz="2400" dirty="0" smtClean="0"/>
              <a:t>de documentos </a:t>
            </a:r>
            <a:r>
              <a:rPr lang="pt-BR" sz="2400" b="1" dirty="0" smtClean="0"/>
              <a:t>+ T</a:t>
            </a:r>
            <a:r>
              <a:rPr lang="pt-BR" sz="2400" dirty="0" smtClean="0"/>
              <a:t>ecnologias </a:t>
            </a:r>
            <a:r>
              <a:rPr lang="pt-BR" sz="2400" dirty="0" smtClean="0"/>
              <a:t>que lhe são associados.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F52A8BD-F845-483B-8AEB-830DE08C1824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188640"/>
            <a:ext cx="8229600" cy="850106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Preservação audiovisual</a:t>
            </a:r>
            <a:endParaRPr lang="pt-BR" sz="3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4055525"/>
            <a:ext cx="1728192" cy="108012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1528192" cy="208823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986BDF8-9480-49D6-8991-1624F0BEDD6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3" name="Retângulo 2"/>
          <p:cNvSpPr/>
          <p:nvPr>
            <p:custDataLst>
              <p:tags r:id="rId3"/>
            </p:custDataLst>
          </p:nvPr>
        </p:nvSpPr>
        <p:spPr>
          <a:xfrm>
            <a:off x="182635" y="4248221"/>
            <a:ext cx="4248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Journal of Film </a:t>
            </a:r>
            <a:r>
              <a:rPr lang="en-US" sz="1600" dirty="0" smtClean="0">
                <a:cs typeface="Times New Roman" pitchFamily="18" charset="0"/>
              </a:rPr>
              <a:t>Preservation, n.85, 10/2011</a:t>
            </a:r>
            <a:endParaRPr lang="en-US" sz="1600" dirty="0">
              <a:cs typeface="Times New Roman" pitchFamily="18" charset="0"/>
            </a:endParaRPr>
          </a:p>
          <a:p>
            <a:r>
              <a:rPr lang="de-DE" sz="1600" i="1" dirty="0" smtClean="0"/>
              <a:t>Das </a:t>
            </a:r>
            <a:r>
              <a:rPr lang="de-DE" sz="1600" i="1" dirty="0"/>
              <a:t>Geheimnis von Chateau </a:t>
            </a:r>
            <a:r>
              <a:rPr lang="de-DE" sz="1600" i="1" dirty="0" smtClean="0"/>
              <a:t>Richmond</a:t>
            </a:r>
            <a:r>
              <a:rPr lang="de-DE" sz="1600" dirty="0" smtClean="0"/>
              <a:t>, </a:t>
            </a:r>
            <a:r>
              <a:rPr lang="en-US" sz="1600" dirty="0" smtClean="0"/>
              <a:t>Germany</a:t>
            </a:r>
            <a:r>
              <a:rPr lang="en-US" sz="1600" dirty="0"/>
              <a:t>, 1913, dir. Willy </a:t>
            </a:r>
            <a:r>
              <a:rPr lang="en-US" sz="1600" dirty="0" err="1"/>
              <a:t>Zeyn</a:t>
            </a:r>
            <a:r>
              <a:rPr lang="en-US" sz="1600" dirty="0"/>
              <a:t>, prod. </a:t>
            </a:r>
            <a:r>
              <a:rPr lang="en-US" sz="1600" dirty="0" smtClean="0"/>
              <a:t>Karl </a:t>
            </a:r>
            <a:r>
              <a:rPr lang="pt-BR" sz="1600" dirty="0" smtClean="0"/>
              <a:t>Werner</a:t>
            </a:r>
            <a:endParaRPr lang="pt-BR" sz="1600" dirty="0"/>
          </a:p>
        </p:txBody>
      </p:sp>
      <p:sp>
        <p:nvSpPr>
          <p:cNvPr id="4" name="Retângulo 3"/>
          <p:cNvSpPr/>
          <p:nvPr>
            <p:custDataLst>
              <p:tags r:id="rId4"/>
            </p:custDataLst>
          </p:nvPr>
        </p:nvSpPr>
        <p:spPr>
          <a:xfrm>
            <a:off x="5148064" y="4736979"/>
            <a:ext cx="3764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Times New Roman" pitchFamily="18" charset="0"/>
              </a:rPr>
              <a:t>Journal of Film Preservation, n.85, 10/2011</a:t>
            </a:r>
          </a:p>
          <a:p>
            <a:r>
              <a:rPr lang="en-US" sz="1600" i="1" dirty="0" smtClean="0"/>
              <a:t>A </a:t>
            </a:r>
            <a:r>
              <a:rPr lang="en-US" sz="1600" i="1" dirty="0"/>
              <a:t>Trip to Mars</a:t>
            </a:r>
            <a:r>
              <a:rPr lang="en-US" sz="1600" dirty="0"/>
              <a:t>, Edison, US, 1910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5" y="1340768"/>
            <a:ext cx="4710095" cy="2664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360069"/>
            <a:ext cx="3836565" cy="420255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605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524000"/>
            <a:ext cx="8278688" cy="457200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Fundada em Roma (1977)</a:t>
            </a:r>
          </a:p>
          <a:p>
            <a:pPr eaLnBrk="1" hangingPunct="1"/>
            <a:r>
              <a:rPr lang="pt-BR" sz="2800" dirty="0" smtClean="0"/>
              <a:t>250 membros em mais de 70 países</a:t>
            </a:r>
          </a:p>
          <a:p>
            <a:pPr eaLnBrk="1" hangingPunct="1"/>
            <a:r>
              <a:rPr lang="pt-BR" sz="2800" b="1" dirty="0" smtClean="0"/>
              <a:t>Missão:</a:t>
            </a:r>
            <a:r>
              <a:rPr lang="pt-BR" sz="2800" dirty="0" smtClean="0"/>
              <a:t> cooperação entre arquivos de televisão, arquivos multimídia e audiovisuais e bibliotecas preocupados com a coleção, preservação e utilização de imagens em movimento, gravações de material sonoro e documentação associada.</a:t>
            </a:r>
          </a:p>
        </p:txBody>
      </p:sp>
      <p:sp>
        <p:nvSpPr>
          <p:cNvPr id="3993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8B7E159-0A08-4AC4-8187-2342BA6529F6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39939" name="Rectangle 102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28600" y="381000"/>
            <a:ext cx="8229600" cy="914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000" b="1" dirty="0" err="1" smtClean="0">
                <a:solidFill>
                  <a:srgbClr val="000000"/>
                </a:solidFill>
                <a:cs typeface="Arial" pitchFamily="34" charset="0"/>
              </a:rPr>
              <a:t>International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3000" b="1" dirty="0" err="1" smtClean="0">
                <a:solidFill>
                  <a:srgbClr val="000000"/>
                </a:solidFill>
                <a:cs typeface="Arial" pitchFamily="34" charset="0"/>
              </a:rPr>
              <a:t>Federation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3000" b="1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3000" b="1" dirty="0" err="1" smtClean="0">
                <a:solidFill>
                  <a:srgbClr val="000000"/>
                </a:solidFill>
                <a:cs typeface="Arial" pitchFamily="34" charset="0"/>
              </a:rPr>
              <a:t>Television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3000" b="1" dirty="0" err="1" smtClean="0">
                <a:solidFill>
                  <a:srgbClr val="000000"/>
                </a:solidFill>
                <a:cs typeface="Arial" pitchFamily="34" charset="0"/>
              </a:rPr>
              <a:t>Archives</a:t>
            </a:r>
            <a:r>
              <a:rPr lang="pt-BR" sz="3000" b="1" dirty="0" smtClean="0">
                <a:solidFill>
                  <a:srgbClr val="000000"/>
                </a:solidFill>
                <a:cs typeface="Arial" pitchFamily="34" charset="0"/>
              </a:rPr>
              <a:t> (FIAT)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066800"/>
            <a:ext cx="83820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/>
              <a:t>Estabelecer </a:t>
            </a:r>
            <a:r>
              <a:rPr lang="pt-BR" sz="2800" dirty="0" smtClean="0"/>
              <a:t>normas internacionais considerando todos os aspectos da medias audiovisuais e o gerenciamento de arquivos</a:t>
            </a:r>
            <a:r>
              <a:rPr lang="pt-BR" sz="2800" dirty="0" smtClean="0"/>
              <a:t>.</a:t>
            </a:r>
          </a:p>
          <a:p>
            <a:r>
              <a:rPr lang="pt-BR" sz="2800" dirty="0"/>
              <a:t>Sensibilizar a opinião pública e estimular seu interesse na conservação e exploração dos materiais de arquivos </a:t>
            </a:r>
            <a:r>
              <a:rPr lang="pt-BR" sz="2800" dirty="0" smtClean="0"/>
              <a:t>audiovisuais.</a:t>
            </a:r>
          </a:p>
          <a:p>
            <a:endParaRPr lang="pt-BR" sz="2800" dirty="0"/>
          </a:p>
          <a:p>
            <a:pPr>
              <a:buNone/>
            </a:pPr>
            <a:r>
              <a:rPr lang="pt-BR" sz="2800" dirty="0"/>
              <a:t>				 </a:t>
            </a:r>
            <a:r>
              <a:rPr lang="pt-BR" sz="2800" dirty="0">
                <a:hlinkClick r:id="rId6"/>
              </a:rPr>
              <a:t>http://www.fiatifta.org</a:t>
            </a:r>
            <a:endParaRPr lang="pt-BR" sz="2800" dirty="0"/>
          </a:p>
          <a:p>
            <a:pPr eaLnBrk="1" hangingPunct="1"/>
            <a:endParaRPr lang="pt-BR" sz="2800" dirty="0" smtClean="0"/>
          </a:p>
          <a:p>
            <a:pPr eaLnBrk="1" hangingPunct="1">
              <a:buFontTx/>
              <a:buNone/>
            </a:pPr>
            <a:endParaRPr lang="pt-BR" sz="3000" dirty="0" smtClean="0"/>
          </a:p>
        </p:txBody>
      </p:sp>
      <p:sp>
        <p:nvSpPr>
          <p:cNvPr id="4096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04DF3213-F233-46BB-8969-20527AC72A68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228600"/>
            <a:ext cx="7772400" cy="457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b="1" smtClean="0"/>
              <a:t>Objetivos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986BDF8-9480-49D6-8991-1624F0BEDD6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3" y="2924944"/>
            <a:ext cx="8614557" cy="2664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6124"/>
            <a:ext cx="2590919" cy="25909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4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fr-FR" sz="2400" dirty="0" smtClean="0"/>
              <a:t>Atualmente 1500 membros em 195 países</a:t>
            </a:r>
          </a:p>
          <a:p>
            <a:r>
              <a:rPr lang="pt-BR" sz="2400" dirty="0"/>
              <a:t>Criado em Paris (1974) com a missão de:</a:t>
            </a:r>
          </a:p>
          <a:p>
            <a:pPr lvl="1"/>
            <a:r>
              <a:rPr lang="pt-BR" dirty="0"/>
              <a:t>Preservação do Patrimônio Audiovisual Nacional </a:t>
            </a:r>
          </a:p>
          <a:p>
            <a:pPr lvl="2"/>
            <a:r>
              <a:rPr lang="pt-BR" dirty="0"/>
              <a:t>Assegurar a coleta dos programas audiovisuais</a:t>
            </a:r>
          </a:p>
          <a:p>
            <a:pPr lvl="2"/>
            <a:r>
              <a:rPr lang="pt-BR" dirty="0"/>
              <a:t>Preservar e restaurar os acervos</a:t>
            </a:r>
          </a:p>
          <a:p>
            <a:pPr lvl="2"/>
            <a:r>
              <a:rPr lang="pt-BR" dirty="0"/>
              <a:t>Oferecer serviços documentários eficazes</a:t>
            </a:r>
          </a:p>
          <a:p>
            <a:pPr lvl="2"/>
            <a:r>
              <a:rPr lang="pt-BR" dirty="0" smtClean="0"/>
              <a:t>Reforçar a acessibilidade às imagens e sons no ambiente da internet</a:t>
            </a:r>
          </a:p>
          <a:p>
            <a:r>
              <a:rPr lang="fr-FR" sz="2400" b="1" dirty="0" smtClean="0"/>
              <a:t>Objetivo</a:t>
            </a:r>
            <a:r>
              <a:rPr lang="fr-FR" sz="2400" b="1" dirty="0"/>
              <a:t>s</a:t>
            </a:r>
          </a:p>
          <a:p>
            <a:pPr lvl="1"/>
            <a:r>
              <a:rPr lang="fr-FR" dirty="0"/>
              <a:t>Gestão eficaz dos arquivos e a conservação, o tratamento e a utilização do patrimônio arquivístico </a:t>
            </a:r>
          </a:p>
          <a:p>
            <a:pPr lvl="2"/>
            <a:r>
              <a:rPr lang="pt-BR" sz="2400" dirty="0"/>
              <a:t> </a:t>
            </a:r>
            <a:r>
              <a:rPr lang="pt-BR" dirty="0">
                <a:hlinkClick r:id="rId6"/>
              </a:rPr>
              <a:t>http://www.ica.org</a:t>
            </a:r>
            <a:endParaRPr lang="pt-BR" sz="2400" dirty="0"/>
          </a:p>
          <a:p>
            <a:pPr marL="630936" lvl="2" indent="0">
              <a:buNone/>
            </a:pPr>
            <a:endParaRPr lang="pt-BR" dirty="0"/>
          </a:p>
          <a:p>
            <a:endParaRPr lang="fr-FR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F52A8BD-F845-483B-8AEB-830DE08C1824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23528" y="116632"/>
            <a:ext cx="8229600" cy="1008112"/>
          </a:xfrm>
        </p:spPr>
        <p:txBody>
          <a:bodyPr>
            <a:noAutofit/>
          </a:bodyPr>
          <a:lstStyle/>
          <a:p>
            <a:r>
              <a:rPr lang="pt-BR" sz="3200" dirty="0" err="1"/>
              <a:t>International</a:t>
            </a:r>
            <a:r>
              <a:rPr lang="pt-BR" sz="3200" dirty="0"/>
              <a:t> </a:t>
            </a:r>
            <a:r>
              <a:rPr lang="pt-BR" sz="3200" dirty="0" err="1"/>
              <a:t>Council</a:t>
            </a:r>
            <a:r>
              <a:rPr lang="pt-BR" sz="3200" dirty="0"/>
              <a:t> </a:t>
            </a:r>
            <a:r>
              <a:rPr lang="pt-BR" sz="3200" dirty="0" err="1"/>
              <a:t>on</a:t>
            </a:r>
            <a:r>
              <a:rPr lang="pt-BR" sz="3200" dirty="0"/>
              <a:t> </a:t>
            </a:r>
            <a:r>
              <a:rPr lang="pt-BR" sz="3200" dirty="0" err="1"/>
              <a:t>Archives</a:t>
            </a:r>
            <a:r>
              <a:rPr lang="pt-BR" sz="3200" dirty="0"/>
              <a:t> (ICA)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9552" y="2132856"/>
            <a:ext cx="8229600" cy="367586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pt-BR" sz="2800" dirty="0" smtClean="0"/>
              <a:t>Fundada em 1996</a:t>
            </a:r>
          </a:p>
          <a:p>
            <a:r>
              <a:rPr lang="pt-BR" sz="2800" dirty="0" smtClean="0"/>
              <a:t>Reúne associações de organizações ou de indivíduos interessados no desenvolvimento dos arquivos audiovisuais no Sudeste asiático, </a:t>
            </a:r>
            <a:r>
              <a:rPr lang="pt-BR" sz="2800" dirty="0" err="1" smtClean="0"/>
              <a:t>Australásia</a:t>
            </a:r>
            <a:r>
              <a:rPr lang="pt-BR" sz="2800" dirty="0" smtClean="0"/>
              <a:t> e Ilhas do Pacífico</a:t>
            </a:r>
            <a:r>
              <a:rPr lang="pt-BR" sz="2800" dirty="0"/>
              <a:t>. </a:t>
            </a:r>
            <a:endParaRPr lang="pt-BR" sz="2800" dirty="0" smtClean="0"/>
          </a:p>
          <a:p>
            <a:pPr marL="109728" indent="0">
              <a:buNone/>
            </a:pPr>
            <a:r>
              <a:rPr lang="pt-BR" sz="2800" b="1" dirty="0" smtClean="0"/>
              <a:t>Objetivos</a:t>
            </a:r>
            <a:endParaRPr lang="pt-BR" sz="2800" b="1" dirty="0"/>
          </a:p>
          <a:p>
            <a:r>
              <a:rPr lang="pt-BR" sz="2800" dirty="0" smtClean="0"/>
              <a:t>Promover </a:t>
            </a:r>
            <a:r>
              <a:rPr lang="pt-BR" sz="2800" dirty="0"/>
              <a:t>os arquivos audiovisuais para preservar e dar acesso a rica herança audiovisual da região.</a:t>
            </a:r>
          </a:p>
          <a:p>
            <a:pPr>
              <a:buNone/>
            </a:pPr>
            <a:r>
              <a:rPr lang="pt-BR" sz="2800" dirty="0"/>
              <a:t>	</a:t>
            </a:r>
            <a:r>
              <a:rPr lang="pt-BR" sz="2400" dirty="0">
                <a:hlinkClick r:id="rId7"/>
              </a:rPr>
              <a:t>http://archives.pia.gov.ph/seapavaa/</a:t>
            </a:r>
            <a:endParaRPr lang="pt-BR" sz="2400" dirty="0"/>
          </a:p>
          <a:p>
            <a:pPr eaLnBrk="1" hangingPunct="1"/>
            <a:endParaRPr lang="pt-BR" sz="2800" dirty="0" smtClean="0"/>
          </a:p>
        </p:txBody>
      </p:sp>
      <p:sp>
        <p:nvSpPr>
          <p:cNvPr id="4710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05C53414-FF74-4920-96B3-E79ED101EF75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6408" y="1052736"/>
            <a:ext cx="80010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000" b="1" dirty="0" smtClean="0">
                <a:cs typeface="Times New Roman" pitchFamily="18" charset="0"/>
              </a:rPr>
              <a:t>Southeast Asia-Pacific Audiovisual Archive Association (SEAPAVAA)</a:t>
            </a:r>
            <a:r>
              <a:rPr lang="pt-BR" dirty="0" smtClean="0"/>
              <a:t> </a:t>
            </a:r>
          </a:p>
        </p:txBody>
      </p:sp>
      <p:pic>
        <p:nvPicPr>
          <p:cNvPr id="2" name="Imagem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0630"/>
            <a:ext cx="3744416" cy="8800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512" y="1340768"/>
            <a:ext cx="8856984" cy="4611216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/>
              <a:t>Primeira coleção de imagens em movimento, gravações sonoras e materiais fotográficos relacionados à cultura e história dos Aborígines </a:t>
            </a:r>
            <a:r>
              <a:rPr lang="pt-BR" sz="2800" dirty="0" smtClean="0">
                <a:sym typeface="Wingdings" pitchFamily="2" charset="2"/>
              </a:rPr>
              <a:t> </a:t>
            </a:r>
            <a:r>
              <a:rPr lang="pt-BR" sz="2800" dirty="0" smtClean="0"/>
              <a:t>a mais antiga cultura, sobrevivente, a transmitir o conhecimento através de meios orais e visuais.</a:t>
            </a:r>
          </a:p>
          <a:p>
            <a:pPr eaLnBrk="1" hangingPunct="1"/>
            <a:r>
              <a:rPr lang="pt-BR" sz="2800" dirty="0" smtClean="0"/>
              <a:t>Este material é único e insubstituível e esta instituição é gerida pelo povo indígena.</a:t>
            </a:r>
          </a:p>
        </p:txBody>
      </p:sp>
      <p:sp>
        <p:nvSpPr>
          <p:cNvPr id="4915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61AE6F0-EF41-4F78-857D-8E71C11D74EE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332656"/>
            <a:ext cx="7772400" cy="810344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000" b="1" dirty="0" smtClean="0">
                <a:cs typeface="Times New Roman" pitchFamily="18" charset="0"/>
              </a:rPr>
              <a:t>AIATSIS Audiovisual </a:t>
            </a:r>
            <a:r>
              <a:rPr lang="pt-BR" sz="3000" b="1" dirty="0" err="1" smtClean="0">
                <a:cs typeface="Times New Roman" pitchFamily="18" charset="0"/>
              </a:rPr>
              <a:t>Archive</a:t>
            </a:r>
            <a:r>
              <a:rPr lang="pt-BR" sz="3000" b="1" dirty="0" smtClean="0">
                <a:cs typeface="Times New Roman" pitchFamily="18" charset="0"/>
              </a:rPr>
              <a:t> (Austrália)</a:t>
            </a:r>
            <a:r>
              <a:rPr lang="pt-BR" dirty="0" smtClean="0">
                <a:latin typeface="Helvetica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609600"/>
            <a:ext cx="77724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b="1" dirty="0" smtClean="0"/>
              <a:t>Acervo</a:t>
            </a:r>
          </a:p>
          <a:p>
            <a:pPr lvl="1"/>
            <a:r>
              <a:rPr lang="pt-BR" sz="2400" dirty="0"/>
              <a:t>Coleção de registros sonoros</a:t>
            </a:r>
          </a:p>
          <a:p>
            <a:pPr lvl="1"/>
            <a:r>
              <a:rPr lang="pt-BR" sz="2400" dirty="0"/>
              <a:t>Coleção de filmes e vídeos </a:t>
            </a:r>
          </a:p>
          <a:p>
            <a:pPr lvl="1"/>
            <a:r>
              <a:rPr lang="pt-BR" sz="2400" dirty="0"/>
              <a:t>Coleção de fotografias</a:t>
            </a:r>
          </a:p>
          <a:p>
            <a:r>
              <a:rPr lang="pt-BR" sz="2800" b="1" dirty="0" smtClean="0"/>
              <a:t>Política </a:t>
            </a:r>
            <a:r>
              <a:rPr lang="pt-BR" sz="2800" b="1" dirty="0"/>
              <a:t>de documentação do </a:t>
            </a:r>
            <a:r>
              <a:rPr lang="pt-BR" sz="2800" b="1" dirty="0">
                <a:cs typeface="Times New Roman" pitchFamily="18" charset="0"/>
              </a:rPr>
              <a:t>AIATSIS </a:t>
            </a:r>
            <a:endParaRPr lang="pt-BR" sz="2800" b="1" dirty="0" smtClean="0">
              <a:cs typeface="Times New Roman" pitchFamily="18" charset="0"/>
            </a:endParaRPr>
          </a:p>
          <a:p>
            <a:pPr lvl="1"/>
            <a:r>
              <a:rPr lang="pt-BR" sz="2600" b="1" dirty="0" smtClean="0"/>
              <a:t>Registro: </a:t>
            </a:r>
            <a:r>
              <a:rPr lang="pt-BR" sz="2600" dirty="0" smtClean="0"/>
              <a:t>todos </a:t>
            </a:r>
            <a:r>
              <a:rPr lang="pt-BR" sz="2600" dirty="0"/>
              <a:t>os materiais audiovisuais são registrados em uma Base de Dados com os seguintes campos:</a:t>
            </a:r>
          </a:p>
          <a:p>
            <a:pPr lvl="3"/>
            <a:r>
              <a:rPr lang="pt-BR" sz="2400" dirty="0"/>
              <a:t>Nome do depositário</a:t>
            </a:r>
          </a:p>
          <a:p>
            <a:pPr lvl="3"/>
            <a:r>
              <a:rPr lang="pt-BR" sz="2400" dirty="0"/>
              <a:t>Data do recebimento</a:t>
            </a:r>
          </a:p>
          <a:p>
            <a:pPr lvl="3"/>
            <a:r>
              <a:rPr lang="pt-BR" sz="2400" dirty="0"/>
              <a:t>Descrição do material (conteúdo e condição)</a:t>
            </a:r>
          </a:p>
          <a:p>
            <a:pPr lvl="3"/>
            <a:r>
              <a:rPr lang="pt-BR" sz="2400" dirty="0"/>
              <a:t>Formato e quantidade do material</a:t>
            </a:r>
          </a:p>
          <a:p>
            <a:pPr lvl="1"/>
            <a:endParaRPr lang="pt-BR" sz="2400" b="1" dirty="0" smtClean="0"/>
          </a:p>
        </p:txBody>
      </p:sp>
      <p:sp>
        <p:nvSpPr>
          <p:cNvPr id="5120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1AA41751-2C0B-43E8-A037-A951667F0C64}" type="slidenum">
              <a:rPr lang="pt-BR" smtClean="0"/>
              <a:pPr/>
              <a:t>27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066800"/>
            <a:ext cx="7772400" cy="5098504"/>
          </a:xfrm>
        </p:spPr>
        <p:txBody>
          <a:bodyPr>
            <a:normAutofit fontScale="92500" lnSpcReduction="10000"/>
          </a:bodyPr>
          <a:lstStyle/>
          <a:p>
            <a:pPr lvl="1" eaLnBrk="1" hangingPunct="1"/>
            <a:r>
              <a:rPr lang="pt-BR" sz="2400" dirty="0" smtClean="0"/>
              <a:t>Localização do armazenamento</a:t>
            </a:r>
          </a:p>
          <a:p>
            <a:pPr lvl="1" eaLnBrk="1" hangingPunct="1"/>
            <a:r>
              <a:rPr lang="pt-BR" sz="2400" dirty="0" smtClean="0"/>
              <a:t>Documentação recebida</a:t>
            </a:r>
          </a:p>
          <a:p>
            <a:pPr lvl="1" eaLnBrk="1" hangingPunct="1"/>
            <a:r>
              <a:rPr lang="pt-BR" sz="2400" dirty="0" smtClean="0"/>
              <a:t>Avaliação e recomendação do “staff”</a:t>
            </a:r>
          </a:p>
          <a:p>
            <a:pPr lvl="1" eaLnBrk="1" hangingPunct="1"/>
            <a:r>
              <a:rPr lang="pt-BR" sz="2400" dirty="0" smtClean="0"/>
              <a:t>Decisão da direção</a:t>
            </a:r>
          </a:p>
          <a:p>
            <a:pPr lvl="1" eaLnBrk="1" hangingPunct="1"/>
            <a:r>
              <a:rPr lang="pt-BR" sz="2400" dirty="0" smtClean="0"/>
              <a:t>Nomes atribuídos a coleção</a:t>
            </a:r>
          </a:p>
          <a:p>
            <a:pPr lvl="1" eaLnBrk="1" hangingPunct="1"/>
            <a:r>
              <a:rPr lang="pt-BR" sz="2400" dirty="0" smtClean="0"/>
              <a:t>Razões para rejeição</a:t>
            </a:r>
          </a:p>
          <a:p>
            <a:r>
              <a:rPr lang="pt-BR" sz="2800" b="1" dirty="0"/>
              <a:t>Condições de acesso</a:t>
            </a:r>
            <a:endParaRPr lang="pt-BR" sz="2800" dirty="0"/>
          </a:p>
          <a:p>
            <a:pPr lvl="1">
              <a:buNone/>
            </a:pPr>
            <a:r>
              <a:rPr lang="pt-BR" dirty="0"/>
              <a:t>	</a:t>
            </a:r>
            <a:r>
              <a:rPr lang="pt-BR" sz="2600" dirty="0"/>
              <a:t>Uma cópia é estocada na Unidade de Acesso ao Audiovisual.</a:t>
            </a:r>
          </a:p>
          <a:p>
            <a:pPr lvl="1">
              <a:buNone/>
            </a:pPr>
            <a:r>
              <a:rPr lang="pt-BR" sz="2600" dirty="0"/>
              <a:t>	O material é categorizado como:</a:t>
            </a:r>
          </a:p>
          <a:p>
            <a:pPr lvl="1">
              <a:buNone/>
            </a:pPr>
            <a:r>
              <a:rPr lang="pt-BR" sz="2600" dirty="0"/>
              <a:t>		 “acesso aberto” ;</a:t>
            </a:r>
          </a:p>
          <a:p>
            <a:pPr lvl="1">
              <a:buNone/>
            </a:pPr>
            <a:r>
              <a:rPr lang="pt-BR" sz="2600" dirty="0"/>
              <a:t>		 “acesso sob condições” ou </a:t>
            </a:r>
          </a:p>
          <a:p>
            <a:pPr lvl="1">
              <a:buNone/>
            </a:pPr>
            <a:r>
              <a:rPr lang="pt-BR" sz="2600" dirty="0"/>
              <a:t>		 “restrito”.</a:t>
            </a:r>
          </a:p>
          <a:p>
            <a:pPr lvl="1" eaLnBrk="1" hangingPunct="1"/>
            <a:endParaRPr lang="pt-BR" sz="2400" dirty="0" smtClean="0"/>
          </a:p>
        </p:txBody>
      </p:sp>
      <p:sp>
        <p:nvSpPr>
          <p:cNvPr id="5427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6228CF56-B387-413E-AD96-12E32860059C}" type="slidenum">
              <a:rPr lang="pt-BR" smtClean="0"/>
              <a:pPr/>
              <a:t>28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052736"/>
            <a:ext cx="8367464" cy="5271864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Os materiais de áudio são copiados para uma outra media e são nomeados “cópias de preservação”, as quais são incluídas na base com as seguintes informações:</a:t>
            </a:r>
          </a:p>
          <a:p>
            <a:pPr lvl="1" eaLnBrk="1" hangingPunct="1"/>
            <a:r>
              <a:rPr lang="pt-BR" sz="2400" dirty="0" smtClean="0"/>
              <a:t>Nome da coleção</a:t>
            </a:r>
          </a:p>
          <a:p>
            <a:pPr lvl="1" eaLnBrk="1" hangingPunct="1"/>
            <a:r>
              <a:rPr lang="pt-BR" sz="2400" dirty="0" smtClean="0"/>
              <a:t>Número do registro original</a:t>
            </a:r>
          </a:p>
          <a:p>
            <a:pPr lvl="1" eaLnBrk="1" hangingPunct="1"/>
            <a:r>
              <a:rPr lang="pt-BR" sz="2400" dirty="0" smtClean="0"/>
              <a:t>Qualidade do registro original</a:t>
            </a:r>
          </a:p>
          <a:p>
            <a:pPr lvl="1" eaLnBrk="1" hangingPunct="1"/>
            <a:r>
              <a:rPr lang="pt-BR" sz="2400" dirty="0" smtClean="0"/>
              <a:t>Formato do registro original</a:t>
            </a:r>
          </a:p>
          <a:p>
            <a:pPr lvl="1" eaLnBrk="1" hangingPunct="1"/>
            <a:r>
              <a:rPr lang="pt-BR" sz="2400" dirty="0" smtClean="0"/>
              <a:t>Comentários técnicos</a:t>
            </a:r>
          </a:p>
          <a:p>
            <a:pPr lvl="1" eaLnBrk="1" hangingPunct="1"/>
            <a:r>
              <a:rPr lang="pt-BR" sz="2400" dirty="0" smtClean="0"/>
              <a:t>Número das cópias de preservação</a:t>
            </a:r>
          </a:p>
          <a:p>
            <a:pPr lvl="1" eaLnBrk="1" hangingPunct="1"/>
            <a:r>
              <a:rPr lang="pt-BR" sz="2400" dirty="0" smtClean="0"/>
              <a:t>Nome do responsável técnico</a:t>
            </a:r>
          </a:p>
        </p:txBody>
      </p:sp>
      <p:sp>
        <p:nvSpPr>
          <p:cNvPr id="5632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E76A647-4EDE-4469-90BB-3B5766F45B03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260648"/>
            <a:ext cx="7772400" cy="743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Documentação de áudio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27584" y="980728"/>
            <a:ext cx="8064896" cy="4032448"/>
          </a:xfrm>
        </p:spPr>
        <p:txBody>
          <a:bodyPr>
            <a:noAutofit/>
          </a:bodyPr>
          <a:lstStyle/>
          <a:p>
            <a:r>
              <a:rPr lang="pt-BR" sz="2800" dirty="0" smtClean="0"/>
              <a:t>Documentos </a:t>
            </a:r>
            <a:r>
              <a:rPr lang="pt-BR" sz="2800" dirty="0" smtClean="0"/>
              <a:t>audiovisuais </a:t>
            </a:r>
            <a:r>
              <a:rPr lang="pt-BR" sz="2800" dirty="0" smtClean="0"/>
              <a:t>são importantes e é urgente protegê-los</a:t>
            </a:r>
            <a:r>
              <a:rPr lang="pt-BR" sz="2800" dirty="0" smtClean="0"/>
              <a:t>.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44A4731-C9EE-49D9-BF54-0736C0C1DED7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5122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UNESCO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3528392" cy="22322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268760"/>
            <a:ext cx="7772400" cy="4209256"/>
          </a:xfrm>
        </p:spPr>
        <p:txBody>
          <a:bodyPr/>
          <a:lstStyle/>
          <a:p>
            <a:pPr eaLnBrk="1" hangingPunct="1"/>
            <a:r>
              <a:rPr lang="pt-BR" sz="2800" dirty="0" smtClean="0"/>
              <a:t>Todo material fotográfico é alocado sob um nome de coleção de modo que um grupo de itens relacionados depositados por um indivíduo ou por uma organização pode ser catalogado como uma única entidade. </a:t>
            </a:r>
          </a:p>
          <a:p>
            <a:pPr eaLnBrk="1" hangingPunct="1"/>
            <a:r>
              <a:rPr lang="pt-BR" sz="2800" dirty="0" smtClean="0"/>
              <a:t>A coleção fotográfica é digitalizada em baixa resolução e carregada em uma base de dados.</a:t>
            </a:r>
          </a:p>
        </p:txBody>
      </p:sp>
      <p:sp>
        <p:nvSpPr>
          <p:cNvPr id="5734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9DECD62-56C8-476A-BAEA-8E231726A663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260648"/>
            <a:ext cx="7772400" cy="806152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Documentação fotográfica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447800"/>
            <a:ext cx="7772400" cy="3853408"/>
          </a:xfrm>
        </p:spPr>
        <p:txBody>
          <a:bodyPr/>
          <a:lstStyle/>
          <a:p>
            <a:pPr eaLnBrk="1" hangingPunct="1"/>
            <a:r>
              <a:rPr lang="pt-BR" sz="2800" dirty="0" smtClean="0"/>
              <a:t>Registro de acesso para vídeo e filmes:</a:t>
            </a:r>
          </a:p>
          <a:p>
            <a:pPr lvl="1" eaLnBrk="1" hangingPunct="1"/>
            <a:r>
              <a:rPr lang="pt-BR" sz="2400" dirty="0" smtClean="0"/>
              <a:t>Fonte de aquisição, título, formato e notas.</a:t>
            </a:r>
          </a:p>
          <a:p>
            <a:pPr lvl="1" eaLnBrk="1" hangingPunct="1"/>
            <a:r>
              <a:rPr lang="pt-BR" sz="2400" dirty="0" smtClean="0"/>
              <a:t>Tipo de arquivo (duplicata, preservação, original)</a:t>
            </a:r>
          </a:p>
          <a:p>
            <a:pPr lvl="1" eaLnBrk="1" hangingPunct="1"/>
            <a:r>
              <a:rPr lang="pt-BR" sz="2400" dirty="0" smtClean="0"/>
              <a:t>Atributos de som e imagem</a:t>
            </a:r>
          </a:p>
          <a:p>
            <a:pPr lvl="1" eaLnBrk="1" hangingPunct="1"/>
            <a:endParaRPr lang="pt-BR" dirty="0" smtClean="0"/>
          </a:p>
          <a:p>
            <a:pPr lvl="1" eaLnBrk="1" hangingPunct="1">
              <a:buFontTx/>
              <a:buNone/>
            </a:pPr>
            <a:r>
              <a:rPr lang="pt-BR" sz="2400" dirty="0" smtClean="0"/>
              <a:t>			</a:t>
            </a:r>
            <a:r>
              <a:rPr lang="pt-BR" dirty="0" smtClean="0"/>
              <a:t>http:// </a:t>
            </a:r>
            <a:r>
              <a:rPr lang="pt-BR" sz="2400" dirty="0" smtClean="0"/>
              <a:t>www.aiatsis.gov.au</a:t>
            </a:r>
          </a:p>
        </p:txBody>
      </p:sp>
      <p:sp>
        <p:nvSpPr>
          <p:cNvPr id="5837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3098531-AABF-42F2-B4A4-2A114CEE0CEE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260648"/>
            <a:ext cx="7772400" cy="882352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Documentação de filme e vídeo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066800"/>
            <a:ext cx="8915400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400" dirty="0" smtClean="0"/>
              <a:t>Coordenação de Documentos </a:t>
            </a:r>
          </a:p>
          <a:p>
            <a:pPr marL="109728" indent="0" eaLnBrk="1" hangingPunct="1">
              <a:buNone/>
            </a:pPr>
            <a:r>
              <a:rPr lang="pt-BR" sz="2400" dirty="0"/>
              <a:t> </a:t>
            </a:r>
            <a:r>
              <a:rPr lang="pt-BR" sz="2400" dirty="0" smtClean="0"/>
              <a:t>  Audiovisuais e Cartográficos(CODAC)</a:t>
            </a:r>
          </a:p>
          <a:p>
            <a:pPr lvl="1" eaLnBrk="1" hangingPunct="1"/>
            <a:r>
              <a:rPr lang="pt-BR" dirty="0" smtClean="0"/>
              <a:t>Planeja e executa as atividades de guarda e catalogação dos documentos audiovisuais e cartográficos visando à preservação e à divulgação de seu acervo, distribuído nas áreas de:</a:t>
            </a:r>
          </a:p>
          <a:p>
            <a:pPr lvl="2" eaLnBrk="1" hangingPunct="1"/>
            <a:r>
              <a:rPr lang="pt-BR" sz="2400" dirty="0" smtClean="0"/>
              <a:t>Documentos cartográficos</a:t>
            </a:r>
          </a:p>
          <a:p>
            <a:pPr lvl="2" eaLnBrk="1" hangingPunct="1"/>
            <a:r>
              <a:rPr lang="pt-BR" sz="2400" dirty="0" smtClean="0"/>
              <a:t>Documentos iconográficos</a:t>
            </a:r>
          </a:p>
          <a:p>
            <a:pPr lvl="2" eaLnBrk="1" hangingPunct="1"/>
            <a:r>
              <a:rPr lang="pt-BR" sz="2400" dirty="0" smtClean="0"/>
              <a:t>Documentos sonoros e de imagens em movimento</a:t>
            </a:r>
          </a:p>
          <a:p>
            <a:pPr lvl="1" eaLnBrk="1" hangingPunct="1">
              <a:buFontTx/>
              <a:buNone/>
            </a:pPr>
            <a:r>
              <a:rPr lang="pt-BR" dirty="0" smtClean="0"/>
              <a:t>			http://www.arquivonacional.gov.br</a:t>
            </a:r>
          </a:p>
        </p:txBody>
      </p:sp>
      <p:sp>
        <p:nvSpPr>
          <p:cNvPr id="5939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076EC3A4-5514-4C4E-A7C4-84AEE962DF00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228600"/>
            <a:ext cx="7772400" cy="752128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Arquivo Nacional (Brasil)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6632"/>
            <a:ext cx="2520280" cy="17430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268760"/>
            <a:ext cx="8077200" cy="482724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800" dirty="0" smtClean="0"/>
              <a:t>arranjar e descrever os documentos cartográficos, iconográficos, sonoros e de imagens em movimento, sob sua guarda;</a:t>
            </a:r>
          </a:p>
          <a:p>
            <a:pPr eaLnBrk="1" hangingPunct="1"/>
            <a:r>
              <a:rPr lang="pt-BR" sz="2800" dirty="0" smtClean="0"/>
              <a:t>elaborar instrumentos de pesquisas a serem utilizados pela Coordenação de Atendimento a Usuários;</a:t>
            </a:r>
          </a:p>
          <a:p>
            <a:pPr eaLnBrk="1" hangingPunct="1"/>
            <a:r>
              <a:rPr lang="pt-BR" sz="2800" dirty="0" smtClean="0"/>
              <a:t>apoiar as atividades de consulta e de divulgação, viabilizando o acesso aos documentos sob sua guarda; </a:t>
            </a:r>
          </a:p>
          <a:p>
            <a:pPr eaLnBrk="1" hangingPunct="1"/>
            <a:r>
              <a:rPr lang="pt-BR" sz="2800" dirty="0" smtClean="0">
                <a:latin typeface="Arial" pitchFamily="34" charset="0"/>
              </a:rPr>
              <a:t> </a:t>
            </a:r>
            <a:r>
              <a:rPr lang="pt-BR" sz="2800" dirty="0" smtClean="0"/>
              <a:t>apoiar as atividades de avaliação de documentos;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endParaRPr lang="pt-BR" sz="2800" dirty="0" smtClean="0"/>
          </a:p>
          <a:p>
            <a:pPr eaLnBrk="1" hangingPunct="1"/>
            <a:endParaRPr lang="pt-BR" sz="2800" dirty="0" smtClean="0"/>
          </a:p>
          <a:p>
            <a:pPr eaLnBrk="1" hangingPunct="1"/>
            <a:endParaRPr lang="pt-BR" sz="2800" dirty="0" smtClean="0"/>
          </a:p>
        </p:txBody>
      </p:sp>
      <p:sp>
        <p:nvSpPr>
          <p:cNvPr id="6041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001353E-2EC0-468F-9453-EAB3D3195560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60419" name="Rectangle 102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404664"/>
            <a:ext cx="7772400" cy="662136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>
                <a:solidFill>
                  <a:schemeClr val="tx1"/>
                </a:solidFill>
              </a:rPr>
              <a:t>Finalidade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0010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800" dirty="0" smtClean="0"/>
              <a:t>gerenciar os depósitos de documentos e promover a preservação do acervo sob sua guarda;</a:t>
            </a:r>
          </a:p>
          <a:p>
            <a:pPr eaLnBrk="1" hangingPunct="1"/>
            <a:r>
              <a:rPr lang="pt-BR" sz="2800" dirty="0" smtClean="0"/>
              <a:t>executar atividades relativas à emissão de certidões de documentos sob sua guarda;</a:t>
            </a:r>
          </a:p>
          <a:p>
            <a:pPr eaLnBrk="1" hangingPunct="1"/>
            <a:r>
              <a:rPr lang="pt-BR" sz="2800" dirty="0" smtClean="0"/>
              <a:t>executar a reprodução de documentos sonoros e de imagens em movimento, com vistas ao atendimento ao usuário; e</a:t>
            </a:r>
          </a:p>
          <a:p>
            <a:pPr eaLnBrk="1" hangingPunct="1"/>
            <a:r>
              <a:rPr lang="pt-BR" sz="2800" dirty="0" smtClean="0"/>
              <a:t>subsidiar a Coordenação de Gestão de Documentos com informações quanto ao desmembramento de fundos </a:t>
            </a:r>
            <a:r>
              <a:rPr lang="pt-BR" sz="2800" dirty="0" err="1" smtClean="0"/>
              <a:t>arquivísticos</a:t>
            </a:r>
            <a:r>
              <a:rPr lang="pt-BR" sz="2800" dirty="0" smtClean="0"/>
              <a:t> e transferência interna de acervo. </a:t>
            </a:r>
          </a:p>
          <a:p>
            <a:pPr eaLnBrk="1" hangingPunct="1">
              <a:buFontTx/>
              <a:buNone/>
            </a:pPr>
            <a:endParaRPr lang="pt-BR" sz="2800" dirty="0" smtClean="0"/>
          </a:p>
          <a:p>
            <a:pPr eaLnBrk="1" hangingPunct="1"/>
            <a:endParaRPr lang="pt-BR" sz="2800" dirty="0" smtClean="0"/>
          </a:p>
        </p:txBody>
      </p:sp>
      <p:sp>
        <p:nvSpPr>
          <p:cNvPr id="6144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C137C3DA-9FC3-422C-BBDD-42302431A1A7}" type="slidenum">
              <a:rPr lang="pt-BR" smtClean="0"/>
              <a:pPr/>
              <a:t>34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512" y="908720"/>
            <a:ext cx="8640960" cy="594928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sz="2400" dirty="0" smtClean="0"/>
              <a:t>Acervo	</a:t>
            </a:r>
          </a:p>
          <a:p>
            <a:pPr lvl="1" algn="just"/>
            <a:r>
              <a:rPr lang="pt-BR" sz="2000" dirty="0" smtClean="0"/>
              <a:t>mapas, plantas, projetos e cartas de diferentes formatos e escalas – no qual se incluem muitas peças raras – produzidos e acumulados por órgãos da administração pública federal e por pessoas físicas, reunindo fundos oficiais e particulares que abrangem um período que se estende do século XVII ao XX.</a:t>
            </a:r>
          </a:p>
          <a:p>
            <a:pPr algn="just" eaLnBrk="1" hangingPunct="1"/>
            <a:endParaRPr lang="pt-BR" sz="2400" dirty="0"/>
          </a:p>
          <a:p>
            <a:pPr algn="just" eaLnBrk="1" hangingPunct="1"/>
            <a:endParaRPr lang="pt-BR" sz="2400" dirty="0" smtClean="0"/>
          </a:p>
          <a:p>
            <a:pPr algn="just" eaLnBrk="1" hangingPunct="1"/>
            <a:endParaRPr lang="pt-BR" sz="2400" dirty="0" smtClean="0"/>
          </a:p>
          <a:p>
            <a:pPr algn="just" eaLnBrk="1" hangingPunct="1"/>
            <a:endParaRPr lang="pt-BR" sz="2400" b="1" dirty="0" smtClean="0"/>
          </a:p>
          <a:p>
            <a:pPr algn="just" eaLnBrk="1" hangingPunct="1"/>
            <a:r>
              <a:rPr lang="pt-BR" sz="1800" b="1" dirty="0" smtClean="0"/>
              <a:t>Catálogos: autor, título, assunto e cronológico</a:t>
            </a:r>
          </a:p>
          <a:p>
            <a:pPr algn="just" eaLnBrk="1" hangingPunct="1"/>
            <a:r>
              <a:rPr lang="pt-BR" sz="1800" b="1" dirty="0" smtClean="0"/>
              <a:t>Fornece reproduções em microfilmes. </a:t>
            </a:r>
          </a:p>
          <a:p>
            <a:pPr algn="just" eaLnBrk="1" hangingPunct="1"/>
            <a:endParaRPr lang="pt-BR" sz="2800" dirty="0" smtClean="0"/>
          </a:p>
          <a:p>
            <a:pPr eaLnBrk="1" hangingPunct="1"/>
            <a:endParaRPr lang="pt-BR" sz="2800" dirty="0" smtClean="0"/>
          </a:p>
        </p:txBody>
      </p:sp>
      <p:sp>
        <p:nvSpPr>
          <p:cNvPr id="6246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1E169880-1B40-48CB-BC0F-940A5CE583A7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62467" name="Rectangle 102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188640"/>
            <a:ext cx="7772400" cy="662136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Documentos Cartográficos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212976"/>
            <a:ext cx="2619375" cy="2209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10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23528" y="1124744"/>
            <a:ext cx="8424936" cy="497125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/>
              <a:t>Imagens fixas: </a:t>
            </a:r>
            <a:r>
              <a:rPr lang="pt-BR" sz="2800" dirty="0" smtClean="0"/>
              <a:t>fotografias, gravuras, desenhos, caricaturas, charges,   diapositivos, cartões-postais, </a:t>
            </a:r>
          </a:p>
          <a:p>
            <a:pPr>
              <a:lnSpc>
                <a:spcPct val="90000"/>
              </a:lnSpc>
              <a:buNone/>
            </a:pPr>
            <a:r>
              <a:rPr lang="pt-BR" sz="2800" dirty="0" smtClean="0"/>
              <a:t>  ilustrações e </a:t>
            </a:r>
            <a:r>
              <a:rPr lang="pt-BR" sz="2800" dirty="0"/>
              <a:t>cartazes nos mais </a:t>
            </a:r>
            <a:r>
              <a:rPr lang="pt-BR" sz="2800" dirty="0" smtClean="0"/>
              <a:t>diversos </a:t>
            </a:r>
            <a:r>
              <a:rPr lang="pt-BR" sz="2800" dirty="0"/>
              <a:t>formatos.</a:t>
            </a: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/>
              <a:t>Origem</a:t>
            </a:r>
            <a:r>
              <a:rPr lang="pt-BR" sz="2800" dirty="0" smtClean="0"/>
              <a:t>: administração pública federal, arquivos privados,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/>
              <a:t>Época: </a:t>
            </a:r>
            <a:r>
              <a:rPr lang="pt-BR" sz="2800" dirty="0" smtClean="0"/>
              <a:t>séculos XIX e XX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Destacam-se as </a:t>
            </a:r>
            <a:r>
              <a:rPr lang="pt-BR" sz="2800" dirty="0"/>
              <a:t>fotografias dos </a:t>
            </a:r>
            <a:r>
              <a:rPr lang="pt-BR" sz="2800" dirty="0" smtClean="0"/>
              <a:t>fundos: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Agência </a:t>
            </a:r>
            <a:r>
              <a:rPr lang="pt-BR" sz="2400" dirty="0"/>
              <a:t>Nacional (1937-1979), </a:t>
            </a:r>
            <a:endParaRPr lang="pt-BR" sz="2400" dirty="0" smtClean="0"/>
          </a:p>
          <a:p>
            <a:pPr lvl="1">
              <a:lnSpc>
                <a:spcPct val="90000"/>
              </a:lnSpc>
            </a:pPr>
            <a:r>
              <a:rPr lang="pt-BR" sz="2400" dirty="0" smtClean="0"/>
              <a:t>Jornal </a:t>
            </a:r>
            <a:r>
              <a:rPr lang="pt-BR" sz="2400" dirty="0"/>
              <a:t>Correio da Manhã (1901-1974</a:t>
            </a:r>
            <a:r>
              <a:rPr lang="pt-BR" sz="2400" dirty="0" smtClean="0"/>
              <a:t>),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Coleção </a:t>
            </a:r>
            <a:r>
              <a:rPr lang="pt-BR" sz="2400" dirty="0"/>
              <a:t>de Fotografias Avulsas (1860-1964</a:t>
            </a:r>
            <a:r>
              <a:rPr lang="pt-BR" sz="2400" dirty="0" smtClean="0"/>
              <a:t>),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de </a:t>
            </a:r>
            <a:r>
              <a:rPr lang="pt-BR" sz="2400" dirty="0"/>
              <a:t>origem </a:t>
            </a:r>
            <a:r>
              <a:rPr lang="pt-BR" sz="2400" dirty="0" smtClean="0"/>
              <a:t>privada </a:t>
            </a:r>
            <a:r>
              <a:rPr lang="pt-BR" sz="2400" dirty="0"/>
              <a:t>como Mário Lago, João Goulart, Duque de Caxias, Afonso Pena e outros, perfazendo, cerca de 2 milhões de itens documentais</a:t>
            </a:r>
            <a:r>
              <a:rPr lang="pt-BR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Fornece cópias fotográficas. </a:t>
            </a:r>
          </a:p>
          <a:p>
            <a:pPr marL="365760" lvl="1" indent="-256032">
              <a:lnSpc>
                <a:spcPct val="90000"/>
              </a:lnSpc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pt-BR" sz="2800" dirty="0" smtClean="0"/>
              <a:t>Catálogos</a:t>
            </a:r>
            <a:r>
              <a:rPr lang="pt-BR" sz="2800" dirty="0"/>
              <a:t>:  autor e assunto 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  <a:p>
            <a:pPr eaLnBrk="1" hangingPunct="1">
              <a:lnSpc>
                <a:spcPct val="90000"/>
              </a:lnSpc>
            </a:pPr>
            <a:endParaRPr lang="pt-BR" dirty="0" smtClean="0"/>
          </a:p>
        </p:txBody>
      </p:sp>
      <p:sp>
        <p:nvSpPr>
          <p:cNvPr id="6349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2DEEDB5-20E4-4F95-AD3D-27A66120313D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63491" name="Rectangle 1026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23528" y="260648"/>
            <a:ext cx="7772400" cy="72008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Documentos Iconográficos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024336" cy="3744416"/>
          </a:xfr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2A8BD-F845-483B-8AEB-830DE08C1824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29000"/>
            <a:ext cx="3259384" cy="3024336"/>
          </a:xfrm>
          <a:prstGeom prst="rect">
            <a:avLst/>
          </a:prstGeom>
        </p:spPr>
      </p:pic>
      <p:pic>
        <p:nvPicPr>
          <p:cNvPr id="7" name="Imagem 6" descr="GETÚLIO ESTÁ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528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11560" y="1219200"/>
            <a:ext cx="815144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Acervo de discos, fitas </a:t>
            </a:r>
            <a:r>
              <a:rPr lang="pt-BR" sz="2800" dirty="0" err="1" smtClean="0"/>
              <a:t>audiomagnéticas</a:t>
            </a:r>
            <a:r>
              <a:rPr lang="pt-BR" sz="2800" dirty="0" smtClean="0"/>
              <a:t>, filmes cinematográficos e fitas </a:t>
            </a:r>
            <a:r>
              <a:rPr lang="pt-BR" sz="2800" dirty="0" err="1" smtClean="0"/>
              <a:t>videomagnéticas</a:t>
            </a:r>
            <a:r>
              <a:rPr lang="pt-BR" sz="28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Os documentos sonoros cobrem o período de 1935 a 1962 e os </a:t>
            </a:r>
            <a:r>
              <a:rPr lang="pt-BR" sz="2800" dirty="0" err="1" smtClean="0"/>
              <a:t>filmográficos</a:t>
            </a:r>
            <a:r>
              <a:rPr lang="pt-BR" sz="2800" dirty="0" smtClean="0"/>
              <a:t>, o período de 1950 a 1979.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Formado por documentos provenientes de fundos públicos e privados, com aproximadamente 11 </a:t>
            </a:r>
            <a:r>
              <a:rPr lang="pt-BR" sz="2800" dirty="0"/>
              <a:t>mil </a:t>
            </a:r>
            <a:r>
              <a:rPr lang="pt-BR" sz="2800" dirty="0" err="1"/>
              <a:t>ítens</a:t>
            </a:r>
            <a:r>
              <a:rPr lang="pt-BR" sz="2800" dirty="0"/>
              <a:t>, entre discos e fitas </a:t>
            </a:r>
            <a:r>
              <a:rPr lang="pt-BR" sz="2800" dirty="0" err="1"/>
              <a:t>audiomagnéticas</a:t>
            </a:r>
            <a:r>
              <a:rPr lang="pt-BR" sz="2800" dirty="0"/>
              <a:t>, referente ao período de 1902 à 1990</a:t>
            </a:r>
            <a:r>
              <a:rPr lang="pt-BR" sz="28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pt-BR" sz="2800" dirty="0" smtClean="0"/>
              <a:t>Reveste-se de grande importância para o estudo da história contemporânea do Brasil, registrando atividades governamentais, as relações do Estado com a sociedade e aspectos da vida cotidiana.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Catálogo dos documentos sonoros: autor e assunto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Catálogo de filmes: assunto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/>
              <a:t>Fornece fitas de áudio e vídeo.  </a:t>
            </a: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  <p:sp>
        <p:nvSpPr>
          <p:cNvPr id="6451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351BC7EA-D88E-4792-9172-3382DE524DE2}" type="slidenum">
              <a:rPr lang="pt-BR" smtClean="0"/>
              <a:pPr/>
              <a:t>38</a:t>
            </a:fld>
            <a:endParaRPr lang="pt-BR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188640"/>
            <a:ext cx="8424936" cy="87816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b="1" dirty="0" smtClean="0"/>
              <a:t>Documentos Sonoros e de Imagens em Movimento</a:t>
            </a:r>
          </a:p>
        </p:txBody>
      </p:sp>
    </p:spTree>
    <p:custDataLst>
      <p:tags r:id="rId1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algn="just" eaLnBrk="1" hangingPunct="1"/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Fundada em 1975</a:t>
            </a:r>
          </a:p>
          <a:p>
            <a:pPr algn="just" eaLnBrk="1" hangingPunct="1"/>
            <a:r>
              <a:rPr lang="pt-BR" sz="2800" dirty="0" smtClean="0">
                <a:solidFill>
                  <a:srgbClr val="333333"/>
                </a:solidFill>
                <a:cs typeface="Times New Roman" pitchFamily="18" charset="0"/>
              </a:rPr>
              <a:t>Propósito de</a:t>
            </a:r>
            <a:r>
              <a:rPr lang="pt-BR" sz="2800" dirty="0">
                <a:solidFill>
                  <a:srgbClr val="333333"/>
                </a:solidFill>
                <a:cs typeface="Times New Roman" pitchFamily="18" charset="0"/>
              </a:rPr>
              <a:t> </a:t>
            </a:r>
            <a:r>
              <a:rPr lang="pt-BR" sz="2800" dirty="0" smtClean="0">
                <a:solidFill>
                  <a:srgbClr val="333333"/>
                </a:solidFill>
                <a:cs typeface="Times New Roman" pitchFamily="18" charset="0"/>
              </a:rPr>
              <a:t>p</a:t>
            </a:r>
            <a:r>
              <a:rPr lang="pt-BR" dirty="0" smtClean="0">
                <a:cs typeface="Times New Roman" pitchFamily="18" charset="0"/>
              </a:rPr>
              <a:t>romover, estimular e desenvolver atividades culturais em todo o Brasil.</a:t>
            </a:r>
          </a:p>
          <a:p>
            <a:pPr lvl="1" algn="just" eaLnBrk="1" hangingPunct="1">
              <a:buFontTx/>
              <a:buNone/>
            </a:pPr>
            <a:endParaRPr lang="pt-BR" dirty="0" smtClean="0"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r>
              <a:rPr lang="pt-BR" dirty="0" smtClean="0"/>
              <a:t>http://www.funarte.gov.br</a:t>
            </a:r>
            <a:endParaRPr lang="pt-BR" dirty="0" smtClean="0">
              <a:cs typeface="Times New Roman" pitchFamily="18" charset="0"/>
            </a:endParaRPr>
          </a:p>
          <a:p>
            <a:pPr algn="just" eaLnBrk="1" hangingPunct="1"/>
            <a:endParaRPr lang="pt-BR" sz="2800" dirty="0" smtClean="0">
              <a:cs typeface="Times New Roman" pitchFamily="18" charset="0"/>
            </a:endParaRPr>
          </a:p>
        </p:txBody>
      </p:sp>
      <p:sp>
        <p:nvSpPr>
          <p:cNvPr id="6553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15C0CFBF-D24E-4967-AEDE-A08EB80A9611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b="1" smtClean="0">
                <a:cs typeface="Times New Roman" pitchFamily="18" charset="0"/>
              </a:rPr>
              <a:t>FUNARTE</a:t>
            </a:r>
            <a:r>
              <a:rPr lang="pt-BR" sz="3200" b="1" smtClean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9512" y="692696"/>
            <a:ext cx="8784976" cy="4536504"/>
          </a:xfrm>
        </p:spPr>
        <p:txBody>
          <a:bodyPr>
            <a:normAutofit/>
          </a:bodyPr>
          <a:lstStyle/>
          <a:p>
            <a:r>
              <a:rPr lang="pt-BR" sz="2800" dirty="0" smtClean="0"/>
              <a:t>Instâncias para a preservação do patrimônio audiovisual: </a:t>
            </a:r>
          </a:p>
          <a:p>
            <a:pPr lvl="1"/>
            <a:r>
              <a:rPr lang="pt-BR" sz="2400" b="1" dirty="0" smtClean="0"/>
              <a:t>Conservação das Imagens em Movimento (1980</a:t>
            </a:r>
            <a:r>
              <a:rPr lang="pt-BR" sz="2400" b="1" dirty="0" smtClean="0"/>
              <a:t>)</a:t>
            </a:r>
          </a:p>
          <a:p>
            <a:pPr lvl="1"/>
            <a:endParaRPr lang="pt-BR" sz="2400" b="1" dirty="0" smtClean="0"/>
          </a:p>
          <a:p>
            <a:pPr lvl="1"/>
            <a:r>
              <a:rPr lang="pt-BR" sz="2400" b="1" dirty="0" smtClean="0"/>
              <a:t>Fundo Unesco/FIAF (1995</a:t>
            </a:r>
            <a:r>
              <a:rPr lang="pt-BR" sz="2400" b="1" dirty="0" smtClean="0"/>
              <a:t>)</a:t>
            </a:r>
          </a:p>
          <a:p>
            <a:pPr lvl="1"/>
            <a:endParaRPr lang="pt-BR" sz="2400" b="1" dirty="0" smtClean="0"/>
          </a:p>
          <a:p>
            <a:pPr lvl="1"/>
            <a:r>
              <a:rPr lang="pt-BR" sz="2400" b="1" dirty="0" smtClean="0"/>
              <a:t>Programa Memória do Mundo (MOW</a:t>
            </a:r>
            <a:r>
              <a:rPr lang="pt-BR" sz="2400" b="1" dirty="0" smtClean="0"/>
              <a:t>)</a:t>
            </a:r>
          </a:p>
          <a:p>
            <a:pPr lvl="1"/>
            <a:endParaRPr lang="pt-BR" sz="2400" b="1" dirty="0" smtClean="0"/>
          </a:p>
          <a:p>
            <a:pPr lvl="1"/>
            <a:r>
              <a:rPr lang="pt-BR" sz="2400" b="1" dirty="0" smtClean="0"/>
              <a:t>ICCROM (Centro </a:t>
            </a:r>
            <a:r>
              <a:rPr lang="en-US" sz="2400" b="1" dirty="0" smtClean="0"/>
              <a:t>International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o </a:t>
            </a:r>
            <a:r>
              <a:rPr lang="en-US" sz="2400" b="1" dirty="0" err="1" smtClean="0"/>
              <a:t>Estudo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Preservação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restauração</a:t>
            </a:r>
            <a:r>
              <a:rPr lang="en-US" sz="2400" b="1" dirty="0" smtClean="0"/>
              <a:t> da </a:t>
            </a:r>
            <a:r>
              <a:rPr lang="en-US" sz="2400" b="1" dirty="0" err="1" smtClean="0"/>
              <a:t>Propriedade</a:t>
            </a:r>
            <a:r>
              <a:rPr lang="en-US" sz="2400" b="1" dirty="0" smtClean="0"/>
              <a:t> Cultural)</a:t>
            </a:r>
            <a:endParaRPr lang="pt-BR" sz="2800" dirty="0" smtClean="0"/>
          </a:p>
          <a:p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F52A8BD-F845-483B-8AEB-830DE08C1824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116632"/>
            <a:ext cx="2098576" cy="634082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UNESCO</a:t>
            </a:r>
            <a:endParaRPr lang="pt-BR" sz="3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685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pt-BR" sz="2800" b="1" dirty="0" smtClean="0">
                <a:cs typeface="Times New Roman" pitchFamily="18" charset="0"/>
              </a:rPr>
              <a:t>Objetivos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cs typeface="Times New Roman" pitchFamily="18" charset="0"/>
              </a:rPr>
              <a:t>Promover, incentivar e amparar em todo território nacional e no exterior a prática, o desenvolvimento e a difusão das atividades artísticas e culturais nas áreas de teatro, dança, ópera, circo, artes plásticas e gráficas, fotografia, música popular e erudita, documentação e informação.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cs typeface="Times New Roman" pitchFamily="18" charset="0"/>
              </a:rPr>
              <a:t>Incentivar a pesquisa nos campos de sua atuação.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cs typeface="Times New Roman" pitchFamily="18" charset="0"/>
              </a:rPr>
              <a:t>Contribuir com o tratamento e a conservação de toda a documentação produzida nessas áreas.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cs typeface="Times New Roman" pitchFamily="18" charset="0"/>
              </a:rPr>
              <a:t>Preservar a memória cultural </a:t>
            </a:r>
            <a:r>
              <a:rPr lang="pt-BR" sz="2800" dirty="0" smtClean="0">
                <a:cs typeface="Times New Roman" pitchFamily="18" charset="0"/>
              </a:rPr>
              <a:t>do país.</a:t>
            </a:r>
            <a:br>
              <a:rPr lang="pt-BR" sz="2800" dirty="0" smtClean="0">
                <a:cs typeface="Times New Roman" pitchFamily="18" charset="0"/>
              </a:rPr>
            </a:br>
            <a:endParaRPr lang="pt-BR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  <p:sp>
        <p:nvSpPr>
          <p:cNvPr id="6656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8D07187-FB6C-4DE6-AB77-07B088EDFCB2}" type="slidenum">
              <a:rPr lang="pt-BR" smtClean="0"/>
              <a:pPr/>
              <a:t>40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268760"/>
            <a:ext cx="7924800" cy="482724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pt-BR" sz="2800" dirty="0" smtClean="0"/>
              <a:t>Responsável pela implementação e incentivo de políticas de preservação de imagens históricas e contemporâneas dos acervos institucionais e particulares brasileiros.</a:t>
            </a:r>
          </a:p>
          <a:p>
            <a:pPr eaLnBrk="1" hangingPunct="1"/>
            <a:r>
              <a:rPr lang="pt-BR" sz="2800" dirty="0" smtClean="0"/>
              <a:t>Atua através de assessoria técnica, elabora e executa projetos de organização e conservação, tratamentos de conservação de originais - fotografias e negativos</a:t>
            </a:r>
          </a:p>
          <a:p>
            <a:pPr eaLnBrk="1" hangingPunct="1"/>
            <a:r>
              <a:rPr lang="pt-BR" sz="2800" dirty="0" smtClean="0"/>
              <a:t>Realiza programas de capacitação de profissionais e edita manuais e vídeos especializados. </a:t>
            </a:r>
          </a:p>
        </p:txBody>
      </p:sp>
      <p:sp>
        <p:nvSpPr>
          <p:cNvPr id="6758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EDE4DFE-AE06-418F-8ACF-59168F0F01AE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81000" y="188640"/>
            <a:ext cx="8458200" cy="87816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000" b="1" dirty="0" smtClean="0"/>
              <a:t>Centro de Conservação e Preservação Fotográfica (FUNARTE)</a:t>
            </a: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7544" y="404664"/>
            <a:ext cx="8424936" cy="533400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Realiza pesquisas para: </a:t>
            </a:r>
          </a:p>
          <a:p>
            <a:pPr lvl="1" eaLnBrk="1" hangingPunct="1"/>
            <a:r>
              <a:rPr lang="pt-BR" sz="2800" dirty="0" smtClean="0"/>
              <a:t>diagnóstico de conservação,</a:t>
            </a:r>
          </a:p>
          <a:p>
            <a:pPr lvl="1" eaLnBrk="1" hangingPunct="1"/>
            <a:r>
              <a:rPr lang="pt-BR" sz="2800" dirty="0" smtClean="0"/>
              <a:t>projetos de conservação preventiva, </a:t>
            </a:r>
          </a:p>
          <a:p>
            <a:pPr lvl="1" eaLnBrk="1" hangingPunct="1"/>
            <a:r>
              <a:rPr lang="pt-BR" sz="2800" dirty="0" smtClean="0"/>
              <a:t>estudo de processos fotográficos históricos, </a:t>
            </a:r>
          </a:p>
          <a:p>
            <a:pPr lvl="1" eaLnBrk="1" hangingPunct="1"/>
            <a:r>
              <a:rPr lang="pt-BR" sz="2800" dirty="0" smtClean="0"/>
              <a:t>procedimentos de estabilização de imagens deterioradas, </a:t>
            </a:r>
          </a:p>
          <a:p>
            <a:pPr lvl="1" eaLnBrk="1" hangingPunct="1"/>
            <a:r>
              <a:rPr lang="pt-BR" sz="2800" dirty="0" smtClean="0"/>
              <a:t>reprodução e duplicação fotográficas,</a:t>
            </a:r>
          </a:p>
          <a:p>
            <a:pPr lvl="1" eaLnBrk="1" hangingPunct="1"/>
            <a:r>
              <a:rPr lang="pt-BR" sz="2800" dirty="0" smtClean="0"/>
              <a:t>técnicas laboratoriais para permanência e organização e recuperação da informação.</a:t>
            </a:r>
          </a:p>
          <a:p>
            <a:pPr lvl="1" eaLnBrk="1" hangingPunct="1"/>
            <a:endParaRPr lang="pt-BR" sz="2800" dirty="0"/>
          </a:p>
          <a:p>
            <a:pPr marL="109728" indent="0" eaLnBrk="1" hangingPunct="1">
              <a:buNone/>
            </a:pPr>
            <a:endParaRPr lang="pt-BR" dirty="0" smtClean="0"/>
          </a:p>
        </p:txBody>
      </p:sp>
      <p:sp>
        <p:nvSpPr>
          <p:cNvPr id="6861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E04EF54-75CE-42C1-94B9-707AA17D990A}" type="slidenum">
              <a:rPr lang="pt-BR" smtClean="0"/>
              <a:pPr/>
              <a:t>42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Órgão da Secretaria de Estado da Cultura.</a:t>
            </a:r>
          </a:p>
          <a:p>
            <a:pPr eaLnBrk="1" hangingPunct="1"/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Criado em 29 de maio de 1970 (decreto-lei 247) </a:t>
            </a:r>
          </a:p>
          <a:p>
            <a:pPr eaLnBrk="1" hangingPunct="1"/>
            <a:r>
              <a:rPr lang="pt-BR" sz="2800" b="1" dirty="0" smtClean="0">
                <a:solidFill>
                  <a:srgbClr val="000000"/>
                </a:solidFill>
                <a:cs typeface="Times New Roman" pitchFamily="18" charset="0"/>
              </a:rPr>
              <a:t>http://www.mis.sp.gov.br/</a:t>
            </a:r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1" hangingPunct="1"/>
            <a:r>
              <a:rPr lang="pt-BR" sz="2800" b="1" dirty="0" smtClean="0">
                <a:solidFill>
                  <a:srgbClr val="000000"/>
                </a:solidFill>
                <a:cs typeface="Times New Roman" pitchFamily="18" charset="0"/>
              </a:rPr>
              <a:t>Objetivo</a:t>
            </a:r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: coletar, registrar e preservar o som e a imagem da vida brasileira, nos seus aspectos humanos, sociais e culturais, constituindo-se em importante núcleo de difusão artística e educativa.</a:t>
            </a:r>
          </a:p>
          <a:p>
            <a:pPr eaLnBrk="1" hangingPunct="1"/>
            <a:endParaRPr lang="pt-BR" sz="28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963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B69960FE-04E8-4F56-934A-6F8C23ADD0E6}" type="slidenum">
              <a:rPr lang="pt-BR" smtClean="0"/>
              <a:pPr/>
              <a:t>43</a:t>
            </a:fld>
            <a:endParaRPr lang="pt-BR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95536" y="332656"/>
            <a:ext cx="8352928" cy="86409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Museu da Imagem e do Som de São Paulo</a:t>
            </a:r>
            <a:r>
              <a:rPr lang="pt-BR" b="1" dirty="0" smtClean="0"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23528" y="1268760"/>
            <a:ext cx="8352928" cy="4248472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Registrar, organizar e preservar seu acervo.</a:t>
            </a:r>
          </a:p>
          <a:p>
            <a:pPr eaLnBrk="1" hangingPunct="1"/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Divulgar sua produção de maneira dinâmica, com a realização de eventos públicos – espetáculos de música, mostras de cinema, de vídeo, de fotografia, seminários, publicações etc.</a:t>
            </a:r>
          </a:p>
        </p:txBody>
      </p:sp>
      <p:sp>
        <p:nvSpPr>
          <p:cNvPr id="7065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43182951-B36C-4D17-B805-CF44509AE35A}" type="slidenum">
              <a:rPr lang="pt-BR" smtClean="0"/>
              <a:pPr/>
              <a:t>44</a:t>
            </a:fld>
            <a:endParaRPr lang="pt-BR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332656"/>
            <a:ext cx="7772400" cy="685800"/>
          </a:xfrm>
        </p:spPr>
        <p:txBody>
          <a:bodyPr/>
          <a:lstStyle/>
          <a:p>
            <a:pPr algn="l" eaLnBrk="1" hangingPunct="1"/>
            <a:r>
              <a:rPr lang="pt-BR" sz="3200" b="1" dirty="0" smtClean="0"/>
              <a:t>Funções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pt-BR" sz="2800" dirty="0" smtClean="0"/>
              <a:t>Mais </a:t>
            </a:r>
            <a:r>
              <a:rPr lang="pt-BR" sz="2800" dirty="0"/>
              <a:t>de 200 mil itens. </a:t>
            </a:r>
            <a:endParaRPr lang="pt-BR" sz="2800" dirty="0" smtClean="0"/>
          </a:p>
          <a:p>
            <a:r>
              <a:rPr lang="pt-BR" sz="2800" dirty="0" smtClean="0"/>
              <a:t>São </a:t>
            </a:r>
            <a:r>
              <a:rPr lang="pt-BR" sz="2800" dirty="0"/>
              <a:t>fotografias, filmes, vídeos, cartazes, discos de vinil e registros sonoros. </a:t>
            </a:r>
            <a:endParaRPr lang="pt-BR" sz="2800" dirty="0" smtClean="0"/>
          </a:p>
          <a:p>
            <a:r>
              <a:rPr lang="pt-BR" sz="2800" dirty="0" smtClean="0"/>
              <a:t>Entre </a:t>
            </a:r>
            <a:r>
              <a:rPr lang="pt-BR" sz="2800" dirty="0"/>
              <a:t>os destaques estão depoimentos de Tarsila do Amaral, Tom Jobim, registros em áudio sobre a Companhia cinematográfica Vera Cruz, Memória do Rádio e Memória Paulo Emílio Salles Gomes</a:t>
            </a:r>
            <a:endParaRPr lang="pt-BR" sz="2800" dirty="0" smtClean="0"/>
          </a:p>
        </p:txBody>
      </p:sp>
      <p:sp>
        <p:nvSpPr>
          <p:cNvPr id="7168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B0F4E055-4802-430B-8CB7-2DA1EA4F39AC}" type="slidenum">
              <a:rPr lang="pt-BR" smtClean="0"/>
              <a:pPr/>
              <a:t>45</a:t>
            </a:fld>
            <a:endParaRPr lang="pt-BR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l" eaLnBrk="1" hangingPunct="1"/>
            <a:r>
              <a:rPr lang="pt-BR" sz="3200" b="1" smtClean="0"/>
              <a:t>Acervos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4724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Compreende fitas em rolo (matrizes), fitas cassete (matrizes e/ou cópias), CDs e discos.</a:t>
            </a:r>
            <a:r>
              <a:rPr lang="pt-BR" sz="28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Divide-se em Material não-editado, Material editado e Discos.</a:t>
            </a:r>
            <a:r>
              <a:rPr lang="pt-BR" sz="2800" dirty="0" smtClean="0"/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Depoimentos de História Oral, entrevistas, </a:t>
            </a:r>
            <a:r>
              <a:rPr lang="pt-BR" sz="2800" dirty="0" err="1" smtClean="0">
                <a:solidFill>
                  <a:srgbClr val="222222"/>
                </a:solidFill>
                <a:cs typeface="Times New Roman" pitchFamily="18" charset="0"/>
              </a:rPr>
              <a:t>debates,palestras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, apresentações musicais, recitais, solenidades, entre outros.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Registros sonoros avulsos e coleções, doadas por instituições ou por particulares, contendo programas de rádio e TV, concertos, jingles, trilhas sonoras e outros.</a:t>
            </a:r>
            <a:endParaRPr lang="pt-BR" sz="28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sz="2800" dirty="0" smtClean="0"/>
          </a:p>
        </p:txBody>
      </p:sp>
      <p:sp>
        <p:nvSpPr>
          <p:cNvPr id="7270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7367921-B50F-442F-94D9-8A26D3ED1816}" type="slidenum">
              <a:rPr lang="pt-BR" smtClean="0"/>
              <a:pPr/>
              <a:t>46</a:t>
            </a:fld>
            <a:endParaRPr lang="pt-BR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533400" y="381000"/>
            <a:ext cx="7772400" cy="685800"/>
          </a:xfrm>
        </p:spPr>
        <p:txBody>
          <a:bodyPr/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Acervo de áudio</a:t>
            </a: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484784"/>
            <a:ext cx="8153400" cy="4306416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As coleções foram ordenadas segundo classificações abrangentes e, dentro delas, sub classificadas de acordo com o evento, projeto ou autor. </a:t>
            </a:r>
          </a:p>
          <a:p>
            <a:pPr eaLnBrk="1" hangingPunct="1"/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A norma utilizada foi: título, conteúdo, procedência, reproduções, observações, datas-limite, quantidade, campos esses preenchidos sempre que a informação esteve disponível</a:t>
            </a:r>
            <a:r>
              <a:rPr lang="pt-BR" dirty="0" smtClean="0">
                <a:solidFill>
                  <a:srgbClr val="222222"/>
                </a:solidFill>
                <a:cs typeface="Times New Roman" pitchFamily="18" charset="0"/>
              </a:rPr>
              <a:t>.</a:t>
            </a:r>
            <a:r>
              <a:rPr lang="pt-BR" dirty="0" smtClean="0"/>
              <a:t> </a:t>
            </a:r>
          </a:p>
        </p:txBody>
      </p:sp>
      <p:sp>
        <p:nvSpPr>
          <p:cNvPr id="7373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C7629C34-761B-4983-91C0-B2AFDCE18FB9}" type="slidenum">
              <a:rPr lang="pt-BR" smtClean="0"/>
              <a:pPr/>
              <a:t>47</a:t>
            </a:fld>
            <a:endParaRPr lang="pt-BR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algn="l" eaLnBrk="1" hangingPunct="1"/>
            <a:r>
              <a:rPr lang="pt-BR" sz="3200" b="1" dirty="0" smtClean="0"/>
              <a:t>Organização</a:t>
            </a:r>
          </a:p>
        </p:txBody>
      </p:sp>
    </p:spTree>
    <p:custDataLst>
      <p:tags r:id="rId1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23528" y="1196752"/>
            <a:ext cx="8496944" cy="4536504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222222"/>
                </a:solidFill>
                <a:cs typeface="Times New Roman" pitchFamily="18" charset="0"/>
              </a:rPr>
              <a:t>Material não-editado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: conjunto constituído de gravações de depoimentos, de apresentações musicais e de eventos, resultado de produção do próprio MIS e de doações</a:t>
            </a:r>
            <a:r>
              <a:rPr lang="pt-BR" sz="2800" dirty="0" smtClean="0"/>
              <a:t>.</a:t>
            </a:r>
          </a:p>
          <a:p>
            <a:pPr eaLnBrk="1" hangingPunct="1"/>
            <a:r>
              <a:rPr lang="pt-BR" sz="2800" b="1" dirty="0" smtClean="0">
                <a:solidFill>
                  <a:srgbClr val="222222"/>
                </a:solidFill>
                <a:cs typeface="Times New Roman" pitchFamily="18" charset="0"/>
              </a:rPr>
              <a:t>Material editado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: reunião de obras acabadas nos gêneros documentário, ficção, </a:t>
            </a:r>
            <a:r>
              <a:rPr lang="pt-BR" sz="2800" dirty="0" err="1" smtClean="0">
                <a:solidFill>
                  <a:srgbClr val="222222"/>
                </a:solidFill>
                <a:cs typeface="Times New Roman" pitchFamily="18" charset="0"/>
              </a:rPr>
              <a:t>videoarte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, experimental </a:t>
            </a:r>
            <a:r>
              <a:rPr lang="pt-BR" sz="2800" dirty="0" err="1" smtClean="0">
                <a:solidFill>
                  <a:srgbClr val="222222"/>
                </a:solidFill>
                <a:cs typeface="Times New Roman" pitchFamily="18" charset="0"/>
              </a:rPr>
              <a:t>etc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, incorporadas por intermédio de mostras, festivais e doações.</a:t>
            </a:r>
            <a:r>
              <a:rPr lang="pt-BR" sz="2800" dirty="0" smtClean="0"/>
              <a:t> </a:t>
            </a:r>
          </a:p>
        </p:txBody>
      </p:sp>
      <p:sp>
        <p:nvSpPr>
          <p:cNvPr id="7475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42FBAF83-6A69-4BAD-8EED-011A99B322FB}" type="slidenum">
              <a:rPr lang="pt-BR" smtClean="0"/>
              <a:pPr/>
              <a:t>48</a:t>
            </a:fld>
            <a:endParaRPr lang="pt-BR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332656"/>
            <a:ext cx="77724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Acervo de vídeo</a:t>
            </a:r>
            <a:r>
              <a:rPr lang="pt-BR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1295400"/>
            <a:ext cx="8001000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As coleções foram ordenadas segundo grupos temáticos e, dentro delas, de acordo com o evento, projeto, autor ou produtor a que estejam relacionadas.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solidFill>
                  <a:srgbClr val="222222"/>
                </a:solidFill>
                <a:cs typeface="Times New Roman" pitchFamily="18" charset="0"/>
              </a:rPr>
              <a:t>Norma utilizada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: título, autor(es), conteúdo, procedência, reproduções, observações, datas-limite, quantidade, estado de organização, campos esses preenchidos sempre que a informação esteve disponível. 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As quantidades de fitas indicadas nas coleções correspondem ao número de matrizes nos formatos U-</a:t>
            </a:r>
            <a:r>
              <a:rPr lang="pt-BR" sz="2800" dirty="0" err="1">
                <a:solidFill>
                  <a:srgbClr val="222222"/>
                </a:solidFill>
                <a:cs typeface="Times New Roman" pitchFamily="18" charset="0"/>
              </a:rPr>
              <a:t>M</a:t>
            </a:r>
            <a:r>
              <a:rPr lang="pt-BR" sz="2800" dirty="0" err="1" smtClean="0">
                <a:solidFill>
                  <a:srgbClr val="222222"/>
                </a:solidFill>
                <a:cs typeface="Times New Roman" pitchFamily="18" charset="0"/>
              </a:rPr>
              <a:t>atic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, Beta e VHS.</a:t>
            </a:r>
            <a:r>
              <a:rPr lang="pt-BR" sz="2800" dirty="0" smtClean="0"/>
              <a:t> </a:t>
            </a:r>
          </a:p>
        </p:txBody>
      </p:sp>
      <p:sp>
        <p:nvSpPr>
          <p:cNvPr id="7577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E754681-FFE6-4524-A023-EE5E6AC98EBD}" type="slidenum">
              <a:rPr lang="pt-BR" smtClean="0"/>
              <a:pPr/>
              <a:t>49</a:t>
            </a:fld>
            <a:endParaRPr lang="pt-BR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332656"/>
            <a:ext cx="7772400" cy="810344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/>
              <a:t>Organização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412776"/>
            <a:ext cx="8640960" cy="5184576"/>
          </a:xfrm>
        </p:spPr>
        <p:txBody>
          <a:bodyPr>
            <a:noAutofit/>
          </a:bodyPr>
          <a:lstStyle/>
          <a:p>
            <a:r>
              <a:rPr lang="pt-BR" sz="2000" dirty="0" smtClean="0"/>
              <a:t>Consultoria </a:t>
            </a:r>
            <a:r>
              <a:rPr lang="pt-BR" sz="2000" dirty="0" smtClean="0"/>
              <a:t>da </a:t>
            </a:r>
            <a:r>
              <a:rPr lang="pt-BR" sz="2000" dirty="0" smtClean="0"/>
              <a:t>FIAF </a:t>
            </a:r>
          </a:p>
          <a:p>
            <a:pPr lvl="1"/>
            <a:r>
              <a:rPr lang="pt-BR" sz="2000" b="1" dirty="0"/>
              <a:t>Objetivos </a:t>
            </a:r>
            <a:r>
              <a:rPr lang="pt-BR" sz="2000" b="1" dirty="0" smtClean="0"/>
              <a:t>gerais</a:t>
            </a:r>
          </a:p>
          <a:p>
            <a:pPr lvl="2" algn="just"/>
            <a:r>
              <a:rPr lang="pt-BR" sz="1800" dirty="0"/>
              <a:t>Criar arquivos de filmes em países onde eles não existam; </a:t>
            </a:r>
          </a:p>
          <a:p>
            <a:pPr lvl="2" algn="just"/>
            <a:r>
              <a:rPr lang="pt-BR" sz="1800" dirty="0"/>
              <a:t>Introduzir lei que garanta o depósito compulsório dos filmes produzidos no país em seus arquivos </a:t>
            </a:r>
            <a:r>
              <a:rPr lang="pt-BR" sz="1800" dirty="0" err="1"/>
              <a:t>filmográficos</a:t>
            </a:r>
            <a:r>
              <a:rPr lang="pt-BR" sz="1800" dirty="0"/>
              <a:t>.</a:t>
            </a:r>
          </a:p>
          <a:p>
            <a:pPr lvl="2" algn="just"/>
            <a:r>
              <a:rPr lang="pt-BR" sz="1800" dirty="0"/>
              <a:t>Depósito voluntário de cópias de filmes estrangeiros.</a:t>
            </a:r>
          </a:p>
          <a:p>
            <a:pPr lvl="2" algn="just"/>
            <a:r>
              <a:rPr lang="pt-BR" sz="1800" b="1" dirty="0"/>
              <a:t>Ponto crucial </a:t>
            </a:r>
            <a:r>
              <a:rPr lang="pt-BR" sz="1800" dirty="0">
                <a:sym typeface="Wingdings" pitchFamily="2" charset="2"/>
              </a:rPr>
              <a:t> </a:t>
            </a:r>
            <a:r>
              <a:rPr lang="pt-BR" sz="1800" dirty="0"/>
              <a:t>que os Estados </a:t>
            </a:r>
            <a:r>
              <a:rPr lang="pt-BR" sz="1800" i="1" dirty="0"/>
              <a:t>reconheçam o audiovisual como parte do seu patrimônio cultural</a:t>
            </a:r>
            <a:r>
              <a:rPr lang="pt-BR" sz="1800" dirty="0"/>
              <a:t>, parte da  herança cultural da mesma maneira que a informação textual</a:t>
            </a:r>
            <a:endParaRPr lang="pt-BR" sz="2000" b="1" dirty="0" smtClean="0"/>
          </a:p>
          <a:p>
            <a:pPr lvl="1"/>
            <a:r>
              <a:rPr lang="pt-BR" sz="2000" b="1" dirty="0"/>
              <a:t>Objetivos </a:t>
            </a:r>
            <a:r>
              <a:rPr lang="pt-BR" sz="2000" b="1" dirty="0" smtClean="0"/>
              <a:t>específicos</a:t>
            </a:r>
          </a:p>
          <a:p>
            <a:pPr lvl="2"/>
            <a:r>
              <a:rPr lang="pt-BR" sz="1800" dirty="0"/>
              <a:t>Desenvolvimento de infraestrutura para arquivos </a:t>
            </a:r>
            <a:r>
              <a:rPr lang="pt-BR" sz="1800" dirty="0" smtClean="0"/>
              <a:t>audiovisuais</a:t>
            </a:r>
            <a:r>
              <a:rPr lang="pt-BR" sz="1200" dirty="0" smtClean="0"/>
              <a:t>.</a:t>
            </a:r>
          </a:p>
          <a:p>
            <a:pPr lvl="2"/>
            <a:r>
              <a:rPr lang="pt-BR" sz="1800" dirty="0" smtClean="0"/>
              <a:t>Treinamento profissional.</a:t>
            </a:r>
          </a:p>
          <a:p>
            <a:pPr lvl="2"/>
            <a:r>
              <a:rPr lang="pt-BR" sz="1800" dirty="0" smtClean="0"/>
              <a:t>Suporte </a:t>
            </a:r>
            <a:r>
              <a:rPr lang="pt-BR" sz="1800" dirty="0"/>
              <a:t>para o desenvolvimento de políticas de direito autoral, legislação e normas técnicas e para a implementação de projetos de auxílio a arquivos audiovisuais.</a:t>
            </a:r>
          </a:p>
          <a:p>
            <a:pPr lvl="2"/>
            <a:endParaRPr lang="pt-BR" sz="1800" b="1" dirty="0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3B2F3D6-29F8-49E5-B069-16CBB65565E7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614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260648"/>
            <a:ext cx="8820472" cy="1224136"/>
          </a:xfrm>
        </p:spPr>
        <p:txBody>
          <a:bodyPr>
            <a:noAutofit/>
          </a:bodyPr>
          <a:lstStyle/>
          <a:p>
            <a:r>
              <a:rPr lang="pt-BR" sz="2800" dirty="0" smtClean="0"/>
              <a:t>Recomendações para a Salvaguarda e Conservação das Imagens em Movimento (1980)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524000"/>
            <a:ext cx="8352928" cy="3993232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Com registros de som e imagem de momentos da história da televisão brasileira</a:t>
            </a:r>
            <a:r>
              <a:rPr lang="pt-BR" sz="2800" dirty="0" smtClean="0"/>
              <a:t>.</a:t>
            </a:r>
          </a:p>
          <a:p>
            <a:pPr eaLnBrk="1" hangingPunct="1"/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Foi ampliado, com a incorporação de uma parcela dos títulos exibidos na mostra </a:t>
            </a:r>
            <a:r>
              <a:rPr lang="pt-BR" sz="2800" i="1" dirty="0" smtClean="0">
                <a:solidFill>
                  <a:srgbClr val="000000"/>
                </a:solidFill>
                <a:cs typeface="Times New Roman" pitchFamily="18" charset="0"/>
              </a:rPr>
              <a:t>“Televisão Paulista 1965-2000</a:t>
            </a:r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” – seleção de programas que marcaram a televisão brasileira produzidos por emissoras de São Paulo</a:t>
            </a:r>
            <a:r>
              <a:rPr lang="pt-BR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pt-BR" dirty="0" smtClean="0"/>
          </a:p>
        </p:txBody>
      </p:sp>
      <p:sp>
        <p:nvSpPr>
          <p:cNvPr id="7680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4681556F-D8ED-4918-A530-A28CBD08DBD6}" type="slidenum">
              <a:rPr lang="pt-BR" smtClean="0"/>
              <a:pPr/>
              <a:t>50</a:t>
            </a:fld>
            <a:endParaRPr lang="pt-BR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609600"/>
            <a:ext cx="7772400" cy="6858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Acervo de TV</a:t>
            </a:r>
            <a:endParaRPr lang="pt-BR" sz="3200" dirty="0" smtClean="0"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179512" y="1412776"/>
            <a:ext cx="8856984" cy="4248472"/>
          </a:xfrm>
        </p:spPr>
        <p:txBody>
          <a:bodyPr/>
          <a:lstStyle/>
          <a:p>
            <a:pPr eaLnBrk="1" hangingPunct="1"/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Constituído por doações e pesquisas realizadas pelo MIS, entre elas depoimentos recolhidos pelo setor de História Oral</a:t>
            </a:r>
            <a:r>
              <a:rPr lang="pt-BR" sz="2800" dirty="0" smtClean="0"/>
              <a:t> 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também registrados em áudio.</a:t>
            </a:r>
          </a:p>
          <a:p>
            <a:pPr eaLnBrk="1" hangingPunct="1"/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Das exposições realizadas nas suas dependências.</a:t>
            </a:r>
          </a:p>
          <a:p>
            <a:pPr eaLnBrk="1" hangingPunct="1"/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As coleções são compostas por peças doadas, adquiridas ou produzidas pelo próprio museu. </a:t>
            </a:r>
            <a:r>
              <a:rPr lang="pt-BR" sz="2800" dirty="0" smtClean="0"/>
              <a:t> </a:t>
            </a:r>
          </a:p>
        </p:txBody>
      </p:sp>
      <p:sp>
        <p:nvSpPr>
          <p:cNvPr id="7782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C5FD4FC-CD3E-491A-9C6C-4D05EA52B993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260648"/>
            <a:ext cx="7772400" cy="882352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Acervo de fotografias</a:t>
            </a:r>
            <a:r>
              <a:rPr lang="pt-BR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0" y="762000"/>
            <a:ext cx="8915400" cy="5334000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222222"/>
                </a:solidFill>
                <a:cs typeface="Times New Roman" pitchFamily="18" charset="0"/>
              </a:rPr>
              <a:t>Suportes: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 desde materiais que provêm de processos fotográficos antigos como os negativos de vidro e as </a:t>
            </a:r>
            <a:r>
              <a:rPr lang="pt-BR" sz="2800" dirty="0" err="1" smtClean="0">
                <a:solidFill>
                  <a:srgbClr val="222222"/>
                </a:solidFill>
                <a:cs typeface="Times New Roman" pitchFamily="18" charset="0"/>
              </a:rPr>
              <a:t>estereoscopias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 (3D), até materiais contemporâneos como os acetatos.</a:t>
            </a:r>
            <a:r>
              <a:rPr lang="pt-BR" sz="2800" dirty="0" smtClean="0"/>
              <a:t> </a:t>
            </a:r>
          </a:p>
          <a:p>
            <a:pPr eaLnBrk="1" hangingPunct="1"/>
            <a:r>
              <a:rPr lang="pt-BR" sz="2800" b="1" dirty="0" smtClean="0">
                <a:solidFill>
                  <a:srgbClr val="222222"/>
                </a:solidFill>
                <a:cs typeface="Times New Roman" pitchFamily="18" charset="0"/>
              </a:rPr>
              <a:t>Conteúdo:</a:t>
            </a: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 muito variado, as imagens refletem a origem e acumulação feita com critérios  muito flexíveis. Nele estão documentados os mais diversos aspectos da vida paulistana e brasileira do final do século XIX até os dias de hoje</a:t>
            </a:r>
            <a:r>
              <a:rPr lang="pt-BR" sz="2800" dirty="0" smtClean="0"/>
              <a:t> </a:t>
            </a:r>
          </a:p>
        </p:txBody>
      </p:sp>
      <p:sp>
        <p:nvSpPr>
          <p:cNvPr id="7885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E9359B7-2140-430A-800A-06919A1A39DD}" type="slidenum">
              <a:rPr lang="pt-BR" smtClean="0"/>
              <a:pPr/>
              <a:t>52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Filmes institucionais produzidos por (ou para) órgãos governamentais.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Cópias de documentários, resultante do concurso anual Prêmio Estímulo de Curta-metragem (desde 1960).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Produções do próprio MIS, que tiveram origem no desenvolvimento de projetos de registros de aspectos sociais e culturais e no depoimento de personalidades da vida artística.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dirty="0" smtClean="0">
                <a:solidFill>
                  <a:srgbClr val="222222"/>
                </a:solidFill>
                <a:cs typeface="Times New Roman" pitchFamily="18" charset="0"/>
              </a:rPr>
              <a:t>Doações, oriundas de particulares e de instituições culturais estrangeiras.</a:t>
            </a:r>
          </a:p>
        </p:txBody>
      </p:sp>
      <p:sp>
        <p:nvSpPr>
          <p:cNvPr id="7987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BD798E1A-5966-429F-B386-97AB27A5810F}" type="slidenum">
              <a:rPr lang="pt-BR" smtClean="0"/>
              <a:pPr/>
              <a:t>53</a:t>
            </a:fld>
            <a:endParaRPr lang="pt-BR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60648"/>
            <a:ext cx="7772400" cy="729952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Acervo de Cinema</a:t>
            </a:r>
            <a:r>
              <a:rPr lang="pt-BR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9552" y="1268760"/>
            <a:ext cx="8208912" cy="41764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pt-BR" sz="2800" dirty="0" smtClean="0">
                <a:cs typeface="Times New Roman" pitchFamily="18" charset="0"/>
              </a:rPr>
              <a:t>Inaugurado em 1965</a:t>
            </a:r>
            <a:r>
              <a:rPr lang="pt-BR" sz="2800" b="1" dirty="0" smtClean="0">
                <a:cs typeface="Times New Roman" pitchFamily="18" charset="0"/>
              </a:rPr>
              <a:t> </a:t>
            </a:r>
            <a:r>
              <a:rPr lang="pt-BR" sz="2800" dirty="0" smtClean="0">
                <a:cs typeface="Arial" pitchFamily="34" charset="0"/>
              </a:rPr>
              <a:t>(comemorações do IV Centenário da cidade do Rio de Janeiro)</a:t>
            </a:r>
            <a:r>
              <a:rPr lang="pt-BR" sz="2800" dirty="0" smtClean="0">
                <a:cs typeface="Times New Roman" pitchFamily="18" charset="0"/>
              </a:rPr>
              <a:t>.</a:t>
            </a:r>
          </a:p>
          <a:p>
            <a:pPr eaLnBrk="1" hangingPunct="1"/>
            <a:r>
              <a:rPr lang="pt-BR" sz="2800" dirty="0" smtClean="0">
                <a:cs typeface="Arial" pitchFamily="34" charset="0"/>
              </a:rPr>
              <a:t>Lançou um gênero pioneiro de museu audiovisual.</a:t>
            </a:r>
          </a:p>
          <a:p>
            <a:pPr eaLnBrk="1" hangingPunct="1"/>
            <a:r>
              <a:rPr lang="pt-BR" sz="2800" dirty="0" smtClean="0">
                <a:cs typeface="Arial" pitchFamily="34" charset="0"/>
              </a:rPr>
              <a:t>Abriga importantes arquivos que atendem aos interesses de um público pesquisador amplo e diversificado </a:t>
            </a:r>
          </a:p>
          <a:p>
            <a:r>
              <a:rPr lang="pt-BR" sz="2800" dirty="0"/>
              <a:t>22 coleções particulares que reúnem documentos nos mais variados suportes.</a:t>
            </a:r>
            <a:endParaRPr lang="pt-BR" sz="2800" dirty="0" smtClean="0">
              <a:cs typeface="Arial" pitchFamily="34" charset="0"/>
            </a:endParaRPr>
          </a:p>
          <a:p>
            <a:pPr eaLnBrk="1" hangingPunct="1"/>
            <a:r>
              <a:rPr lang="pt-BR" sz="2800" dirty="0" smtClean="0">
                <a:cs typeface="Times New Roman" pitchFamily="18" charset="0"/>
              </a:rPr>
              <a:t>http://www.mis.rj.gov.br</a:t>
            </a:r>
            <a:r>
              <a:rPr lang="pt-BR" sz="2800" dirty="0" smtClean="0"/>
              <a:t> </a:t>
            </a:r>
          </a:p>
          <a:p>
            <a:pPr eaLnBrk="1" hangingPunct="1"/>
            <a:endParaRPr lang="pt-BR" sz="2800" dirty="0" smtClean="0"/>
          </a:p>
        </p:txBody>
      </p:sp>
      <p:sp>
        <p:nvSpPr>
          <p:cNvPr id="8089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63EC8A0-779D-4216-9ECE-23FA4F9209C0}" type="slidenum">
              <a:rPr lang="pt-BR" smtClean="0"/>
              <a:pPr/>
              <a:t>54</a:t>
            </a:fld>
            <a:endParaRPr lang="pt-BR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188640"/>
            <a:ext cx="8511480" cy="93610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Museu da Imagem e do Som do Rio de Janeiro</a:t>
            </a:r>
            <a:r>
              <a:rPr lang="pt-BR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3568" y="1340768"/>
            <a:ext cx="7992888" cy="4572000"/>
          </a:xfrm>
        </p:spPr>
        <p:txBody>
          <a:bodyPr/>
          <a:lstStyle/>
          <a:p>
            <a:pPr eaLnBrk="1" hangingPunct="1"/>
            <a:r>
              <a:rPr lang="pt-BR" sz="2800" dirty="0" smtClean="0">
                <a:cs typeface="Arial" pitchFamily="34" charset="0"/>
              </a:rPr>
              <a:t>Coleção de discos 78 e 33 rpm e CDs, iniciada em 1965 com a aquisição de discos raros do colecionador Lúcio Rangel</a:t>
            </a:r>
            <a:r>
              <a:rPr lang="pt-BR" sz="2800" dirty="0" smtClean="0"/>
              <a:t>.</a:t>
            </a:r>
          </a:p>
          <a:p>
            <a:pPr eaLnBrk="1" hangingPunct="1"/>
            <a:r>
              <a:rPr lang="pt-BR" sz="2800" dirty="0" smtClean="0"/>
              <a:t>Coleção da Rádio Nacional</a:t>
            </a:r>
          </a:p>
          <a:p>
            <a:pPr eaLnBrk="1" hangingPunct="1"/>
            <a:r>
              <a:rPr lang="pt-BR" sz="2800" dirty="0" smtClean="0">
                <a:cs typeface="Arial" pitchFamily="34" charset="0"/>
              </a:rPr>
              <a:t>Acrescida com doações particulares divide-se em Música Popular Brasileira, Música Popular Estrangeira e Música Clássica.</a:t>
            </a:r>
            <a:r>
              <a:rPr lang="pt-BR" dirty="0" smtClean="0"/>
              <a:t> </a:t>
            </a:r>
          </a:p>
          <a:p>
            <a:pPr eaLnBrk="1" hangingPunct="1">
              <a:buFontTx/>
              <a:buNone/>
            </a:pPr>
            <a:endParaRPr lang="pt-BR" dirty="0" smtClean="0"/>
          </a:p>
        </p:txBody>
      </p:sp>
      <p:sp>
        <p:nvSpPr>
          <p:cNvPr id="8192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C3D1B34-E230-4468-BE25-62A2DC84DD57}" type="slidenum">
              <a:rPr lang="pt-BR" smtClean="0"/>
              <a:pPr/>
              <a:t>55</a:t>
            </a:fld>
            <a:endParaRPr lang="pt-BR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332656"/>
            <a:ext cx="7772400" cy="581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Discoteca</a:t>
            </a:r>
            <a:endParaRPr lang="pt-BR" sz="3200" b="1" dirty="0" smtClean="0"/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762000"/>
            <a:ext cx="83058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cs typeface="Arial" pitchFamily="34" charset="0"/>
              </a:rPr>
              <a:t>Coleção de Música Popular Brasileira</a:t>
            </a:r>
            <a:r>
              <a:rPr lang="pt-BR" sz="2800" dirty="0" smtClean="0">
                <a:cs typeface="Arial" pitchFamily="34" charset="0"/>
              </a:rPr>
              <a:t>: Chiquinha Gonzaga, Sinhô, Noel Rosa, Ari Barroso, Pixinguinha, João Gilberto, Tom Jobim e Nara Leão, além dos discos de MPB, editados pelo selo MIS.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cs typeface="Arial" pitchFamily="34" charset="0"/>
              </a:rPr>
              <a:t>Coleção de Música Popular Estrangeira: </a:t>
            </a:r>
            <a:r>
              <a:rPr lang="pt-BR" sz="2800" dirty="0" smtClean="0">
                <a:cs typeface="Arial" pitchFamily="34" charset="0"/>
              </a:rPr>
              <a:t>possui músicas dos mais diversos países de todos os continentes</a:t>
            </a:r>
            <a:r>
              <a:rPr lang="pt-BR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pt-BR" sz="2800" b="1" dirty="0" smtClean="0">
                <a:cs typeface="Arial" pitchFamily="34" charset="0"/>
              </a:rPr>
              <a:t>Coleção de Música Clássica:</a:t>
            </a:r>
            <a:r>
              <a:rPr lang="pt-BR" sz="2800" dirty="0" smtClean="0">
                <a:cs typeface="Arial" pitchFamily="34" charset="0"/>
              </a:rPr>
              <a:t> abrange música coral, lírica e instrumental de compositores da Idade Média aos dias atuais, além de discos de música clássica editados pelo selo MIS.</a:t>
            </a:r>
            <a:r>
              <a:rPr lang="pt-BR" sz="2800" dirty="0" smtClean="0"/>
              <a:t> </a:t>
            </a:r>
          </a:p>
        </p:txBody>
      </p:sp>
      <p:sp>
        <p:nvSpPr>
          <p:cNvPr id="8294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0BE98A83-3513-44E9-9B58-B44F8F5AF92D}" type="slidenum">
              <a:rPr lang="pt-BR" smtClean="0"/>
              <a:pPr/>
              <a:t>56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268760"/>
            <a:ext cx="8568952" cy="432048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>
                <a:cs typeface="Arial" pitchFamily="34" charset="0"/>
              </a:rPr>
              <a:t>Composto de registros gravados em fitas magnéticas.</a:t>
            </a:r>
          </a:p>
          <a:p>
            <a:pPr eaLnBrk="1" hangingPunct="1"/>
            <a:r>
              <a:rPr lang="pt-BR" sz="2800" dirty="0" smtClean="0">
                <a:cs typeface="Arial" pitchFamily="34" charset="0"/>
              </a:rPr>
              <a:t>Abrange os mais variados temas, desde seminários, palestras, discursos, espetáculos musicais, festivais, julgamentos, jingles, programas de rádio, sonoplastia, concertos, recitais e homenagens, além dos depoimentos coletados pelo Museu.</a:t>
            </a:r>
          </a:p>
          <a:p>
            <a:pPr eaLnBrk="1" hangingPunct="1">
              <a:buFontTx/>
              <a:buNone/>
            </a:pPr>
            <a:r>
              <a:rPr lang="pt-BR" sz="2800" dirty="0" smtClean="0"/>
              <a:t> </a:t>
            </a:r>
          </a:p>
        </p:txBody>
      </p:sp>
      <p:sp>
        <p:nvSpPr>
          <p:cNvPr id="8397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831A1CC3-11CC-4838-9EDA-5D32C8C306A8}" type="slidenum">
              <a:rPr lang="pt-BR" smtClean="0"/>
              <a:pPr/>
              <a:t>57</a:t>
            </a:fld>
            <a:endParaRPr lang="pt-BR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260648"/>
            <a:ext cx="7772400" cy="685800"/>
          </a:xfrm>
        </p:spPr>
        <p:txBody>
          <a:bodyPr/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Fitas de Áudio</a:t>
            </a:r>
            <a:r>
              <a:rPr lang="pt-BR" sz="3200" b="1" dirty="0" smtClean="0">
                <a:cs typeface="Arial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600200"/>
            <a:ext cx="8352928" cy="3484984"/>
          </a:xfrm>
        </p:spPr>
        <p:txBody>
          <a:bodyPr/>
          <a:lstStyle/>
          <a:p>
            <a:pPr eaLnBrk="1" hangingPunct="1"/>
            <a:r>
              <a:rPr lang="pt-BR" sz="2800" dirty="0" smtClean="0">
                <a:cs typeface="Arial" pitchFamily="34" charset="0"/>
              </a:rPr>
              <a:t>Primeiro arquivo do gênero criado no país</a:t>
            </a:r>
            <a:r>
              <a:rPr lang="pt-BR" sz="2800" dirty="0" smtClean="0"/>
              <a:t>, </a:t>
            </a:r>
            <a:r>
              <a:rPr lang="pt-BR" sz="2800" dirty="0" smtClean="0">
                <a:cs typeface="Arial" pitchFamily="34" charset="0"/>
              </a:rPr>
              <a:t>registra a história de vida de personalidades ligadas às artes plásticas, ciência e tecnologia, rádio, cinema, teatro, esportes, música popular e erudita, política, literatura e religiões afro-brasileiras. </a:t>
            </a:r>
          </a:p>
        </p:txBody>
      </p:sp>
      <p:sp>
        <p:nvSpPr>
          <p:cNvPr id="8499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8F3168D8-B825-458C-906C-038B54170D65}" type="slidenum">
              <a:rPr lang="pt-BR" smtClean="0"/>
              <a:pPr/>
              <a:t>58</a:t>
            </a:fld>
            <a:endParaRPr lang="pt-BR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23528" y="260648"/>
            <a:ext cx="7772400" cy="814536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sz="2800" b="1" dirty="0" smtClean="0">
                <a:cs typeface="Arial" pitchFamily="34" charset="0"/>
              </a:rPr>
              <a:t>Coleção de Depoimentos</a:t>
            </a:r>
            <a:r>
              <a:rPr lang="pt-BR" dirty="0" smtClean="0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5536" y="1196752"/>
            <a:ext cx="8208912" cy="4464496"/>
          </a:xfrm>
        </p:spPr>
        <p:txBody>
          <a:bodyPr/>
          <a:lstStyle/>
          <a:p>
            <a:pPr eaLnBrk="1" hangingPunct="1"/>
            <a:r>
              <a:rPr lang="pt-BR" sz="2800" dirty="0" smtClean="0">
                <a:cs typeface="Arial" pitchFamily="34" charset="0"/>
              </a:rPr>
              <a:t>É a mais recente Coleção do Museu.</a:t>
            </a:r>
            <a:r>
              <a:rPr lang="pt-BR" sz="2800" dirty="0" smtClean="0"/>
              <a:t> </a:t>
            </a:r>
          </a:p>
          <a:p>
            <a:pPr eaLnBrk="1" hangingPunct="1"/>
            <a:r>
              <a:rPr lang="pt-BR" sz="2800" dirty="0" smtClean="0">
                <a:cs typeface="Arial" pitchFamily="34" charset="0"/>
              </a:rPr>
              <a:t>É formada por doações particulares ou cessão de produtores, redes de televisão e instituições governamentais.</a:t>
            </a:r>
            <a:r>
              <a:rPr lang="pt-BR" sz="2800" dirty="0" smtClean="0"/>
              <a:t> </a:t>
            </a:r>
          </a:p>
          <a:p>
            <a:pPr eaLnBrk="1" hangingPunct="1"/>
            <a:r>
              <a:rPr lang="pt-BR" sz="2800" dirty="0" smtClean="0">
                <a:cs typeface="Arial" pitchFamily="34" charset="0"/>
              </a:rPr>
              <a:t>Registra eventos realizados pela Instituição e manifestações artísticas e culturais próprias dos municípios fluminenses.</a:t>
            </a:r>
          </a:p>
          <a:p>
            <a:pPr eaLnBrk="1" hangingPunct="1"/>
            <a:r>
              <a:rPr lang="pt-BR" sz="2800" dirty="0" smtClean="0">
                <a:cs typeface="Arial" pitchFamily="34" charset="0"/>
              </a:rPr>
              <a:t>Gravação em vídeo dos "Depoimentos para a Posteridade” </a:t>
            </a:r>
            <a:r>
              <a:rPr lang="pt-BR" sz="2800" dirty="0" smtClean="0"/>
              <a:t> </a:t>
            </a:r>
          </a:p>
        </p:txBody>
      </p:sp>
      <p:sp>
        <p:nvSpPr>
          <p:cNvPr id="86018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905A094-A364-418B-B4A8-C536277EFB5A}" type="slidenum">
              <a:rPr lang="pt-BR" smtClean="0"/>
              <a:pPr/>
              <a:t>59</a:t>
            </a:fld>
            <a:endParaRPr lang="pt-BR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95536" y="404664"/>
            <a:ext cx="7772400" cy="609600"/>
          </a:xfrm>
        </p:spPr>
        <p:txBody>
          <a:bodyPr/>
          <a:lstStyle/>
          <a:p>
            <a:pPr algn="l" eaLnBrk="1" hangingPunct="1"/>
            <a:r>
              <a:rPr lang="pt-BR" sz="3200" b="1" dirty="0" smtClean="0">
                <a:cs typeface="Times New Roman" pitchFamily="18" charset="0"/>
              </a:rPr>
              <a:t>Videotec</a:t>
            </a:r>
            <a:r>
              <a:rPr lang="pt-BR" sz="3200" b="1" dirty="0" smtClean="0"/>
              <a:t>a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560" y="1700808"/>
            <a:ext cx="8229600" cy="388843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/>
              <a:t>Salvaguardar o </a:t>
            </a:r>
            <a:r>
              <a:rPr lang="pt-BR" sz="2800" dirty="0"/>
              <a:t>p</a:t>
            </a:r>
            <a:r>
              <a:rPr lang="pt-BR" sz="2800" dirty="0" smtClean="0"/>
              <a:t>atrimônio fílmico;</a:t>
            </a:r>
          </a:p>
          <a:p>
            <a:pPr eaLnBrk="1" hangingPunct="1"/>
            <a:r>
              <a:rPr lang="pt-BR" sz="2800" dirty="0" smtClean="0"/>
              <a:t>fomentar diferentes atividades como o restauro de filmes; </a:t>
            </a:r>
          </a:p>
          <a:p>
            <a:pPr eaLnBrk="1" hangingPunct="1"/>
            <a:r>
              <a:rPr lang="pt-BR" sz="2800" dirty="0" smtClean="0"/>
              <a:t>mapeamento de filmografias nacionais; </a:t>
            </a:r>
          </a:p>
          <a:p>
            <a:pPr eaLnBrk="1" hangingPunct="1"/>
            <a:r>
              <a:rPr lang="pt-BR" sz="2800" dirty="0" smtClean="0"/>
              <a:t>compra de equipamentos;</a:t>
            </a:r>
          </a:p>
          <a:p>
            <a:pPr eaLnBrk="1" hangingPunct="1"/>
            <a:r>
              <a:rPr lang="pt-BR" sz="2800" dirty="0" smtClean="0"/>
              <a:t> treinamento de especialistas;</a:t>
            </a:r>
          </a:p>
          <a:p>
            <a:pPr eaLnBrk="1" hangingPunct="1"/>
            <a:r>
              <a:rPr lang="pt-BR" sz="2800" dirty="0" smtClean="0"/>
              <a:t> intercâmbio, pesquisa e ensino.</a:t>
            </a: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E9208003-7F68-4592-B843-7713B000C2F2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10242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260648"/>
            <a:ext cx="7759684" cy="792088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600" dirty="0" smtClean="0"/>
              <a:t>Fundo UNESCO/FIAF (1995)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 smtClean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3309"/>
            <a:ext cx="1800200" cy="13105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7544" y="1196752"/>
            <a:ext cx="8352928" cy="4536504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b="1" dirty="0" smtClean="0">
                <a:cs typeface="Times New Roman" pitchFamily="18" charset="0"/>
              </a:rPr>
              <a:t>Catálogo de partituras 2005</a:t>
            </a:r>
            <a:r>
              <a:rPr lang="pt-BR" sz="2800" dirty="0" smtClean="0"/>
              <a:t>: </a:t>
            </a:r>
            <a:r>
              <a:rPr lang="pt-BR" sz="2800" dirty="0" smtClean="0">
                <a:cs typeface="Times New Roman" pitchFamily="18" charset="0"/>
              </a:rPr>
              <a:t> 100 títulos de arranjos manuscritos da coleção Rádio Nacional com dados biográficos dos autores e arranjadores. Disponível na internet.</a:t>
            </a:r>
          </a:p>
          <a:p>
            <a:pPr eaLnBrk="1" hangingPunct="1"/>
            <a:r>
              <a:rPr lang="pt-BR" sz="2800" b="1" dirty="0" smtClean="0">
                <a:cs typeface="Times New Roman" pitchFamily="18" charset="0"/>
              </a:rPr>
              <a:t>Informatização do acervo de partituras</a:t>
            </a:r>
            <a:r>
              <a:rPr lang="pt-BR" sz="2800" dirty="0" smtClean="0">
                <a:cs typeface="Times New Roman" pitchFamily="18" charset="0"/>
              </a:rPr>
              <a:t>: </a:t>
            </a:r>
            <a:r>
              <a:rPr lang="pt-BR" sz="2800" dirty="0" smtClean="0">
                <a:solidFill>
                  <a:srgbClr val="000000"/>
                </a:solidFill>
                <a:cs typeface="Times New Roman" pitchFamily="18" charset="0"/>
              </a:rPr>
              <a:t>20 mil títulos foram digitalizados e as p</a:t>
            </a:r>
            <a:r>
              <a:rPr lang="pt-BR" sz="2800" dirty="0" smtClean="0">
                <a:cs typeface="Times New Roman" pitchFamily="18" charset="0"/>
              </a:rPr>
              <a:t>artituras podem ser consultadas por autor, título e arranjador. A primeira página de cada partitura pode ser visualizada pela internet.</a:t>
            </a:r>
            <a:endParaRPr lang="pt-BR" sz="2800" dirty="0" smtClean="0"/>
          </a:p>
        </p:txBody>
      </p:sp>
      <p:sp>
        <p:nvSpPr>
          <p:cNvPr id="87042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E754DC6-05BD-4BCD-B228-5EBD0AB43F61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332656"/>
            <a:ext cx="7772400" cy="609600"/>
          </a:xfrm>
        </p:spPr>
        <p:txBody>
          <a:bodyPr/>
          <a:lstStyle/>
          <a:p>
            <a:pPr algn="l" eaLnBrk="1" hangingPunct="1"/>
            <a:r>
              <a:rPr lang="pt-BR" sz="3200" b="1" dirty="0" smtClean="0"/>
              <a:t>Publicações e serviços</a:t>
            </a:r>
          </a:p>
        </p:txBody>
      </p:sp>
    </p:spTree>
    <p:custDataLst>
      <p:tags r:id="rId1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47800"/>
            <a:ext cx="8291264" cy="464820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Surge a partir do Clube do Cinema de São Paulo (1940)</a:t>
            </a:r>
          </a:p>
          <a:p>
            <a:pPr eaLnBrk="1" hangingPunct="1"/>
            <a:r>
              <a:rPr lang="pt-BR" sz="2800" dirty="0" smtClean="0"/>
              <a:t>Fundadores: Paulo Emílio Salles Gomes, Francisco Luiz de Almeida Salles, Décio de Almeida Prado e </a:t>
            </a:r>
            <a:r>
              <a:rPr lang="pt-BR" sz="2800" dirty="0" err="1" smtClean="0"/>
              <a:t>Antonio</a:t>
            </a:r>
            <a:r>
              <a:rPr lang="pt-BR" sz="2800" dirty="0" smtClean="0"/>
              <a:t> Candido de Mello e Souza</a:t>
            </a:r>
          </a:p>
          <a:p>
            <a:pPr eaLnBrk="1" hangingPunct="1"/>
            <a:r>
              <a:rPr lang="pt-BR" sz="2800" dirty="0" smtClean="0"/>
              <a:t>É a instituição responsável pela preservação da produção audiovisual brasileira. </a:t>
            </a:r>
          </a:p>
        </p:txBody>
      </p:sp>
      <p:sp>
        <p:nvSpPr>
          <p:cNvPr id="88066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9266212-0166-4504-96E5-A8F328F0F56E}" type="slidenum">
              <a:rPr lang="pt-BR" smtClean="0"/>
              <a:pPr/>
              <a:t>61</a:t>
            </a:fld>
            <a:endParaRPr lang="pt-BR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algn="l" eaLnBrk="1" hangingPunct="1"/>
            <a:r>
              <a:rPr lang="pt-BR" sz="3200" b="1" dirty="0" smtClean="0"/>
              <a:t>Cinemateca Brasileira</a:t>
            </a:r>
          </a:p>
        </p:txBody>
      </p:sp>
    </p:spTree>
    <p:custDataLst>
      <p:tags r:id="rId1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67544" y="476672"/>
            <a:ext cx="8280920" cy="525780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Desenvolve atividades em torno da difusão e da restauração de seu acervo, o maior da América Latina. </a:t>
            </a:r>
          </a:p>
          <a:p>
            <a:pPr eaLnBrk="1" hangingPunct="1"/>
            <a:r>
              <a:rPr lang="pt-BR" sz="2800" dirty="0" smtClean="0"/>
              <a:t>Acervo de  aproximadamente 200 mil rolos de filmes, entre longas, curtas e cinejornais. </a:t>
            </a:r>
          </a:p>
          <a:p>
            <a:pPr eaLnBrk="1" hangingPunct="1"/>
            <a:r>
              <a:rPr lang="pt-BR" sz="2800" dirty="0" smtClean="0"/>
              <a:t>Possui também um amplo acervo de documentos formado por livros, revistas, roteiros originais, fotografias e cartazes.</a:t>
            </a:r>
          </a:p>
          <a:p>
            <a:pPr eaLnBrk="1" hangingPunct="1"/>
            <a:r>
              <a:rPr lang="pt-BR" sz="2800" dirty="0" smtClean="0">
                <a:hlinkClick r:id="rId5"/>
              </a:rPr>
              <a:t>http://www.cinemateca.com.br</a:t>
            </a:r>
            <a:endParaRPr lang="pt-BR" sz="2800" dirty="0" smtClean="0"/>
          </a:p>
          <a:p>
            <a:pPr eaLnBrk="1" hangingPunct="1"/>
            <a:r>
              <a:rPr lang="pt-BR" sz="2800" dirty="0" smtClean="0"/>
              <a:t>É filiada à FIAF</a:t>
            </a:r>
          </a:p>
        </p:txBody>
      </p:sp>
      <p:sp>
        <p:nvSpPr>
          <p:cNvPr id="89090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9F0D9D3-8B30-434F-BE28-4F2A5850B0CE}" type="slidenum">
              <a:rPr lang="pt-BR" smtClean="0"/>
              <a:pPr/>
              <a:t>62</a:t>
            </a:fld>
            <a:endParaRPr lang="pt-BR" smtClean="0"/>
          </a:p>
        </p:txBody>
      </p:sp>
    </p:spTree>
    <p:custDataLst>
      <p:tags r:id="rId1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1295400"/>
            <a:ext cx="8458200" cy="510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sz="3600" dirty="0" smtClean="0"/>
              <a:t>	</a:t>
            </a:r>
            <a:r>
              <a:rPr lang="pt-BR" sz="2800" dirty="0" smtClean="0"/>
              <a:t>Disponíveis até o momento informações referentes a 1897 a 2007:</a:t>
            </a:r>
            <a:br>
              <a:rPr lang="pt-BR" sz="2800" dirty="0" smtClean="0"/>
            </a:br>
            <a:r>
              <a:rPr lang="pt-BR" sz="2800" dirty="0" smtClean="0"/>
              <a:t>- Longas-metragens (1909 a 1978).</a:t>
            </a:r>
            <a:br>
              <a:rPr lang="pt-BR" sz="2800" dirty="0" smtClean="0"/>
            </a:br>
            <a:r>
              <a:rPr lang="pt-BR" sz="2800" dirty="0" smtClean="0"/>
              <a:t>- Curtas-metragens, cinejornais e filmes domésticos (1897 a 1978).</a:t>
            </a:r>
            <a:br>
              <a:rPr lang="pt-BR" sz="2800" dirty="0" smtClean="0"/>
            </a:br>
            <a:r>
              <a:rPr lang="pt-BR" sz="2800" dirty="0" smtClean="0"/>
              <a:t> - Longas-metragens e curtas-metragens (1990 a 2007).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 eaLnBrk="1" hangingPunct="1">
              <a:buFontTx/>
              <a:buNone/>
            </a:pPr>
            <a:r>
              <a:rPr lang="pt-BR" dirty="0" smtClean="0"/>
              <a:t>	</a:t>
            </a:r>
            <a:r>
              <a:rPr lang="pt-BR" sz="2800" dirty="0" smtClean="0"/>
              <a:t>Possui um Vocabulário Controlado.</a:t>
            </a:r>
          </a:p>
        </p:txBody>
      </p:sp>
      <p:sp>
        <p:nvSpPr>
          <p:cNvPr id="90114" name="Espaço Reservado para Número de Slide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B1D4A5C3-2DE4-474D-AC66-06967CDA6D02}" type="slidenum">
              <a:rPr lang="pt-BR" smtClean="0"/>
              <a:pPr/>
              <a:t>63</a:t>
            </a:fld>
            <a:endParaRPr lang="pt-BR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04800" y="332656"/>
            <a:ext cx="7772400" cy="72008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t-BR" sz="3200" b="1" dirty="0" smtClean="0"/>
              <a:t>Filmografia brasileira (Bases de dados)</a:t>
            </a:r>
          </a:p>
        </p:txBody>
      </p:sp>
    </p:spTree>
    <p:custDataLst>
      <p:tags r:id="rId1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1481329"/>
            <a:ext cx="8784976" cy="3963896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/>
              <a:t>Reúne organizações, instituições, entidades e profissionais ligados à preservação audiovisual.</a:t>
            </a:r>
          </a:p>
          <a:p>
            <a:pPr eaLnBrk="1" hangingPunct="1"/>
            <a:r>
              <a:rPr lang="pt-BR" sz="2800" dirty="0"/>
              <a:t>C</a:t>
            </a:r>
            <a:r>
              <a:rPr lang="pt-BR" sz="2800" dirty="0" smtClean="0"/>
              <a:t>ompromisso com a salva guarda do patrimônio audiovisual, instrumento essencial e estratégico do desenvolvimento da sociedade e da cultura brasileira.</a:t>
            </a:r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F6E3741E-C666-4D85-B026-DA8E6869D75E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1638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260648"/>
            <a:ext cx="822960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>Associação Brasileira de Preservação Audiovisual (ABPA)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9080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0" y="980728"/>
            <a:ext cx="8892480" cy="5543897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 smtClean="0"/>
              <a:t>2009 - Carta de Ouro Preto</a:t>
            </a:r>
          </a:p>
          <a:p>
            <a:pPr eaLnBrk="1" hangingPunct="1"/>
            <a:r>
              <a:rPr lang="pt-BR" sz="2400" dirty="0" smtClean="0"/>
              <a:t>necessidade de reconhecimento do Patrimônio Audiovisual Brasileiro como instrumento estratégico do desenvolvimento da sociedade brasileira;</a:t>
            </a:r>
          </a:p>
          <a:p>
            <a:pPr eaLnBrk="1" hangingPunct="1"/>
            <a:r>
              <a:rPr lang="pt-BR" sz="2400" dirty="0" smtClean="0"/>
              <a:t>existência de um serio risco de desaparecimento desse patrimônio e o desequilíbrio na distribuição dos investimentos;</a:t>
            </a:r>
          </a:p>
          <a:p>
            <a:pPr eaLnBrk="1" hangingPunct="1"/>
            <a:r>
              <a:rPr lang="pt-BR" sz="2400" dirty="0" smtClean="0"/>
              <a:t>A importância da participação das televisões brasileiras na preservação e difusão do conteúdo audiovisual;</a:t>
            </a:r>
          </a:p>
          <a:p>
            <a:pPr eaLnBrk="1" hangingPunct="1"/>
            <a:r>
              <a:rPr lang="pt-BR" sz="2400" dirty="0" smtClean="0"/>
              <a:t>a necessidade da formação e capacitação dos profissionais da área do audiovisual quanto à salvaguarda deste patrimônio;</a:t>
            </a:r>
          </a:p>
          <a:p>
            <a:pPr eaLnBrk="1" hangingPunct="1"/>
            <a:r>
              <a:rPr lang="pt-BR" sz="2400" dirty="0" smtClean="0"/>
              <a:t>os desafios impostos pelas novas tecnologias.</a:t>
            </a:r>
          </a:p>
          <a:p>
            <a:pPr eaLnBrk="1" hangingPunct="1"/>
            <a:endParaRPr lang="pt-BR" sz="2000" b="1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44CED4D-5EE6-47FD-AC38-E042C700B5EB}" type="slidenum">
              <a:rPr lang="pt-BR" smtClean="0"/>
              <a:pPr/>
              <a:t>65</a:t>
            </a:fld>
            <a:endParaRPr lang="pt-BR" smtClean="0"/>
          </a:p>
        </p:txBody>
      </p:sp>
      <p:sp>
        <p:nvSpPr>
          <p:cNvPr id="15362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188640"/>
            <a:ext cx="8640960" cy="778098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dirty="0"/>
              <a:t>ABPA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65884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11560" y="1124744"/>
            <a:ext cx="8229600" cy="4669979"/>
          </a:xfrm>
        </p:spPr>
        <p:txBody>
          <a:bodyPr/>
          <a:lstStyle/>
          <a:p>
            <a:pPr eaLnBrk="1" hangingPunct="1"/>
            <a:r>
              <a:rPr lang="pt-BR" sz="2400" dirty="0" smtClean="0"/>
              <a:t>Promover a valorização, o aperfeiçoamento e a difusão do trabalho de preservação audiovisual.</a:t>
            </a:r>
          </a:p>
          <a:p>
            <a:pPr eaLnBrk="1" hangingPunct="1"/>
            <a:r>
              <a:rPr lang="pt-BR" sz="2400" dirty="0" smtClean="0"/>
              <a:t>Cooperar com órgãos governamentais, entidades nacionais e internacionais, públicas e privadas estabelecendo e mantendo intercâmbios de conhecimento e experiências relacionadas ao setor.</a:t>
            </a:r>
          </a:p>
          <a:p>
            <a:pPr eaLnBrk="1" hangingPunct="1"/>
            <a:r>
              <a:rPr lang="pt-BR" sz="2400" dirty="0" smtClean="0"/>
              <a:t>Estimular as ações que visem à salvaguarda do patrimônio audiovisual.</a:t>
            </a:r>
          </a:p>
          <a:p>
            <a:pPr eaLnBrk="1" hangingPunct="1"/>
            <a:r>
              <a:rPr lang="pt-BR" sz="2400" dirty="0" smtClean="0"/>
              <a:t>Aprofundar as questões relativas ao campo da preservação audiovisual no Brasil.</a:t>
            </a:r>
          </a:p>
          <a:p>
            <a:pPr eaLnBrk="1" hangingPunct="1"/>
            <a:r>
              <a:rPr lang="pt-BR" sz="2400" dirty="0" smtClean="0"/>
              <a:t>http://abpablog.wordpress.com/</a:t>
            </a:r>
          </a:p>
          <a:p>
            <a:pPr eaLnBrk="1" hangingPunct="1"/>
            <a:endParaRPr lang="pt-BR" dirty="0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6255B37C-179D-4160-82AB-AEB2B9AEA453}" type="slidenum">
              <a:rPr lang="pt-BR" smtClean="0"/>
              <a:pPr/>
              <a:t>66</a:t>
            </a:fld>
            <a:endParaRPr lang="pt-BR" smtClean="0"/>
          </a:p>
        </p:txBody>
      </p:sp>
      <p:sp>
        <p:nvSpPr>
          <p:cNvPr id="17410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51520" y="116632"/>
            <a:ext cx="8229600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200" dirty="0"/>
              <a:t>O</a:t>
            </a:r>
            <a:r>
              <a:rPr lang="pt-BR" sz="3200" dirty="0" smtClean="0"/>
              <a:t>bjetivos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85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23528" y="980728"/>
            <a:ext cx="8640960" cy="5026563"/>
          </a:xfrm>
        </p:spPr>
        <p:txBody>
          <a:bodyPr>
            <a:noAutofit/>
          </a:bodyPr>
          <a:lstStyle/>
          <a:p>
            <a:pPr eaLnBrk="1" hangingPunct="1"/>
            <a:r>
              <a:rPr lang="pt-BR" sz="2000" dirty="0"/>
              <a:t>P</a:t>
            </a:r>
            <a:r>
              <a:rPr lang="pt-BR" sz="2000" dirty="0" smtClean="0"/>
              <a:t>rofissional atuante na área da conservação de documentos ainda não tem suas bases e pressupostos teóricos e metodológicos bem estabelecidos</a:t>
            </a:r>
          </a:p>
          <a:p>
            <a:pPr eaLnBrk="1" hangingPunct="1"/>
            <a:r>
              <a:rPr lang="pt-BR" sz="2000" dirty="0" smtClean="0"/>
              <a:t> Não existe uma formação acadêmica específica, seja em nível de graduação, seja de pós-graduação</a:t>
            </a:r>
          </a:p>
          <a:p>
            <a:pPr eaLnBrk="1" hangingPunct="1"/>
            <a:r>
              <a:rPr lang="pt-BR" sz="2000" dirty="0" smtClean="0"/>
              <a:t>Algumas iniciativas em sua maioria possuem carga horária insuficiente ou estão muito vinculadas ao aspecto restaurativo da área, em detrimento de um currículo que privilegie estratégias de ação voltadas à conservação preventiva e à formação de gerentes capazes de administrar programas dedicados à minimização das causas de degradação e à estabilização dos danos. </a:t>
            </a:r>
          </a:p>
          <a:p>
            <a:pPr eaLnBrk="1" hangingPunct="1"/>
            <a:r>
              <a:rPr lang="pt-BR" sz="2000" dirty="0" smtClean="0"/>
              <a:t>Na área audiovisual, os alunos ainda não são preparados para lidar com as questões relacionadas à produção, armazenamento e recuperação da informação gerada ou migrada para um meio digital.</a:t>
            </a:r>
          </a:p>
        </p:txBody>
      </p:sp>
      <p:sp>
        <p:nvSpPr>
          <p:cNvPr id="18436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2962B1C-5491-4B81-832A-5C0B17ED27B2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18434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1672" y="188640"/>
            <a:ext cx="8229600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Problemas de Formação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27787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pt-PT" dirty="0"/>
              <a:t>Portaria do CONARQ nº 90, de 27 de maio de </a:t>
            </a:r>
            <a:r>
              <a:rPr lang="pt-PT" dirty="0" smtClean="0"/>
              <a:t>2010</a:t>
            </a:r>
          </a:p>
          <a:p>
            <a:pPr lvl="1"/>
            <a:r>
              <a:rPr lang="pt-PT" dirty="0" smtClean="0"/>
              <a:t>realizar </a:t>
            </a:r>
            <a:r>
              <a:rPr lang="pt-PT" dirty="0"/>
              <a:t>estudos, propor normas e procedimentos no que se refere à terminologia, à organização, ao tratamento técnico, à guarda, à preservação, ao acesso e ao uso de documentos audiovisuais, iconográficos e sonoros, </a:t>
            </a:r>
            <a:endParaRPr lang="pt-PT" dirty="0" smtClean="0"/>
          </a:p>
          <a:p>
            <a:pPr lvl="1"/>
            <a:r>
              <a:rPr lang="pt-PT" dirty="0" smtClean="0"/>
              <a:t>assim </a:t>
            </a:r>
            <a:r>
              <a:rPr lang="pt-PT" dirty="0"/>
              <a:t>como orientar as instituições na elaboração de projetos que possam resultar em financiamentos para a organização, preservação e acesso de seus acervos, e para a constituição e/ou modernização de instituições voltadas para esse fim.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F52A8BD-F845-483B-8AEB-830DE08C1824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pt-PT" sz="2800" dirty="0">
                <a:effectLst/>
                <a:latin typeface="Arial" pitchFamily="34" charset="0"/>
                <a:cs typeface="Arial" pitchFamily="34" charset="0"/>
              </a:rPr>
              <a:t>Câmara Técnica de Documentos audiovisuais, Iconográficos e </a:t>
            </a:r>
            <a:r>
              <a:rPr lang="pt-PT" sz="2800" dirty="0" smtClean="0">
                <a:effectLst/>
                <a:latin typeface="Arial" pitchFamily="34" charset="0"/>
                <a:cs typeface="Arial" pitchFamily="34" charset="0"/>
              </a:rPr>
              <a:t>Sonoros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1759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1986BDF8-9480-49D6-8991-1624F0BEDD67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  <p:sp>
        <p:nvSpPr>
          <p:cNvPr id="3" name="Retângulo 2"/>
          <p:cNvSpPr/>
          <p:nvPr>
            <p:custDataLst>
              <p:tags r:id="rId3"/>
            </p:custDataLst>
          </p:nvPr>
        </p:nvSpPr>
        <p:spPr>
          <a:xfrm>
            <a:off x="107504" y="1268760"/>
            <a:ext cx="5058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http</a:t>
            </a:r>
            <a:r>
              <a:rPr lang="pt-BR" sz="1600" dirty="0">
                <a:solidFill>
                  <a:schemeClr val="tx1">
                    <a:lumMod val="95000"/>
                    <a:lumOff val="5000"/>
                  </a:schemeClr>
                </a:solidFill>
                <a:hlinkClick r:id="rId11"/>
              </a:rPr>
              <a:t>://www.youtube.com/watch?v=ZSExdX0tds4</a:t>
            </a:r>
            <a:endParaRPr lang="pt-BR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tângulo 3"/>
          <p:cNvSpPr/>
          <p:nvPr>
            <p:custDataLst>
              <p:tags r:id="rId4"/>
            </p:custDataLst>
          </p:nvPr>
        </p:nvSpPr>
        <p:spPr>
          <a:xfrm>
            <a:off x="0" y="548680"/>
            <a:ext cx="85463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hlinkClick r:id="rId12"/>
              </a:rPr>
              <a:t>http</a:t>
            </a:r>
            <a:r>
              <a:rPr lang="pt-BR" sz="1600" dirty="0">
                <a:hlinkClick r:id="rId12"/>
              </a:rPr>
              <a:t>://www.youtube.com/watch?v=lW63SX9-MhQ</a:t>
            </a:r>
            <a:endParaRPr lang="pt-BR" sz="1600" dirty="0"/>
          </a:p>
        </p:txBody>
      </p:sp>
      <p:sp>
        <p:nvSpPr>
          <p:cNvPr id="5" name="CaixaDeTexto 4"/>
          <p:cNvSpPr txBox="1"/>
          <p:nvPr>
            <p:custDataLst>
              <p:tags r:id="rId5"/>
            </p:custDataLst>
          </p:nvPr>
        </p:nvSpPr>
        <p:spPr>
          <a:xfrm>
            <a:off x="107504" y="104352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+mj-lt"/>
              </a:rPr>
              <a:t>Links:</a:t>
            </a:r>
            <a:endParaRPr lang="pt-BR" dirty="0">
              <a:latin typeface="+mj-lt"/>
            </a:endParaRPr>
          </a:p>
        </p:txBody>
      </p:sp>
      <p:sp>
        <p:nvSpPr>
          <p:cNvPr id="6" name="Retângulo 5"/>
          <p:cNvSpPr/>
          <p:nvPr>
            <p:custDataLst>
              <p:tags r:id="rId6"/>
            </p:custDataLst>
          </p:nvPr>
        </p:nvSpPr>
        <p:spPr>
          <a:xfrm>
            <a:off x="125999" y="2454713"/>
            <a:ext cx="4362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hlinkClick r:id="rId13"/>
              </a:rPr>
              <a:t>http</a:t>
            </a:r>
            <a:r>
              <a:rPr lang="pt-BR" sz="1600" dirty="0">
                <a:hlinkClick r:id="rId13"/>
              </a:rPr>
              <a:t>://www.youtube.com/watch?v=krT1lX_Dvm0</a:t>
            </a:r>
            <a:endParaRPr lang="pt-BR" sz="1600" dirty="0"/>
          </a:p>
        </p:txBody>
      </p:sp>
      <p:sp>
        <p:nvSpPr>
          <p:cNvPr id="7" name="Retângulo 6"/>
          <p:cNvSpPr/>
          <p:nvPr>
            <p:custDataLst>
              <p:tags r:id="rId7"/>
            </p:custDataLst>
          </p:nvPr>
        </p:nvSpPr>
        <p:spPr>
          <a:xfrm>
            <a:off x="122930" y="1853535"/>
            <a:ext cx="4842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hlinkClick r:id="rId14"/>
              </a:rPr>
              <a:t>http</a:t>
            </a:r>
            <a:r>
              <a:rPr lang="pt-BR" sz="1600" dirty="0">
                <a:hlinkClick r:id="rId14"/>
              </a:rPr>
              <a:t>://www.youtube.com/watch?v=RfglC_l_C-0</a:t>
            </a:r>
            <a:endParaRPr lang="pt-BR" sz="1600" dirty="0"/>
          </a:p>
        </p:txBody>
      </p:sp>
      <p:sp>
        <p:nvSpPr>
          <p:cNvPr id="8" name="Retângulo 7"/>
          <p:cNvSpPr/>
          <p:nvPr>
            <p:custDataLst>
              <p:tags r:id="rId8"/>
            </p:custDataLst>
          </p:nvPr>
        </p:nvSpPr>
        <p:spPr>
          <a:xfrm>
            <a:off x="137442" y="3039488"/>
            <a:ext cx="4362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hlinkClick r:id="rId15"/>
              </a:rPr>
              <a:t>http</a:t>
            </a:r>
            <a:r>
              <a:rPr lang="pt-BR" sz="1600" dirty="0">
                <a:hlinkClick r:id="rId15"/>
              </a:rPr>
              <a:t>://www.youtube.com/watch?v=aopdD9Cu-So</a:t>
            </a:r>
            <a:endParaRPr lang="pt-BR" sz="1600" dirty="0"/>
          </a:p>
        </p:txBody>
      </p:sp>
      <p:sp>
        <p:nvSpPr>
          <p:cNvPr id="9" name="Retângulo 8"/>
          <p:cNvSpPr/>
          <p:nvPr>
            <p:custDataLst>
              <p:tags r:id="rId9"/>
            </p:custDataLst>
          </p:nvPr>
        </p:nvSpPr>
        <p:spPr>
          <a:xfrm>
            <a:off x="163188" y="3624263"/>
            <a:ext cx="48023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hlinkClick r:id="rId16"/>
              </a:rPr>
              <a:t>http</a:t>
            </a:r>
            <a:r>
              <a:rPr lang="pt-BR" sz="1600" dirty="0">
                <a:hlinkClick r:id="rId16"/>
              </a:rPr>
              <a:t>://www.fgv.br/cpdoc/historal/arq/Entrevista471.pdf</a:t>
            </a:r>
            <a:endParaRPr lang="pt-BR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61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187624" y="1484784"/>
            <a:ext cx="7704856" cy="4032448"/>
          </a:xfrm>
        </p:spPr>
        <p:txBody>
          <a:bodyPr>
            <a:normAutofit/>
          </a:bodyPr>
          <a:lstStyle/>
          <a:p>
            <a:r>
              <a:rPr lang="pt-BR" sz="2400" dirty="0" smtClean="0"/>
              <a:t>Incentivar o registro de documentos com reconhecido interesse para preservação.</a:t>
            </a:r>
          </a:p>
          <a:p>
            <a:r>
              <a:rPr lang="pt-BR" sz="2400" dirty="0" smtClean="0"/>
              <a:t>Facilitar a preservação e o acesso universal ao patrimônio documental e promover a conscientização de sua existência e importância;</a:t>
            </a:r>
          </a:p>
          <a:p>
            <a:pPr eaLnBrk="1" hangingPunct="1"/>
            <a:r>
              <a:rPr lang="pt-BR" sz="2400" dirty="0" smtClean="0"/>
              <a:t>incentivar a formação de Comitês Nacionais e Regionais.</a:t>
            </a:r>
          </a:p>
          <a:p>
            <a:pPr eaLnBrk="1" hangingPunct="1"/>
            <a:endParaRPr lang="pt-BR" sz="2400" dirty="0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205D2C6-CBFB-4F78-9EB4-C6B4AA6F6B5A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11266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512" y="476672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P</a:t>
            </a:r>
            <a:r>
              <a:rPr lang="pt-BR" sz="3600" b="1" dirty="0" smtClean="0"/>
              <a:t>rograma Memória do Mundo (</a:t>
            </a:r>
            <a:r>
              <a:rPr lang="pt-BR" sz="3600" dirty="0" smtClean="0"/>
              <a:t>MOW  -</a:t>
            </a:r>
            <a:r>
              <a:rPr lang="pt-BR" sz="3600" b="1" dirty="0" smtClean="0"/>
              <a:t>1996)</a:t>
            </a:r>
            <a:endParaRPr lang="pt-BR" sz="3600" dirty="0" smtClean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6" y="1772816"/>
            <a:ext cx="1467884" cy="19442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052736"/>
            <a:ext cx="8820472" cy="5616624"/>
          </a:xfrm>
        </p:spPr>
        <p:txBody>
          <a:bodyPr>
            <a:noAutofit/>
          </a:bodyPr>
          <a:lstStyle/>
          <a:p>
            <a:pPr eaLnBrk="1" hangingPunct="1"/>
            <a:r>
              <a:rPr lang="pt-BR" sz="1600" dirty="0" smtClean="0"/>
              <a:t>os filmes dos irmãos </a:t>
            </a:r>
            <a:r>
              <a:rPr lang="pt-BR" sz="1600" dirty="0" err="1" smtClean="0"/>
              <a:t>Lumiére</a:t>
            </a:r>
            <a:r>
              <a:rPr lang="pt-BR" sz="1600" dirty="0" smtClean="0"/>
              <a:t> (França</a:t>
            </a:r>
            <a:r>
              <a:rPr lang="pt-BR" sz="1600" dirty="0" smtClean="0"/>
              <a:t>)</a:t>
            </a:r>
          </a:p>
          <a:p>
            <a:pPr lvl="1"/>
            <a:r>
              <a:rPr lang="pt-BR" sz="1600" dirty="0" smtClean="0">
                <a:hlinkClick r:id="rId6"/>
              </a:rPr>
              <a:t>https</a:t>
            </a:r>
            <a:r>
              <a:rPr lang="pt-BR" sz="1600" dirty="0">
                <a:hlinkClick r:id="rId6"/>
              </a:rPr>
              <a:t>://</a:t>
            </a:r>
            <a:r>
              <a:rPr lang="pt-BR" sz="1600" dirty="0" smtClean="0">
                <a:hlinkClick r:id="rId6"/>
              </a:rPr>
              <a:t>www.youtube.com/watch?v=RP7OMTA4gOE</a:t>
            </a:r>
            <a:endParaRPr lang="pt-BR" sz="1600" dirty="0" smtClean="0"/>
          </a:p>
          <a:p>
            <a:pPr eaLnBrk="1" hangingPunct="1"/>
            <a:r>
              <a:rPr lang="pt-BR" sz="1600" dirty="0" smtClean="0"/>
              <a:t>os </a:t>
            </a:r>
            <a:r>
              <a:rPr lang="pt-BR" sz="1600" dirty="0" smtClean="0"/>
              <a:t>negativos de “</a:t>
            </a:r>
            <a:r>
              <a:rPr lang="pt-BR" sz="1600" dirty="0" err="1" smtClean="0"/>
              <a:t>Metrópolis</a:t>
            </a:r>
            <a:r>
              <a:rPr lang="pt-BR" sz="1600" dirty="0" smtClean="0"/>
              <a:t>” de Fritz Lang na sua versão restaurada e reconstruída em 2001 (Alemanha); </a:t>
            </a:r>
            <a:endParaRPr lang="pt-BR" sz="1600" dirty="0" smtClean="0"/>
          </a:p>
          <a:p>
            <a:pPr lvl="1"/>
            <a:r>
              <a:rPr lang="pt-BR" sz="1600" dirty="0">
                <a:hlinkClick r:id="rId7"/>
              </a:rPr>
              <a:t>https://</a:t>
            </a:r>
            <a:r>
              <a:rPr lang="pt-BR" sz="1600" dirty="0" smtClean="0">
                <a:hlinkClick r:id="rId7"/>
              </a:rPr>
              <a:t>www.youtube.com/watch?v=ObM0drwTshA</a:t>
            </a:r>
            <a:endParaRPr lang="pt-BR" sz="1600" dirty="0" smtClean="0"/>
          </a:p>
          <a:p>
            <a:pPr lvl="1"/>
            <a:endParaRPr lang="pt-BR" sz="1600" dirty="0" smtClean="0"/>
          </a:p>
          <a:p>
            <a:pPr eaLnBrk="1" hangingPunct="1"/>
            <a:r>
              <a:rPr lang="pt-BR" sz="1600" dirty="0" smtClean="0"/>
              <a:t>o </a:t>
            </a:r>
            <a:r>
              <a:rPr lang="pt-BR" sz="1600" dirty="0" smtClean="0"/>
              <a:t>negativo original de “Os Esquecidos”, de Luis Buñuel (México); </a:t>
            </a:r>
            <a:endParaRPr lang="pt-BR" sz="1600" dirty="0" smtClean="0"/>
          </a:p>
          <a:p>
            <a:pPr lvl="1"/>
            <a:r>
              <a:rPr lang="pt-BR" sz="1600" dirty="0">
                <a:hlinkClick r:id="rId8"/>
              </a:rPr>
              <a:t>https://</a:t>
            </a:r>
            <a:r>
              <a:rPr lang="pt-BR" sz="1600" dirty="0" smtClean="0">
                <a:hlinkClick r:id="rId8"/>
              </a:rPr>
              <a:t>www.youtube.com/watch?v=SJ8Lv7GHuB4</a:t>
            </a:r>
            <a:endParaRPr lang="pt-BR" sz="1600" dirty="0" smtClean="0"/>
          </a:p>
          <a:p>
            <a:pPr lvl="1"/>
            <a:endParaRPr lang="pt-BR" sz="1600" dirty="0" smtClean="0"/>
          </a:p>
          <a:p>
            <a:pPr eaLnBrk="1" hangingPunct="1"/>
            <a:r>
              <a:rPr lang="pt-BR" sz="1600" dirty="0" smtClean="0"/>
              <a:t>“</a:t>
            </a:r>
            <a:r>
              <a:rPr lang="pt-BR" sz="1600" dirty="0" smtClean="0"/>
              <a:t>The </a:t>
            </a:r>
            <a:r>
              <a:rPr lang="pt-BR" sz="1600" dirty="0" err="1" smtClean="0"/>
              <a:t>Battle</a:t>
            </a:r>
            <a:r>
              <a:rPr lang="pt-BR" sz="1600" dirty="0" smtClean="0"/>
              <a:t> </a:t>
            </a:r>
            <a:r>
              <a:rPr lang="pt-BR" sz="1600" dirty="0" err="1" smtClean="0"/>
              <a:t>of</a:t>
            </a:r>
            <a:r>
              <a:rPr lang="pt-BR" sz="1600" dirty="0" smtClean="0"/>
              <a:t> </a:t>
            </a:r>
            <a:r>
              <a:rPr lang="pt-BR" sz="1600" dirty="0" err="1" smtClean="0"/>
              <a:t>the</a:t>
            </a:r>
            <a:r>
              <a:rPr lang="pt-BR" sz="1600" dirty="0" smtClean="0"/>
              <a:t> </a:t>
            </a:r>
            <a:r>
              <a:rPr lang="pt-BR" sz="1600" dirty="0" err="1" smtClean="0"/>
              <a:t>Somme</a:t>
            </a:r>
            <a:r>
              <a:rPr lang="pt-BR" sz="1600" dirty="0" smtClean="0"/>
              <a:t>”, documentário em 35mm que registra uma das principais batalhas da I Guerra Mundial (Reino Unido) </a:t>
            </a:r>
            <a:r>
              <a:rPr lang="pt-BR" sz="1600" dirty="0" smtClean="0"/>
              <a:t>;</a:t>
            </a:r>
          </a:p>
          <a:p>
            <a:pPr lvl="1"/>
            <a:r>
              <a:rPr lang="pt-BR" sz="1600" dirty="0">
                <a:hlinkClick r:id="rId9"/>
              </a:rPr>
              <a:t>https://</a:t>
            </a:r>
            <a:r>
              <a:rPr lang="pt-BR" sz="1600" dirty="0" smtClean="0">
                <a:hlinkClick r:id="rId9"/>
              </a:rPr>
              <a:t>www.youtube.com/watch?v=krT1lX_Dvm0</a:t>
            </a:r>
            <a:endParaRPr lang="pt-BR" sz="1600" dirty="0" smtClean="0"/>
          </a:p>
          <a:p>
            <a:pPr lvl="1"/>
            <a:endParaRPr lang="pt-BR" sz="1600" dirty="0" smtClean="0"/>
          </a:p>
          <a:p>
            <a:pPr eaLnBrk="1" hangingPunct="1"/>
            <a:r>
              <a:rPr lang="pt-BR" sz="1600" dirty="0" smtClean="0"/>
              <a:t> “O Mágico de Oz”, de Victor </a:t>
            </a:r>
            <a:r>
              <a:rPr lang="pt-BR" sz="1600" dirty="0" err="1" smtClean="0"/>
              <a:t>Flemming</a:t>
            </a:r>
            <a:r>
              <a:rPr lang="pt-BR" sz="1600" dirty="0" smtClean="0"/>
              <a:t> (EUA). </a:t>
            </a:r>
            <a:endParaRPr lang="pt-BR" sz="1600" dirty="0" smtClean="0"/>
          </a:p>
          <a:p>
            <a:pPr lvl="1"/>
            <a:r>
              <a:rPr lang="pt-BR" sz="1600" dirty="0">
                <a:hlinkClick r:id="rId10"/>
              </a:rPr>
              <a:t>https://</a:t>
            </a:r>
            <a:r>
              <a:rPr lang="pt-BR" sz="1600" dirty="0" smtClean="0">
                <a:hlinkClick r:id="rId10"/>
              </a:rPr>
              <a:t>www.youtube.com/watch?v=PSZxmZmBfnU&amp;list=PL77CF3793B727C221</a:t>
            </a:r>
            <a:endParaRPr lang="pt-BR" sz="1600" dirty="0" smtClean="0"/>
          </a:p>
          <a:p>
            <a:pPr lvl="1"/>
            <a:endParaRPr lang="pt-BR" sz="1600" dirty="0"/>
          </a:p>
          <a:p>
            <a:pPr lvl="1"/>
            <a:endParaRPr lang="pt-BR" sz="1200" dirty="0" smtClean="0"/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66C94558-C188-4332-8A5B-30CDCA758A71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12290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1560" y="188640"/>
            <a:ext cx="8229600" cy="778098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dirty="0" smtClean="0"/>
              <a:t>Exemplos de inclusões no MOW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-11918" y="1628800"/>
            <a:ext cx="9144000" cy="3960440"/>
          </a:xfrm>
        </p:spPr>
        <p:txBody>
          <a:bodyPr>
            <a:noAutofit/>
          </a:bodyPr>
          <a:lstStyle/>
          <a:p>
            <a:pPr eaLnBrk="1" hangingPunct="1"/>
            <a:r>
              <a:rPr lang="pt-BR" sz="2400" dirty="0" smtClean="0"/>
              <a:t>Centro de treinamento e pesquisa para </a:t>
            </a:r>
            <a:r>
              <a:rPr lang="pt-BR" sz="2400" dirty="0" smtClean="0"/>
              <a:t>formação profissional em conservação </a:t>
            </a:r>
            <a:r>
              <a:rPr lang="pt-BR" sz="2400" dirty="0" smtClean="0"/>
              <a:t>e restauro dos mais diferentes tipos de bens culturais.</a:t>
            </a:r>
          </a:p>
          <a:p>
            <a:pPr lvl="1"/>
            <a:r>
              <a:rPr lang="pt-BR" sz="2400" b="1" dirty="0" smtClean="0"/>
              <a:t>2006  </a:t>
            </a:r>
            <a:r>
              <a:rPr lang="pt-BR" sz="2400" dirty="0" smtClean="0"/>
              <a:t>- </a:t>
            </a:r>
            <a:r>
              <a:rPr lang="pt-BR" sz="2400" b="1" dirty="0" smtClean="0"/>
              <a:t>SOIMA</a:t>
            </a:r>
            <a:r>
              <a:rPr lang="pt-BR" sz="2400" dirty="0" smtClean="0"/>
              <a:t>: programa específico para conservação de coleções de imagem e som</a:t>
            </a:r>
            <a:r>
              <a:rPr lang="pt-BR" sz="2400" dirty="0"/>
              <a:t> </a:t>
            </a:r>
            <a:endParaRPr lang="pt-BR" sz="2400" dirty="0" smtClean="0"/>
          </a:p>
          <a:p>
            <a:pPr lvl="1"/>
            <a:r>
              <a:rPr lang="pt-BR" sz="2400" b="1" dirty="0" smtClean="0"/>
              <a:t>Objetivo</a:t>
            </a:r>
            <a:r>
              <a:rPr lang="pt-BR" sz="2400" b="1" dirty="0" smtClean="0"/>
              <a:t>: </a:t>
            </a:r>
            <a:r>
              <a:rPr lang="pt-BR" sz="2400" dirty="0" smtClean="0"/>
              <a:t>formar um grupo internacional de profissionais especializados para disseminar as técnicas de conservação de imagens em movimento.</a:t>
            </a:r>
          </a:p>
          <a:p>
            <a:pPr eaLnBrk="1" hangingPunct="1"/>
            <a:r>
              <a:rPr lang="pt-BR" sz="2000" dirty="0" smtClean="0">
                <a:hlinkClick r:id="rId7"/>
              </a:rPr>
              <a:t>www.iccrom.org</a:t>
            </a:r>
            <a:endParaRPr lang="pt-BR" sz="2000" dirty="0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AB70D55-B331-4E53-ACC6-6CC192234A1C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14338" name="Título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339752" y="411659"/>
            <a:ext cx="2098576" cy="8501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ICCROM </a:t>
            </a:r>
            <a:endParaRPr lang="pt-BR" sz="3600" dirty="0" smtClean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945479" cy="1440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Bjgy25ivG6lxfgJH3zE6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oOAxbNfyACs6hlsLeQ3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iftEMtMKOQjgOBHu4XUC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lC8TJW7Ty0zSbJOkqq8N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dulmieFxoUjfgLBItCN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hmR2HeQVieEhVab8xGRzi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F9jhsa9uwSIXClK2xFQf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oCSTaExMPeXDsKqEFJov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ZtLcYFnA8v88VLHpz0vWK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T5eDSAPki6otNIp3ER8f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CYqfFsBP0sf4KbruQsdg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t0YT0CTZ7QkGo96GbY9b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Sv4wqhNLbYYiGdNSg1e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uwYJe5JTyiWZLe5FLH8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OfnxjSOxNzmKbtn1SEToX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leZmw0nDYljFKTCsznks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r9ks6jotylvGhBbVdUl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ezKIDS2eZl3QVnYqIeo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GN5qHJGtBZFRVKInFwrk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yrltHzZ8djHVAf8Fm4H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1Rq0H3Pom2srCbgjWBsnu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CqGNWNc7nDMPTXCcajx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a3seIkySEt4vaFKTNTh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fOkKtEk1etuh8V5tEmYKP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245RKLtl8MOpzfClI4Rzv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fLguvciuMMpamdUzwkFFk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vrY8nqi8zVVtS8gqcDncF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QkHfS8F8KYbv6dIcup7H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bHh2EjyxYD02XQ41Mdw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AvjIIW41oSPU90YPtmAc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7n0uOiNB4Nf58YpysVdb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u51BW87m4rarNPs3S1qRh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yu4fS7tCTa5Wo6LJVACt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8d3G43XJazMN21fsQOBpv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7YEfYmz1xG8DGKLXCtJ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YLTc6xLXJ2jmRcb3pE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cXrn6TvdQNesDSu1o0HbH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bDsqTLeR9U6pXT7Lta1dR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A3JttKORyKqt4VaQQcoC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KJFofEKbKlHeOaQsC419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Vn7gSzNXCT6Qk44d53G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g4W9XSKs8cla22rbT5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irkqX8KmLOOITn8wel7di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JfgKknd7nsbgaK07oSBWo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kIkvoxQV6bGab8Rwycz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u0yhHpCFgliOkcMOomF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zak46Ha4R0FUypPZFhr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Glw3rwduo4A3biaJyl6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38WOYad8MNzFMcfT77Ex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UQzby5JlUuYYZ3iWQEsi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73xHwlI3FnbjDz45vpms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T0BFeziNb0aGZ8iojfCDj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fhHsYXON6RFsooACTqef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zYR90axvQ6Mq3PBszoGi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UAMTz6EUR5qr07t7OOCz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BXxNiYERXu4Fo4fq3TA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B0ioJTolh5uYDX6YgXXmh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lZ3H8kLz3JR5eaW2jmVc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QPrkdWwcnNVbVmCEELX3U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2CzwTRGybWWJgsekbeAN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NigLkXz7BnqRMd7FtZaf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P0krvzZFfOkQ1Ogf8wJY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z7fmrNyoXF108AMmIYIi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tQUhZPOjRkpJYxS6xL5R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rPFTWo247u0en7pwIvAh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MEX4uZSl7prXp4B5TqhN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GLjnMQR2L1GfKn9kuZ2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PlxZ9e64h3xpyYjGIgU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IEMTV3LWlv2jnShsJqQA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ljPuP3ueiuYA9tjMRYVf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MdSXcYnYDEpubrz6zWTRg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WVs52ynzGLRkgYu69ETh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z9UjoKwELNS27e3iccu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eUUXxcchjWzbITV8fYO9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xnWnS6mH4oH7lfZlRykm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EnKF3Y7vGnyC8NA1s1yw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jQol79XeGUZ8mx1ak5VBR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BxG8T7gOJCG35YxYcJQI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mzOHp6HH5Fhat2bUf6a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7cSskGdfrQY9mNNr136p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wGtVcM6JR1rHtlOGzr2yi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UJaJxaGKiGRGcYotq8HY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e2F9RZ5Euj2cipyOVKEZ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ph8YpDZBEYZz5WwC57g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6X2JGh22nd2ptG3ZXkE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bSu92jOJ04YQabWGWHyC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yvGBXgnIg2LzwgHCYSW6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MwGtQz6aV0MNAL9eweJd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qCvS2gnWu8UplOGcKIz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V6yy0Whf6mgCwZXbsO0m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b2zpMrqsPoWyzfQlG3Tx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Kj1Hpx0DPL6Fl4rxEQr0b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pGcAeYPIFNtzpvtY5K8g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3BAuizbUtcOUkvPi1N6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bMFV4GKGRV4Fc8YEux9u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rJTh7jLL2lAai8weuHFYC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qF1gpcO4AzDWIv2R0bVQo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Slc1qgNn4PP5q6xzrRQAW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rbxW9zeT2tONF3nLxhcu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Pixm0YytI9MIsMhyplrb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7nuhuO1NTb6rtf9paqrZ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9fTaoddVZ8JpKsySFJhui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jnhmbtaE7hqxuAzpDH9n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nPV5cthf8rJOVwS12JLl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AB8sgs6sLEbRPVydTqdB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O71RwqDrNrCq4kHZ2cpQ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z3BJX2vlIzSYxFv62HXxm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PiRWViGFawQpuOQ0pzD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8qJCKCqcYLWmqLq56z21T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XQGijY6ayqoiB8lZue4v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w4yWNpmLquHNbWfMMfX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6uBnzcMyhWk0ZylpfmV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yX3dINiaECXfqbvFNq4y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2gT6Vql2XMXGuxYQYvAdC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gOdF8Q9GkYQARQf9guBAI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2u8mCxyve8Y0c3a8Jl4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n3naQG5bHObUCAWm8IMb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9XyvTORkafld9hyGydgh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RzsRoH1ULbW1vtN6Qbvu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ih8cV26SmprbHpR7jYvk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2QxVNTdruu6zhjFsEV2p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Hw18weLiJMpwMaTM2Abv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PO4VZwdZ9SjH6ln6iY8Y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pxuVioQW9Yx6Oxeg5evI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APANEvQp5zPx1IRRTHeu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egAdj5yC4gMx8delbRH9K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ZBXlu2KDEmZDg1tKiDzSv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KRzkEfr4rKtnmzZAlqiN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20SvCvIPwlzrwIDYqiaZO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3LQEmBwgQXKrPzs9CWmC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NCvnNLaG6Dl3xpaaKIx58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V3gWnZ0C2t0W7EX96jgu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H4T4vhFeCcOVYVB5E8hQk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ODluEMgiXDadZmSRIkop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teOYUuD0ULE7xvJNuTkH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x8URiiixVh7qNlQ6eYsYf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09Im3raYEiZ65raM0rm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NHCIMhzvVhHCCbLiIO8Y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dShrGVkW3mlIl0KkFTp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hct4z7TQkqqK4ntVtSnyI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otOY0IIxLSiUuJrkBDbZ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hTQKxo9fyRwvuOCHUBdv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W7COkDuyD9ObQIoeIaE5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sqrw1TkiMWmu4bV8fako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rnYfDITIALIJOsoewvOX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HkmXrwlQ2ETV3g7kuli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1pCGyErT749Y3yMfCo3m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Z3htCivzAGDdglsKNfmMM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LlnsK1EPzzwweWP01k48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FtkFKfcyJyxf3feOCN3x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sPBWfB4YdJaHHYpmTAn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VSwLxeadUD8e8yxQ0b33y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GHLKMwrlO3821u4NZAuK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O4mxfogTtavQt9UauOxxR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7zFXUh6AMw1DSCpcx7bsk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yDr2MXmoI9UI8oWRLgpn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sG0IxiJBnP1uwuBW36F4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cxlaCuMWdtSWNSitYMSn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QhhLhgqmpAfVspz7t5Zz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9ZFBkfDcFsuEoH3SRdvw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41dTdWfbJJINkSjusdQwU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HRqTURjMnp0GhC9X1MaJ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Kh4HveBSu2W5IXKTmJkm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jqq9U9pMEbmyzpPSJp9x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n0MgIguKHk8XAmboDHT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BzEp3F2PnsD2GHJYTCZi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z09xalHEMdSjpcCjcPI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eBrsF9pZpkVVRFXIZ36q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k33xhObwf55INt326LW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jyFtFEOhT3PQ0EfvuH8I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q9mixmAqaAmNSGBRGG2Qu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rMjTEztrmnx8q65QB8YsF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uzbY4Gk0Je0Tojb7idRJ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s27XDEN16Sb7lSIlowJPz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SMdyvyJCDzl1w40q2xZD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stH2pGm3Lu5tSgKECeI4S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M3rsMUH7TTOueap5ismf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ZQcgn5Hiz0c40a72LPUv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UzKDIxhbtZ4tsoh4Czco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rd2PP0Wfxg6ff3AgvwCq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yAnnXcuCXCQljQcCaN4jC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NiaafYfHwl2QyCary4K2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5OL6wMfji456pKFELYZQK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douY54YxGxh4clp8strd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22WdP5WwKKBdLV6E1I9y8x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KsdqMTjL3cZkBmCyGbkLo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PlxjfCwvowIfD2KFi4eUu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4SJ2wTNfShzdCSSsDGfxN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CxXTsZ3U0z5vyq987y6d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zBDWZl7BXhJbGSI2rRHd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mJAN1Tgwu3KgFzc6CI9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FqpSMPqxEWhCgnjW6MmCK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aSBdSqACPEOaGiaVf3PZP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7yV5X95ULtvzkGRbuxGPB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EocT9wVM1GBgxgyX0X1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O6G0MaxjNLf3pXOGxq6U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52DEG6P2N0QQhvSnlot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GpyeRz202jAmqpYm1UP5O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d8jJgswVcJ2DBY8wQcYI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2y7waE2LvpxxJPulWPmv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WQodzqUqweRDe080MyW4R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6OETUePyggcUazcc5NuaH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ZZ5tgV3zw2EsRvwJhvSKr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u6S8EaTnBdyfriShKNVW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OFV8KJy1I6Mjy1LAEE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mU8TkO3GeKbdL4tI29D3c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YXfsd7vL0wQ5qz9ni6WsM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FZkfYcghgDksKMfpVvk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6MXiSCvfBMwLtU0y4uXs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zqBIVNJIxSmN4SxiFkEM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HXxtPiDjc39M07eOIV3L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NJhHpmA8lGdODKeJqUca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WZjkpmrPwSFwllAWPLw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Yo2sgo9jGUySFJCskm6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BM4XATcLOZpqfhVJhd8Gj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plcW5oP1uXDM0ViX52Fc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KYsFQknraXRj3YGfkiL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fTIG9mg3mDHEnKgf3szk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VDy19uo0p1wzmKoSHJ6q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tXWCILJTIxlodM7Dd4T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ljjv33I155AtqLJxEvk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9jZxt7qevr6gMBCicHFbH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EpbQ2NF86hfSa4qHJjUy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xsSz2FjK80U3EWR1yQoT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nARWSYEPCkPOQrpyKInNz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NJmmTFqnz2Lb0kXzWhN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udDa7frNEgdH4bN7Kwz5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1pCYe8ITTSBjwJcMqYzV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UGValpvozSyLgY9dBpmzo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yuW89scLdvAYZCKugcFVm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OsShnyJ86tBssUGP4Fw8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KxUXt9Zo3qAYGb0IDeje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0lw7ri9LTZofGtgS4D15o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w9QNr70oeDqrxLg7rYlz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pnnL282RGAKRJexMyt1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dedycBT6AZTY0YAuIDT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f5aqpw7XrZ0IWognWmpbO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Bf1J7OwA62xKsVBASUov7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ryyKiwWgHF1UBYbP5Nnwu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dx2YUPIv42zOsamvZDQ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ahiYdTL7faqNiPM2Jsh6Z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JyjDo3PB8Bxudlcfx2qZ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S2aIEJhnTEBsuZIlvMTT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1jfP9grApmIMFhsGp5kKI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AYXeCrgiXOz77US8qjdbk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OIHAMyTDk29H72ucgCbIh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TKRcwcxD5g0r0QtOA1Wi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HkrSPnOzbI8puYWJf3L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MegCdAujOpDE09S4jHghH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i95rAUCWUI8AjlKBrvPi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IRqYQDhGetYjV5bgCNjfn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LuP3EVlvZJXvobeJR17b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GGdMT25tXsrpmFu1ADLSX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RFbVTUj93VFQ8E5w0Fok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AYAN5n3sef7k4NBgLSg1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w51vJIgnmidI6fc5XHpv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jjMdCtMiVRelBEGbgA8dm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YjzNGILFururtUwG0jMRN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h2AGpjSSCVWjruLADlbQ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7mHm4FVyCw3lNYU3iXvuF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MNHjn44knhsVeY3ecW4j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JaGE4rQqXtcfcBk6Crhf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f6HNFA2ekpaQBUynlytxc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3l2G4fIixAXkxHZwHt16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i5C3uRRoAMez2mKZvNv1S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oEdBCtYo15MCvzp71DkO4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SgnRnOQ0w5Eb3X31KQr8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aBc2AhQQdNupoNzVpR17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6YEDMIYdA00JcmGCu2yAf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RjNVu2FAJyI9pdJ271iv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edIUmTGlAxikws3rYS2Wn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ajKGk8moApVY3MkYMtbU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audgpK0qyXChGZ2f9Ujb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bmrp3ly7AdU9ft4IBoaR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DG1UZANXq6VCZnUyBvkKc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M5lWxkgBf71H1UYlW50P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4MPML5bIMZhPQAl37NdQZ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N8ysaKfs4R8jIiw9Lf5T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sMrQv5mBA3XLICBqrc14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5deSEYblW1xEOA1TsT6xC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JSbkCiPhMY26ZGejUqsjU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GwS2xY2YL5uFpFgP8XDN4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hBjPUskEq9dibEszKQfNd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wjMQ17NmlUo4sVjhxmzGc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QwrokCWZgJZsaDpesTWA2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wE5qObyphtPjddsMpXz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J8OLRIQFrojCbUKeb7OIk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lkb1Z6wCswfNwhFXtHJP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vG1iIyePKYK18tqGGQyV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y6eioGEImkqiIPKb4bteC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W7dXwal0BSVPE9IhyiNI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gPI1JDuSvnctj5i7Rom8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HFksCluFnxXJXyc23yyb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xEFbXuYF03gqdlCdHGWRH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qTMFf7PAMoOyzCdIaJHj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2hBpzRuNiK2UjfhbOJxb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AUfJ8IapKJTk8PbbI9ZT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1oM2AuXM7ZjYoBagGgkMu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LEgnVxl097TygcDwg0Qw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BkQF0y3gRGZnD8Lcypq7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4PlYC90kVY1I2VwgxNW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SzvL3rr5vcqg1j2WUgxK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U5PFiRDaXURgto7nWSu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wCFvWvQ2CJtywFpVn8zsk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vpKQDPwkEf7QntaammM8k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nHXIHsyJVqbg6gK5R1vi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rFhWLdMdFcUk12TU74LU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2L7ogYxDCxyT4vW6U5uJ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7mTphuKC259ghrLGkXI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LfHbXUrwaTKZazSOvJU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fRMBtmnrXCVHKBEH5xQav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wigcOwrYQotwnVztx45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OipYd6qc3pnkCfjc9yUv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ih4gMv3j6qHXHZReAp1M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6cKFggnvaIEKZ8TXkU8Kj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EyjlVXvtQhkbSw6fMVA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jX0IkD57E2F9y67WVsxF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FW1reElPIHElAjCAkqm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lx1fev09VFVJRuBKrbR6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E2jpYjRs3AKuulMjcQsi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sUKxDiRdfRCe0UH1flum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TQ5YQh7zUT1HzoFrGyBP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SgkRBbB6NQim1TrEsz6F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cjljlOFVKPK0YODZGVXN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dnLZ161JFV940viPNrS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B0VD0sTaIaC2U7WzODPJ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5OKDtn5amd4WCmQm0E8zX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16omgYN3nnwV6SnYv4x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XvzJrDaAw7khIw51Pcz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fKGfBfUopuupAm1J2DsC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5rKtDFCuqX838TMxxaSM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APaRTteleehop8YX0vY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n9FnbfiFpiUIGQVjLL9f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MKuDyz9mONIdFutHeWGP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mFIi3EeJPNBEfTDHBK5fV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VYCfOh4UipSXq4LluVVDZ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6ypBQZCcAA0fKKFOPWFUu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itzWffaki7UR4Pdq4i6O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37Be5CDUjDIQGfReFpucy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TsGxpgxBCdxtM1lCBBu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YkEru9EiSeq0LMuyfoU1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aMSF9BedAZ0PZbiDWFuV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3y6qytV1C71UiTFJ7Vnp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2FTWs1GdpeVlvYEhLun7O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sX29kXEOAsXzJjyJ3Khy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N4ToYcyyxBYu59no9YmN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zXIalboSC84bzaXfVZrf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gigSp0vISlnB5Wl8aBe6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AfeplEBjbzmd7aeC1aFU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iwZq9dYVxuEB8U7L2d1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dWQ4Hmp5mZSGWHqVvnk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m51npsOtEJSgq2O76g5x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VkKSAnE0PrE7oAGzBFHGm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Rzv2jvg7sTE1Gj2z4wCv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EIrYpl7IDuBAlnl2nR9XU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eFfonlrRILzKUMBl5VZKf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XUTHWDkLSHGMnV8wq84Sv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p6XFe18LludyuMI1XLgM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0Btyr2LeYaR3f9qI7pIXp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lhPC4Xdttoz5mcFA6Z7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9G2yixyH3csoZwVxI8VjPU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v23O4cCA6cPZq7TaFer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4874</TotalTime>
  <Words>4022</Words>
  <Application>Microsoft Office PowerPoint</Application>
  <PresentationFormat>Apresentação na tela (4:3)</PresentationFormat>
  <Paragraphs>469</Paragraphs>
  <Slides>69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69</vt:i4>
      </vt:variant>
    </vt:vector>
  </HeadingPairs>
  <TitlesOfParts>
    <vt:vector size="70" baseType="lpstr">
      <vt:lpstr>Concurso</vt:lpstr>
      <vt:lpstr>Instituições e Associações preservação do patrimônio audiovisual </vt:lpstr>
      <vt:lpstr>Preservação audiovisual</vt:lpstr>
      <vt:lpstr>UNESCO</vt:lpstr>
      <vt:lpstr>UNESCO</vt:lpstr>
      <vt:lpstr>Recomendações para a Salvaguarda e Conservação das Imagens em Movimento (1980)</vt:lpstr>
      <vt:lpstr> Fundo UNESCO/FIAF (1995) </vt:lpstr>
      <vt:lpstr>Programa Memória do Mundo (MOW  -1996)</vt:lpstr>
      <vt:lpstr>Exemplos de inclusões no MOW</vt:lpstr>
      <vt:lpstr>ICCROM </vt:lpstr>
      <vt:lpstr>Co-ordinating Council of Audiovisual Archives Associations (CCAAA)</vt:lpstr>
      <vt:lpstr>Association for Recorded Sound Collections (ARSC) </vt:lpstr>
      <vt:lpstr>Association of Moving Image Archivists  (AMIA) </vt:lpstr>
      <vt:lpstr>International Federation of Library Association (IFLA)</vt:lpstr>
      <vt:lpstr>International Association of Sound and Audiovisual Archives (IASA) (1969 - Amsterdam) </vt:lpstr>
      <vt:lpstr>Apresentação do PowerPoint</vt:lpstr>
      <vt:lpstr>Apresentação do PowerPoint</vt:lpstr>
      <vt:lpstr>International Federation of Film Archives (FIAF) </vt:lpstr>
      <vt:lpstr>Objetivos</vt:lpstr>
      <vt:lpstr>Publicações</vt:lpstr>
      <vt:lpstr>Apresentação do PowerPoint</vt:lpstr>
      <vt:lpstr>International Federation of Television Archives (FIAT)</vt:lpstr>
      <vt:lpstr>Objetivos</vt:lpstr>
      <vt:lpstr>Apresentação do PowerPoint</vt:lpstr>
      <vt:lpstr>International Council on Archives (ICA)</vt:lpstr>
      <vt:lpstr>Southeast Asia-Pacific Audiovisual Archive Association (SEAPAVAA) </vt:lpstr>
      <vt:lpstr>AIATSIS Audiovisual Archive (Austrália) </vt:lpstr>
      <vt:lpstr>Apresentação do PowerPoint</vt:lpstr>
      <vt:lpstr>Apresentação do PowerPoint</vt:lpstr>
      <vt:lpstr>Documentação de áudio</vt:lpstr>
      <vt:lpstr>Documentação fotográfica</vt:lpstr>
      <vt:lpstr>Documentação de filme e vídeo</vt:lpstr>
      <vt:lpstr>Arquivo Nacional (Brasil)</vt:lpstr>
      <vt:lpstr>Finalidade</vt:lpstr>
      <vt:lpstr>Apresentação do PowerPoint</vt:lpstr>
      <vt:lpstr>Documentos Cartográficos</vt:lpstr>
      <vt:lpstr>Documentos Iconográficos</vt:lpstr>
      <vt:lpstr>Apresentação do PowerPoint</vt:lpstr>
      <vt:lpstr>Documentos Sonoros e de Imagens em Movimento</vt:lpstr>
      <vt:lpstr>FUNARTE </vt:lpstr>
      <vt:lpstr>Apresentação do PowerPoint</vt:lpstr>
      <vt:lpstr>Centro de Conservação e Preservação Fotográfica (FUNARTE)</vt:lpstr>
      <vt:lpstr>Apresentação do PowerPoint</vt:lpstr>
      <vt:lpstr>Museu da Imagem e do Som de São Paulo </vt:lpstr>
      <vt:lpstr>Funções</vt:lpstr>
      <vt:lpstr>Acervos</vt:lpstr>
      <vt:lpstr>Acervo de áudio</vt:lpstr>
      <vt:lpstr>Organização</vt:lpstr>
      <vt:lpstr>Acervo de vídeo </vt:lpstr>
      <vt:lpstr>Organização</vt:lpstr>
      <vt:lpstr>Acervo de TV</vt:lpstr>
      <vt:lpstr>Acervo de fotografias </vt:lpstr>
      <vt:lpstr>Apresentação do PowerPoint</vt:lpstr>
      <vt:lpstr>Acervo de Cinema </vt:lpstr>
      <vt:lpstr>Museu da Imagem e do Som do Rio de Janeiro </vt:lpstr>
      <vt:lpstr>Discoteca</vt:lpstr>
      <vt:lpstr>Apresentação do PowerPoint</vt:lpstr>
      <vt:lpstr>Fitas de Áudio </vt:lpstr>
      <vt:lpstr>Coleção de Depoimentos </vt:lpstr>
      <vt:lpstr>Videoteca</vt:lpstr>
      <vt:lpstr>Publicações e serviços</vt:lpstr>
      <vt:lpstr>Cinemateca Brasileira</vt:lpstr>
      <vt:lpstr>Apresentação do PowerPoint</vt:lpstr>
      <vt:lpstr>Filmografia brasileira (Bases de dados)</vt:lpstr>
      <vt:lpstr>Associação Brasileira de Preservação Audiovisual (ABPA)</vt:lpstr>
      <vt:lpstr> ABPA </vt:lpstr>
      <vt:lpstr>Objetivos</vt:lpstr>
      <vt:lpstr>Problemas de Formação</vt:lpstr>
      <vt:lpstr>Câmara Técnica de Documentos audiovisuais, Iconográficos e Sonoros</vt:lpstr>
      <vt:lpstr>Apresentação do PowerPoint</vt:lpstr>
    </vt:vector>
  </TitlesOfParts>
  <Company>residencia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teste</dc:creator>
  <cp:lastModifiedBy>vania</cp:lastModifiedBy>
  <cp:revision>334</cp:revision>
  <dcterms:created xsi:type="dcterms:W3CDTF">2006-08-11T18:16:19Z</dcterms:created>
  <dcterms:modified xsi:type="dcterms:W3CDTF">2014-08-29T11:57:47Z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19A4IefLTtFw1oPO-31eIH1IVMNDqHXcg4kA3h4LeVs0</vt:lpwstr>
  </property>
  <property fmtid="{D5CDD505-2E9C-101B-9397-08002B2CF9AE}" pid="4" name="Google.Documents.RevisionId">
    <vt:lpwstr>02127471444657297358</vt:lpwstr>
  </property>
  <property fmtid="{D5CDD505-2E9C-101B-9397-08002B2CF9AE}" pid="5" name="Google.Documents.PreviousRevisionId">
    <vt:lpwstr>11752220110621672485</vt:lpwstr>
  </property>
  <property fmtid="{D5CDD505-2E9C-101B-9397-08002B2CF9AE}" pid="6" name="Google.Documents.PluginVersion">
    <vt:lpwstr>2.0.2662.553</vt:lpwstr>
  </property>
  <property fmtid="{D5CDD505-2E9C-101B-9397-08002B2CF9AE}" pid="7" name="Google.Documents.MergeIncapabilityFlags">
    <vt:i4>0</vt:i4>
  </property>
</Properties>
</file>