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png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3BCDB-78A5-4615-9839-F348D74C504E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F6D17-3C7F-47AC-8DB8-CCFA3EB2A1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57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F6D17-3C7F-47AC-8DB8-CCFA3EB2A12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76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4537-48CC-4DAA-BDD6-05AC4B4C56B3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2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70A4-CC16-4A5F-989A-FC809753D127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79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A84D-94AE-4CC8-9266-CBB47676980C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34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CAAC-F028-4C63-85A5-E93F013B53BF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99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8754-941B-487C-BDBD-FCAE27B9E36A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B785-AC3E-4434-AE0B-0039ED87578F}" type="datetime1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14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2707-116D-4C38-A476-90B6C8ECD405}" type="datetime1">
              <a:rPr lang="pt-BR" smtClean="0"/>
              <a:t>31/05/2017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5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6DF1-346A-49C3-89FF-4BD20B7A8ACF}" type="datetime1">
              <a:rPr lang="pt-BR" smtClean="0"/>
              <a:t>31/05/2017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7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89A4-A6F0-4362-A45F-6D5B57D8F4A6}" type="datetime1">
              <a:rPr lang="pt-BR" smtClean="0"/>
              <a:t>31/05/2017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1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1E03-A7BF-4292-BDC2-2F62093FF5F5}" type="datetime1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2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E005-CF03-417A-90C6-1532A9066B5F}" type="datetime1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82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0994-2945-486F-9F29-C834102AC49F}" type="datetime1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4AECE-9DB3-46AC-889E-C5C627F250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98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32" y="3589351"/>
            <a:ext cx="4621462" cy="3259743"/>
          </a:xfrm>
          <a:prstGeom prst="rect">
            <a:avLst/>
          </a:prstGeom>
        </p:spPr>
      </p:pic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60" y="321971"/>
            <a:ext cx="7294808" cy="1143980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1405" y="3241918"/>
            <a:ext cx="7852894" cy="3271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>
                <a:latin typeface="+mj-lt"/>
              </a:rPr>
              <a:t>Sociologia Aplicada à Administração - </a:t>
            </a:r>
            <a:r>
              <a:rPr lang="pt-BR" sz="3500" b="1" dirty="0">
                <a:solidFill>
                  <a:srgbClr val="FFCC99"/>
                </a:solidFill>
                <a:latin typeface="+mj-lt"/>
              </a:rPr>
              <a:t>Noturno</a:t>
            </a:r>
          </a:p>
          <a:p>
            <a:pPr marL="0" indent="0">
              <a:buNone/>
            </a:pPr>
            <a:r>
              <a:rPr lang="pt-BR" sz="3500" b="1" dirty="0">
                <a:latin typeface="+mj-lt"/>
              </a:rPr>
              <a:t>Docente: </a:t>
            </a:r>
            <a:r>
              <a:rPr lang="pt-BR" sz="3500" b="1" dirty="0"/>
              <a:t>Profa. Dra. Valquíria Padilha </a:t>
            </a:r>
          </a:p>
          <a:p>
            <a:pPr lvl="0">
              <a:spcBef>
                <a:spcPts val="0"/>
              </a:spcBef>
              <a:buNone/>
            </a:pPr>
            <a:endParaRPr lang="pt-BR" dirty="0">
              <a:latin typeface="+mj-lt"/>
            </a:endParaRPr>
          </a:p>
          <a:p>
            <a:pPr lvl="0">
              <a:spcBef>
                <a:spcPts val="0"/>
              </a:spcBef>
              <a:buNone/>
            </a:pPr>
            <a:r>
              <a:rPr lang="pt-BR" b="1" dirty="0"/>
              <a:t>Discentes:</a:t>
            </a:r>
            <a:r>
              <a:rPr lang="pt-BR" b="1" dirty="0">
                <a:latin typeface="+mj-lt"/>
              </a:rPr>
              <a:t> </a:t>
            </a:r>
            <a:endParaRPr lang="pt-BR" dirty="0">
              <a:solidFill>
                <a:srgbClr val="000000"/>
              </a:solidFill>
              <a:latin typeface="+mj-lt"/>
            </a:endParaRP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+mj-lt"/>
              </a:rPr>
              <a:t>Alexandre Pereira;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+mj-lt"/>
              </a:rPr>
              <a:t>Felipe </a:t>
            </a:r>
            <a:r>
              <a:rPr lang="pt-BR" dirty="0" err="1">
                <a:solidFill>
                  <a:srgbClr val="000000"/>
                </a:solidFill>
                <a:latin typeface="+mj-lt"/>
              </a:rPr>
              <a:t>Mantoani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+mj-lt"/>
              </a:rPr>
              <a:t>Maíra </a:t>
            </a:r>
            <a:r>
              <a:rPr lang="pt-BR" dirty="0" err="1">
                <a:solidFill>
                  <a:srgbClr val="000000"/>
                </a:solidFill>
                <a:latin typeface="+mj-lt"/>
              </a:rPr>
              <a:t>Zanatta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 Viegas;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+mj-lt"/>
              </a:rPr>
              <a:t>Maria Luiza Gianotto;</a:t>
            </a:r>
          </a:p>
          <a:p>
            <a:pPr lvl="0">
              <a:spcBef>
                <a:spcPts val="0"/>
              </a:spcBef>
              <a:buNone/>
            </a:pPr>
            <a:r>
              <a:rPr lang="pt-BR" dirty="0">
                <a:solidFill>
                  <a:srgbClr val="000000"/>
                </a:solidFill>
                <a:latin typeface="+mj-lt"/>
              </a:rPr>
              <a:t>Thaís </a:t>
            </a:r>
            <a:r>
              <a:rPr lang="pt-BR" dirty="0" err="1">
                <a:solidFill>
                  <a:srgbClr val="000000"/>
                </a:solidFill>
                <a:latin typeface="+mj-lt"/>
              </a:rPr>
              <a:t>Momente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1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5208105" y="2054087"/>
            <a:ext cx="189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FFCC99"/>
                </a:solidFill>
              </a:rPr>
              <a:t>Grupo 1</a:t>
            </a:r>
          </a:p>
        </p:txBody>
      </p:sp>
    </p:spTree>
    <p:extLst>
      <p:ext uri="{BB962C8B-B14F-4D97-AF65-F5344CB8AC3E}">
        <p14:creationId xmlns:p14="http://schemas.microsoft.com/office/powerpoint/2010/main" val="146457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561" y="197701"/>
            <a:ext cx="10515600" cy="1154582"/>
          </a:xfrm>
        </p:spPr>
        <p:txBody>
          <a:bodyPr/>
          <a:lstStyle/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SUGESTÕES: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4" y="1390024"/>
            <a:ext cx="600159" cy="447737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57698" y="1996222"/>
            <a:ext cx="3617356" cy="4494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>
                <a:latin typeface="+mj-lt"/>
              </a:rPr>
              <a:t>Criação de uma </a:t>
            </a:r>
            <a:r>
              <a:rPr lang="pt-BR" sz="2600" b="1" dirty="0">
                <a:latin typeface="+mj-lt"/>
              </a:rPr>
              <a:t>“cultura do feedback”</a:t>
            </a:r>
            <a:r>
              <a:rPr lang="pt-BR" sz="2600" dirty="0">
                <a:latin typeface="+mj-lt"/>
              </a:rPr>
              <a:t> baseada em pequenas reuniões individuais dos gestores com seus funcionários e/ou mesas redondas com os setores para apresentação de pontos positivos e críticas construtivas sem exposição de nomes.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10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35673" y="1352283"/>
            <a:ext cx="242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PROBLEMA</a:t>
            </a:r>
            <a:r>
              <a:rPr lang="pt-BR" dirty="0"/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97807" y="1352282"/>
            <a:ext cx="283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SUGESTÃO: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5514" y="1996223"/>
            <a:ext cx="35183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j-lt"/>
              </a:rPr>
              <a:t>Falta de feedback dos supervisores;</a:t>
            </a:r>
          </a:p>
          <a:p>
            <a:endParaRPr lang="pt-BR" sz="2600" dirty="0">
              <a:latin typeface="+mj-lt"/>
            </a:endParaRPr>
          </a:p>
          <a:p>
            <a:r>
              <a:rPr lang="pt-BR" sz="2600" dirty="0">
                <a:latin typeface="+mj-lt"/>
              </a:rPr>
              <a:t>Falta de maior autonomia para criação e tomada de decisão -&gt; Não reconhecimento por parte dos gestores.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75" y="1464158"/>
            <a:ext cx="409632" cy="36200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015211" y="1390024"/>
            <a:ext cx="25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RESPONSÁVEIS: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786579" y="1971208"/>
            <a:ext cx="2910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Diretoria do Poupatempo;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>
                <a:latin typeface="+mj-lt"/>
              </a:rPr>
              <a:t>Setor de Recursos Humanos.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947" y="1451944"/>
            <a:ext cx="457264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5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561" y="197701"/>
            <a:ext cx="10515600" cy="1154582"/>
          </a:xfrm>
        </p:spPr>
        <p:txBody>
          <a:bodyPr/>
          <a:lstStyle/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SUGESTÕES: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4" y="1390024"/>
            <a:ext cx="600159" cy="447737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57697" y="1996222"/>
            <a:ext cx="3747839" cy="4494729"/>
          </a:xfrm>
        </p:spPr>
        <p:txBody>
          <a:bodyPr>
            <a:normAutofit/>
          </a:bodyPr>
          <a:lstStyle/>
          <a:p>
            <a:r>
              <a:rPr lang="pt-BR" dirty="0">
                <a:latin typeface="+mj-lt"/>
              </a:rPr>
              <a:t>1. Aumento do valor do Vale Refeição;</a:t>
            </a:r>
          </a:p>
          <a:p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2. Criação de parcerias com restaurantes para obtenção de desconto </a:t>
            </a:r>
            <a:r>
              <a:rPr lang="pt-BR" b="1" dirty="0">
                <a:latin typeface="+mj-lt"/>
              </a:rPr>
              <a:t>-&gt;</a:t>
            </a:r>
            <a:r>
              <a:rPr lang="pt-BR" dirty="0">
                <a:latin typeface="+mj-lt"/>
              </a:rPr>
              <a:t> Relação </a:t>
            </a:r>
            <a:r>
              <a:rPr lang="pt-BR" b="1" dirty="0">
                <a:latin typeface="+mj-lt"/>
              </a:rPr>
              <a:t>“Ganha-ganha”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11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35673" y="1352283"/>
            <a:ext cx="242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PROBLEMA</a:t>
            </a:r>
            <a:r>
              <a:rPr lang="pt-BR" dirty="0"/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97807" y="1352282"/>
            <a:ext cx="283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SUGESTÃO: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5514" y="1996223"/>
            <a:ext cx="35183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Valor do Vale Refeição não equivalente ao padrão de gastos da praça de alimentação do Novo Shopping</a:t>
            </a:r>
            <a:r>
              <a:rPr lang="pt-BR" sz="3600" dirty="0">
                <a:latin typeface="+mj-lt"/>
              </a:rPr>
              <a:t>.</a:t>
            </a:r>
          </a:p>
          <a:p>
            <a:endParaRPr lang="pt-BR" sz="2400" dirty="0">
              <a:latin typeface="+mj-lt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75" y="1464158"/>
            <a:ext cx="409632" cy="36200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015211" y="1390024"/>
            <a:ext cx="25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RESPONSÁVEIS: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786579" y="1971208"/>
            <a:ext cx="2910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Diretoria do Poupatempo;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>
                <a:latin typeface="+mj-lt"/>
              </a:rPr>
              <a:t>Governo do Estado de São Paulo.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947" y="1451944"/>
            <a:ext cx="457264" cy="32389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52" y="4831324"/>
            <a:ext cx="1659627" cy="1659627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10172">
            <a:off x="333511" y="5116258"/>
            <a:ext cx="1500735" cy="145383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5045">
            <a:off x="1598515" y="4436022"/>
            <a:ext cx="1700011" cy="145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4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11862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Cronograma: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0515601" cy="4351338"/>
          </a:xfrm>
        </p:spPr>
        <p:txBody>
          <a:bodyPr>
            <a:noAutofit/>
          </a:bodyPr>
          <a:lstStyle/>
          <a:p>
            <a:pPr marL="558800" lvl="0" indent="-4572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latin typeface="+mj-lt"/>
              </a:rPr>
              <a:t>Março e Abril: </a:t>
            </a:r>
            <a:r>
              <a:rPr lang="pt-BR" dirty="0">
                <a:latin typeface="+mj-lt"/>
              </a:rPr>
              <a:t>Elaboração do roteiro da entrevista em sala de aula;</a:t>
            </a: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latin typeface="+mj-lt"/>
              </a:rPr>
              <a:t>Abril: </a:t>
            </a:r>
            <a:r>
              <a:rPr lang="pt-BR" dirty="0">
                <a:latin typeface="+mj-lt"/>
              </a:rPr>
              <a:t>Visita dos grupos ao </a:t>
            </a:r>
            <a:r>
              <a:rPr lang="pt-BR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PoupaTempo</a:t>
            </a:r>
            <a:r>
              <a:rPr lang="pt-BR" b="1" dirty="0">
                <a:latin typeface="+mj-lt"/>
              </a:rPr>
              <a:t> </a:t>
            </a:r>
            <a:r>
              <a:rPr lang="pt-BR" dirty="0">
                <a:latin typeface="+mj-lt"/>
              </a:rPr>
              <a:t>para realização das entrevistas;</a:t>
            </a:r>
          </a:p>
          <a:p>
            <a:pPr marL="101600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pt-BR" dirty="0">
              <a:latin typeface="+mj-lt"/>
            </a:endParaRPr>
          </a:p>
          <a:p>
            <a:pPr marL="558800" lvl="0" indent="-4572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pt-BR" dirty="0">
                <a:latin typeface="+mj-lt"/>
              </a:rPr>
              <a:t>Visita previamente agendada para o dia 17/04/17 e realizada com sucesso.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21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3726" y="264487"/>
            <a:ext cx="5157787" cy="823912"/>
          </a:xfrm>
        </p:spPr>
        <p:txBody>
          <a:bodyPr>
            <a:normAutofit/>
          </a:bodyPr>
          <a:lstStyle/>
          <a:p>
            <a:r>
              <a:rPr lang="pt-BR" sz="3400" dirty="0"/>
              <a:t>Categorias Analisadas: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3725" y="1436128"/>
            <a:ext cx="5157787" cy="4753535"/>
          </a:xfrm>
        </p:spPr>
        <p:txBody>
          <a:bodyPr>
            <a:normAutofit lnSpcReduction="10000"/>
          </a:bodyPr>
          <a:lstStyle/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Organização do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Relações de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Carga de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Ritmo de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Jornada de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Salários;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Rotatividade;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Satisfação no Trabalho;</a:t>
            </a:r>
          </a:p>
          <a:p>
            <a:pPr marL="622300" lvl="0" indent="-51435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Equilíbrio Trabalho e Vida Privada.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811570"/>
            <a:ext cx="5779394" cy="1249116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FFCC99"/>
                </a:solidFill>
              </a:rPr>
              <a:t>Perfil dos funcionários entrevistados: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33400" lvl="0"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+mj-lt"/>
              </a:rPr>
              <a:t>Mulheres;</a:t>
            </a:r>
          </a:p>
          <a:p>
            <a:pPr marL="533400" lvl="0"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+mj-lt"/>
              </a:rPr>
              <a:t>Setor de Recursos Humanos;</a:t>
            </a:r>
          </a:p>
          <a:p>
            <a:pPr marL="533400" lvl="0"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+mj-lt"/>
              </a:rPr>
              <a:t>Faixa etária entre 30 e 40 anos;</a:t>
            </a:r>
          </a:p>
          <a:p>
            <a:pPr marL="533400" lvl="0"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+mj-lt"/>
              </a:rPr>
              <a:t>Ensino Superior Completo;</a:t>
            </a:r>
          </a:p>
          <a:p>
            <a:pPr marL="533400" lvl="0"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+mj-lt"/>
              </a:rPr>
              <a:t>Concursadas.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3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956" y="5257800"/>
            <a:ext cx="1447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6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98" y="223456"/>
            <a:ext cx="10748493" cy="1325563"/>
          </a:xfrm>
        </p:spPr>
        <p:txBody>
          <a:bodyPr/>
          <a:lstStyle/>
          <a:p>
            <a:r>
              <a:rPr lang="pt-BR" b="1" dirty="0">
                <a:latin typeface="+mn-lt"/>
              </a:rPr>
              <a:t>Pontos Positivos: </a:t>
            </a:r>
            <a:br>
              <a:rPr lang="pt-BR" b="1" dirty="0">
                <a:latin typeface="+mn-lt"/>
              </a:rPr>
            </a:br>
            <a:r>
              <a:rPr lang="pt-BR" sz="3600" b="1" dirty="0">
                <a:solidFill>
                  <a:srgbClr val="FFCC99"/>
                </a:solidFill>
              </a:rPr>
              <a:t>Segundo os Entrevistados:</a:t>
            </a:r>
            <a:endParaRPr lang="pt-BR" b="1" dirty="0">
              <a:solidFill>
                <a:srgbClr val="FFCC99"/>
              </a:solidFill>
              <a:latin typeface="+mn-lt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02" y="495303"/>
            <a:ext cx="2634291" cy="1053716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198" y="1549020"/>
            <a:ext cx="9130050" cy="4807329"/>
          </a:xfrm>
        </p:spPr>
        <p:txBody>
          <a:bodyPr>
            <a:normAutofit/>
          </a:bodyPr>
          <a:lstStyle/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Sentem-se à vontade para colaborar com sugestões;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Gostam do que fazem;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Relação positiva com os colegas de trabalho: Respeito, reconhecimento;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Relação positiva com as pessoas da chefia: Cordialidade;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Acreditam que as metas são boas para motivar os funcionários e trazer inovação;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Sentem-se reconhecidas pelos colegas de trabalho;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O ambiente de trabalho é cooperativo e amigável;</a:t>
            </a:r>
          </a:p>
          <a:p>
            <a:pPr marL="5651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Existem tentativas para melhorar o clima da empresa e solucionar problemas.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30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046" y="191888"/>
            <a:ext cx="10515600" cy="1237668"/>
          </a:xfrm>
        </p:spPr>
        <p:txBody>
          <a:bodyPr>
            <a:normAutofit fontScale="90000"/>
          </a:bodyPr>
          <a:lstStyle/>
          <a:p>
            <a:r>
              <a:rPr lang="pt-BR" sz="4900" b="1" dirty="0">
                <a:latin typeface="+mn-lt"/>
              </a:rPr>
              <a:t>Pontos Positivos: </a:t>
            </a:r>
            <a:r>
              <a:rPr lang="pt-BR" sz="5400" b="1" dirty="0"/>
              <a:t/>
            </a:r>
            <a:br>
              <a:rPr lang="pt-BR" sz="5400" b="1" dirty="0"/>
            </a:br>
            <a:r>
              <a:rPr lang="pt-BR" sz="4000" b="1" dirty="0">
                <a:solidFill>
                  <a:srgbClr val="FFCC99"/>
                </a:solidFill>
              </a:rPr>
              <a:t>Segundo os Entrevistados: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0775" y="1529410"/>
            <a:ext cx="10515600" cy="4961541"/>
          </a:xfrm>
        </p:spPr>
        <p:txBody>
          <a:bodyPr/>
          <a:lstStyle/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Existe consideração entre os funcionários: Respeito mútuo;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Todos entregam seus trabalhos: Responsabilidade;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A empresa é tolerante com erros: </a:t>
            </a:r>
            <a:r>
              <a:rPr lang="pt-BR" i="1" dirty="0">
                <a:latin typeface="+mj-lt"/>
              </a:rPr>
              <a:t>“Tolerante até demais”</a:t>
            </a:r>
            <a:r>
              <a:rPr lang="pt-BR" dirty="0">
                <a:latin typeface="+mj-lt"/>
              </a:rPr>
              <a:t>;</a:t>
            </a:r>
            <a:endParaRPr lang="pt-BR" i="1" dirty="0">
              <a:latin typeface="+mj-lt"/>
            </a:endParaRP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Não sentem receio de faltar do trabalho caso seja necessário;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Liberdade para discutir ideias com superiores: Sugestões;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Consideram “normal” o ritmo de trabalho e </a:t>
            </a:r>
            <a:r>
              <a:rPr lang="pt-BR" b="1" dirty="0">
                <a:latin typeface="+mj-lt"/>
              </a:rPr>
              <a:t>frequentemente</a:t>
            </a:r>
            <a:r>
              <a:rPr lang="pt-BR" b="1" dirty="0">
                <a:solidFill>
                  <a:srgbClr val="FFCC99"/>
                </a:solidFill>
                <a:latin typeface="+mj-lt"/>
              </a:rPr>
              <a:t> </a:t>
            </a:r>
            <a:r>
              <a:rPr lang="pt-BR" dirty="0">
                <a:latin typeface="+mj-lt"/>
              </a:rPr>
              <a:t>conseguem entregar tudo no prazo determinado;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Não se sentem sobrecarregadas em todos os períodos do mês;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Homens e mulheres recebem a mesma coisa: Equidade;</a:t>
            </a:r>
          </a:p>
          <a:p>
            <a:pPr marL="55880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FF7C80"/>
                </a:solidFill>
              </a:rPr>
              <a:t>Não pediriam demissão.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54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166" y="1719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5100" b="1" dirty="0">
                <a:latin typeface="+mn-lt"/>
              </a:rPr>
              <a:t>Pontos a Melhorar: </a:t>
            </a:r>
            <a:r>
              <a:rPr lang="pt-BR" sz="6000" b="1" dirty="0"/>
              <a:t/>
            </a:r>
            <a:br>
              <a:rPr lang="pt-BR" sz="6000" b="1" dirty="0"/>
            </a:br>
            <a:r>
              <a:rPr lang="pt-BR" sz="4000" b="1" dirty="0">
                <a:solidFill>
                  <a:srgbClr val="FFCC99"/>
                </a:solidFill>
              </a:rPr>
              <a:t>Segundo os Entrevistados: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8047" y="1699474"/>
            <a:ext cx="10515600" cy="4351338"/>
          </a:xfrm>
        </p:spPr>
        <p:txBody>
          <a:bodyPr/>
          <a:lstStyle/>
          <a:p>
            <a:pPr marL="5524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Pouco reconhecimento dos chefes devido a falta de feedbacks;</a:t>
            </a:r>
          </a:p>
          <a:p>
            <a:pPr marL="5524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Em períodos de maior fluxo de trabalho, as atividades se acumulam;</a:t>
            </a:r>
          </a:p>
          <a:p>
            <a:pPr marL="5524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Mesmo em períodos de folga há procura pelo trabalho dos entrevistados em questão; </a:t>
            </a:r>
          </a:p>
          <a:p>
            <a:pPr marL="552450" lvl="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Em feriados emendados, pontes de feriados, que o Poupatempo fica fechado, os funcionários são obrigados a repor as horas não trabalhadas, formando, assim, um estoque negativo no banco de horas;</a:t>
            </a:r>
          </a:p>
          <a:p>
            <a:pPr marL="552450" indent="-457200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Pequena/nenhuma alçada para aplicação de decisões;</a:t>
            </a:r>
          </a:p>
          <a:p>
            <a:pPr marL="552450" lvl="0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6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103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6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439" y="22345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5100" b="1" dirty="0">
                <a:latin typeface="+mn-lt"/>
              </a:rPr>
              <a:t>Pontos a Melhorar: </a:t>
            </a:r>
            <a:r>
              <a:rPr lang="pt-BR" sz="6600" b="1" dirty="0"/>
              <a:t/>
            </a:r>
            <a:br>
              <a:rPr lang="pt-BR" sz="6600" b="1" dirty="0"/>
            </a:br>
            <a:r>
              <a:rPr lang="pt-BR" sz="4000" b="1" dirty="0">
                <a:solidFill>
                  <a:srgbClr val="FFCC99"/>
                </a:solidFill>
              </a:rPr>
              <a:t>Segundo os Entrevistados: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9474"/>
            <a:ext cx="10515600" cy="4656876"/>
          </a:xfrm>
        </p:spPr>
        <p:txBody>
          <a:bodyPr>
            <a:normAutofit fontScale="92500" lnSpcReduction="10000"/>
          </a:bodyPr>
          <a:lstStyle/>
          <a:p>
            <a:pPr marL="552450" indent="-45720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latin typeface="+mj-lt"/>
              </a:rPr>
              <a:t>O Vale Alimentação é baixo se comparado ao alto custo dos restaurantes próximos ao Poupatempo (Praça de Alimentação do Novo Shopping);</a:t>
            </a:r>
          </a:p>
          <a:p>
            <a:pPr marL="552450" lvl="0" indent="-45720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latin typeface="+mj-lt"/>
              </a:rPr>
              <a:t>O dissídio não acompanha a inflação;</a:t>
            </a:r>
          </a:p>
          <a:p>
            <a:pPr marL="552450" lvl="0" indent="-45720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latin typeface="+mj-lt"/>
              </a:rPr>
              <a:t>Não há uma política significativa de aumento de salário (há o </a:t>
            </a:r>
            <a:r>
              <a:rPr lang="pt-BR" sz="3000" dirty="0" err="1">
                <a:latin typeface="+mj-lt"/>
              </a:rPr>
              <a:t>anuenio</a:t>
            </a:r>
            <a:r>
              <a:rPr lang="pt-BR" sz="3000" dirty="0">
                <a:latin typeface="+mj-lt"/>
              </a:rPr>
              <a:t>, porém não corresponde as expectativas); </a:t>
            </a:r>
          </a:p>
          <a:p>
            <a:pPr marL="552450" lvl="0" indent="-45720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latin typeface="+mj-lt"/>
              </a:rPr>
              <a:t>O reconhecimento financeiro poderia ser maior devido ao esforço empenhado na realização do trabalho;</a:t>
            </a:r>
          </a:p>
          <a:p>
            <a:pPr marL="552450" lvl="0" indent="-457200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latin typeface="+mj-lt"/>
              </a:rPr>
              <a:t>Como não há plano de carreira ou progressão, o trabalho se torna desmotivador.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7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190" y="34220"/>
            <a:ext cx="1880315" cy="170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4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561" y="197701"/>
            <a:ext cx="10515600" cy="1154582"/>
          </a:xfrm>
        </p:spPr>
        <p:txBody>
          <a:bodyPr/>
          <a:lstStyle/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SUGESTÕES: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4" y="1390024"/>
            <a:ext cx="600159" cy="447737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57698" y="1996222"/>
            <a:ext cx="3617356" cy="4494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>
                <a:latin typeface="+mj-lt"/>
              </a:rPr>
              <a:t>Reorganização na contagem do banco de horas para que quando o local de trabalho fique fechado, impossibilitando os funcionários de exercerem seus trabalho, os mesmos não sejam prejudicados.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8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35673" y="1352283"/>
            <a:ext cx="242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PROBLEMA</a:t>
            </a:r>
            <a:r>
              <a:rPr lang="pt-BR" dirty="0"/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97807" y="1352282"/>
            <a:ext cx="283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SUGESTÃO: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5514" y="1996223"/>
            <a:ext cx="3518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+mj-lt"/>
              </a:rPr>
              <a:t>Desenvolvimento de banco de horas negativo em pontes de feriados/feriados emendados.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75" y="1464158"/>
            <a:ext cx="409632" cy="36200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015211" y="1390024"/>
            <a:ext cx="25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RESPONSÁVEIS: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786579" y="1971208"/>
            <a:ext cx="29106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Diretoria do Poupatempo;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>
                <a:latin typeface="+mj-lt"/>
              </a:rPr>
              <a:t>Governo do Estado de São Paulo;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>
                <a:latin typeface="+mj-lt"/>
              </a:rPr>
              <a:t>Setor de Recursos Humanos.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947" y="1451944"/>
            <a:ext cx="457264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1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561" y="197701"/>
            <a:ext cx="10515600" cy="1154582"/>
          </a:xfrm>
        </p:spPr>
        <p:txBody>
          <a:bodyPr/>
          <a:lstStyle/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SUGESTÕES: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4" y="1390024"/>
            <a:ext cx="600159" cy="447737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57698" y="1996222"/>
            <a:ext cx="3617356" cy="44947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latin typeface="+mj-lt"/>
              </a:rPr>
              <a:t>Criação de um plano de progressão de carreira  considerando:</a:t>
            </a:r>
          </a:p>
          <a:p>
            <a:r>
              <a:rPr lang="pt-BR" sz="2600" dirty="0">
                <a:latin typeface="+mj-lt"/>
              </a:rPr>
              <a:t>Resultado das metas internas; </a:t>
            </a:r>
          </a:p>
          <a:p>
            <a:r>
              <a:rPr lang="pt-BR" sz="2600" dirty="0">
                <a:latin typeface="+mj-lt"/>
              </a:rPr>
              <a:t>Bom relacionamento com os colegas de trabalho e superiores;</a:t>
            </a:r>
          </a:p>
          <a:p>
            <a:r>
              <a:rPr lang="pt-BR" sz="2600" dirty="0">
                <a:latin typeface="+mj-lt"/>
              </a:rPr>
              <a:t>Esforço e pró-atividade;</a:t>
            </a:r>
          </a:p>
          <a:p>
            <a:r>
              <a:rPr lang="pt-BR" sz="2600" dirty="0">
                <a:latin typeface="+mj-lt"/>
              </a:rPr>
              <a:t>Titulação/cursos;</a:t>
            </a:r>
          </a:p>
          <a:p>
            <a:r>
              <a:rPr lang="pt-BR" sz="2600" dirty="0">
                <a:latin typeface="+mj-lt"/>
              </a:rPr>
              <a:t>Tempo de trabalho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ECE-9DB3-46AC-889E-C5C627F250D0}" type="slidenum">
              <a:rPr lang="pt-BR" smtClean="0"/>
              <a:t>9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35673" y="1352283"/>
            <a:ext cx="242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PROBLEMA</a:t>
            </a:r>
            <a:r>
              <a:rPr lang="pt-BR" dirty="0"/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97807" y="1352282"/>
            <a:ext cx="283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SUGESTÃO: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5514" y="1996223"/>
            <a:ext cx="3518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+mj-lt"/>
              </a:rPr>
              <a:t>Falta de um plano de progressão de carreira e aumento salarial significativo.</a:t>
            </a:r>
          </a:p>
          <a:p>
            <a:endParaRPr lang="pt-BR" sz="2400" dirty="0">
              <a:latin typeface="+mj-lt"/>
            </a:endParaRPr>
          </a:p>
          <a:p>
            <a:r>
              <a:rPr lang="pt-BR" sz="2400" dirty="0">
                <a:latin typeface="+mj-lt"/>
              </a:rPr>
              <a:t>Cria um sentimento desmotivador nos colaboradores. 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75" y="1464158"/>
            <a:ext cx="409632" cy="36200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015211" y="1390024"/>
            <a:ext cx="25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RESPONSÁVEIS: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786579" y="1971208"/>
            <a:ext cx="2910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Diretoria do Poupatempo;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>
                <a:latin typeface="+mj-lt"/>
              </a:rPr>
              <a:t>Governo do Estado de São Paulo.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947" y="1451944"/>
            <a:ext cx="457264" cy="32389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747339"/>
            <a:ext cx="2110661" cy="211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71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773</Words>
  <Application>Microsoft Office PowerPoint</Application>
  <PresentationFormat>Widescreen</PresentationFormat>
  <Paragraphs>123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Cronograma:</vt:lpstr>
      <vt:lpstr>Apresentação do PowerPoint</vt:lpstr>
      <vt:lpstr>Pontos Positivos:  Segundo os Entrevistados:</vt:lpstr>
      <vt:lpstr>Pontos Positivos:  Segundo os Entrevistados:</vt:lpstr>
      <vt:lpstr>Pontos a Melhorar:  Segundo os Entrevistados:</vt:lpstr>
      <vt:lpstr>Pontos a Melhorar:  Segundo os Entrevistados:</vt:lpstr>
      <vt:lpstr>SUGESTÕES:</vt:lpstr>
      <vt:lpstr>SUGESTÕES:</vt:lpstr>
      <vt:lpstr>SUGESTÕES:</vt:lpstr>
      <vt:lpstr>SUGESTÕES: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Luiza Gianotto</dc:creator>
  <cp:lastModifiedBy>Valquiria Padilha</cp:lastModifiedBy>
  <cp:revision>42</cp:revision>
  <dcterms:created xsi:type="dcterms:W3CDTF">2017-05-04T03:42:37Z</dcterms:created>
  <dcterms:modified xsi:type="dcterms:W3CDTF">2017-06-01T00:13:22Z</dcterms:modified>
</cp:coreProperties>
</file>