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C6E02-8058-4D41-BDAB-98E6DB2F14D4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F2F2-7261-4CF5-8C37-06050B6A12F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918648" cy="247570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PAPEL DO SETOR PÚBLICO NA OFERTA DE BENS E SERVIÇOS  E OFERTA EFICIENTE DE BENS PÚBLICOS 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496944" cy="72008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 BENS PRIVADOS TAMBÉM FORNECIDOS PELO SETOR PÚBLICO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85000" lnSpcReduction="20000"/>
          </a:bodyPr>
          <a:lstStyle/>
          <a:p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 PROVIDOS PELO SETOR PÚBLICO QUE APRESENTAM ELEVADO CUSTO MARGINAL PARA SUA OFERTA A INDIVÍDUOS ADICIONAIS SÃO DITOS BENS PRIVADOS PROVIDOS PELO SETOR PÚBLICO.</a:t>
            </a:r>
            <a:r>
              <a:rPr lang="en-US" sz="1500" b="1" dirty="0" smtClean="0"/>
              <a:t> 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   </a:t>
            </a: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SEJA, ESSE TIPO DE BEM PROVIDO PELO SETOR PÚBLICO APRESENTA A  PROPRIEDADE DE EXCLUSÃO E DE </a:t>
            </a:r>
          </a:p>
          <a:p>
            <a:pPr>
              <a:buNone/>
            </a:pP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RIVALIDADE NO CONSUMO, AMBOS SÃO CARACTERÍSTICAS DE BENS PRIVADOS.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                </a:t>
            </a:r>
            <a:r>
              <a:rPr lang="en-US" sz="1500" u="sng" dirty="0" smtClean="0"/>
              <a:t> EXEMPLOS</a:t>
            </a:r>
            <a:r>
              <a:rPr lang="en-US" sz="1500" dirty="0" smtClean="0"/>
              <a:t>:   ÁGUA POTÁVEL,  SERVICOS MÉDICOS,  EDUCAÇÃO.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</a:t>
            </a:r>
            <a:r>
              <a:rPr lang="en-US" sz="1500" b="1" dirty="0" smtClean="0"/>
              <a:t> UMA DAS JUSTIFICATIVAS PARA OFERTA PÚBLICA </a:t>
            </a:r>
            <a:r>
              <a:rPr lang="en-US" sz="1500" dirty="0" smtClean="0"/>
              <a:t>DE ALGUNS DESSES BENS CONSISTE DOS CUSTOS ELEVADOS DE OPERAÇÃO DO MERCADO,</a:t>
            </a:r>
            <a:r>
              <a:rPr lang="en-US" sz="1500" b="1" dirty="0" smtClean="0"/>
              <a:t> MAS NÃO É A ÚNICA </a:t>
            </a:r>
            <a:r>
              <a:rPr lang="en-US" sz="1500" b="1" dirty="0" smtClean="0"/>
              <a:t>RAZÃO</a:t>
            </a:r>
            <a:r>
              <a:rPr lang="en-US" sz="1500" dirty="0"/>
              <a:t>:</a:t>
            </a:r>
            <a:r>
              <a:rPr lang="en-US" sz="1500" dirty="0" smtClean="0"/>
              <a:t> </a:t>
            </a:r>
            <a:r>
              <a:rPr lang="en-US" sz="1500" dirty="0" smtClean="0"/>
              <a:t>POR EXEMPLO, A EDUCAÇÃO É UM BEM PUBLICAMENTE PROVIDO E SUA JUSTIFICAÇÃO </a:t>
            </a:r>
            <a:r>
              <a:rPr lang="en-US" sz="1500" dirty="0" smtClean="0"/>
              <a:t>COMUMENTE ESTÁ </a:t>
            </a:r>
            <a:r>
              <a:rPr lang="en-US" sz="1500" dirty="0" smtClean="0"/>
              <a:t>LIGADO A QUESTÕES DISTRIBUTIVAS.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 </a:t>
            </a:r>
            <a:r>
              <a:rPr lang="en-US" sz="1500" b="1" dirty="0" smtClean="0"/>
              <a:t>SE UM BEM É PROVIDO LIVREMENTE</a:t>
            </a:r>
            <a:r>
              <a:rPr lang="en-US" sz="1500" dirty="0" smtClean="0"/>
              <a:t>, ENTÃO É PROVÁVEL HAVER </a:t>
            </a:r>
            <a:r>
              <a:rPr lang="en-US" sz="1500" b="1" dirty="0" smtClean="0"/>
              <a:t>SUPERCONSUMO (SACIEDADE: </a:t>
            </a:r>
            <a:r>
              <a:rPr lang="en-US" sz="1500" b="1" dirty="0" err="1" smtClean="0"/>
              <a:t>BMg</a:t>
            </a:r>
            <a:r>
              <a:rPr lang="en-US" sz="1500" b="1" dirty="0" smtClean="0"/>
              <a:t> = 0)</a:t>
            </a:r>
            <a:r>
              <a:rPr lang="en-US" sz="1500" dirty="0" smtClean="0"/>
              <a:t>. PARA ALGUNS TIPOS DE BENS (“’AGUA POTÁVEL</a:t>
            </a:r>
            <a:r>
              <a:rPr lang="en-US" sz="1500" dirty="0" smtClean="0"/>
              <a:t>”), </a:t>
            </a:r>
            <a:r>
              <a:rPr lang="en-US" sz="1500" dirty="0" smtClean="0"/>
              <a:t>A SACIEDADE PODE SER RAPIDAMENTE ALCANÇADA, DE MODO QUE AS DISTORÇÕES DO SUPERCONSUMO PODEM NÃO SER GRANDES. AO PASSO QUE PARA OUTROS TIPOS DE BENS (“SERVIÇOS MÉDICOS</a:t>
            </a:r>
            <a:r>
              <a:rPr lang="en-US" sz="1500" dirty="0" smtClean="0"/>
              <a:t>”), </a:t>
            </a:r>
            <a:r>
              <a:rPr lang="en-US" sz="1500" dirty="0" smtClean="0"/>
              <a:t>A SACIEDADE DEMORA A SER ALCANÇADA E AS DISTORÇÕES PODEM SER ELEVADAS.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sz="1500" dirty="0" smtClean="0"/>
              <a:t>       </a:t>
            </a:r>
            <a:r>
              <a:rPr lang="en-US" sz="1500" b="1" dirty="0" smtClean="0"/>
              <a:t> A PERDA LÍQUIDA DE BEM ESTAR PODE SER MEDIDA PELA DIFERENÇA ENTRE O QUE O INDIVÍDUO ESTÁ DISPOSTO A PAGAR PELO AUMENTO DA PRODUÇÃO DE Q</a:t>
            </a:r>
            <a:r>
              <a:rPr lang="en-US" sz="1500" b="1" baseline="-25000" dirty="0" smtClean="0"/>
              <a:t>E</a:t>
            </a:r>
            <a:r>
              <a:rPr lang="en-US" sz="1500" b="1" dirty="0" smtClean="0"/>
              <a:t> PARA Q</a:t>
            </a:r>
            <a:r>
              <a:rPr lang="en-US" sz="1500" b="1" baseline="-25000" dirty="0" smtClean="0"/>
              <a:t>MÁX</a:t>
            </a:r>
            <a:r>
              <a:rPr lang="en-US" sz="1500" b="1" dirty="0" smtClean="0"/>
              <a:t> (“CUSTOS DE TRANSAÇÃO SÃO NÃO SIGNIFICATIVOS: PREÇO = </a:t>
            </a:r>
            <a:r>
              <a:rPr lang="en-US" sz="1500" b="1" dirty="0" err="1" smtClean="0"/>
              <a:t>CMg</a:t>
            </a:r>
            <a:r>
              <a:rPr lang="en-US" sz="1500" b="1" dirty="0" smtClean="0"/>
              <a:t> DE PRODUÇÃO”) E OS CUSTOS DE AUMENTO DA PRODUÇÃO DE Q</a:t>
            </a:r>
            <a:r>
              <a:rPr lang="en-US" sz="1500" b="1" baseline="-25000" dirty="0" smtClean="0"/>
              <a:t>E</a:t>
            </a:r>
            <a:r>
              <a:rPr lang="en-US" sz="1500" b="1" dirty="0" smtClean="0"/>
              <a:t> PARA Q</a:t>
            </a:r>
            <a:r>
              <a:rPr lang="en-US" sz="1500" b="1" baseline="-25000" dirty="0" smtClean="0"/>
              <a:t>MÁX</a:t>
            </a:r>
            <a:r>
              <a:rPr lang="en-US" sz="1500" b="1" dirty="0" smtClean="0"/>
              <a:t> . </a:t>
            </a:r>
          </a:p>
          <a:p>
            <a:pPr>
              <a:buNone/>
            </a:pPr>
            <a:r>
              <a:rPr lang="en-US" sz="1500" dirty="0" smtClean="0"/>
              <a:t>                       </a:t>
            </a:r>
          </a:p>
          <a:p>
            <a:pPr>
              <a:buNone/>
            </a:pPr>
            <a:r>
              <a:rPr lang="en-US" sz="1500" dirty="0" smtClean="0"/>
              <a:t>                      OU SEJA, NO CASO DE BENS PRIVADOS OFERTADOS PELO SETOR PÚBLICO, DO PONTO DE VISTA ESTÁTICO </a:t>
            </a:r>
          </a:p>
          <a:p>
            <a:pPr>
              <a:buNone/>
            </a:pPr>
            <a:r>
              <a:rPr lang="en-US" sz="1500" dirty="0" smtClean="0"/>
              <a:t>                      NECESSARIAMENTE HAVERÁ UMA PERDA LÍQUIDA DE BEM-ESTAR. PARA MINIMIZAR ESSA PERDA O SETOR </a:t>
            </a:r>
          </a:p>
          <a:p>
            <a:pPr>
              <a:buNone/>
            </a:pPr>
            <a:r>
              <a:rPr lang="en-US" sz="1500" dirty="0" smtClean="0"/>
              <a:t>                      PÚBLICO FAZ USO DE RACIONAMENTOS QUANTITATIVOS. EX.: MESMA QUANTIDADE PARA QUALQUER UM, </a:t>
            </a:r>
          </a:p>
          <a:p>
            <a:pPr>
              <a:buNone/>
            </a:pPr>
            <a:r>
              <a:rPr lang="en-US" sz="1500" dirty="0"/>
              <a:t> </a:t>
            </a:r>
            <a:r>
              <a:rPr lang="en-US" sz="1500" dirty="0" smtClean="0"/>
              <a:t>                     OU RACIONAMENTO POR FILA.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</a:t>
            </a:r>
            <a:endParaRPr lang="pt-BR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2068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906910" y="1412776"/>
            <a:ext cx="244906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131840" y="2636912"/>
            <a:ext cx="302433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3203848" y="1238563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CUSTO MARGINAL</a:t>
            </a:r>
            <a:endParaRPr lang="pt-BR" sz="1000" b="1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3131840" y="1484784"/>
            <a:ext cx="26642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16200000" flipH="1">
            <a:off x="3635896" y="836712"/>
            <a:ext cx="2376264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283968" y="2060848"/>
            <a:ext cx="11521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 flipH="1" flipV="1">
            <a:off x="4860032" y="2060848"/>
            <a:ext cx="115212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4211960" y="302459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</a:t>
            </a:r>
            <a:endParaRPr lang="pt-BR" sz="10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689538" y="2636912"/>
            <a:ext cx="314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E</a:t>
            </a:r>
            <a:endParaRPr lang="pt-BR" sz="10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206164" y="2636912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MÁX</a:t>
            </a:r>
            <a:endParaRPr lang="pt-BR" sz="10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860032" y="724634"/>
            <a:ext cx="1694695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PERDA LÍQUIDA  DE  B. E. </a:t>
            </a:r>
          </a:p>
          <a:p>
            <a:r>
              <a:rPr lang="en-US" sz="1000" b="1" dirty="0" smtClean="0"/>
              <a:t>POR EXCESSO DE CONSUMO</a:t>
            </a:r>
            <a:endParaRPr lang="pt-BR" sz="1000" b="1" dirty="0"/>
          </a:p>
        </p:txBody>
      </p:sp>
      <p:cxnSp>
        <p:nvCxnSpPr>
          <p:cNvPr id="30" name="Conector de seta reta 29"/>
          <p:cNvCxnSpPr/>
          <p:nvPr/>
        </p:nvCxnSpPr>
        <p:spPr>
          <a:xfrm rot="5400000" flipH="1" flipV="1">
            <a:off x="1727684" y="4472322"/>
            <a:ext cx="26642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>
            <a:off x="3059832" y="5805264"/>
            <a:ext cx="43204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3059832" y="3501008"/>
            <a:ext cx="3528392" cy="23042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3059832" y="4797152"/>
            <a:ext cx="40324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rot="5400000">
            <a:off x="4499992" y="5301208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rot="5400000" flipH="1" flipV="1">
            <a:off x="6084168" y="5301208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3347864" y="3542819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 </a:t>
            </a:r>
            <a:endParaRPr lang="pt-BR" sz="10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3275856" y="4550931"/>
            <a:ext cx="1168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CUSTO MARGINAL</a:t>
            </a:r>
            <a:endParaRPr lang="pt-BR" sz="10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4860032" y="5805264"/>
            <a:ext cx="3145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E</a:t>
            </a:r>
            <a:endParaRPr lang="pt-BR" sz="10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6372200" y="580526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MÁX</a:t>
            </a:r>
            <a:endParaRPr lang="pt-BR" sz="10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5436096" y="4005064"/>
            <a:ext cx="1694695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PERDA LÍQUIDA DE B. E.</a:t>
            </a:r>
          </a:p>
          <a:p>
            <a:r>
              <a:rPr lang="en-US" sz="1000" b="1" dirty="0" smtClean="0"/>
              <a:t>POR EXCESSO DE CONSUMO</a:t>
            </a:r>
            <a:endParaRPr lang="pt-BR" sz="1000" b="1" dirty="0"/>
          </a:p>
        </p:txBody>
      </p:sp>
      <p:cxnSp>
        <p:nvCxnSpPr>
          <p:cNvPr id="47" name="Conector de seta reta 46"/>
          <p:cNvCxnSpPr>
            <a:stCxn id="28" idx="2"/>
          </p:cNvCxnSpPr>
          <p:nvPr/>
        </p:nvCxnSpPr>
        <p:spPr>
          <a:xfrm rot="5400000">
            <a:off x="5139690" y="1277134"/>
            <a:ext cx="720080" cy="415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stCxn id="45" idx="2"/>
          </p:cNvCxnSpPr>
          <p:nvPr/>
        </p:nvCxnSpPr>
        <p:spPr>
          <a:xfrm rot="5400000">
            <a:off x="5843801" y="4789557"/>
            <a:ext cx="824026" cy="552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DO CONJUNTO TOTAL DE BENS E SERVIÇOS QUE EXISTE, O SETOR PÚBLICO SE CARACTERIZA PELA PRODUÇÃO DOS SEGUINTES BENS E SERVIÇOS:</a:t>
            </a:r>
          </a:p>
          <a:p>
            <a:endParaRPr lang="pt-BR" dirty="0"/>
          </a:p>
          <a:p>
            <a:endParaRPr lang="pt-BR" dirty="0"/>
          </a:p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 DE BENS E SERVIÇOS PÚBLICOS PUROS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dirty="0"/>
              <a:t> ISTO É, CONSTITUEM-SE DAQUELE CONJUNTO DE BENS E SERVIÇOS PARA OS QUAIS NÃO EXISTE A POSSIBILIDADE DE EXCLUSÃO E TAMBÉM NÃO HÁ RIVALIDADE NO CONSUMO. ESSE TIPO DE BEM E SERVIÇO NÃO É OBJETO DE PRODUÇÃO PRIVADA PORQUE NÃO HÁ POSSIBILIDADE DE EXCLUSÃO DE SEU CONSUMO. </a:t>
            </a:r>
            <a:r>
              <a:rPr lang="pt-BR" dirty="0" smtClean="0"/>
              <a:t>MAS, </a:t>
            </a:r>
            <a:r>
              <a:rPr lang="pt-BR" dirty="0"/>
              <a:t>SE HOUVER ALGUMA PRODUÇÃO PRIVADA, ELA SERÁ SOCIALMENTE SUB-ÓTIMA. PORTANTO, HÁ FALHA DE MERCADO E O GOVERNO CORRIGE ESSA FALHA AO FORNECER ESSES BENS E SERVIÇOS PÚBLICOS PUROS.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 DE BENS E SERVIÇOS PÚBLICOS NÃO PUROS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dirty="0"/>
              <a:t> ISTO É, CONSTITUEM-SE DAQUELE CONJUNTO DE BENS E SERVIÇOS PARA OS QUAIS É POSSÍVEL A EXCLUSÃO, MAS NÃO EXISTE A RIVALIDADE NO CONSUMO. ESSE TIPO DE BEM E SERVIÇO É OBJETO DE PRODUÇÃO PRIVADA, POIS HÁ POSSIBILIDADE DE EXCLUSÃO. TODAVIA, A PRODUÇÃO PRIVADA SERÁ INSUFICIENTE DA ÓTICA DO BEM-ESTAR, PORQUE AO COBRAR PELO SEU FORNECIMENTO, O SETOR PRIVADO LEVA A QUE O CONSUMO E PRODUÇÃO SEJA ATÉ O PONTO EM QUE </a:t>
            </a:r>
            <a:r>
              <a:rPr lang="pt-BR" dirty="0" err="1"/>
              <a:t>BMg</a:t>
            </a:r>
            <a:r>
              <a:rPr lang="pt-BR" dirty="0"/>
              <a:t> (CONSUMO) = PREÇO (=</a:t>
            </a:r>
            <a:r>
              <a:rPr lang="pt-BR" dirty="0" err="1"/>
              <a:t>CMg</a:t>
            </a:r>
            <a:r>
              <a:rPr lang="pt-BR" dirty="0"/>
              <a:t> DE PRODUÇÃO), OU SEJA, NÃO COM </a:t>
            </a:r>
            <a:r>
              <a:rPr lang="pt-BR" dirty="0" err="1"/>
              <a:t>BMg</a:t>
            </a:r>
            <a:r>
              <a:rPr lang="pt-BR" dirty="0"/>
              <a:t> (CONSUMO) = ZERO. PORTANTO, O GOVERNO, NA BUSCA DO AUMENTO DO BEM-ESTAR DA SOCIEDADE, COMPLEMENTA A OFERTA PRIVADA DEFICIENTE DESSE TIPO DE BEM E SERVIÇO E, ASSIM, AUMENTA A OFERTA TOTAL E LEVA A QUE </a:t>
            </a:r>
            <a:r>
              <a:rPr lang="pt-BR" dirty="0" err="1"/>
              <a:t>BMg</a:t>
            </a:r>
            <a:r>
              <a:rPr lang="pt-BR" dirty="0"/>
              <a:t> (CONSUMO) NA SOCIEDADE SEJA PRÓXIMO OU IGUAL A ZERO.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 </a:t>
            </a:r>
            <a:r>
              <a:rPr lang="pt-B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PRODUÇÃO DE BENS E SERVIÇOS PRIVADOS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pt-BR" b="1" dirty="0"/>
              <a:t> </a:t>
            </a:r>
            <a:r>
              <a:rPr lang="pt-BR" dirty="0"/>
              <a:t>ISTO É, BENS E SERVIÇOS PARA OS QUAIS É POSSÍVEL A EXCLUSÃO E HÁ RIVALIDADE NO CONSUMO. ESSES BENS E SERVIÇOS SÃO TIPICAMENTE OBJETO DE PRODUÇÃO PRIVADA, LEVANDO A QUE A OFERTA DOS MESMOS PELO SETOR PRIVADO RESULTE UMA PRODUÇÃO E O CONSUMO DELES NA SOCIEDADE ATÉ O PONTO EM QUE O </a:t>
            </a:r>
            <a:r>
              <a:rPr lang="pt-BR" dirty="0" err="1"/>
              <a:t>BMg</a:t>
            </a:r>
            <a:r>
              <a:rPr lang="pt-BR" dirty="0"/>
              <a:t> (CONSUMO) = PREÇO = </a:t>
            </a:r>
            <a:r>
              <a:rPr lang="pt-BR" dirty="0" err="1"/>
              <a:t>CMg</a:t>
            </a:r>
            <a:r>
              <a:rPr lang="pt-BR" dirty="0"/>
              <a:t> (PRODUÇÃO). TODAVIA, UMA SUBCLASSE DESTE CONJUNTO DE BENS E SERVIÇOS (EX.: ÁGUA, ENERGIA ELÉTRICA, GÁS, EDUCAÇÃO, SAÚDE) TAMBÉM É OFERTADA (EM COMPLEMENTO OU NÃO AO SETOR PRIVADO) PELO SETOR PÚBLICO À SOCIEDADE. ISSO RESULTA NUM AUMENTO DA OFERTA TOTAL (PRIVADO + PÚBLICO) DESSES BENS E SERVIÇOS NA ECONOMIA. A JUSTIFICAÇÃO DESSA OFERTA PÚBLICA ESTÁ EM RAZÕES DISTRIBUTIVAS,  EM QUESTÕES RELACIONADAS A AUMENTO DE PRODUTIVIDADE E INCREMENTO DE CRESCIMENTO NA ECONOMIA, E EM JUÍZOS DE VALOR DA NECESSIDADE DA DISPONIBILIDADE DOS MESMOS AO MAIS AMPLO CONJUNTO POSSÍVEL DA POPULAÇÃO.</a:t>
            </a:r>
          </a:p>
        </p:txBody>
      </p:sp>
    </p:spTree>
    <p:extLst>
      <p:ext uri="{BB962C8B-B14F-4D97-AF65-F5344CB8AC3E}">
        <p14:creationId xmlns:p14="http://schemas.microsoft.com/office/powerpoint/2010/main" val="658320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0609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OFERTA EFICIENTE DE BENS PÚBLICOS PUROS</a:t>
            </a:r>
            <a:endParaRPr lang="pt-BR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u="sng" dirty="0" smtClean="0"/>
              <a:t>QUAL DEVE SER A MAGNITUDE DA OFERTA DE BENS PÚBLICOS PUROS</a:t>
            </a:r>
            <a:r>
              <a:rPr lang="en-US" sz="2000" b="1" dirty="0" smtClean="0"/>
              <a:t>?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A CONDIÇÃO DE OTIMALIDADE DA OFERTA DE BEM PÚBLICO (PARETO EFICIENTE) É</a:t>
            </a:r>
            <a:r>
              <a:rPr lang="en-US" sz="2000" b="1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TMT</a:t>
            </a:r>
            <a:r>
              <a:rPr lang="en-US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∑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TMgS</a:t>
            </a:r>
            <a:r>
              <a:rPr lang="en-US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</a:t>
            </a:r>
            <a:r>
              <a:rPr lang="en-US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endParaRPr lang="en-US" sz="2000" dirty="0" smtClean="0"/>
          </a:p>
          <a:p>
            <a:r>
              <a:rPr lang="en-US" sz="2000" b="1" dirty="0" smtClean="0"/>
              <a:t>A SOMA DAS TAXAS MARGINAIS DE SUBSTITUIÇÃO ENTRE BEM PÚBLICO E BEM PRIVADO (“</a:t>
            </a:r>
            <a:r>
              <a:rPr lang="en-US" sz="2000" b="1" dirty="0" err="1" smtClean="0"/>
              <a:t>TMgS</a:t>
            </a:r>
            <a:r>
              <a:rPr lang="en-US" sz="2000" b="1" baseline="-25000" dirty="0" err="1" smtClean="0"/>
              <a:t>públ</a:t>
            </a:r>
            <a:r>
              <a:rPr lang="en-US" sz="2000" b="1" baseline="-25000" dirty="0" smtClean="0"/>
              <a:t>, </a:t>
            </a:r>
            <a:r>
              <a:rPr lang="en-US" sz="2000" b="1" baseline="-25000" dirty="0" err="1" smtClean="0"/>
              <a:t>priv</a:t>
            </a:r>
            <a:r>
              <a:rPr lang="en-US" sz="2000" b="1" dirty="0" smtClean="0"/>
              <a:t>”)</a:t>
            </a:r>
            <a:r>
              <a:rPr lang="en-US" sz="2000" dirty="0" smtClean="0"/>
              <a:t> NOS DIZ QUANTO A SOCIEDADE, NO SEU CONJUNTO (“n INDIVÍDUOS”),  ESTÁ DISPOSTA A RENUNCIAR DE BEM PRIVADO PARA OBTER UMA UNIDADE ADICIONAL DE BEM PÚBLICO.</a:t>
            </a:r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A TAXA MARGINAL DE TRANSFORMAÇÃO (“TMT”) </a:t>
            </a:r>
            <a:r>
              <a:rPr lang="en-US" sz="2000" dirty="0" smtClean="0"/>
              <a:t>NOS DIZ QUANTO DE BEM PRIVADO A ECONOMIA PRECISA REDUZIR A PRODUÇÃO, PARA TECNICAMENTE VIABILIZAR A PRODUÇÃO DE UMA UNIDADE ADICIONAL DE BEM PÚBLICO.</a:t>
            </a:r>
          </a:p>
          <a:p>
            <a:endParaRPr lang="en-US" sz="2000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A EFICIÊNCIA REQUER QUE O MONTANTE TOTAL DE BEM PRIVADO QUE O CONJUNTO DE INDIVÍDUOS DA SOCIEDADE ESTÃO DISPOSTOS A RENUNCIAR, DEVE SER IGUAL AO MONTANTE QUE ELES PRECISAM RENUNCIAR PARA QUE, TECNICAMENTE, SEJA POSSÍVEL OBTER UMA UNIDADE ADICIONAL DE BEM PÚBLICO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/>
              <a:t>       </a:t>
            </a:r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DETERMINAÇÃO DE BENS PÚBLICOS NUM MERCADO HIPOTÉTICO VIA OFERTA E DEMANDA AGREGADA DE BENS PÚBLICOS</a:t>
            </a:r>
          </a:p>
          <a:p>
            <a:endParaRPr lang="en-US" sz="2000" dirty="0" smtClean="0"/>
          </a:p>
          <a:p>
            <a:r>
              <a:rPr lang="en-US" sz="2000" b="1" dirty="0" smtClean="0"/>
              <a:t>(1) </a:t>
            </a:r>
            <a:r>
              <a:rPr lang="en-US" sz="2000" b="1" u="sng" dirty="0" smtClean="0"/>
              <a:t>CURVAS DE DEMANDA PARA BENS PÚBLICOS</a:t>
            </a:r>
          </a:p>
          <a:p>
            <a:pPr>
              <a:buNone/>
            </a:pPr>
            <a:r>
              <a:rPr lang="en-US" sz="2000" dirty="0" smtClean="0"/>
              <a:t>             # CADA INDIVÍDUO DEVE INFORMAR QUANTO ELE DEMANDA DE BEM PÚBLICO </a:t>
            </a:r>
          </a:p>
          <a:p>
            <a:pPr>
              <a:buNone/>
            </a:pPr>
            <a:r>
              <a:rPr lang="en-US" sz="2000" dirty="0" smtClean="0"/>
              <a:t>                 PARA CADA PREÇO (TRIBUTÁRIO) EXTRA QUE DEVE PAGAR POR CADA </a:t>
            </a:r>
          </a:p>
          <a:p>
            <a:pPr>
              <a:buNone/>
            </a:pPr>
            <a:r>
              <a:rPr lang="en-US" sz="2000" dirty="0" smtClean="0"/>
              <a:t>                 UNIDADE ADICIONAL DE BEM PÚBLICO QUE DEMANDA.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# ALOCAÇÃO DA RENDA (“Y”) DO INDIVÍDUO ENTRE BEM PÚBLICO (“G”) E </a:t>
            </a:r>
          </a:p>
          <a:p>
            <a:pPr>
              <a:buNone/>
            </a:pPr>
            <a:r>
              <a:rPr lang="en-US" sz="2000" dirty="0" smtClean="0"/>
              <a:t>               BEM PRIVADO (“C”), SENDO “P” O  PREÇO TRIBUTÁRIO, CONSISTE EM: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</a:t>
            </a:r>
            <a:r>
              <a:rPr lang="en-US" sz="2000" b="1" dirty="0" smtClean="0"/>
              <a:t>Y  =  C  + P.G</a:t>
            </a:r>
          </a:p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000" dirty="0" smtClean="0"/>
              <a:t>             # COM BASE NA RESTRIÇÃO ORÇAMENTÁRIA E NAS CURVAS DE </a:t>
            </a:r>
          </a:p>
          <a:p>
            <a:pPr>
              <a:buNone/>
            </a:pPr>
            <a:r>
              <a:rPr lang="en-US" sz="2000" dirty="0" smtClean="0"/>
              <a:t>                INDIFERENÇA ENTRE BEM PÚBLICO E BEM PRIVADO PODEMOS, ENTÃO, </a:t>
            </a:r>
          </a:p>
          <a:p>
            <a:pPr>
              <a:buNone/>
            </a:pPr>
            <a:r>
              <a:rPr lang="en-US" sz="2000" dirty="0" smtClean="0"/>
              <a:t>                DERIVAR O MONTANTE DEMANDADO POR BEM PÚBLICO PELO INDIVÍDUO</a:t>
            </a:r>
          </a:p>
          <a:p>
            <a:pPr>
              <a:buNone/>
            </a:pPr>
            <a:r>
              <a:rPr lang="en-US" sz="2000" dirty="0" smtClean="0"/>
              <a:t>                A CADA PREÇO TRIBUTÁRIO: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2000" b="1" dirty="0" smtClean="0"/>
              <a:t>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QUANTIDADE ÓTIMA DE BEM PÚBLICO DEMANDADA PELO INDIVÍDUO AO DADO PREÇO TRIBUTÁRIO SERÁ  AQUELA EM QUE A TAXA MARGINAL DE SUBSTITUIÇÃO ENTRE BEM PÚBLICO E BEM PRIVADO IGUALA AO PREÇO TRIBUTÁRIO (I.E., PONTO DE TANGÊNCIA ENTRE A RESTRIÇÃO  ORÇAMENTÁRIA E A MAIS ALTA CURVA DE INDIFERENÇA)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/>
              <a:t>                         </a:t>
            </a:r>
            <a:endParaRPr lang="pt-B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2051323" y="1556395"/>
            <a:ext cx="230425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3203848" y="2708920"/>
            <a:ext cx="316835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419872" y="404664"/>
            <a:ext cx="1080120" cy="40011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RESTRIÇÃO ORÇAMENTÁRIA</a:t>
            </a:r>
            <a:endParaRPr lang="pt-BR" sz="1000" b="1" dirty="0"/>
          </a:p>
        </p:txBody>
      </p:sp>
      <p:cxnSp>
        <p:nvCxnSpPr>
          <p:cNvPr id="11" name="Conector reto 10"/>
          <p:cNvCxnSpPr/>
          <p:nvPr/>
        </p:nvCxnSpPr>
        <p:spPr>
          <a:xfrm rot="16200000" flipH="1">
            <a:off x="2879812" y="1232756"/>
            <a:ext cx="1800200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203848" y="836712"/>
            <a:ext cx="2592288" cy="1872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o 13"/>
          <p:cNvSpPr/>
          <p:nvPr/>
        </p:nvSpPr>
        <p:spPr>
          <a:xfrm rot="12817782">
            <a:off x="3535621" y="780069"/>
            <a:ext cx="2376264" cy="16561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Arco 14"/>
          <p:cNvSpPr/>
          <p:nvPr/>
        </p:nvSpPr>
        <p:spPr>
          <a:xfrm rot="11900913">
            <a:off x="4320852" y="783680"/>
            <a:ext cx="2592288" cy="15567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 rot="5400000">
            <a:off x="3203848" y="2204864"/>
            <a:ext cx="100811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5400000">
            <a:off x="4427984" y="2348880"/>
            <a:ext cx="72008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3203848" y="1700808"/>
            <a:ext cx="50405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0800000">
            <a:off x="3203848" y="1988840"/>
            <a:ext cx="15841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301327" y="2708920"/>
            <a:ext cx="9557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BEM  PÚBLICO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249741" y="548680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BEM  PRIVADO</a:t>
            </a:r>
            <a:endParaRPr lang="pt-BR" sz="10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563888" y="2708920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G1</a:t>
            </a:r>
            <a:endParaRPr lang="pt-BR" sz="10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599898" y="2708920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G2</a:t>
            </a:r>
            <a:endParaRPr lang="pt-BR" sz="10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2886132" y="1598603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C1</a:t>
            </a:r>
            <a:endParaRPr lang="pt-BR" sz="10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886132" y="1886635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C2</a:t>
            </a:r>
            <a:endParaRPr lang="pt-BR" sz="1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4644008" y="1084674"/>
            <a:ext cx="902811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CURVAS DE </a:t>
            </a:r>
          </a:p>
          <a:p>
            <a:r>
              <a:rPr lang="en-US" sz="1000" b="1" dirty="0" smtClean="0"/>
              <a:t>INDIFERENÇA</a:t>
            </a:r>
            <a:endParaRPr lang="pt-BR" sz="1000" b="1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3851920" y="2318683"/>
            <a:ext cx="399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(P1)</a:t>
            </a:r>
            <a:endParaRPr lang="pt-BR" sz="1000" b="1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5036628" y="2318683"/>
            <a:ext cx="399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(P2)</a:t>
            </a:r>
            <a:endParaRPr lang="pt-BR" sz="1000" b="1" dirty="0"/>
          </a:p>
        </p:txBody>
      </p:sp>
      <p:cxnSp>
        <p:nvCxnSpPr>
          <p:cNvPr id="39" name="Conector de seta reta 38"/>
          <p:cNvCxnSpPr/>
          <p:nvPr/>
        </p:nvCxnSpPr>
        <p:spPr>
          <a:xfrm rot="5400000">
            <a:off x="3311860" y="944724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/>
          <p:cNvCxnSpPr/>
          <p:nvPr/>
        </p:nvCxnSpPr>
        <p:spPr>
          <a:xfrm rot="10800000" flipV="1">
            <a:off x="3419872" y="836712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>
            <a:stCxn id="35" idx="1"/>
          </p:cNvCxnSpPr>
          <p:nvPr/>
        </p:nvCxnSpPr>
        <p:spPr>
          <a:xfrm flipH="1">
            <a:off x="4355976" y="1284729"/>
            <a:ext cx="288032" cy="128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35" idx="1"/>
          </p:cNvCxnSpPr>
          <p:nvPr/>
        </p:nvCxnSpPr>
        <p:spPr>
          <a:xfrm flipH="1">
            <a:off x="3635896" y="1284729"/>
            <a:ext cx="1008112" cy="56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rot="5400000" flipH="1" flipV="1">
            <a:off x="1799295" y="4472719"/>
            <a:ext cx="2808312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3203848" y="5875684"/>
            <a:ext cx="388843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/>
          <p:cNvSpPr/>
          <p:nvPr/>
        </p:nvSpPr>
        <p:spPr>
          <a:xfrm rot="10800000">
            <a:off x="3240360" y="1124745"/>
            <a:ext cx="7236296" cy="4392488"/>
          </a:xfrm>
          <a:prstGeom prst="arc">
            <a:avLst>
              <a:gd name="adj1" fmla="val 16200005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8" name="Conector reto 57"/>
          <p:cNvCxnSpPr/>
          <p:nvPr/>
        </p:nvCxnSpPr>
        <p:spPr>
          <a:xfrm rot="5400000" flipH="1" flipV="1">
            <a:off x="3203848" y="5229200"/>
            <a:ext cx="129614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/>
          <p:nvPr/>
        </p:nvCxnSpPr>
        <p:spPr>
          <a:xfrm rot="5400000" flipH="1" flipV="1">
            <a:off x="4499992" y="5517232"/>
            <a:ext cx="72008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rot="10800000">
            <a:off x="3203848" y="4581128"/>
            <a:ext cx="64807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10800000">
            <a:off x="3203848" y="5157192"/>
            <a:ext cx="165618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ixaDeTexto 64"/>
          <p:cNvSpPr txBox="1"/>
          <p:nvPr/>
        </p:nvSpPr>
        <p:spPr>
          <a:xfrm>
            <a:off x="2843808" y="505498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P1</a:t>
            </a:r>
            <a:endParaRPr lang="pt-BR" sz="1000" b="1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2843808" y="4478923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P2</a:t>
            </a:r>
            <a:endParaRPr lang="pt-BR" sz="10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3707904" y="5877272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G1</a:t>
            </a:r>
            <a:endParaRPr lang="pt-BR" sz="1000" b="1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4716016" y="5877272"/>
            <a:ext cx="332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G2</a:t>
            </a:r>
            <a:endParaRPr lang="pt-BR" sz="1000" b="1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5472340" y="5013176"/>
            <a:ext cx="1043876" cy="40011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 POR </a:t>
            </a:r>
          </a:p>
          <a:p>
            <a:r>
              <a:rPr lang="en-US" sz="1000" b="1" dirty="0" smtClean="0"/>
              <a:t>BEM PÚBLICO</a:t>
            </a:r>
            <a:endParaRPr lang="pt-BR" sz="1000" b="1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5652120" y="1628800"/>
            <a:ext cx="2621230" cy="40011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CONDIÇÃO DE ÓTIMO: TANGÊNCIA REFLETE A</a:t>
            </a:r>
          </a:p>
          <a:p>
            <a:r>
              <a:rPr lang="en-US" sz="1000" b="1" dirty="0" smtClean="0"/>
              <a:t> TAXA MARGINAL DE SUBSTITUIÇÃO = P</a:t>
            </a:r>
            <a:endParaRPr lang="pt-BR" sz="1000" b="1" dirty="0"/>
          </a:p>
        </p:txBody>
      </p:sp>
      <p:cxnSp>
        <p:nvCxnSpPr>
          <p:cNvPr id="72" name="Conector de seta reta 71"/>
          <p:cNvCxnSpPr>
            <a:stCxn id="70" idx="1"/>
          </p:cNvCxnSpPr>
          <p:nvPr/>
        </p:nvCxnSpPr>
        <p:spPr>
          <a:xfrm rot="10800000" flipV="1">
            <a:off x="4860032" y="1828854"/>
            <a:ext cx="792088" cy="1599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>
            <a:stCxn id="70" idx="1"/>
          </p:cNvCxnSpPr>
          <p:nvPr/>
        </p:nvCxnSpPr>
        <p:spPr>
          <a:xfrm rot="10800000">
            <a:off x="3779912" y="1700809"/>
            <a:ext cx="1872208" cy="128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DEMANDA AGREGADA POR BEM PÚBLICO SERÁ A SOMA “VERTICAL” DAS DEMANDAS INDIVIDUAIS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600" dirty="0" smtClean="0"/>
              <a:t>OU SEJA, A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PONTO DA CURVA DE DEMANDA AGREGADA EXPRESSA A SOMA DAS TAXAS MARGINAIS DE SUBSTITUIÇÃO INDIVIDUAIS </a:t>
            </a:r>
            <a:r>
              <a:rPr lang="en-US" sz="1600" dirty="0" smtClean="0"/>
              <a:t>ENTRE BEM PÚBLICO E BEM PRIVADO: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CURVA DE OFERTA AGREGADA DE BEM PÚBLICO SERÁ OBTIDA PELO CUSTO DE OPORTUNIDADE  (VIA C.P.P.) DE SE OBTER UMA UNIDADE ADICIONAL DE BEM PÚBLICO (</a:t>
            </a:r>
            <a:r>
              <a:rPr lang="en-US" sz="1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OU TMT)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OU SEJA,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PONTO DA CURVA DE OFERTA AGREGADA REFLETE A TMT RELATIVA À AQUELA QUANTIDADE DE BEM PÚBLICO</a:t>
            </a:r>
            <a:r>
              <a:rPr lang="en-US" sz="1600" dirty="0" smtClean="0"/>
              <a:t>. </a:t>
            </a:r>
            <a:r>
              <a:rPr lang="en-US" sz="1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O “EQUILÍBRIO”  REFLETE A CONDIÇÃO PARETO EFICIENTE DE OFERTA DE BEM PÚBLICO: </a:t>
            </a:r>
            <a:r>
              <a:rPr lang="en-US" sz="1600" dirty="0" smtClean="0"/>
              <a:t>  </a:t>
            </a:r>
            <a:r>
              <a:rPr lang="en-US" sz="1600" b="1" dirty="0" smtClean="0"/>
              <a:t>TMT = ∑</a:t>
            </a:r>
            <a:r>
              <a:rPr lang="en-US" sz="1600" b="1" baseline="-25000" dirty="0" smtClean="0"/>
              <a:t>1</a:t>
            </a:r>
            <a:r>
              <a:rPr lang="en-US" sz="1600" b="1" baseline="30000" dirty="0" smtClean="0"/>
              <a:t>n</a:t>
            </a:r>
            <a:r>
              <a:rPr lang="en-US" sz="1600" b="1" dirty="0" smtClean="0"/>
              <a:t> TMS</a:t>
            </a:r>
          </a:p>
          <a:p>
            <a:endParaRPr lang="en-US" sz="1600" dirty="0" smtClean="0"/>
          </a:p>
          <a:p>
            <a:r>
              <a:rPr lang="en-US" sz="1600" dirty="0" smtClean="0"/>
              <a:t>  </a:t>
            </a:r>
            <a:endParaRPr lang="pt-BR" sz="16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619672" y="1844824"/>
            <a:ext cx="21602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699792" y="2924944"/>
            <a:ext cx="266429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292080" y="1844824"/>
            <a:ext cx="1944216" cy="24622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DEMANDA </a:t>
            </a:r>
            <a:r>
              <a:rPr lang="en-US" sz="1000" b="1" dirty="0"/>
              <a:t>AGREGADA: </a:t>
            </a:r>
            <a:r>
              <a:rPr lang="en-US" sz="1000" b="1" dirty="0" smtClean="0"/>
              <a:t>  ∑</a:t>
            </a:r>
            <a:r>
              <a:rPr lang="en-US" sz="1000" b="1" baseline="-25000" dirty="0"/>
              <a:t>1</a:t>
            </a:r>
            <a:r>
              <a:rPr lang="en-US" sz="1000" b="1" baseline="30000" dirty="0"/>
              <a:t>n</a:t>
            </a:r>
            <a:r>
              <a:rPr lang="en-US" sz="1000" b="1" dirty="0"/>
              <a:t> TMS</a:t>
            </a:r>
            <a:endParaRPr lang="pt-BR" sz="10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771800" y="1844824"/>
            <a:ext cx="144016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987824" y="1412776"/>
            <a:ext cx="1728192" cy="9361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2987824" y="764704"/>
            <a:ext cx="2304256" cy="12241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 flipH="1" flipV="1">
            <a:off x="2735796" y="2024844"/>
            <a:ext cx="1800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0800000">
            <a:off x="2699792" y="2348879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10800000">
            <a:off x="2699792" y="1772817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 rot="10800000">
            <a:off x="2699792" y="1124745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3491880" y="2924944"/>
            <a:ext cx="2664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</a:t>
            </a:r>
            <a:endParaRPr lang="pt-BR" sz="10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2380474" y="2246675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P1</a:t>
            </a:r>
            <a:endParaRPr lang="pt-BR" sz="10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380474" y="1628800"/>
            <a:ext cx="3193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P2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986135" y="1094547"/>
            <a:ext cx="7136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(P1  +  P2)</a:t>
            </a:r>
            <a:endParaRPr lang="pt-BR" sz="10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139952" y="2534707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  INDIVÍDUO 1</a:t>
            </a:r>
            <a:endParaRPr lang="pt-BR" sz="10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644008" y="2204864"/>
            <a:ext cx="15023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  INDIVÍDUO 2</a:t>
            </a:r>
            <a:endParaRPr lang="pt-BR" sz="1000" b="1" dirty="0"/>
          </a:p>
        </p:txBody>
      </p:sp>
      <p:cxnSp>
        <p:nvCxnSpPr>
          <p:cNvPr id="34" name="Conector de seta reta 33"/>
          <p:cNvCxnSpPr/>
          <p:nvPr/>
        </p:nvCxnSpPr>
        <p:spPr>
          <a:xfrm rot="5400000" flipH="1" flipV="1">
            <a:off x="1871700" y="5553236"/>
            <a:ext cx="1800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2771800" y="6453336"/>
            <a:ext cx="25202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3203848" y="4869160"/>
            <a:ext cx="1728192" cy="1152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V="1">
            <a:off x="3419872" y="5013176"/>
            <a:ext cx="2088232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5436096" y="4797152"/>
            <a:ext cx="936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OFERTA AGREGADA</a:t>
            </a:r>
            <a:endParaRPr lang="pt-BR" sz="11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4860032" y="5806425"/>
            <a:ext cx="8563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DEMANDA</a:t>
            </a:r>
          </a:p>
          <a:p>
            <a:r>
              <a:rPr lang="en-US" sz="1100" b="1" dirty="0" smtClean="0"/>
              <a:t>AGREGADA</a:t>
            </a:r>
            <a:endParaRPr lang="pt-BR" sz="1100" b="1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3779912" y="4653136"/>
            <a:ext cx="1276311" cy="430887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“EQUILÍBRIO”</a:t>
            </a:r>
          </a:p>
          <a:p>
            <a:r>
              <a:rPr lang="en-US" sz="1100" b="1" dirty="0" smtClean="0"/>
              <a:t>PARETO EFICIENTE</a:t>
            </a:r>
            <a:endParaRPr lang="pt-BR" sz="11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068590" y="6453336"/>
            <a:ext cx="359394" cy="276999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G*</a:t>
            </a:r>
            <a:endParaRPr lang="pt-BR" sz="1200" b="1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1335188" y="5384249"/>
            <a:ext cx="1436612" cy="276999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P*: </a:t>
            </a:r>
            <a:r>
              <a:rPr lang="en-US" sz="1200" dirty="0" smtClean="0"/>
              <a:t> </a:t>
            </a:r>
            <a:r>
              <a:rPr lang="en-US" sz="1200" b="1" dirty="0" smtClean="0"/>
              <a:t>TMT = ∑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n</a:t>
            </a:r>
            <a:r>
              <a:rPr lang="en-US" sz="1200" b="1" dirty="0" smtClean="0"/>
              <a:t> TMS </a:t>
            </a:r>
            <a:endParaRPr lang="pt-BR" sz="1200" b="1" dirty="0"/>
          </a:p>
        </p:txBody>
      </p:sp>
      <p:cxnSp>
        <p:nvCxnSpPr>
          <p:cNvPr id="47" name="Conector reto 46"/>
          <p:cNvCxnSpPr/>
          <p:nvPr/>
        </p:nvCxnSpPr>
        <p:spPr>
          <a:xfrm rot="5400000">
            <a:off x="3743908" y="5985284"/>
            <a:ext cx="9361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/>
          <p:nvPr/>
        </p:nvCxnSpPr>
        <p:spPr>
          <a:xfrm rot="10800000">
            <a:off x="2771800" y="5517232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36512" y="0"/>
            <a:ext cx="9289032" cy="6813376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OBSERVAÇÕES SOBRE O “EQUILÍBRIO” DE “MERCADO” DE BENS PÚBLICOS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b="1" dirty="0" smtClean="0"/>
          </a:p>
          <a:p>
            <a:r>
              <a:rPr lang="en-US" sz="2000" dirty="0" smtClean="0"/>
              <a:t>  </a:t>
            </a:r>
            <a:r>
              <a:rPr lang="en-US" sz="2400" b="1" dirty="0" smtClean="0"/>
              <a:t>(1)</a:t>
            </a:r>
            <a:r>
              <a:rPr lang="en-US" sz="2000" dirty="0" smtClean="0"/>
              <a:t>  DECISÕES SOBRE O NÍVEL DE BENS PÚBLICOS SÃO EFETUADAS NO </a:t>
            </a:r>
          </a:p>
          <a:p>
            <a:pPr>
              <a:buNone/>
            </a:pPr>
            <a:r>
              <a:rPr lang="en-US" sz="2000" dirty="0" smtClean="0"/>
              <a:t>                PROCESSO POLÍTICO-SOCIAL POR GOVERNOS, PARTIDOS POLÍTICOS E POLÍTICOS, E</a:t>
            </a:r>
          </a:p>
          <a:p>
            <a:pPr>
              <a:buNone/>
            </a:pPr>
            <a:r>
              <a:rPr lang="en-US" sz="2000" dirty="0" smtClean="0"/>
              <a:t>               NÃO POR INDIVÍDUOS NA SOCIEDADE. ASSIM SENDO, SE A PRODUÇÃO DE BENS </a:t>
            </a:r>
          </a:p>
          <a:p>
            <a:pPr>
              <a:buNone/>
            </a:pPr>
            <a:r>
              <a:rPr lang="en-US" sz="2000" dirty="0" smtClean="0"/>
              <a:t>               PÚBLICOS OCORRE OU NÃO NO PONTO DE EFICIÊNCIA DEPENDE DA NATUREZA DO</a:t>
            </a:r>
          </a:p>
          <a:p>
            <a:pPr>
              <a:buNone/>
            </a:pPr>
            <a:r>
              <a:rPr lang="en-US" sz="2000" dirty="0" smtClean="0"/>
              <a:t>               PROCESSO POLÍTICO.</a:t>
            </a:r>
          </a:p>
          <a:p>
            <a:endParaRPr lang="en-US" sz="2000" dirty="0" smtClean="0"/>
          </a:p>
          <a:p>
            <a:r>
              <a:rPr lang="en-US" sz="2000" dirty="0" smtClean="0"/>
              <a:t>  </a:t>
            </a:r>
            <a:r>
              <a:rPr lang="en-US" sz="2400" b="1" dirty="0" smtClean="0"/>
              <a:t>(2)</a:t>
            </a:r>
            <a:r>
              <a:rPr lang="en-US" sz="2000" dirty="0" smtClean="0"/>
              <a:t> DIFERENTEMENTE DO QUE OCORRE EM MERCADOS PRIVADOS DE BENS E SERVICOS </a:t>
            </a:r>
          </a:p>
          <a:p>
            <a:pPr>
              <a:buNone/>
            </a:pPr>
            <a:r>
              <a:rPr lang="en-US" sz="2000" dirty="0" smtClean="0"/>
              <a:t>               (MESMO PREÇO E QUANTIDADES DISTINTAS DE BENS A INDIVÍDUOS DISTINTOS), O </a:t>
            </a:r>
          </a:p>
          <a:p>
            <a:pPr>
              <a:buNone/>
            </a:pPr>
            <a:r>
              <a:rPr lang="en-US" sz="2000" dirty="0" smtClean="0"/>
              <a:t>              “MERCADO” DE BENS PÚBLICOS PROVÊ UMA MESMA QUANTIDADE DE BEM PÚBLICO A </a:t>
            </a:r>
          </a:p>
          <a:p>
            <a:pPr>
              <a:buNone/>
            </a:pPr>
            <a:r>
              <a:rPr lang="en-US" sz="2000" dirty="0" smtClean="0"/>
              <a:t>               TODOS OS INDIVÍDUOS E COBRA DIFERENTES PREÇOS TRIBUTÁRIOS  PELO BEM PÚBLICO.</a:t>
            </a:r>
          </a:p>
          <a:p>
            <a:endParaRPr lang="en-US" sz="2000" dirty="0" smtClean="0"/>
          </a:p>
          <a:p>
            <a:r>
              <a:rPr lang="en-US" sz="2400" b="1" dirty="0" smtClean="0"/>
              <a:t> (3)</a:t>
            </a:r>
            <a:r>
              <a:rPr lang="en-US" sz="2000" dirty="0" smtClean="0"/>
              <a:t> CARACTERIZAMOS O NÍVEL DE BEM PÚBLICO PARETO EFICIENTE E O MESMO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TOMA COMO DADO A DISTRIBUIÇÃO DE RENDA. PORTANTO, UMA ALTERAÇÃO NA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DISTRIBUIÇÃO DE RENDA AFETA AS DEMANDAS INDIVIDUAIS DE BEM PÚBLICO E,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PORTANTO, PODE AFETAR A DEMANDA AGREGADA E O NÍVEL PARETO EFICIENTE DE BEM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PÚBLICO.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PORTANTO, COMO O NÍVEL EFICIENTE DE BEM PÚBLICO, EM GERAL, DEPENDE DA DISTRIBUIÇÃO DE RENDA, NÃO É POSSÍVEL SEPARAR CONSIDERAÇÕES DE EFICIÊNCIA  NA PROVISÃO DE BEM PÚBLICO DE CONSIDERAÇÕES DISTRIBUTIVAS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2000" b="1" dirty="0" smtClean="0"/>
          </a:p>
          <a:p>
            <a:endParaRPr lang="pt-BR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EXPOSIÇÃO ALTERNATIVA DE OFERTA PARETO EFICIENTE DE BENS PÚBLICOS (PUROS): CURVA LEFTOVER</a:t>
            </a:r>
            <a:endParaRPr lang="pt-BR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08504" cy="602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GOVERNO PROVÊ “G” DE BENS PÚBLICOS E SIMULTANEAMENTE ASSEGURA QUE ROBINSON ATINGA O NÍVEL DE UTILIDADE U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 FORMA QUE O MONTANTE DE BEM PRIVADO DEIXADO PARA SEXTA FEIRA É AB (= DISTÂNCIA VERTICAL ENTRE A C.P.P.  E A CURVA DE INDIFERENÇA (META) U</a:t>
            </a:r>
            <a:r>
              <a:rPr lang="en-US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). EM CORRESPONDÊNCIA A ISSO, CHAMAMOS AS DIVERSAS POSSIBILIDADES DE DIFERENÇA ENTRE ESSAS DUAS CURVAS (“C.P.P.  E A CURVA DE INDIFERENÇA DE ROBINSON”) DE “CURVA LEFTOVER”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en-US" sz="2000" dirty="0" smtClean="0"/>
              <a:t>             </a:t>
            </a:r>
          </a:p>
          <a:p>
            <a:pPr>
              <a:buNone/>
            </a:pPr>
            <a:r>
              <a:rPr lang="en-US" sz="2000" dirty="0" smtClean="0"/>
              <a:t>                    </a:t>
            </a:r>
            <a:r>
              <a:rPr lang="en-US" sz="2000" b="1" u="sng" dirty="0" smtClean="0"/>
              <a:t> EM SUMA</a:t>
            </a:r>
            <a:r>
              <a:rPr lang="en-US" sz="2000" dirty="0" smtClean="0"/>
              <a:t>, </a:t>
            </a:r>
            <a:r>
              <a:rPr lang="en-US" sz="2000" u="sng" dirty="0" smtClean="0"/>
              <a:t>A CURVA LEFTOVER MOSTRA O MAIS ALTO NÍVEL DE UTILIDADE QUE SEXTA</a:t>
            </a:r>
          </a:p>
          <a:p>
            <a:pPr>
              <a:buNone/>
            </a:pPr>
            <a:r>
              <a:rPr lang="en-US" sz="2000" dirty="0" smtClean="0"/>
              <a:t>                     </a:t>
            </a:r>
            <a:r>
              <a:rPr lang="en-US" sz="2000" u="sng" dirty="0" smtClean="0"/>
              <a:t>FEIRA PODE ALCANÇAR, DADO O NÍVEL PRÉ-ESPECIFICADO DE UTILIDADE DE ROBINSON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u="sng" dirty="0" smtClean="0"/>
              <a:t>MATEMATICAMENTE</a:t>
            </a:r>
            <a:r>
              <a:rPr lang="en-US" sz="2000" b="1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</a:t>
            </a:r>
            <a:r>
              <a:rPr lang="en-US" sz="1800" b="1" dirty="0" smtClean="0"/>
              <a:t>POR DEFINIÇÃO:      C.LEFTOVER = [C.P.P.    -   C.INDIF.</a:t>
            </a:r>
            <a:r>
              <a:rPr lang="en-US" sz="1800" b="1" baseline="30000" dirty="0" smtClean="0"/>
              <a:t>(1)</a:t>
            </a:r>
            <a:r>
              <a:rPr lang="en-US" sz="1800" b="1" dirty="0" smtClean="0"/>
              <a:t>]  = (“AB”)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b="1" dirty="0" smtClean="0"/>
              <a:t> PORTANTO: </a:t>
            </a:r>
            <a:r>
              <a:rPr lang="en-US" sz="1800" dirty="0" smtClean="0"/>
              <a:t> d(C.LEFTOVER)/d (B.PÚB.) = d(C.P.P.)/d(B.PÚB.)   -  d(C.INDIF.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 )/ d(B.PÚB.)</a:t>
            </a:r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b="1" dirty="0" smtClean="0"/>
              <a:t> MAS: </a:t>
            </a:r>
            <a:r>
              <a:rPr lang="en-US" sz="1800" dirty="0" smtClean="0"/>
              <a:t>  d(C.P.P.)/d(B.PÚB.)  =  TMT</a:t>
            </a:r>
          </a:p>
          <a:p>
            <a:pPr>
              <a:buNone/>
            </a:pPr>
            <a:r>
              <a:rPr lang="en-US" sz="1800" dirty="0" smtClean="0"/>
              <a:t>                   d(C.INDIF.)/ d(B.PÚB.)  =   TMS 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en-US" sz="1800" b="1" dirty="0" smtClean="0"/>
              <a:t> PORTANTO:</a:t>
            </a:r>
            <a:r>
              <a:rPr lang="en-US" sz="1800" dirty="0" smtClean="0"/>
              <a:t> d(C.LEFTOVER)/d (B.PÚB.) = </a:t>
            </a:r>
            <a:r>
              <a:rPr lang="en-US" sz="1800" b="1" dirty="0" smtClean="0"/>
              <a:t> [TMT  - TMS </a:t>
            </a:r>
            <a:r>
              <a:rPr lang="en-US" sz="1800" b="1" baseline="30000" dirty="0" smtClean="0"/>
              <a:t>(1)</a:t>
            </a:r>
            <a:r>
              <a:rPr lang="en-US" sz="1800" b="1" dirty="0" smtClean="0"/>
              <a:t>]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en-US" sz="1800" b="1" dirty="0" smtClean="0"/>
              <a:t> </a:t>
            </a:r>
            <a:r>
              <a:rPr lang="en-US" sz="1800" b="1" u="sng" dirty="0" smtClean="0"/>
              <a:t>CONDIÇÃO DE ÓTIMO DO INDIVÍDUO (2)</a:t>
            </a:r>
            <a:r>
              <a:rPr lang="en-US" sz="1800" b="1" dirty="0" smtClean="0"/>
              <a:t>:</a:t>
            </a:r>
          </a:p>
          <a:p>
            <a:pPr>
              <a:buNone/>
            </a:pPr>
            <a:r>
              <a:rPr lang="en-US" sz="1800" dirty="0" smtClean="0"/>
              <a:t>                     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TANGÊNCIA DA CURVA LEFTOVER COM A MAIS ELEVADA CURVA DE INDIFERENÇA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en-US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 SEJA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d(C.LEFTOVER)/d (B.PÚB.)  = TMS 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</a:t>
            </a:r>
            <a:r>
              <a:rPr lang="en-US" sz="1800" b="1" u="sng" dirty="0" smtClean="0"/>
              <a:t>CONCLUSÃO</a:t>
            </a:r>
            <a:r>
              <a:rPr lang="en-US" sz="1800" b="1" dirty="0" smtClean="0"/>
              <a:t>: </a:t>
            </a:r>
            <a:r>
              <a:rPr lang="en-US" sz="1800" u="sng" dirty="0" smtClean="0"/>
              <a:t>A SITUAÇÃO DE ÓTIMO PARA INDIVÍDUO (2), DADO O NÍVEL DE UTILIDADE DO INDIVÍDUO </a:t>
            </a:r>
          </a:p>
          <a:p>
            <a:pPr>
              <a:buNone/>
            </a:pPr>
            <a:r>
              <a:rPr lang="en-US" sz="1800" dirty="0" smtClean="0"/>
              <a:t>                               </a:t>
            </a:r>
            <a:r>
              <a:rPr lang="en-US" sz="1800" u="sng" dirty="0" smtClean="0"/>
              <a:t>(1), SERÁ EXPRESSA POR</a:t>
            </a:r>
            <a:r>
              <a:rPr lang="en-US" sz="1800" dirty="0" smtClean="0"/>
              <a:t>:        TMS </a:t>
            </a:r>
            <a:r>
              <a:rPr lang="en-US" sz="1800" baseline="30000" dirty="0" smtClean="0"/>
              <a:t>(2)</a:t>
            </a:r>
            <a:r>
              <a:rPr lang="en-US" sz="1800" dirty="0" smtClean="0"/>
              <a:t>   =   TMT  - TMS </a:t>
            </a:r>
            <a:r>
              <a:rPr lang="en-US" sz="1800" baseline="30000" dirty="0" smtClean="0"/>
              <a:t>(1)</a:t>
            </a:r>
            <a:r>
              <a:rPr lang="en-US" sz="1800" dirty="0" smtClean="0"/>
              <a:t> ,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</a:t>
            </a:r>
            <a:r>
              <a:rPr lang="en-US" sz="1800" u="sng" dirty="0" smtClean="0"/>
              <a:t>ISTO É</a:t>
            </a:r>
            <a:r>
              <a:rPr lang="en-US" sz="1800" dirty="0" smtClean="0"/>
              <a:t>:           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TMT  = (TMS 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+   TMS </a:t>
            </a:r>
            <a:r>
              <a:rPr lang="en-US" sz="1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 =  “ ∑  TMS ”</a:t>
            </a:r>
          </a:p>
          <a:p>
            <a:pPr>
              <a:buNone/>
            </a:pPr>
            <a:endParaRPr lang="pt-BR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endParaRPr lang="pt-BR" sz="2000" dirty="0"/>
          </a:p>
        </p:txBody>
      </p:sp>
      <p:cxnSp>
        <p:nvCxnSpPr>
          <p:cNvPr id="7" name="Conector de seta reta 6"/>
          <p:cNvCxnSpPr/>
          <p:nvPr/>
        </p:nvCxnSpPr>
        <p:spPr>
          <a:xfrm rot="5400000" flipH="1" flipV="1">
            <a:off x="1295239" y="1520391"/>
            <a:ext cx="252028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555776" y="2779340"/>
            <a:ext cx="29523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2627784" y="5751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C.P.P.</a:t>
            </a:r>
            <a:endParaRPr lang="pt-BR" sz="1100" b="1" dirty="0"/>
          </a:p>
        </p:txBody>
      </p:sp>
      <p:sp>
        <p:nvSpPr>
          <p:cNvPr id="13" name="Arco 12"/>
          <p:cNvSpPr/>
          <p:nvPr/>
        </p:nvSpPr>
        <p:spPr>
          <a:xfrm>
            <a:off x="395536" y="764704"/>
            <a:ext cx="4320480" cy="396044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Arco 14"/>
          <p:cNvSpPr/>
          <p:nvPr/>
        </p:nvSpPr>
        <p:spPr>
          <a:xfrm rot="11960313">
            <a:off x="3102979" y="167853"/>
            <a:ext cx="4176464" cy="227687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7" name="Conector reto 16"/>
          <p:cNvCxnSpPr/>
          <p:nvPr/>
        </p:nvCxnSpPr>
        <p:spPr>
          <a:xfrm rot="5400000" flipH="1" flipV="1">
            <a:off x="3347864" y="2060848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23" idx="1"/>
          </p:cNvCxnSpPr>
          <p:nvPr/>
        </p:nvCxnSpPr>
        <p:spPr>
          <a:xfrm rot="10800000" flipV="1">
            <a:off x="2555776" y="1967934"/>
            <a:ext cx="1471390" cy="2090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3995936" y="1166555"/>
            <a:ext cx="261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</a:t>
            </a:r>
            <a:endParaRPr lang="pt-BR" sz="100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027166" y="1844824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</a:t>
            </a:r>
            <a:endParaRPr lang="pt-BR" sz="1000" b="1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4813379" y="2206025"/>
            <a:ext cx="1774845" cy="43088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u="sng" dirty="0" smtClean="0"/>
              <a:t>CURVA DE INDIFERENÇA</a:t>
            </a:r>
            <a:r>
              <a:rPr lang="en-US" sz="1000" b="1" dirty="0" smtClean="0"/>
              <a:t>:</a:t>
            </a:r>
          </a:p>
          <a:p>
            <a:r>
              <a:rPr lang="en-US" sz="1000" b="1" dirty="0" smtClean="0"/>
              <a:t>INDIVÍDUO (1); NÍVEL 1:    </a:t>
            </a:r>
            <a:r>
              <a:rPr lang="en-US" sz="1200" b="1" dirty="0" smtClean="0"/>
              <a:t>U</a:t>
            </a:r>
            <a:r>
              <a:rPr lang="en-US" sz="1200" b="1" baseline="-25000" dirty="0" smtClean="0"/>
              <a:t>1</a:t>
            </a:r>
            <a:r>
              <a:rPr lang="en-US" sz="1200" b="1" baseline="30000" dirty="0" smtClean="0"/>
              <a:t>1</a:t>
            </a:r>
            <a:endParaRPr lang="pt-BR" sz="12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95536" y="1238563"/>
            <a:ext cx="2161169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B.PRIV.(AGG) =  BPRIV(1) + BPRIV(2)  </a:t>
            </a:r>
            <a:endParaRPr lang="pt-BR" sz="10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869370" y="1742619"/>
            <a:ext cx="686406" cy="24622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BPRIV.(1)</a:t>
            </a:r>
            <a:endParaRPr lang="pt-BR" sz="10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563888" y="2780928"/>
            <a:ext cx="720080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BPÚB. = G</a:t>
            </a:r>
            <a:endParaRPr lang="pt-BR" sz="10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4644008" y="1094547"/>
            <a:ext cx="3703258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DADO “G”:  PONTO “A” É DE PRODUÇÃO EFICIENTE DA ECONOMIA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4499992" y="1526595"/>
            <a:ext cx="3161443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MONTANTE DE B.PRIV. “DEIXADO” PARA INDIVÍDUO (2)</a:t>
            </a:r>
            <a:endParaRPr lang="pt-BR" sz="10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644008" y="1886635"/>
            <a:ext cx="3887603" cy="24622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POR HIPÓTESE: CESTA DE CONSUMO DO INDIVÍDUO (1): [G, BPRIV.(1)]</a:t>
            </a:r>
            <a:endParaRPr lang="pt-BR" sz="1000" b="1" dirty="0"/>
          </a:p>
        </p:txBody>
      </p:sp>
      <p:sp>
        <p:nvSpPr>
          <p:cNvPr id="31" name="Chave direita 30"/>
          <p:cNvSpPr/>
          <p:nvPr/>
        </p:nvSpPr>
        <p:spPr>
          <a:xfrm>
            <a:off x="4211960" y="1340768"/>
            <a:ext cx="288032" cy="648072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3" name="Conector de seta reta 32"/>
          <p:cNvCxnSpPr>
            <a:stCxn id="28" idx="1"/>
            <a:endCxn id="22" idx="3"/>
          </p:cNvCxnSpPr>
          <p:nvPr/>
        </p:nvCxnSpPr>
        <p:spPr>
          <a:xfrm rot="10800000" flipV="1">
            <a:off x="4257546" y="1217658"/>
            <a:ext cx="386462" cy="7200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30" idx="1"/>
            <a:endCxn id="23" idx="3"/>
          </p:cNvCxnSpPr>
          <p:nvPr/>
        </p:nvCxnSpPr>
        <p:spPr>
          <a:xfrm rot="10800000">
            <a:off x="4283968" y="1967936"/>
            <a:ext cx="360040" cy="418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5400000" flipH="1" flipV="1">
            <a:off x="1331640" y="4509120"/>
            <a:ext cx="259228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2627784" y="5805264"/>
            <a:ext cx="3600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 rot="16200000" flipH="1">
            <a:off x="2915816" y="4005065"/>
            <a:ext cx="3528392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 rot="16200000" flipH="1">
            <a:off x="2555775" y="4293096"/>
            <a:ext cx="30243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o 46"/>
          <p:cNvSpPr/>
          <p:nvPr/>
        </p:nvSpPr>
        <p:spPr>
          <a:xfrm>
            <a:off x="2987824" y="4365104"/>
            <a:ext cx="1728192" cy="249289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2" name="Conector reto 51"/>
          <p:cNvCxnSpPr/>
          <p:nvPr/>
        </p:nvCxnSpPr>
        <p:spPr>
          <a:xfrm rot="5400000">
            <a:off x="647564" y="3320988"/>
            <a:ext cx="496855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o 52"/>
          <p:cNvSpPr/>
          <p:nvPr/>
        </p:nvSpPr>
        <p:spPr>
          <a:xfrm rot="17234498">
            <a:off x="2104170" y="5325133"/>
            <a:ext cx="2821354" cy="772904"/>
          </a:xfrm>
          <a:prstGeom prst="arc">
            <a:avLst>
              <a:gd name="adj1" fmla="val 16200000"/>
              <a:gd name="adj2" fmla="val 6562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Arco 53"/>
          <p:cNvSpPr/>
          <p:nvPr/>
        </p:nvSpPr>
        <p:spPr>
          <a:xfrm rot="10800000">
            <a:off x="3563888" y="2924944"/>
            <a:ext cx="2880320" cy="16561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1" name="Conector reto 60"/>
          <p:cNvCxnSpPr/>
          <p:nvPr/>
        </p:nvCxnSpPr>
        <p:spPr>
          <a:xfrm rot="10800000">
            <a:off x="2555776" y="1340768"/>
            <a:ext cx="151216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ixaDeTexto 63"/>
          <p:cNvSpPr txBox="1"/>
          <p:nvPr/>
        </p:nvSpPr>
        <p:spPr>
          <a:xfrm>
            <a:off x="3707904" y="5847075"/>
            <a:ext cx="718466" cy="24622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BPÚB. = G</a:t>
            </a:r>
            <a:endParaRPr lang="pt-BR" sz="1000" b="1" dirty="0"/>
          </a:p>
        </p:txBody>
      </p:sp>
      <p:sp>
        <p:nvSpPr>
          <p:cNvPr id="65" name="CaixaDeTexto 64"/>
          <p:cNvSpPr txBox="1"/>
          <p:nvPr/>
        </p:nvSpPr>
        <p:spPr>
          <a:xfrm>
            <a:off x="3995936" y="4221088"/>
            <a:ext cx="2616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</a:t>
            </a:r>
            <a:endParaRPr lang="pt-BR" sz="1000" b="1" dirty="0"/>
          </a:p>
        </p:txBody>
      </p:sp>
      <p:sp>
        <p:nvSpPr>
          <p:cNvPr id="66" name="CaixaDeTexto 65"/>
          <p:cNvSpPr txBox="1"/>
          <p:nvPr/>
        </p:nvSpPr>
        <p:spPr>
          <a:xfrm>
            <a:off x="3995936" y="5631051"/>
            <a:ext cx="2568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</a:t>
            </a:r>
            <a:endParaRPr lang="pt-BR" sz="10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1941378" y="4262899"/>
            <a:ext cx="686406" cy="246221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BPRIV.(2)</a:t>
            </a:r>
            <a:endParaRPr lang="pt-BR" sz="1000" b="1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5004048" y="4366265"/>
            <a:ext cx="1717137" cy="430887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CURVA DE INDIFERENÇA:</a:t>
            </a:r>
          </a:p>
          <a:p>
            <a:r>
              <a:rPr lang="en-US" sz="1000" b="1" dirty="0" smtClean="0"/>
              <a:t>INDIVÍDUO (2); NÍVEL 1:  </a:t>
            </a:r>
            <a:r>
              <a:rPr lang="en-US" sz="1200" b="1" dirty="0" smtClean="0"/>
              <a:t>U</a:t>
            </a:r>
            <a:r>
              <a:rPr lang="en-US" sz="1200" b="1" baseline="-25000" dirty="0" smtClean="0"/>
              <a:t>2</a:t>
            </a:r>
            <a:r>
              <a:rPr lang="en-US" sz="1200" b="1" baseline="30000" dirty="0" smtClean="0"/>
              <a:t>1</a:t>
            </a:r>
            <a:endParaRPr lang="pt-BR" sz="1200" b="1" dirty="0"/>
          </a:p>
        </p:txBody>
      </p:sp>
      <p:cxnSp>
        <p:nvCxnSpPr>
          <p:cNvPr id="70" name="Conector reto 69"/>
          <p:cNvCxnSpPr/>
          <p:nvPr/>
        </p:nvCxnSpPr>
        <p:spPr>
          <a:xfrm rot="10800000">
            <a:off x="2627784" y="436510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4644008" y="4910971"/>
            <a:ext cx="1125629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CURVA LEFTOVER</a:t>
            </a:r>
            <a:endParaRPr lang="pt-BR" sz="1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864096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 PÚBLICOS PUROS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 fontScale="85000" lnSpcReduction="20000"/>
          </a:bodyPr>
          <a:lstStyle/>
          <a:p>
            <a:r>
              <a:rPr lang="en-US" sz="2400" u="sng" dirty="0" smtClean="0"/>
              <a:t>BENS PÚBLICOS PUROS APRESENTAM DUAS PROPRIEDADES CRÍTICAS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(1)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DADO A SUA PRODUÇÃO, NÃO É POSSÍVEL A EXCLUSÃO</a:t>
            </a:r>
          </a:p>
          <a:p>
            <a:pPr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DE ALGUÉM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SOCIEDADE DO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DESSA PRODUÇÃO.</a:t>
            </a:r>
          </a:p>
          <a:p>
            <a:endParaRPr lang="en-US" sz="2400" dirty="0"/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b="1" dirty="0" smtClean="0"/>
              <a:t>(2)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DADO A OFERTA DISPONÍVEL, NÃO EXISTE RIVALIDADE NO </a:t>
            </a: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CONSUMO DESSA DADA OFERTA NA SOCIEDADE.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A DIFERENCIAÇÃO ENTRE BENS PÚBLICOS E BENS PRIVADOS CONSISTE NO GRAU EM QUE ESSAS DUAS PROPRIEDADES ESTÃO PRESENTES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algn="just"/>
            <a:r>
              <a:rPr lang="en-US" sz="2400" u="sng" dirty="0"/>
              <a:t>HÁ BENS (PÚBLICOS PUROS) PARA OS QUAIS É IMPOSSÍVEL EXCLUIR UM INDIVÍDUO DO SEU CONSUMO</a:t>
            </a:r>
            <a:r>
              <a:rPr lang="en-US" sz="2400" dirty="0"/>
              <a:t>: </a:t>
            </a:r>
          </a:p>
          <a:p>
            <a:pPr algn="just">
              <a:buNone/>
            </a:pPr>
            <a:r>
              <a:rPr lang="en-US" sz="2400" dirty="0"/>
              <a:t>           EX.: DEFESA NACIONAL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/>
              <a:t>      </a:t>
            </a:r>
            <a:r>
              <a:rPr lang="en-US" sz="2400" u="sng" dirty="0"/>
              <a:t>HÁ BENS PARA OS QUAIS A EXCLUSÃO É POSSÍVEL, ENTRETANTO, A EXCLUSÃO É MUITO CUSTOSA (</a:t>
            </a:r>
            <a:r>
              <a:rPr lang="en-US" sz="2400" u="sng" dirty="0" err="1"/>
              <a:t>CMg</a:t>
            </a:r>
            <a:r>
              <a:rPr lang="en-US" sz="2400" u="sng" dirty="0"/>
              <a:t> DA EXCLUSÃO MUITO ELEVADO). ESSES BENS SÃO BENS PRIVADOS (NÃO PUROS) E, EM GERAL, TAMBÉM OFERTADOS PELO SETOR PÚBLICO</a:t>
            </a:r>
            <a:r>
              <a:rPr lang="en-US" sz="2400" dirty="0"/>
              <a:t>:</a:t>
            </a:r>
          </a:p>
          <a:p>
            <a:pPr algn="just">
              <a:buNone/>
            </a:pPr>
            <a:r>
              <a:rPr lang="en-US" sz="2400" dirty="0"/>
              <a:t>           EX.: SERVIÇOS DE LAZER FORNECIDOS POR UM </a:t>
            </a:r>
            <a:r>
              <a:rPr lang="en-US" sz="2400" dirty="0" smtClean="0"/>
              <a:t>PARQUE GRANDE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CURVA DE VIABILIDADE ECONÔMICA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6309320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 PARA OFERTAR DETERMINADA QUANTIDADE DE BENS PÚBLICOS O SETOR PÚBLICO RECORRE À TRIBUTAÇÃO PARA FINANCIAR SEUS DISPÊNDIOS.</a:t>
            </a:r>
          </a:p>
          <a:p>
            <a:endParaRPr lang="en-US" sz="2000" dirty="0" smtClean="0"/>
          </a:p>
          <a:p>
            <a:r>
              <a:rPr lang="en-US" sz="2000" dirty="0" smtClean="0"/>
              <a:t>A OPERAÇÃO DO SISTEMA TRIBUTÁRIO TEM </a:t>
            </a:r>
            <a:r>
              <a:rPr lang="en-US" sz="2000" b="1" dirty="0" smtClean="0"/>
              <a:t>CUSTOS ADMINISTRATIVOS </a:t>
            </a:r>
            <a:r>
              <a:rPr lang="en-US" sz="2000" dirty="0" smtClean="0"/>
              <a:t>E OS </a:t>
            </a:r>
            <a:r>
              <a:rPr lang="en-US" sz="2000" b="1" dirty="0" smtClean="0"/>
              <a:t>TRIBUTOS CAUSAM DISTORÇÕES </a:t>
            </a:r>
            <a:r>
              <a:rPr lang="en-US" sz="2000" dirty="0" smtClean="0"/>
              <a:t>NAS DECISÕES ECONÔMICAS.  </a:t>
            </a:r>
          </a:p>
          <a:p>
            <a:endParaRPr lang="en-US" sz="2000" dirty="0"/>
          </a:p>
          <a:p>
            <a:r>
              <a:rPr lang="en-US" sz="2000" dirty="0" smtClean="0"/>
              <a:t>ASSIM SENDO, QUANTO MAIOR O NÍVEL DE ARRECADAÇÃO TRIBUTÁRIA (I.E., MAIOR NÍVEL DE OFERTA DE BENS PÚBLICOS), MAIOR SERÃO OS “CUSTOS TOTAIS” (ADMINISTRATIVOS + DISTORÇÕES) QUE O SETOR PÚBLICO IMPÕE À ECONOMIA.  </a:t>
            </a:r>
          </a:p>
          <a:p>
            <a:endParaRPr lang="en-US" sz="2000" dirty="0"/>
          </a:p>
          <a:p>
            <a:r>
              <a:rPr lang="en-US" sz="2000" dirty="0" smtClean="0"/>
              <a:t>COMO RESULTADO DISSO, O MONTANTE DE BENS PRIVADOS QUE OS INDIVÍDUOS PRECISAM RENUNCIAR PARA OBTER UMA UNIDADE EXTRA DE BEM PÚBLICO É CRESCENTE E MAIOR DO QUE SE O GOVERNO LEVANTASSE FUNDOS SEM CAUSAR DISTORÇÕES NAS DECISÕES ECONÔMICAS E NÃO INCORRESSE EM CUSTOS ADMINISTRATIVOS DE OPERAÇÃO DO SISTEMA TRIBUTÁRIO.</a:t>
            </a:r>
          </a:p>
          <a:p>
            <a:endParaRPr lang="en-US" sz="2000" dirty="0" smtClean="0"/>
          </a:p>
          <a:p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DEFINIMOS DE CURVA DE VIABILIDADE ECONÔMICA COMO O MÁXIMO DE BEM PRIVADO OBTIDO PARA CADA NÍVEL DE BEM PÚBLICO E QUE SEJA CONSISTENTE COM A INEFICIÊNCIA INTRODUZIDA POR UM DADO SISTEMA TRIBUTÁRIO E CUSTOS DE OPERAÇÃO DO MESMO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r>
              <a:rPr lang="en-US" sz="2000" dirty="0" smtClean="0"/>
              <a:t>               </a:t>
            </a:r>
          </a:p>
          <a:p>
            <a:pPr>
              <a:buNone/>
            </a:pPr>
            <a:r>
              <a:rPr lang="en-US" sz="2000" dirty="0" smtClean="0"/>
              <a:t>                     A CURVA DE VIABILIDADE ECONÔMICA ESTÁ AQUÉM DA CURVA DE </a:t>
            </a:r>
          </a:p>
          <a:p>
            <a:pPr>
              <a:buNone/>
            </a:pPr>
            <a:r>
              <a:rPr lang="en-US" sz="2000" dirty="0" smtClean="0"/>
              <a:t>                     POSSIBILIDADE DE PRODUÇÃO DA ECONOMIA</a:t>
            </a:r>
          </a:p>
          <a:p>
            <a:endParaRPr lang="en-US" sz="2000" dirty="0" smtClean="0"/>
          </a:p>
          <a:p>
            <a:endParaRPr lang="pt-BR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u="sng" dirty="0" smtClean="0"/>
              <a:t>INCLINAÇÃO DA </a:t>
            </a:r>
            <a:r>
              <a:rPr lang="en-US" sz="2000" b="1" u="sng" dirty="0" err="1" smtClean="0"/>
              <a:t>C.V.Ec</a:t>
            </a:r>
            <a:r>
              <a:rPr lang="en-US" sz="2000" b="1" u="sng" dirty="0" smtClean="0"/>
              <a:t>.  =  TAXA ECONÔMICA DE TRANSFORMAÇÃO (</a:t>
            </a:r>
            <a:r>
              <a:rPr lang="en-US" sz="2000" b="1" u="sng" dirty="0" err="1" smtClean="0"/>
              <a:t>TEcT</a:t>
            </a:r>
            <a:r>
              <a:rPr lang="en-US" sz="2000" b="1" u="sng" dirty="0" smtClean="0"/>
              <a:t>)</a:t>
            </a:r>
            <a:r>
              <a:rPr lang="en-US" sz="2000" b="1" dirty="0" smtClean="0"/>
              <a:t>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b="1" u="sng" dirty="0" smtClean="0"/>
              <a:t>OBSERVE QUE</a:t>
            </a:r>
            <a:r>
              <a:rPr lang="en-US" sz="2000" dirty="0" smtClean="0"/>
              <a:t>, EM OPOSIÇÃO À </a:t>
            </a:r>
            <a:r>
              <a:rPr lang="en-US" sz="2000" b="1" dirty="0" smtClean="0"/>
              <a:t>“TMT”</a:t>
            </a:r>
            <a:r>
              <a:rPr lang="en-US" sz="2000" dirty="0" smtClean="0"/>
              <a:t> (INCLINAÇÃO DA C.P.P.), A QUAL É 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COMPLETAMENTE DETERMINADA PELA TECNOLOGIA, A </a:t>
            </a:r>
            <a:r>
              <a:rPr lang="en-US" sz="2000" b="1" dirty="0" smtClean="0"/>
              <a:t>“</a:t>
            </a:r>
            <a:r>
              <a:rPr lang="en-US" sz="2000" b="1" dirty="0" err="1" smtClean="0"/>
              <a:t>TEcT</a:t>
            </a:r>
            <a:r>
              <a:rPr lang="en-US" sz="2000" b="1" dirty="0" smtClean="0"/>
              <a:t>”</a:t>
            </a:r>
            <a:r>
              <a:rPr lang="en-US" sz="2000" dirty="0" smtClean="0"/>
              <a:t> LEVA EM CONTA OS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CUSTOS OPERACIONAIS E AS DISTORÇÕES INTRODUZIDAS PELO SISTEMA TRIBUTÁRIO E,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PORTANTO, PARA UM DADO NÍVEL DE BEM PÚBLICO TEREMOS QUE:  </a:t>
            </a:r>
            <a:r>
              <a:rPr lang="en-US" sz="2000" b="1" dirty="0" err="1" smtClean="0"/>
              <a:t>TEcT</a:t>
            </a:r>
            <a:r>
              <a:rPr lang="en-US" sz="2000" b="1" dirty="0" smtClean="0"/>
              <a:t>  &gt; TMT. 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NOVA CONDIÇÃO DE OFERTA PARETO EFICIENTE DE BENS PÚBLICOS (PUROS)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                        </a:t>
            </a:r>
            <a:r>
              <a:rPr lang="en-US" sz="2400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∑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TMS</a:t>
            </a:r>
            <a:r>
              <a:rPr lang="en-US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PÚB.,PRIV.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u="sng" dirty="0" smtClean="0"/>
              <a:t>EM CONSEQUÊNCIA DISSO, PARA DADA SOMA DE “TMS” DOS INDIVÍDUOS, A CURVA DE VIABILIDADE ECONÔMICA DETERMINA UM NÍVEL PARETO EFICIENTE DE GASTOS PÚBLICOS MENOR DO QUE AQUELE OBTIDO COM A CURVA DE POSSIBILIDADES DE PRODUÇÃO</a:t>
            </a:r>
            <a:r>
              <a:rPr lang="en-US" sz="2000" b="1" dirty="0" smtClean="0"/>
              <a:t>.</a:t>
            </a:r>
            <a:endParaRPr lang="pt-BR" sz="2200" b="1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619672" y="1267966"/>
            <a:ext cx="2304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771800" y="2420888"/>
            <a:ext cx="367240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860032" y="15567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C.P.P.</a:t>
            </a:r>
            <a:endParaRPr lang="pt-BR" b="1" dirty="0"/>
          </a:p>
        </p:txBody>
      </p:sp>
      <p:sp>
        <p:nvSpPr>
          <p:cNvPr id="9" name="Arco 8"/>
          <p:cNvSpPr/>
          <p:nvPr/>
        </p:nvSpPr>
        <p:spPr>
          <a:xfrm>
            <a:off x="467544" y="692696"/>
            <a:ext cx="4608512" cy="35283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Arco 9"/>
          <p:cNvSpPr/>
          <p:nvPr/>
        </p:nvSpPr>
        <p:spPr>
          <a:xfrm>
            <a:off x="1475656" y="692696"/>
            <a:ext cx="2664296" cy="3528392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3634112" y="1619508"/>
            <a:ext cx="79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C.V.Ec</a:t>
            </a:r>
            <a:r>
              <a:rPr lang="en-US" b="1" dirty="0" smtClean="0"/>
              <a:t>.</a:t>
            </a:r>
            <a:endParaRPr lang="pt-BR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076056" y="2420888"/>
            <a:ext cx="1297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BEM PÚBLICO</a:t>
            </a:r>
            <a:endParaRPr lang="pt-BR" sz="1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362119" y="620688"/>
            <a:ext cx="1409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BEM PRIVADO</a:t>
            </a:r>
            <a:endParaRPr lang="pt-BR" sz="1600" b="1" dirty="0"/>
          </a:p>
        </p:txBody>
      </p:sp>
      <p:cxnSp>
        <p:nvCxnSpPr>
          <p:cNvPr id="17" name="Conector reto 16"/>
          <p:cNvCxnSpPr/>
          <p:nvPr/>
        </p:nvCxnSpPr>
        <p:spPr>
          <a:xfrm rot="5400000">
            <a:off x="3743908" y="1808820"/>
            <a:ext cx="122413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>
            <a:off x="2843808" y="1700808"/>
            <a:ext cx="144016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4716016" y="620688"/>
            <a:ext cx="1781129" cy="461665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PARETO EFICIENTE (CPP)</a:t>
            </a:r>
            <a:r>
              <a:rPr lang="en-US" sz="1200" b="1" dirty="0" smtClean="0"/>
              <a:t>:</a:t>
            </a:r>
          </a:p>
          <a:p>
            <a:r>
              <a:rPr lang="en-US" sz="1200" b="1" dirty="0" smtClean="0"/>
              <a:t>TMT  =  ∑ TMS</a:t>
            </a:r>
            <a:endParaRPr lang="pt-BR" sz="12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351099" y="44624"/>
            <a:ext cx="1868973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u="sng" dirty="0" smtClean="0"/>
              <a:t>PARETO EFICIENTE (</a:t>
            </a:r>
            <a:r>
              <a:rPr lang="en-US" sz="1200" b="1" u="sng" dirty="0" err="1" smtClean="0"/>
              <a:t>CVEc</a:t>
            </a:r>
            <a:r>
              <a:rPr lang="en-US" sz="1200" b="1" u="sng" dirty="0" smtClean="0"/>
              <a:t>)</a:t>
            </a:r>
            <a:r>
              <a:rPr lang="en-US" sz="1200" b="1" dirty="0" smtClean="0"/>
              <a:t>:</a:t>
            </a:r>
          </a:p>
          <a:p>
            <a:r>
              <a:rPr lang="en-US" sz="1200" b="1" dirty="0" err="1" smtClean="0"/>
              <a:t>TEcT</a:t>
            </a:r>
            <a:r>
              <a:rPr lang="en-US" sz="1200" b="1" dirty="0" smtClean="0"/>
              <a:t>  = ∑ TMS</a:t>
            </a:r>
            <a:endParaRPr lang="pt-BR" sz="1200" b="1" dirty="0"/>
          </a:p>
        </p:txBody>
      </p:sp>
      <p:cxnSp>
        <p:nvCxnSpPr>
          <p:cNvPr id="29" name="Conector de seta reta 28"/>
          <p:cNvCxnSpPr>
            <a:stCxn id="20" idx="1"/>
          </p:cNvCxnSpPr>
          <p:nvPr/>
        </p:nvCxnSpPr>
        <p:spPr>
          <a:xfrm rot="10800000" flipV="1">
            <a:off x="4355976" y="851521"/>
            <a:ext cx="360040" cy="3028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rot="5400000">
            <a:off x="3631448" y="569469"/>
            <a:ext cx="474439" cy="4304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3131840" y="2420888"/>
            <a:ext cx="801566" cy="276999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G* (</a:t>
            </a:r>
            <a:r>
              <a:rPr lang="en-US" sz="1200" b="1" dirty="0" err="1" smtClean="0"/>
              <a:t>CVEc</a:t>
            </a:r>
            <a:r>
              <a:rPr lang="en-US" sz="1200" b="1" dirty="0" smtClean="0"/>
              <a:t>)</a:t>
            </a:r>
            <a:endParaRPr lang="pt-BR" sz="12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087191" y="2420888"/>
            <a:ext cx="700833" cy="276999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G*(CPP)</a:t>
            </a:r>
            <a:endParaRPr lang="pt-BR" sz="1200" b="1" dirty="0"/>
          </a:p>
        </p:txBody>
      </p:sp>
      <p:cxnSp>
        <p:nvCxnSpPr>
          <p:cNvPr id="6" name="Conector reto 5"/>
          <p:cNvCxnSpPr/>
          <p:nvPr/>
        </p:nvCxnSpPr>
        <p:spPr>
          <a:xfrm>
            <a:off x="3131840" y="548680"/>
            <a:ext cx="1080120" cy="963687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995936" y="836712"/>
            <a:ext cx="897757" cy="72008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 smtClean="0"/>
              <a:t>BENS PÚBLICOS E OFERTA DE BENS PÚBLICOS</a:t>
            </a:r>
          </a:p>
          <a:p>
            <a:endParaRPr lang="en-US" sz="2400" b="1" u="sng" dirty="0" smtClean="0"/>
          </a:p>
          <a:p>
            <a:r>
              <a:rPr lang="en-US" sz="2400" b="1" dirty="0" smtClean="0"/>
              <a:t>STIGLITZ,J.  -  ECONOMICS OF THE PUBLIC SECTOR, 3a. ED., </a:t>
            </a:r>
          </a:p>
          <a:p>
            <a:r>
              <a:rPr lang="en-US" sz="2400" b="1" dirty="0" smtClean="0"/>
              <a:t>                         CAP 6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ROSEN, H. – PUBLIC FINANCE, 7a.ED., CAP 4</a:t>
            </a:r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u="sng" dirty="0" smtClean="0"/>
              <a:t>PROVISÃO VOLUNTÁRIA DE BENS PÚBLICOS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VER: CAP. 15, SUBÍTEM 15.3 (Pg. 464-468)  EM:</a:t>
            </a:r>
          </a:p>
          <a:p>
            <a:endParaRPr lang="en-US" sz="2400" dirty="0" smtClean="0"/>
          </a:p>
          <a:p>
            <a:r>
              <a:rPr lang="en-US" sz="2400" dirty="0" smtClean="0"/>
              <a:t>    </a:t>
            </a:r>
            <a:r>
              <a:rPr lang="en-US" sz="2400" b="1" dirty="0" smtClean="0"/>
              <a:t>JACK HIRSHLEIFER E</a:t>
            </a:r>
          </a:p>
          <a:p>
            <a:r>
              <a:rPr lang="en-US" sz="2400" b="1" dirty="0" smtClean="0"/>
              <a:t>        AMIHAI GLAZER  -   PRICE THEORY AND APPLICATIONS,</a:t>
            </a:r>
          </a:p>
          <a:p>
            <a:r>
              <a:rPr lang="en-US" sz="2400" b="1" dirty="0" smtClean="0"/>
              <a:t>                                           5a.  Ed. (1992)</a:t>
            </a:r>
            <a:endParaRPr lang="pt-BR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IMPLICAÇÕES DA PROPRIEDADE DE NÃO EXCLUSÃO DO CONSUMO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77500" lnSpcReduction="20000"/>
          </a:bodyPr>
          <a:lstStyle/>
          <a:p>
            <a:r>
              <a:rPr lang="en-US" sz="2400" b="1" dirty="0" smtClean="0"/>
              <a:t>BENS PARA OS QUAIS NÃO É POSSÍVEL EXCLUIR UM INDIVÍDUO DE SEU CONSUMO, ENTÃO PARA QUALQUER INDIVÍDUO</a:t>
            </a:r>
            <a:r>
              <a:rPr lang="en-US" sz="2400" dirty="0" smtClean="0"/>
              <a:t>, UMA VEZ QUE ESSE BEM TENHA SIDO PRODUZIDO, IMPLICA NA POSSIBILIDADE (E OBTENÇÃO DE VANTAGEM) DO </a:t>
            </a:r>
            <a:r>
              <a:rPr lang="en-US" sz="2400" b="1" dirty="0" smtClean="0"/>
              <a:t>COMPORTAMENTO “FREE-RIDER</a:t>
            </a:r>
            <a:r>
              <a:rPr lang="en-US" sz="2400" b="1" dirty="0" smtClean="0"/>
              <a:t>”, </a:t>
            </a:r>
            <a:r>
              <a:rPr lang="en-US" sz="2400" dirty="0" smtClean="0"/>
              <a:t>O QUE </a:t>
            </a:r>
            <a:r>
              <a:rPr lang="en-US" sz="2400" dirty="0" smtClean="0"/>
              <a:t>LEVA AO NÃO FUNCIONAMENTO DO SISTEMA DE PREÇOS.</a:t>
            </a:r>
          </a:p>
          <a:p>
            <a:endParaRPr lang="en-US" sz="2400" dirty="0"/>
          </a:p>
          <a:p>
            <a:r>
              <a:rPr lang="en-US" sz="2400" b="1" dirty="0" smtClean="0"/>
              <a:t>A IMPOSSIBILIDADE DO RACIONAMENTO PELO SISTEMA DE PREÇOS  E A POSSIBILIDADE DO COMPORTAMENTO “FREE-RIDER”</a:t>
            </a:r>
            <a:r>
              <a:rPr lang="en-US" sz="2400" dirty="0" smtClean="0"/>
              <a:t>,  RESULTA QUE O </a:t>
            </a:r>
            <a:r>
              <a:rPr lang="en-US" sz="2400" b="1" dirty="0" smtClean="0"/>
              <a:t>SETOR PRIVADO</a:t>
            </a:r>
            <a:r>
              <a:rPr lang="en-US" sz="2400" dirty="0" smtClean="0"/>
              <a:t> ATUANDO DESCENTRALIZADAMENTE EM MERCADOS COMPETITIVOS </a:t>
            </a:r>
            <a:r>
              <a:rPr lang="en-US" sz="2400" b="1" dirty="0" smtClean="0"/>
              <a:t>NÃO GERARÁ O MONTANTE PARETO-EFICIENTE</a:t>
            </a:r>
            <a:r>
              <a:rPr lang="en-US" sz="2400" dirty="0" smtClean="0"/>
              <a:t> DE BENS PÚBLICOS.</a:t>
            </a:r>
          </a:p>
          <a:p>
            <a:endParaRPr lang="en-US" sz="2400" dirty="0"/>
          </a:p>
          <a:p>
            <a:r>
              <a:rPr lang="en-US" sz="2400" dirty="0" smtClean="0"/>
              <a:t>EM SUMA, </a:t>
            </a:r>
            <a:r>
              <a:rPr lang="en-US" sz="2400" b="1" dirty="0" smtClean="0"/>
              <a:t>OCORRE UMA FALHA DE MERCADO </a:t>
            </a:r>
            <a:r>
              <a:rPr lang="en-US" sz="2400" dirty="0" smtClean="0"/>
              <a:t>QUE REQUER A ATUAÇÃO DO GOVERNO PARA O SUPRIMENTO PARETO-EFICIENTE DESSE TIPO DE BEM NA SOCIEDADE. </a:t>
            </a:r>
          </a:p>
          <a:p>
            <a:endParaRPr lang="en-US" sz="2400" dirty="0"/>
          </a:p>
          <a:p>
            <a:r>
              <a:rPr lang="en-US" sz="2400" dirty="0" smtClean="0"/>
              <a:t>A ATUAÇÃO DO GOVERNO NA CORREÇÃO DESSA FALHA DE MERCADO GERA A POSSIBLIDADE (MAS NÃO NECESSARIAMENTE) DE MELHORA DE BEM-ESTAR SOCIAL PARETO-EFICIENTE (COMPARE OS PONTOS A e B SOBRE A C.P.U. COM BENS PÚBLICOS). PORTANTO, COMO UMA MELHORA SOCIAL PARETO-EFICIENTE É POSSÍVEL </a:t>
            </a:r>
            <a:r>
              <a:rPr lang="en-US" sz="2400" dirty="0" smtClean="0"/>
              <a:t>RESULTA SER</a:t>
            </a:r>
            <a:r>
              <a:rPr lang="en-US" sz="2400" dirty="0" smtClean="0"/>
              <a:t> </a:t>
            </a:r>
            <a:r>
              <a:rPr lang="en-US" sz="2400" dirty="0" smtClean="0"/>
              <a:t>DO INTERESSE DE TODOS  CONCORDAR COM A OBRIGAÇÃO DO PAGAMENTO DE TRIBUTOS PARA POSSIBILITAR AO GOVERNO O PROVIMENTO DE BENS PÚBLICOS.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69360"/>
          </a:xfrm>
        </p:spPr>
        <p:txBody>
          <a:bodyPr>
            <a:normAutofit/>
          </a:bodyPr>
          <a:lstStyle/>
          <a:p>
            <a:pPr lvl="8" algn="ctr">
              <a:buNone/>
            </a:pPr>
            <a:endParaRPr lang="en-US" sz="12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HÁ BENS (PÚBLICOS) PARA OS QUAIS É IMPOSSÍVEL EXCLUIR UM INDIVÍDUO DO SEU CONSUMO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           EX.: DEFESA NACIONAL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u="sng" dirty="0" smtClean="0"/>
              <a:t>HÁ BENS (“PÚBLICOS”) PARA OS QUAIS A EXCLUSÃO É POSSÍVEL, ENTRETANTO, A EXCLUSÃO É MUITO CUSTOSA (</a:t>
            </a:r>
            <a:r>
              <a:rPr lang="en-US" sz="2400" u="sng" dirty="0" err="1" smtClean="0"/>
              <a:t>CMg</a:t>
            </a:r>
            <a:r>
              <a:rPr lang="en-US" sz="2400" u="sng" dirty="0" smtClean="0"/>
              <a:t> DA EXCLUSÃO MUITO ELEVADO)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       EX.: PARQUE  </a:t>
            </a:r>
          </a:p>
          <a:p>
            <a:pPr>
              <a:buNone/>
            </a:pPr>
            <a:endParaRPr lang="en-US" sz="2400" dirty="0"/>
          </a:p>
          <a:p>
            <a:endParaRPr lang="en-US" sz="2400" dirty="0" smtClean="0"/>
          </a:p>
          <a:p>
            <a:endParaRPr lang="pt-BR" sz="24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726890" y="1232756"/>
            <a:ext cx="2233042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843808" y="2348880"/>
            <a:ext cx="302433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932040" y="1484784"/>
            <a:ext cx="1080120" cy="61555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C.P.U.</a:t>
            </a:r>
            <a:r>
              <a:rPr lang="en-US" sz="1100" b="1" dirty="0" smtClean="0"/>
              <a:t> </a:t>
            </a:r>
            <a:r>
              <a:rPr lang="en-US" sz="1000" b="1" dirty="0" smtClean="0"/>
              <a:t>COM BENS PÚBLICOS PELO GOVERNO</a:t>
            </a:r>
            <a:endParaRPr lang="pt-BR" sz="1000" b="1" dirty="0"/>
          </a:p>
        </p:txBody>
      </p:sp>
      <p:sp>
        <p:nvSpPr>
          <p:cNvPr id="9" name="Arco 8"/>
          <p:cNvSpPr/>
          <p:nvPr/>
        </p:nvSpPr>
        <p:spPr>
          <a:xfrm>
            <a:off x="1691680" y="1340768"/>
            <a:ext cx="2304256" cy="194421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Arco 12"/>
          <p:cNvSpPr/>
          <p:nvPr/>
        </p:nvSpPr>
        <p:spPr>
          <a:xfrm>
            <a:off x="1187624" y="620688"/>
            <a:ext cx="3384376" cy="338437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491880" y="1340768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E</a:t>
            </a:r>
            <a:endParaRPr lang="pt-BR" sz="12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059832" y="404664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</a:t>
            </a:r>
            <a:endParaRPr lang="pt-BR" sz="12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923928" y="836712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B</a:t>
            </a:r>
            <a:endParaRPr lang="pt-BR" sz="1200" b="1" dirty="0"/>
          </a:p>
        </p:txBody>
      </p:sp>
      <p:cxnSp>
        <p:nvCxnSpPr>
          <p:cNvPr id="18" name="Conector reto 17"/>
          <p:cNvCxnSpPr/>
          <p:nvPr/>
        </p:nvCxnSpPr>
        <p:spPr>
          <a:xfrm rot="10800000">
            <a:off x="3563888" y="764704"/>
            <a:ext cx="0" cy="78657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3563888" y="1556792"/>
            <a:ext cx="7920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1041966" y="1455167"/>
            <a:ext cx="1657826" cy="46166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C.P.U.</a:t>
            </a:r>
            <a:r>
              <a:rPr lang="en-US" sz="1000" b="1" dirty="0" smtClean="0"/>
              <a:t> SEM PROVISÃO </a:t>
            </a:r>
          </a:p>
          <a:p>
            <a:r>
              <a:rPr lang="en-US" sz="1000" b="1" dirty="0" smtClean="0"/>
              <a:t> BENS PÚBLICOS PELO GOV.</a:t>
            </a:r>
            <a:endParaRPr lang="pt-BR" sz="1000" b="1" dirty="0"/>
          </a:p>
        </p:txBody>
      </p:sp>
      <p:cxnSp>
        <p:nvCxnSpPr>
          <p:cNvPr id="24" name="Conector de seta reta 23"/>
          <p:cNvCxnSpPr>
            <a:stCxn id="7" idx="1"/>
          </p:cNvCxnSpPr>
          <p:nvPr/>
        </p:nvCxnSpPr>
        <p:spPr>
          <a:xfrm rot="10800000" flipV="1">
            <a:off x="4572000" y="1792561"/>
            <a:ext cx="360040" cy="522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2699792" y="1412776"/>
            <a:ext cx="36004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PROPRIEDADE 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NÃO RIVALIDADE NO CONSUMO</a:t>
            </a:r>
            <a:endParaRPr lang="pt-BR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64704"/>
            <a:ext cx="9108504" cy="6093296"/>
          </a:xfrm>
        </p:spPr>
        <p:txBody>
          <a:bodyPr>
            <a:normAutofit fontScale="62500" lnSpcReduction="20000"/>
          </a:bodyPr>
          <a:lstStyle/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 VEZ QUE O CONSUMO DE UMA UNIDADE DE DETERMINADO BEM NÃO EXCLUI  O CONSUMO DESSA UNIDADE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 POR QUALQUER OUTRO INDIVÍDUO, OU SEJA NÃO REDUZ O MONTANTE DISPONÍVEL A OUTRO INDIVÍDUO, ENTÃO DO PONTO DE VISTA SOCIAL NÃO É DESEJÁVEL QUE O CONSUMO DESSE BEM SEJA RACIONADO ENTRE OS INDIVÍDUOS.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              POIS, QUANTO MAIOR O NÚMERO DE INDIVÍDUOS QUE CONSOMEM DE UM DADO CONJUNTO DE </a:t>
            </a:r>
          </a:p>
          <a:p>
            <a:pPr>
              <a:buNone/>
            </a:pPr>
            <a:r>
              <a:rPr lang="en-US" sz="2400" dirty="0" smtClean="0"/>
              <a:t>                  UNIDADES DESSE BEM, TANTO MAIOR SERÁ  O BEM-ESTAR SOCIAL.  </a:t>
            </a:r>
          </a:p>
          <a:p>
            <a:endParaRPr lang="en-US" sz="2400" dirty="0"/>
          </a:p>
          <a:p>
            <a:r>
              <a:rPr lang="en-US" sz="2400" dirty="0" smtClean="0"/>
              <a:t>           </a:t>
            </a:r>
            <a:r>
              <a:rPr lang="en-US" sz="2400" u="sng" dirty="0" smtClean="0"/>
              <a:t>PARA ESSE TIPO DE BEM</a:t>
            </a:r>
            <a:r>
              <a:rPr lang="en-US" sz="2400" dirty="0" smtClean="0"/>
              <a:t>, DADO QUE HOUVE A PRODUÇÃO DO BEM, </a:t>
            </a:r>
            <a:r>
              <a:rPr lang="en-US" sz="2400" dirty="0"/>
              <a:t>DO PONTO DE VISTA </a:t>
            </a:r>
            <a:r>
              <a:rPr lang="en-US" sz="2400" dirty="0" smtClean="0"/>
              <a:t>ECONÔMICO 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O CUSTO MARGINAL DE OFERTA DE UMA UNIDADE DO BEM A UM INDIVÍDUO ADICIONAL É ZERO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IMPORTANTE DISTINGUIR O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PRODUZIR O BEM DO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UM INDIVÍDUO ADICIONAL DESFRUTAR DESSE BEM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O </a:t>
            </a:r>
            <a:r>
              <a:rPr lang="en-US" sz="2400" dirty="0" err="1" smtClean="0"/>
              <a:t>CMg</a:t>
            </a:r>
            <a:r>
              <a:rPr lang="en-US" sz="2400" dirty="0" smtClean="0"/>
              <a:t> DE CONSTRUIR MAIS  “FARÓIS” É POSITIVO E CRESCENTE, MAS NÃO CUSTA NADA PARA UM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NAVIO ADICIONAL DE FAZER USO (DESFRUTAR) DOS SERVIÇOS DO FAROL.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                 UMA FORÇA MILITAR QUE PROTEGE UM PAÍS, ISTO É, ELA PROTEGE A TODOS INDIVÍDUOS NESSA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SOCIEDADE; OS CUSTOS DE DEFESA NACIONAL NÃO SÃO AFETADOS PELO “BEBÊ”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ADICIONAL QUE NASCE OU PELO INDIVÍDUO ADICIONAL QUE IMIGRA.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CASO DOS BENS PRIVADOS, O CONSUMO DE UMA UNIDADE DE UM BEM PRIVADO EXCLUI  A POSSIBILIDADE DE CONSUMO POR OUTRÉM DESSA  MESMA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UNIDADE. OU SEJA, HÁ RIVALIDADE NO CONSUMO (EX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 UMA LARANJA)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9108504" cy="5577483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PARA OS BENS PÚBLICOS PUROS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r>
              <a:rPr lang="en-US" sz="2400" dirty="0" smtClean="0"/>
              <a:t>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VERIFICA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EXCLUSÃO, OU SEJA, 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</a:t>
            </a: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EXCLUSÃO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SEU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CONSUMO ENTRE OS INDIVÍDUOS NÃO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</a:t>
            </a: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POSSÍVEL.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b="1" dirty="0" smtClean="0"/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VERIFICA A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RIVALIDADE NO CONSUMO E,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PORTANTO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NÃO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DESEJÁVEL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RACIONAR SEU CONSUMO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INDIVÍDUOS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 PÚBLICOS NÃO PUROS: DOS BENS “P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BLICOS” TAMBÉM FORNECIDOS PELO SETOR PRIVADO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64096"/>
            <a:ext cx="9036496" cy="6021288"/>
          </a:xfrm>
        </p:spPr>
        <p:txBody>
          <a:bodyPr>
            <a:normAutofit fontScale="77500" lnSpcReduction="20000"/>
          </a:bodyPr>
          <a:lstStyle/>
          <a:p>
            <a:r>
              <a:rPr lang="en-US" sz="2000" b="1" dirty="0" smtClean="0"/>
              <a:t>MUITOS BENS TEM UMA OU OUTRA DAS DUAS PROPRIEDADES DE BENS PÚBLICOS EM GRAUS VARIADOS.</a:t>
            </a:r>
            <a:r>
              <a:rPr lang="en-US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DIZ-SE QUE CERTO BEM É UM BEM PÚBLICO NÃO PURO QUANDO NÃO HÁ RIVALIDADE NO SEU CONSUMO, MAS A EXCLUSÃO DE SEU CONSUMO É POSSÍVEL</a:t>
            </a:r>
            <a:r>
              <a:rPr lang="en-US" sz="2000" b="1" dirty="0"/>
              <a:t>. </a:t>
            </a:r>
            <a:r>
              <a:rPr lang="en-US" sz="2000" dirty="0"/>
              <a:t>ESSA CLASSE DE BENS (BENS PÚBLICOS NÃO PUROS) É PASSÍVEL DE SER OBJETO DE PRODUÇÃO PRIVADA, PORQUE APRESENTA A POSSIBILIDADE DE EXCLUSÃO DE SEU CONSUMO, OU SEJA, É POSSÍVEL O RACIONAMENTO DESSES BENS ENTRE OS INDIVÍDUOS PELO SISTEMA DE PREÇOS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 </a:t>
            </a:r>
            <a:r>
              <a:rPr lang="en-US" sz="2000" u="sng" dirty="0" smtClean="0"/>
              <a:t>PARA ALGUNS DESSES BENS</a:t>
            </a:r>
            <a:r>
              <a:rPr lang="en-US" sz="2000" dirty="0" smtClean="0"/>
              <a:t>, </a:t>
            </a:r>
            <a:r>
              <a:rPr lang="en-US" sz="2000" b="1" dirty="0" smtClean="0"/>
              <a:t>A EXCLUSÃO PODE SER POSSÍVEL, MAS NÃO </a:t>
            </a:r>
          </a:p>
          <a:p>
            <a:pPr>
              <a:buNone/>
            </a:pPr>
            <a:r>
              <a:rPr lang="en-US" sz="2000" b="1" dirty="0" smtClean="0"/>
              <a:t>                      DESEJÁVEL: É O CASO QUANDO NÃO OCORRE RIVALIDADE NO CONSUMO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UM EXEMPLO DESTE CASO É O DE UMA AVENIDA OU DE UMA PONTE NÃO </a:t>
            </a:r>
          </a:p>
          <a:p>
            <a:pPr>
              <a:buNone/>
            </a:pPr>
            <a:r>
              <a:rPr lang="en-US" sz="2000" dirty="0" smtClean="0"/>
              <a:t>                      CONGESTIONADA, CUJA EXCLUSÃO PODE SER EFETUADA MEDIANTE </a:t>
            </a:r>
          </a:p>
          <a:p>
            <a:pPr>
              <a:buNone/>
            </a:pPr>
            <a:r>
              <a:rPr lang="en-US" sz="2000" dirty="0" smtClean="0"/>
              <a:t>                      INSTALAÇÃO DE UM PEDÁGIO, MAS NÃO HÁ RIVALIDADE NO CONSUMO.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b="1" dirty="0" smtClean="0"/>
              <a:t> #</a:t>
            </a:r>
            <a:r>
              <a:rPr lang="en-US" sz="2000" dirty="0" smtClean="0"/>
              <a:t>  </a:t>
            </a:r>
            <a:r>
              <a:rPr lang="en-US" sz="2000" u="sng" dirty="0" smtClean="0"/>
              <a:t>EM OUTROS CASOS</a:t>
            </a:r>
            <a:r>
              <a:rPr lang="en-US" sz="2000" dirty="0" smtClean="0"/>
              <a:t>, </a:t>
            </a:r>
            <a:r>
              <a:rPr lang="en-US" sz="2000" b="1" dirty="0" smtClean="0"/>
              <a:t>A EXCLUSÃO PODE SER POSSÍVEL MAS </a:t>
            </a:r>
          </a:p>
          <a:p>
            <a:pPr>
              <a:buNone/>
            </a:pPr>
            <a:r>
              <a:rPr lang="en-US" sz="2000" b="1" dirty="0" smtClean="0"/>
              <a:t>                      EVENTUALMENTE É MUITO CUSTOSA, MAS HÁ RIVALIDADE NO CONSUMO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EXEMPLOS DESSE TIPO DE BEM (PRIVADO), OS QUAIS  SÃO TAMBÉM OFERTADOS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PELO SETOR PÚBLICO PORQUE A OFERTA PRIVADA É INSUFICIENTE (NÃO-ÓTIMA),  OCORRE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NO CASO DE SERVIÇOS DE PARQUE PÚBLICO, NO FORNECIMENTO DE ÁGUA POTÁVEL, ETC…</a:t>
            </a:r>
          </a:p>
          <a:p>
            <a:endParaRPr lang="en-US" sz="2000" dirty="0" smtClean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SUMA, O CASO DE BENS PÚBLICOS NÃO PUROS E QUE PODEM SER OBJETO DE PRODUÇÃO PRIVADA, CONSISTE DAQUELA CLASSE DE BENS CUJA EXCLUSÃO É POSSÍVEL, MAS NÃO DESEJÁVEL, PORQUE O CUSTO MARGINAL DE UTILIZAÇÃO É PRÓXIMO DE ZERO (ISTO É,</a:t>
            </a:r>
            <a:r>
              <a:rPr lang="en-US" sz="2000" b="1" dirty="0" smtClean="0"/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“NÃO 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RIVALIDADE NO CONSUMO”),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DAQUELES BENS CUJO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RACIONAMENTO DE SEU CONSUMO ENTRE OS INDIVÍDUOS SOMENTE PODE SER EFETUADA COM CUSTO SIGNIFICATIVO, E EM ALGUNS CASOS COM CUSTOS MUITO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ELEVADOS, EMBORA SEJAM BENS QUE PODEM APRESENTAR RIVALIDADE NO CONSUMO.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8580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FATO DE QUE A EXCLUSÃO DE CERTOS BENS SEJA POSSÍVEL E, SIMULTANEAMENTE, NÃO HAJA RIVALIDADE NO SEU CONSUMO, IMPLICA QUE DO PONTO DE VISTA SOCIAL NÃO É DESEJÁVEL O RACIONAMENTO DE SEU USO (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USO = 0).</a:t>
            </a:r>
          </a:p>
          <a:p>
            <a:endParaRPr lang="en-US" sz="1600" dirty="0" smtClean="0"/>
          </a:p>
          <a:p>
            <a:r>
              <a:rPr lang="en-US" sz="1600" dirty="0" smtClean="0"/>
              <a:t>QUANDO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HÁ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USO</a:t>
            </a:r>
            <a:r>
              <a:rPr lang="en-US" sz="1600" b="1" dirty="0" smtClean="0"/>
              <a:t> </a:t>
            </a:r>
            <a:r>
              <a:rPr lang="en-US" sz="1600" dirty="0" smtClean="0"/>
              <a:t>POR UM INDIVÍDUO ADICIONAL, ENTÃO DO PONTO DE VISTA SOCIAL </a:t>
            </a:r>
            <a:r>
              <a:rPr lang="en-US" sz="1600" b="1" dirty="0" smtClean="0"/>
              <a:t>O CONSUMO DO MESMO DEVERIA SER O MÁXIMO DESEJADO PELOS INDIVÍDUO</a:t>
            </a:r>
            <a:r>
              <a:rPr lang="en-US" sz="1600" dirty="0" smtClean="0"/>
              <a:t>S NA SOCIEDADE  (</a:t>
            </a:r>
            <a:r>
              <a:rPr lang="en-US" sz="1600" u="sng" dirty="0" smtClean="0"/>
              <a:t>O </a:t>
            </a:r>
            <a:r>
              <a:rPr lang="en-US" sz="1600" u="sng" dirty="0" smtClean="0"/>
              <a:t>CONSUMO MÁXIMO OCORRE QUANDO </a:t>
            </a:r>
            <a:r>
              <a:rPr lang="en-US" sz="1600" u="sng" dirty="0" err="1" smtClean="0"/>
              <a:t>BMg</a:t>
            </a:r>
            <a:r>
              <a:rPr lang="en-US" sz="1600" u="sng" dirty="0" smtClean="0"/>
              <a:t> PRIVADO = 0 = </a:t>
            </a:r>
            <a:r>
              <a:rPr lang="en-US" sz="1600" u="sng" dirty="0" err="1" smtClean="0"/>
              <a:t>BMgSOCIAL</a:t>
            </a:r>
            <a:r>
              <a:rPr lang="en-US" sz="1600" dirty="0" smtClean="0"/>
              <a:t>).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ENTANTO, SE O SETOR PRIVADO FORNECER ESSE BEM (O QUE É POSSÍVEL, POIS HÁ POSSIBILIDADE DE EXCLUSÃO), ENTÃO O RACIONAMENTO DE SEU USO IMPOSTO PELO SETOR PRIVADO NA PRECIFICAÇÃO DO CONSUMO DO MESMO, VISANDO COBRIR OS CUSTOS DE PRODUÇÃO PRIVADOS, RESULTA QUE O USO DESSE BEM PELOS INDIVÍDUOS SOMENTE SERÁ EFETUADO ATÉ O PONTO EM QUE O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PRIVADO = </a:t>
            </a:r>
            <a:r>
              <a:rPr 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PRIVADO = PREÇO.  OU SEJA, O USO DESSE BEM PELOS INDIVÍDUOS SERÁ SUB-ÓTIMO DO PONTO DE VISTA SOCIAL.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000" dirty="0" smtClean="0"/>
          </a:p>
          <a:p>
            <a:endParaRPr lang="pt-BR" sz="2000" dirty="0"/>
          </a:p>
        </p:txBody>
      </p:sp>
      <p:cxnSp>
        <p:nvCxnSpPr>
          <p:cNvPr id="10" name="Conector de seta reta 9"/>
          <p:cNvCxnSpPr/>
          <p:nvPr/>
        </p:nvCxnSpPr>
        <p:spPr>
          <a:xfrm rot="16200000" flipV="1">
            <a:off x="1511660" y="4905164"/>
            <a:ext cx="2448272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V="1">
            <a:off x="2771800" y="6093296"/>
            <a:ext cx="39604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3419872" y="3933056"/>
            <a:ext cx="1512168" cy="553998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DEMANDA POR TRAVESSIA DA PONTE: </a:t>
            </a:r>
          </a:p>
          <a:p>
            <a:r>
              <a:rPr lang="en-US" sz="1000" b="1" dirty="0" err="1" smtClean="0"/>
              <a:t>BMg</a:t>
            </a:r>
            <a:r>
              <a:rPr lang="en-US" sz="1000" b="1" dirty="0" smtClean="0"/>
              <a:t> PRIVADO = SOCIAL</a:t>
            </a:r>
            <a:endParaRPr lang="pt-BR" sz="10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5508104" y="5117122"/>
            <a:ext cx="1224136" cy="400110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CAPACIDADE DA PONTE</a:t>
            </a:r>
            <a:endParaRPr lang="pt-BR" sz="1000" b="1" dirty="0"/>
          </a:p>
        </p:txBody>
      </p:sp>
      <p:cxnSp>
        <p:nvCxnSpPr>
          <p:cNvPr id="16" name="Conector reto 15"/>
          <p:cNvCxnSpPr/>
          <p:nvPr/>
        </p:nvCxnSpPr>
        <p:spPr>
          <a:xfrm rot="16200000" flipH="1">
            <a:off x="2699792" y="4077072"/>
            <a:ext cx="2088232" cy="2088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771800" y="4941168"/>
            <a:ext cx="7920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rot="16200000" flipH="1">
            <a:off x="2987824" y="5517233"/>
            <a:ext cx="1224136" cy="7200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16200000" flipV="1">
            <a:off x="3995936" y="4797152"/>
            <a:ext cx="252028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4139952" y="4725144"/>
            <a:ext cx="936104" cy="40011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PERDA DE BEM-ESTAR</a:t>
            </a:r>
            <a:endParaRPr lang="pt-BR" sz="10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5542745" y="6135107"/>
            <a:ext cx="1213794" cy="24622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N0. DE TRAVESSIAS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1915603" y="3861048"/>
            <a:ext cx="784189" cy="400110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PREÇO</a:t>
            </a:r>
          </a:p>
          <a:p>
            <a:r>
              <a:rPr lang="en-US" sz="1000" b="1" dirty="0" smtClean="0"/>
              <a:t> (PEDÁGIO)</a:t>
            </a:r>
            <a:endParaRPr lang="pt-BR" sz="10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411760" y="4838963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P*</a:t>
            </a:r>
            <a:endParaRPr lang="pt-BR" sz="10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3491880" y="6165304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Q*</a:t>
            </a:r>
            <a:endParaRPr lang="pt-BR" sz="10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4558092" y="6135107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30000" dirty="0" smtClean="0"/>
              <a:t>MÁX</a:t>
            </a:r>
            <a:endParaRPr lang="pt-BR" sz="1000" b="1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094208" y="6135107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30000" dirty="0" smtClean="0"/>
              <a:t>CAP</a:t>
            </a:r>
            <a:endParaRPr lang="pt-BR" sz="1000" b="1" dirty="0"/>
          </a:p>
        </p:txBody>
      </p:sp>
      <p:cxnSp>
        <p:nvCxnSpPr>
          <p:cNvPr id="38" name="Conector de seta reta 37"/>
          <p:cNvCxnSpPr/>
          <p:nvPr/>
        </p:nvCxnSpPr>
        <p:spPr>
          <a:xfrm rot="5400000">
            <a:off x="3059832" y="4149080"/>
            <a:ext cx="288032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5400000">
            <a:off x="3923928" y="5157192"/>
            <a:ext cx="576064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>
            <a:stCxn id="14" idx="2"/>
          </p:cNvCxnSpPr>
          <p:nvPr/>
        </p:nvCxnSpPr>
        <p:spPr>
          <a:xfrm rot="5400000">
            <a:off x="5418094" y="5391218"/>
            <a:ext cx="576064" cy="8280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6372200" y="3933056"/>
            <a:ext cx="1944216" cy="55399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PERDA DE BEM-ESTAR </a:t>
            </a:r>
            <a:r>
              <a:rPr lang="en-US" sz="1000" b="1" dirty="0" smtClean="0"/>
              <a:t>    =   TRIÂNGULO DE PESO MORTO = P*(Q</a:t>
            </a:r>
            <a:r>
              <a:rPr lang="en-US" sz="1000" b="1" baseline="30000" dirty="0" smtClean="0"/>
              <a:t>MÁX</a:t>
            </a:r>
            <a:r>
              <a:rPr lang="en-US" sz="1000" b="1" dirty="0" smtClean="0"/>
              <a:t>  -  Q* )/2</a:t>
            </a:r>
            <a:endParaRPr lang="pt-BR" sz="1000" b="1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755576" y="5364505"/>
            <a:ext cx="1800200" cy="58477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POR HIPÓTESE O </a:t>
            </a:r>
            <a:r>
              <a:rPr lang="en-US" sz="1000" b="1" dirty="0" err="1" smtClean="0"/>
              <a:t>CMg</a:t>
            </a:r>
            <a:r>
              <a:rPr lang="en-US" sz="1000" b="1" dirty="0" smtClean="0"/>
              <a:t> DE USO</a:t>
            </a:r>
          </a:p>
          <a:p>
            <a:r>
              <a:rPr lang="en-US" sz="1000" b="1" dirty="0" smtClean="0"/>
              <a:t>                        </a:t>
            </a:r>
            <a:r>
              <a:rPr lang="en-US" sz="1200" b="1" dirty="0" smtClean="0"/>
              <a:t>=</a:t>
            </a:r>
          </a:p>
          <a:p>
            <a:r>
              <a:rPr lang="en-US" sz="1000" b="1" dirty="0" smtClean="0"/>
              <a:t> </a:t>
            </a:r>
            <a:r>
              <a:rPr lang="en-US" sz="1000" b="1" dirty="0" err="1" smtClean="0"/>
              <a:t>CMg</a:t>
            </a:r>
            <a:r>
              <a:rPr lang="en-US" sz="1000" b="1" dirty="0" smtClean="0"/>
              <a:t> SOCIAL   É ZERO</a:t>
            </a:r>
            <a:endParaRPr lang="pt-BR" sz="1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CERTOS OUTROS TIPOS DE BENS A EXCLUSÃO É POSSÍVEL, ENTRETANTO A MESMA É MUITO CUSTOSA.  NESTE CASO, SE OS CUSTOS DE IMPLEMENTAÇÃO DO SISTEMA DE PREÇOS (“CUSTOS DE TRANSAÇÃO”) FOREM MUITO ELEVADOS, ENTÃO, MESMO QUE HAJA ALGUM CUSTO MARGINAL ASSOCIADO COM O USO ADICIONAL DESSE BEM, PODE SER SOCIALMENTE MAIS EFICIENTE SIMPLESMENTE PROVÊ-LO PUBLICAMENTE E FINANCIA-LO POR TRIBUTAÇÃO GERAL.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1600" dirty="0" smtClean="0"/>
          </a:p>
          <a:p>
            <a:r>
              <a:rPr lang="en-US" sz="1600" u="sng" dirty="0" smtClean="0"/>
              <a:t>PARA SE DECIDIR  SE O BEM DEVE SER PROVIDO PUBLICAMENTE (LIVRE) PRECISAMOS COMPARAR AS POUPANÇAS NOS CUSTOS DE TRANSAÇÃO MAIS O GANHO DE AUMENTO DE CONSUMO DE Q</a:t>
            </a:r>
            <a:r>
              <a:rPr lang="en-US" sz="1600" u="sng" baseline="-25000" dirty="0" smtClean="0"/>
              <a:t>C</a:t>
            </a:r>
            <a:r>
              <a:rPr lang="en-US" sz="1600" u="sng" dirty="0" smtClean="0"/>
              <a:t> PARA Q</a:t>
            </a:r>
            <a:r>
              <a:rPr lang="en-US" sz="1600" u="sng" baseline="-25000" dirty="0" smtClean="0"/>
              <a:t>E</a:t>
            </a:r>
            <a:r>
              <a:rPr lang="en-US" sz="1600" u="sng" dirty="0" smtClean="0"/>
              <a:t> , COM A PERDA POR EXCESSO DE CONSUMO MAIS AS PERDAS DAS DISTORÇÕES CRIADAS PELA TRIBUTAÇÃO UTILIZADA PARA FINANCIAR A PROVISÃO PÚBLICA DESSE BEM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dirty="0" smtClean="0"/>
              <a:t>               P.EX.: # OS ELEVADOS CUSTOS DE TRANSAÇÃO DE MERCADOS PRIVADOS EM PROVER</a:t>
            </a:r>
          </a:p>
          <a:p>
            <a:r>
              <a:rPr lang="en-US" sz="1600" dirty="0" smtClean="0"/>
              <a:t>                             SEGUROS TEM SIDO UM DOS ARGUMENTOS PARA A PROVISÃO PÚBLICA DE SEGUROS.</a:t>
            </a:r>
          </a:p>
          <a:p>
            <a:r>
              <a:rPr lang="en-US" sz="1600" dirty="0" smtClean="0"/>
              <a:t>                         #  ATIVIDADE DE GERAÇÃO DE P&amp;D  (INOVAÇÃO TECNOLÓGICA E DE PRODUTO) INSUFICIENTE </a:t>
            </a:r>
          </a:p>
          <a:p>
            <a:pPr>
              <a:buNone/>
            </a:pPr>
            <a:r>
              <a:rPr lang="en-US" sz="1600" dirty="0" smtClean="0"/>
              <a:t>                                      PELO SETOR PRIVADO.</a:t>
            </a:r>
            <a:endParaRPr lang="pt-BR" sz="16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1439652" y="2960154"/>
            <a:ext cx="28083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843808" y="4365104"/>
            <a:ext cx="345638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915816" y="2996952"/>
            <a:ext cx="864096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CUSTOS DE TRANSAÇÃO</a:t>
            </a:r>
            <a:endParaRPr lang="pt-BR" sz="1000" b="1" dirty="0"/>
          </a:p>
        </p:txBody>
      </p:sp>
      <p:cxnSp>
        <p:nvCxnSpPr>
          <p:cNvPr id="10" name="Conector reto 9"/>
          <p:cNvCxnSpPr/>
          <p:nvPr/>
        </p:nvCxnSpPr>
        <p:spPr>
          <a:xfrm>
            <a:off x="2843808" y="1844824"/>
            <a:ext cx="2880320" cy="25202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843808" y="3501008"/>
            <a:ext cx="32403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2843808" y="2780928"/>
            <a:ext cx="108012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3131840" y="3573016"/>
            <a:ext cx="158417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2944427" y="3717032"/>
            <a:ext cx="835485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CUSTOS DE</a:t>
            </a:r>
          </a:p>
          <a:p>
            <a:r>
              <a:rPr lang="en-US" sz="1000" b="1" dirty="0" smtClean="0"/>
              <a:t> PRODUÇÃO</a:t>
            </a:r>
            <a:endParaRPr lang="pt-BR" sz="10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15616" y="3356991"/>
            <a:ext cx="1667444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err="1" smtClean="0"/>
              <a:t>CMg</a:t>
            </a:r>
            <a:r>
              <a:rPr lang="en-US" sz="1000" b="1" dirty="0" smtClean="0"/>
              <a:t>  PRIVADO = SOCIAL = C</a:t>
            </a:r>
            <a:endParaRPr lang="pt-BR" sz="1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2526092" y="2636912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P*</a:t>
            </a:r>
            <a:endParaRPr lang="pt-BR" sz="10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750228" y="4365104"/>
            <a:ext cx="3177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C</a:t>
            </a:r>
            <a:endParaRPr lang="pt-BR" sz="1000" b="1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4572000" y="4365104"/>
            <a:ext cx="3209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/>
              <a:t>Q</a:t>
            </a:r>
            <a:r>
              <a:rPr lang="en-US" sz="1050" b="1" baseline="-25000" dirty="0" smtClean="0"/>
              <a:t>E</a:t>
            </a:r>
            <a:endParaRPr lang="pt-BR" sz="1050" b="1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5508104" y="436510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Q</a:t>
            </a:r>
            <a:r>
              <a:rPr lang="en-US" sz="1000" b="1" baseline="-25000" dirty="0" smtClean="0"/>
              <a:t>MÁX</a:t>
            </a:r>
            <a:endParaRPr lang="pt-BR" sz="1000" b="1" dirty="0"/>
          </a:p>
        </p:txBody>
      </p:sp>
      <p:cxnSp>
        <p:nvCxnSpPr>
          <p:cNvPr id="25" name="Conector reto 24"/>
          <p:cNvCxnSpPr/>
          <p:nvPr/>
        </p:nvCxnSpPr>
        <p:spPr>
          <a:xfrm rot="5400000">
            <a:off x="4283968" y="3933056"/>
            <a:ext cx="864096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rot="16200000" flipV="1">
            <a:off x="5295557" y="3929580"/>
            <a:ext cx="864096" cy="69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6121506" y="3645024"/>
            <a:ext cx="1694695" cy="55399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PERDA DE BEM-ESTAR</a:t>
            </a:r>
          </a:p>
          <a:p>
            <a:r>
              <a:rPr lang="en-US" sz="1000" b="1" dirty="0" smtClean="0"/>
              <a:t>POR EXCESSO DE CONSUMO</a:t>
            </a:r>
          </a:p>
          <a:p>
            <a:r>
              <a:rPr lang="en-US" sz="1000" b="1" dirty="0" smtClean="0"/>
              <a:t> COM OFERTA LIVRE</a:t>
            </a:r>
            <a:endParaRPr lang="pt-BR" sz="1000" b="1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923928" y="2276872"/>
            <a:ext cx="1446230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GANHO DE BEM-ESTAR </a:t>
            </a:r>
          </a:p>
          <a:p>
            <a:r>
              <a:rPr lang="en-US" sz="1000" b="1" dirty="0" smtClean="0"/>
              <a:t>COM OFERTA LIVRE</a:t>
            </a:r>
            <a:endParaRPr lang="pt-BR" sz="1000" b="1" dirty="0"/>
          </a:p>
        </p:txBody>
      </p:sp>
      <p:cxnSp>
        <p:nvCxnSpPr>
          <p:cNvPr id="31" name="Conector de seta reta 30"/>
          <p:cNvCxnSpPr>
            <a:stCxn id="29" idx="2"/>
          </p:cNvCxnSpPr>
          <p:nvPr/>
        </p:nvCxnSpPr>
        <p:spPr>
          <a:xfrm rot="5400000">
            <a:off x="3981485" y="2403402"/>
            <a:ext cx="391978" cy="9391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>
            <a:stCxn id="29" idx="2"/>
          </p:cNvCxnSpPr>
          <p:nvPr/>
        </p:nvCxnSpPr>
        <p:spPr>
          <a:xfrm rot="5400000">
            <a:off x="4017489" y="2799446"/>
            <a:ext cx="752018" cy="507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28" idx="1"/>
          </p:cNvCxnSpPr>
          <p:nvPr/>
        </p:nvCxnSpPr>
        <p:spPr>
          <a:xfrm rot="10800000">
            <a:off x="5508104" y="3789073"/>
            <a:ext cx="613402" cy="13295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1115616" y="2564904"/>
            <a:ext cx="1053494" cy="400110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PRECIFICACÃO </a:t>
            </a:r>
          </a:p>
          <a:p>
            <a:r>
              <a:rPr lang="en-US" sz="1000" b="1" dirty="0" smtClean="0"/>
              <a:t>SETOR PRIVADO</a:t>
            </a:r>
            <a:endParaRPr lang="pt-BR" sz="1000" b="1" dirty="0"/>
          </a:p>
        </p:txBody>
      </p:sp>
      <p:cxnSp>
        <p:nvCxnSpPr>
          <p:cNvPr id="38" name="Conector de seta reta 37"/>
          <p:cNvCxnSpPr>
            <a:stCxn id="36" idx="3"/>
            <a:endCxn id="19" idx="1"/>
          </p:cNvCxnSpPr>
          <p:nvPr/>
        </p:nvCxnSpPr>
        <p:spPr>
          <a:xfrm flipV="1">
            <a:off x="2169110" y="2760023"/>
            <a:ext cx="356982" cy="49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/>
          <p:cNvSpPr txBox="1"/>
          <p:nvPr/>
        </p:nvSpPr>
        <p:spPr>
          <a:xfrm>
            <a:off x="2915816" y="1844824"/>
            <a:ext cx="2092239" cy="2462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DEMANDA: </a:t>
            </a:r>
            <a:r>
              <a:rPr lang="en-US" sz="1000" b="1" dirty="0" err="1" smtClean="0"/>
              <a:t>BMg</a:t>
            </a:r>
            <a:r>
              <a:rPr lang="en-US" sz="1000" b="1" dirty="0" smtClean="0"/>
              <a:t> PRIVADO = SOCIAL</a:t>
            </a:r>
            <a:endParaRPr lang="pt-BR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3989</Words>
  <Application>Microsoft Office PowerPoint</Application>
  <PresentationFormat>Apresentação na tela (4:3)</PresentationFormat>
  <Paragraphs>402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PAPEL DO SETOR PÚBLICO NA OFERTA DE BENS E SERVIÇOS  E OFERTA EFICIENTE DE BENS PÚBLICOS </vt:lpstr>
      <vt:lpstr>BENS PÚBLICOS PUROS</vt:lpstr>
      <vt:lpstr>IMPLICAÇÕES DA PROPRIEDADE DE NÃO EXCLUSÃO DO CONSUMO </vt:lpstr>
      <vt:lpstr>Apresentação do PowerPoint</vt:lpstr>
      <vt:lpstr>PROPRIEDADE  DE NÃO RIVALIDADE NO CONSUMO</vt:lpstr>
      <vt:lpstr>Apresentação do PowerPoint</vt:lpstr>
      <vt:lpstr>BENS PÚBLICOS NÃO PUROS: DOS BENS “PÚBLICOS” TAMBÉM FORNECIDOS PELO SETOR PRIVADO</vt:lpstr>
      <vt:lpstr>Apresentação do PowerPoint</vt:lpstr>
      <vt:lpstr>Apresentação do PowerPoint</vt:lpstr>
      <vt:lpstr>DOS BENS PRIVADOS TAMBÉM FORNECIDOS PELO SETOR PÚBLICO</vt:lpstr>
      <vt:lpstr>Apresentação do PowerPoint</vt:lpstr>
      <vt:lpstr>Apresentação do PowerPoint</vt:lpstr>
      <vt:lpstr>OFERTA EFICIENTE DE BENS PÚBLICOS PUROS</vt:lpstr>
      <vt:lpstr>Apresentação do PowerPoint</vt:lpstr>
      <vt:lpstr>Apresentação do PowerPoint</vt:lpstr>
      <vt:lpstr>Apresentação do PowerPoint</vt:lpstr>
      <vt:lpstr>Apresentação do PowerPoint</vt:lpstr>
      <vt:lpstr>EXPOSIÇÃO ALTERNATIVA DE OFERTA PARETO EFICIENTE DE BENS PÚBLICOS (PUROS): CURVA LEFTOVER</vt:lpstr>
      <vt:lpstr>Apresentação do PowerPoint</vt:lpstr>
      <vt:lpstr>CURVA DE VIABILIDADE ECONÔMICA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BENS PÚBLICOS</dc:title>
  <dc:creator>sbender</dc:creator>
  <cp:lastModifiedBy>Siegfried Bender</cp:lastModifiedBy>
  <cp:revision>168</cp:revision>
  <dcterms:created xsi:type="dcterms:W3CDTF">2010-08-19T17:37:22Z</dcterms:created>
  <dcterms:modified xsi:type="dcterms:W3CDTF">2011-05-31T06:26:46Z</dcterms:modified>
</cp:coreProperties>
</file>