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299" r:id="rId4"/>
    <p:sldId id="297" r:id="rId5"/>
    <p:sldId id="280" r:id="rId6"/>
    <p:sldId id="283" r:id="rId7"/>
    <p:sldId id="287" r:id="rId8"/>
    <p:sldId id="284" r:id="rId9"/>
    <p:sldId id="281" r:id="rId10"/>
    <p:sldId id="285" r:id="rId11"/>
    <p:sldId id="286" r:id="rId12"/>
    <p:sldId id="289" r:id="rId13"/>
    <p:sldId id="291" r:id="rId14"/>
    <p:sldId id="292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00" autoAdjust="0"/>
  </p:normalViewPr>
  <p:slideViewPr>
    <p:cSldViewPr snapToGrid="0" snapToObjects="1">
      <p:cViewPr varScale="1">
        <p:scale>
          <a:sx n="88" d="100"/>
          <a:sy n="88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1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5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0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6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4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7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1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7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2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Southall_Black_Sister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0879"/>
            <a:ext cx="7772400" cy="2229572"/>
          </a:xfrm>
        </p:spPr>
        <p:txBody>
          <a:bodyPr>
            <a:normAutofit/>
          </a:bodyPr>
          <a:lstStyle/>
          <a:p>
            <a:r>
              <a:rPr lang="pt-BR" b="1" dirty="0" smtClean="0"/>
              <a:t>Processos de racialização, em articulações com gênero e outros marcadores – </a:t>
            </a:r>
            <a:r>
              <a:rPr lang="pt-BR" b="1" dirty="0" err="1" smtClean="0"/>
              <a:t>Avtar</a:t>
            </a:r>
            <a:r>
              <a:rPr lang="pt-BR" b="1" dirty="0" smtClean="0"/>
              <a:t> </a:t>
            </a:r>
            <a:r>
              <a:rPr lang="pt-BR" b="1" dirty="0" err="1" smtClean="0"/>
              <a:t>Brah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Antropologia e Gênero</a:t>
            </a:r>
          </a:p>
          <a:p>
            <a:r>
              <a:rPr lang="pt-PT" dirty="0" smtClean="0"/>
              <a:t>Heloisa Buarque de Almeida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36685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3766"/>
            <a:ext cx="8229600" cy="544239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“Estruturas de classe, racismo, gênero e sexualidade não podem ser tratadas como “variáveis independentes” </a:t>
            </a:r>
            <a:r>
              <a:rPr lang="pt-BR" dirty="0" smtClean="0"/>
              <a:t>porque </a:t>
            </a:r>
            <a:r>
              <a:rPr lang="pt-BR" dirty="0"/>
              <a:t>a opressão de cada uma está </a:t>
            </a:r>
            <a:r>
              <a:rPr lang="pt-BR" b="1" dirty="0"/>
              <a:t>inscrita</a:t>
            </a:r>
            <a:r>
              <a:rPr lang="pt-BR" dirty="0"/>
              <a:t> dentro da outra – é constituída pela outra e é constitutiva dela.” (351)</a:t>
            </a:r>
            <a:endParaRPr lang="en-US" dirty="0"/>
          </a:p>
          <a:p>
            <a:r>
              <a:rPr lang="pt-BR" dirty="0" smtClean="0"/>
              <a:t>“</a:t>
            </a:r>
            <a:r>
              <a:rPr lang="pt-BR" dirty="0"/>
              <a:t>Eu diria que o racismo não é nem redutível à classe social ou ao gênero, nem inteiramente autônomo. Racismos têm origem histórica diversa, mas se articulam com estruturas patriarcais de classe de maneiras específicas, em condições históricas dadas.” (352)</a:t>
            </a:r>
            <a:endParaRPr lang="en-US" dirty="0"/>
          </a:p>
          <a:p>
            <a:r>
              <a:rPr lang="pt-BR" dirty="0"/>
              <a:t>O conceito de </a:t>
            </a:r>
            <a:r>
              <a:rPr lang="pt-BR" b="1" dirty="0"/>
              <a:t>articulação</a:t>
            </a:r>
            <a:r>
              <a:rPr lang="pt-BR" dirty="0"/>
              <a:t> sugere relações de conexão e eficácia através das quais, como diz Hall “as coisas são relacionadas tanto por suas diferenças como por suas semelhanças” (352-53)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2792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8829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Diferenças</a:t>
            </a:r>
            <a:r>
              <a:rPr lang="pt-BR" dirty="0"/>
              <a:t>: como </a:t>
            </a:r>
            <a:r>
              <a:rPr lang="pt-BR" i="1" dirty="0"/>
              <a:t>experiência</a:t>
            </a:r>
            <a:r>
              <a:rPr lang="pt-BR" dirty="0"/>
              <a:t>, como </a:t>
            </a:r>
            <a:r>
              <a:rPr lang="pt-BR" i="1" dirty="0"/>
              <a:t>relação social</a:t>
            </a:r>
            <a:r>
              <a:rPr lang="pt-BR" dirty="0"/>
              <a:t>, como </a:t>
            </a:r>
            <a:r>
              <a:rPr lang="pt-BR" i="1" dirty="0"/>
              <a:t>subjetividade</a:t>
            </a:r>
            <a:r>
              <a:rPr lang="pt-BR" dirty="0"/>
              <a:t> e como </a:t>
            </a:r>
            <a:r>
              <a:rPr lang="pt-BR" i="1" dirty="0" smtClean="0"/>
              <a:t>identidade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3178"/>
            <a:ext cx="8229600" cy="3732986"/>
          </a:xfrm>
        </p:spPr>
        <p:txBody>
          <a:bodyPr>
            <a:normAutofit/>
          </a:bodyPr>
          <a:lstStyle/>
          <a:p>
            <a:r>
              <a:rPr lang="pt-BR" b="1" dirty="0"/>
              <a:t>Experiência</a:t>
            </a:r>
            <a:r>
              <a:rPr lang="pt-BR" dirty="0"/>
              <a:t> como categoria central do feminismo -</a:t>
            </a:r>
            <a:r>
              <a:rPr lang="pt-BR" dirty="0" smtClean="0"/>
              <a:t> </a:t>
            </a:r>
            <a:r>
              <a:rPr lang="pt-BR" dirty="0"/>
              <a:t>“O pessoal é político”</a:t>
            </a:r>
            <a:endParaRPr lang="en-US" dirty="0"/>
          </a:p>
          <a:p>
            <a:r>
              <a:rPr lang="pt-BR" dirty="0"/>
              <a:t>Experiência </a:t>
            </a:r>
            <a:r>
              <a:rPr lang="pt-BR" dirty="0" smtClean="0"/>
              <a:t>(cita T. </a:t>
            </a:r>
            <a:r>
              <a:rPr lang="pt-BR" dirty="0"/>
              <a:t>De </a:t>
            </a:r>
            <a:r>
              <a:rPr lang="pt-BR" dirty="0" err="1"/>
              <a:t>Lauretis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 smtClean="0"/>
              <a:t>Contra </a:t>
            </a:r>
            <a:r>
              <a:rPr lang="pt-BR" dirty="0"/>
              <a:t>a </a:t>
            </a:r>
            <a:r>
              <a:rPr lang="pt-BR" dirty="0" smtClean="0"/>
              <a:t>ideia </a:t>
            </a:r>
            <a:r>
              <a:rPr lang="pt-BR" dirty="0"/>
              <a:t>de um “sujeito da experiência” já plenamente constituído a quem as “experiências acontecem”, a experiência é o lugar da formação do sujeito</a:t>
            </a:r>
            <a:r>
              <a:rPr lang="pt-BR" dirty="0" smtClean="0"/>
              <a:t>.</a:t>
            </a:r>
            <a:r>
              <a:rPr lang="en-US" dirty="0" smtClean="0"/>
              <a:t> (360)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74946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Diferença como </a:t>
            </a:r>
            <a:r>
              <a:rPr lang="pt-BR" i="1" dirty="0"/>
              <a:t>relação social</a:t>
            </a:r>
            <a:r>
              <a:rPr lang="en-US" i="1" dirty="0" smtClean="0">
                <a:effectLst/>
              </a:rPr>
              <a:t> </a:t>
            </a:r>
            <a:endParaRPr lang="pt-PT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“O conceito de “diferença como relação social” se refere à maneira como a diferença é constituída e organizada em relações sistemáticas através de discursos econômicos, culturais e políticos e práticas institucionais. Isso quer dizer que destaca a sistematicidade através das contingências “ (362)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Uma abordagem mais estrutural de como a diferença se inscreve institucionalmente, mas ela quer focar nas ARTICULAÇÕES entre as categorias</a:t>
            </a:r>
            <a:r>
              <a:rPr lang="en-US" dirty="0" smtClean="0">
                <a:effectLst/>
              </a:rPr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1521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Diferença como subjetividade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Revisitar a psicanálise</a:t>
            </a:r>
          </a:p>
          <a:p>
            <a:r>
              <a:rPr lang="pt-BR" dirty="0" smtClean="0"/>
              <a:t>emoções</a:t>
            </a:r>
            <a:r>
              <a:rPr lang="pt-BR" dirty="0"/>
              <a:t>, sentimentos, desejos e </a:t>
            </a:r>
            <a:r>
              <a:rPr lang="pt-BR" dirty="0" smtClean="0"/>
              <a:t>fantasias, </a:t>
            </a:r>
            <a:r>
              <a:rPr lang="pt-BR" dirty="0"/>
              <a:t>com </a:t>
            </a:r>
            <a:r>
              <a:rPr lang="pt-BR" dirty="0" smtClean="0"/>
              <a:t>suas contradições</a:t>
            </a:r>
            <a:r>
              <a:rPr lang="pt-BR" dirty="0"/>
              <a:t>, não </a:t>
            </a:r>
            <a:r>
              <a:rPr lang="pt-BR" dirty="0" smtClean="0"/>
              <a:t>podem </a:t>
            </a:r>
            <a:r>
              <a:rPr lang="pt-BR" dirty="0"/>
              <a:t>ser compreendidas </a:t>
            </a:r>
            <a:r>
              <a:rPr lang="pt-BR" dirty="0" smtClean="0"/>
              <a:t>apenas em </a:t>
            </a:r>
            <a:r>
              <a:rPr lang="pt-BR" dirty="0"/>
              <a:t>termos dos imperativos das instituições sociais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pt-BR" dirty="0"/>
              <a:t>mundo interior é tratado como o lugar do inconsciente com seus efeitos imprevisíveis sobre o pensamento e outros aspectos da subjetividade. </a:t>
            </a:r>
            <a:endParaRPr lang="pt-BR" dirty="0" smtClean="0"/>
          </a:p>
          <a:p>
            <a:r>
              <a:rPr lang="pt-BR" dirty="0" smtClean="0"/>
              <a:t>sujeito</a:t>
            </a:r>
            <a:r>
              <a:rPr lang="pt-BR" dirty="0"/>
              <a:t>-em-processo é marcado por um senso de coerência e continuidade, um senso do núcleo a que ela ou ele chama de “eu</a:t>
            </a:r>
            <a:r>
              <a:rPr lang="pt-BR" dirty="0" smtClean="0"/>
              <a:t>”</a:t>
            </a:r>
            <a:endParaRPr lang="en-US" dirty="0" smtClean="0">
              <a:effectLst/>
            </a:endParaRPr>
          </a:p>
          <a:p>
            <a:r>
              <a:rPr lang="pt-BR" dirty="0"/>
              <a:t>os processos de formação da subjetividade são ao mesmo tempo sociais e </a:t>
            </a:r>
            <a:r>
              <a:rPr lang="pt-BR" dirty="0" smtClean="0"/>
              <a:t>subjetivos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0780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Diferença como </a:t>
            </a:r>
            <a:r>
              <a:rPr lang="pt-BR" dirty="0" smtClean="0"/>
              <a:t>identidade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276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Identidades -</a:t>
            </a:r>
            <a:r>
              <a:rPr lang="pt-BR" dirty="0" smtClean="0"/>
              <a:t> </a:t>
            </a:r>
            <a:r>
              <a:rPr lang="pt-BR" dirty="0"/>
              <a:t>inscritas através de </a:t>
            </a:r>
            <a:r>
              <a:rPr lang="pt-BR" i="1" dirty="0"/>
              <a:t>experiências</a:t>
            </a:r>
            <a:r>
              <a:rPr lang="pt-BR" dirty="0"/>
              <a:t> culturalmente construídas em </a:t>
            </a:r>
            <a:r>
              <a:rPr lang="pt-BR" i="1" dirty="0"/>
              <a:t>relações sociais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identidades </a:t>
            </a:r>
            <a:r>
              <a:rPr lang="pt-BR" dirty="0" smtClean="0"/>
              <a:t>- múltiplas </a:t>
            </a:r>
            <a:r>
              <a:rPr lang="pt-BR" dirty="0"/>
              <a:t>posições de sujeito que </a:t>
            </a:r>
            <a:r>
              <a:rPr lang="pt-BR" dirty="0" smtClean="0"/>
              <a:t>o constituem. Não </a:t>
            </a:r>
            <a:r>
              <a:rPr lang="pt-BR" dirty="0"/>
              <a:t>é fixa nem singular; ela é uma multiplicidade </a:t>
            </a:r>
            <a:r>
              <a:rPr lang="pt-BR" i="1" dirty="0"/>
              <a:t>relacional</a:t>
            </a:r>
            <a:r>
              <a:rPr lang="pt-BR" dirty="0"/>
              <a:t> em constante mudança.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identidade pode ser entendida </a:t>
            </a:r>
            <a:r>
              <a:rPr lang="pt-BR" i="1" dirty="0"/>
              <a:t>como o próprio processo pelo qual a multiplicidade, contradição e instabilidade da subjetividade é significada como tendo coerência, continuidade, estabilidade; como tendo um núcleo – um núcleo em constante mudança, mas de qualquer maneira um núcleo – que a qualquer momento é enunciado como o “eu”</a:t>
            </a:r>
            <a:r>
              <a:rPr lang="pt-BR" dirty="0" smtClean="0"/>
              <a:t>. (p. 371)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96616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Parece imperativo que não compartimentalizemos opressões, mas em lugar disso formulemos estratégias para enfrentar todas elas na base de um entendimento de como se interconectam e </a:t>
            </a:r>
            <a:r>
              <a:rPr lang="pt-BR" dirty="0" smtClean="0"/>
              <a:t>articulam.</a:t>
            </a:r>
            <a:r>
              <a:rPr lang="en-US" dirty="0" smtClean="0">
                <a:effectLst/>
              </a:rPr>
              <a:t> (p. 376)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647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“E eu não sou uma mulher?”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(</a:t>
            </a:r>
            <a:r>
              <a:rPr lang="pt-BR" dirty="0" err="1"/>
              <a:t>Sojourner</a:t>
            </a:r>
            <a:r>
              <a:rPr lang="pt-BR" dirty="0"/>
              <a:t> </a:t>
            </a:r>
            <a:r>
              <a:rPr lang="pt-BR" dirty="0" err="1"/>
              <a:t>Truth</a:t>
            </a:r>
            <a:r>
              <a:rPr lang="pt-BR" dirty="0"/>
              <a:t>, </a:t>
            </a:r>
            <a:r>
              <a:rPr lang="en-US" dirty="0"/>
              <a:t>Women's Rights Convention, </a:t>
            </a:r>
            <a:r>
              <a:rPr lang="en-US" dirty="0" smtClean="0"/>
              <a:t>1851</a:t>
            </a:r>
            <a:r>
              <a:rPr lang="pt-BR" dirty="0" smtClean="0"/>
              <a:t>)</a:t>
            </a:r>
            <a:endParaRPr lang="en-US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/>
              <a:t>Branca para casar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negra para cozinhar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mulata para fornicar” 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BR" dirty="0"/>
              <a:t>“No </a:t>
            </a:r>
            <a:r>
              <a:rPr lang="pt-BR" dirty="0" err="1"/>
              <a:t>hay</a:t>
            </a:r>
            <a:r>
              <a:rPr lang="pt-BR" dirty="0"/>
              <a:t> tamarindo </a:t>
            </a:r>
            <a:r>
              <a:rPr lang="pt-BR" dirty="0" err="1"/>
              <a:t>dulce</a:t>
            </a:r>
            <a:r>
              <a:rPr lang="pt-BR" dirty="0"/>
              <a:t>, </a:t>
            </a:r>
            <a:r>
              <a:rPr lang="pt-BR" dirty="0" err="1"/>
              <a:t>ni</a:t>
            </a:r>
            <a:r>
              <a:rPr lang="pt-BR" dirty="0"/>
              <a:t> mulata </a:t>
            </a:r>
            <a:r>
              <a:rPr lang="pt-BR" dirty="0" err="1"/>
              <a:t>señorita</a:t>
            </a:r>
            <a:r>
              <a:rPr lang="pt-BR" dirty="0"/>
              <a:t>”</a:t>
            </a:r>
            <a:r>
              <a:rPr lang="en-US" dirty="0"/>
              <a:t>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3765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BRAH, </a:t>
            </a:r>
            <a:r>
              <a:rPr lang="pt-BR" dirty="0" err="1"/>
              <a:t>Avtar</a:t>
            </a:r>
            <a:r>
              <a:rPr lang="pt-BR" dirty="0"/>
              <a:t>: “Diferença, diversidade, diferenciação”, </a:t>
            </a:r>
            <a:r>
              <a:rPr lang="pt-BR" i="1" dirty="0"/>
              <a:t>cadernos </a:t>
            </a:r>
            <a:r>
              <a:rPr lang="pt-BR" i="1" dirty="0" err="1"/>
              <a:t>pagu</a:t>
            </a:r>
            <a:r>
              <a:rPr lang="pt-BR" dirty="0"/>
              <a:t>, 26, 2006, pp. 329-376</a:t>
            </a:r>
            <a:endParaRPr lang="en-US" dirty="0"/>
          </a:p>
          <a:p>
            <a:r>
              <a:rPr lang="pt-BR" dirty="0"/>
              <a:t>GONZALES , Lélia: Racismo e Sexismo na Cultura Brasileira, In </a:t>
            </a:r>
            <a:r>
              <a:rPr lang="pt-BR" i="1" dirty="0"/>
              <a:t>Revista Ciências Sociais Hoje</a:t>
            </a:r>
            <a:r>
              <a:rPr lang="pt-BR" dirty="0"/>
              <a:t>, Anpocs, 1984, pp. 223-244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4008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Avtar</a:t>
            </a:r>
            <a:r>
              <a:rPr lang="pt-PT" dirty="0" smtClean="0"/>
              <a:t> </a:t>
            </a:r>
            <a:r>
              <a:rPr lang="pt-PT" dirty="0" err="1" smtClean="0"/>
              <a:t>Brah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Entender </a:t>
            </a:r>
            <a:r>
              <a:rPr lang="pt-PT" dirty="0"/>
              <a:t>a ideia de </a:t>
            </a:r>
            <a:r>
              <a:rPr lang="pt-PT" i="1" dirty="0"/>
              <a:t>processos de </a:t>
            </a:r>
            <a:r>
              <a:rPr lang="pt-PT" i="1" dirty="0" smtClean="0"/>
              <a:t>racialização</a:t>
            </a:r>
          </a:p>
          <a:p>
            <a:r>
              <a:rPr lang="pt-PT" dirty="0" err="1" smtClean="0"/>
              <a:t>Avtar</a:t>
            </a:r>
            <a:r>
              <a:rPr lang="pt-PT" dirty="0" smtClean="0"/>
              <a:t> </a:t>
            </a:r>
            <a:r>
              <a:rPr lang="pt-PT" dirty="0" err="1"/>
              <a:t>Brah</a:t>
            </a:r>
            <a:r>
              <a:rPr lang="pt-PT" dirty="0"/>
              <a:t> – nasceu na </a:t>
            </a:r>
            <a:r>
              <a:rPr lang="pt-PT" dirty="0" smtClean="0"/>
              <a:t>Índia</a:t>
            </a:r>
            <a:r>
              <a:rPr lang="pt-PT" dirty="0"/>
              <a:t>, cresceu em Uganda, faz seu doutorado no Reino Unido, professora do </a:t>
            </a:r>
            <a:r>
              <a:rPr lang="pt-PT" dirty="0" err="1"/>
              <a:t>Birkbeck</a:t>
            </a:r>
            <a:r>
              <a:rPr lang="pt-PT" dirty="0"/>
              <a:t> </a:t>
            </a:r>
            <a:r>
              <a:rPr lang="pt-PT" dirty="0" err="1"/>
              <a:t>College</a:t>
            </a:r>
            <a:r>
              <a:rPr lang="pt-PT" dirty="0"/>
              <a:t>, Universidade de Londres, fundadora do grupo </a:t>
            </a:r>
            <a:r>
              <a:rPr lang="pt-BR" u="sng" dirty="0">
                <a:hlinkClick r:id="rId2"/>
              </a:rPr>
              <a:t>Southall Black Sisters</a:t>
            </a:r>
            <a:r>
              <a:rPr lang="pt-BR" dirty="0"/>
              <a:t> (anos 1970)  e mulheres asiáticas definidas como “</a:t>
            </a:r>
            <a:r>
              <a:rPr lang="pt-BR" dirty="0" err="1"/>
              <a:t>black</a:t>
            </a:r>
            <a:r>
              <a:rPr lang="pt-BR" dirty="0"/>
              <a:t>”.</a:t>
            </a:r>
            <a:endParaRPr lang="en-US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9287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Avtar</a:t>
            </a:r>
            <a:r>
              <a:rPr lang="pt-BR" dirty="0"/>
              <a:t> </a:t>
            </a:r>
            <a:r>
              <a:rPr lang="pt-BR" dirty="0" err="1" smtClean="0"/>
              <a:t>Brah</a:t>
            </a:r>
            <a:r>
              <a:rPr lang="pt-BR" dirty="0" smtClean="0"/>
              <a:t>: “</a:t>
            </a:r>
            <a:r>
              <a:rPr lang="pt-BR" dirty="0"/>
              <a:t>Diferença, diversidade, diferenciação</a:t>
            </a:r>
            <a:r>
              <a:rPr lang="pt-BR" dirty="0" smtClean="0"/>
              <a:t>”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Discussão sobre o feminismo e o </a:t>
            </a:r>
            <a:r>
              <a:rPr lang="pt-BR" dirty="0" smtClean="0"/>
              <a:t>antirracismo no contexto do Reino Unido, final do </a:t>
            </a:r>
            <a:r>
              <a:rPr lang="pt-BR" dirty="0" err="1" smtClean="0"/>
              <a:t>séc</a:t>
            </a:r>
            <a:r>
              <a:rPr lang="pt-BR" dirty="0" smtClean="0"/>
              <a:t> XX – e o problema da </a:t>
            </a:r>
            <a:r>
              <a:rPr lang="pt-BR" i="1" dirty="0" smtClean="0"/>
              <a:t>identidade</a:t>
            </a:r>
          </a:p>
          <a:p>
            <a:r>
              <a:rPr lang="pt-BR" i="1" dirty="0" smtClean="0"/>
              <a:t>processos </a:t>
            </a:r>
            <a:r>
              <a:rPr lang="pt-BR" i="1" dirty="0"/>
              <a:t>de </a:t>
            </a:r>
            <a:r>
              <a:rPr lang="pt-BR" i="1" dirty="0" smtClean="0"/>
              <a:t>racialização</a:t>
            </a:r>
            <a:r>
              <a:rPr lang="pt-BR" dirty="0"/>
              <a:t> </a:t>
            </a:r>
            <a:r>
              <a:rPr lang="pt-BR" dirty="0" smtClean="0"/>
              <a:t>- a </a:t>
            </a:r>
            <a:r>
              <a:rPr lang="pt-BR" dirty="0"/>
              <a:t>construção das diferenças e como </a:t>
            </a:r>
            <a:r>
              <a:rPr lang="pt-BR" dirty="0" smtClean="0"/>
              <a:t>são </a:t>
            </a:r>
            <a:r>
              <a:rPr lang="pt-BR" dirty="0" err="1" smtClean="0"/>
              <a:t>essencializadas</a:t>
            </a:r>
            <a:r>
              <a:rPr lang="pt-BR" dirty="0" smtClean="0"/>
              <a:t>, mas de forma diversa</a:t>
            </a:r>
            <a:endParaRPr lang="en-US" dirty="0"/>
          </a:p>
          <a:p>
            <a:r>
              <a:rPr lang="pt-BR" dirty="0" smtClean="0"/>
              <a:t>estudar </a:t>
            </a:r>
            <a:r>
              <a:rPr lang="pt-BR" dirty="0"/>
              <a:t>as relações entre as várias formas de diferenciação </a:t>
            </a:r>
            <a:r>
              <a:rPr lang="pt-BR" dirty="0" smtClean="0"/>
              <a:t>social – diferentes </a:t>
            </a:r>
            <a:r>
              <a:rPr lang="pt-BR" dirty="0"/>
              <a:t>racismos.</a:t>
            </a:r>
            <a:endParaRPr lang="en-US" dirty="0"/>
          </a:p>
          <a:p>
            <a:r>
              <a:rPr lang="pt-BR" dirty="0" smtClean="0"/>
              <a:t>compreender </a:t>
            </a:r>
            <a:r>
              <a:rPr lang="pt-BR" dirty="0"/>
              <a:t>a racialização do </a:t>
            </a:r>
            <a:r>
              <a:rPr lang="pt-BR" dirty="0" smtClean="0"/>
              <a:t>gênero</a:t>
            </a:r>
          </a:p>
          <a:p>
            <a:r>
              <a:rPr lang="pt-BR" dirty="0" smtClean="0"/>
              <a:t>Analisar </a:t>
            </a:r>
            <a:r>
              <a:rPr lang="pt-BR" dirty="0"/>
              <a:t>a problemática da </a:t>
            </a:r>
            <a:r>
              <a:rPr lang="pt-BR" u="sng" dirty="0"/>
              <a:t>subjetividade e identidade</a:t>
            </a:r>
            <a:r>
              <a:rPr lang="pt-BR" dirty="0"/>
              <a:t> para compreender a dinâmica de poder da diferenciação </a:t>
            </a:r>
            <a:r>
              <a:rPr lang="pt-BR" dirty="0" smtClean="0"/>
              <a:t>social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8776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Controvérsias em torno da categoria unificadora “negro” (</a:t>
            </a:r>
            <a:r>
              <a:rPr lang="pt-BR" i="1" dirty="0" err="1" smtClean="0"/>
              <a:t>black</a:t>
            </a:r>
            <a:r>
              <a:rPr lang="pt-BR" dirty="0" smtClean="0"/>
              <a:t>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Negro </a:t>
            </a:r>
            <a:r>
              <a:rPr lang="pt-BR" dirty="0"/>
              <a:t>operou como sinal contingente em diferentes circunstâncias </a:t>
            </a:r>
            <a:r>
              <a:rPr lang="pt-BR" dirty="0" smtClean="0"/>
              <a:t>políticas, unificando pessoas de origem africana, afro-caribenhos, e sul-asiáticos</a:t>
            </a:r>
            <a:endParaRPr lang="en-US" dirty="0"/>
          </a:p>
          <a:p>
            <a:r>
              <a:rPr lang="pt-BR" dirty="0"/>
              <a:t>Pós-guerra – termo “negro” unifica não-</a:t>
            </a:r>
            <a:r>
              <a:rPr lang="pt-BR" dirty="0" smtClean="0"/>
              <a:t>brancos e </a:t>
            </a:r>
            <a:r>
              <a:rPr lang="pt-BR" dirty="0"/>
              <a:t>sua situação de trabalho e de classe na Grã-Bretanha. Esses grupos experimentavam a </a:t>
            </a:r>
            <a:r>
              <a:rPr lang="pt-BR" i="1" dirty="0"/>
              <a:t>racialização de sua posição de classe e gênero</a:t>
            </a:r>
            <a:r>
              <a:rPr lang="pt-BR" dirty="0"/>
              <a:t>.</a:t>
            </a:r>
            <a:endParaRPr lang="en-US" dirty="0"/>
          </a:p>
          <a:p>
            <a:r>
              <a:rPr lang="pt-BR" dirty="0"/>
              <a:t>Negro – constitui um sujeito político na luta </a:t>
            </a:r>
            <a:r>
              <a:rPr lang="pt-BR" dirty="0" err="1"/>
              <a:t>anti-racista</a:t>
            </a:r>
            <a:r>
              <a:rPr lang="pt-BR" dirty="0"/>
              <a:t>, centrada na cor</a:t>
            </a:r>
            <a:endParaRPr lang="en-US" dirty="0"/>
          </a:p>
          <a:p>
            <a:r>
              <a:rPr lang="pt-BR" dirty="0"/>
              <a:t>Classe – elemento constitutivo importante no surgimento da noção de “negro”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6140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3463" cy="327726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 </a:t>
            </a:r>
            <a:endParaRPr lang="pt-PT" dirty="0"/>
          </a:p>
        </p:txBody>
      </p:sp>
      <p:pic>
        <p:nvPicPr>
          <p:cNvPr id="4" name="Content Placeholder 3" descr="Screen Shot 2023-02-16 at 8.51.42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7101" b="-77101"/>
          <a:stretch>
            <a:fillRect/>
          </a:stretch>
        </p:blipFill>
        <p:spPr>
          <a:xfrm>
            <a:off x="457200" y="-1497771"/>
            <a:ext cx="5192420" cy="5819022"/>
          </a:xfrm>
        </p:spPr>
      </p:pic>
      <p:pic>
        <p:nvPicPr>
          <p:cNvPr id="7" name="Content Placeholder 3" descr="Screen Shot 2023-02-16 at 8.58.03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416" b="-33416"/>
          <a:stretch>
            <a:fillRect/>
          </a:stretch>
        </p:blipFill>
        <p:spPr>
          <a:xfrm>
            <a:off x="3419079" y="1600200"/>
            <a:ext cx="5267721" cy="5903410"/>
          </a:xfrm>
        </p:spPr>
      </p:pic>
    </p:spTree>
    <p:extLst>
      <p:ext uri="{BB962C8B-B14F-4D97-AF65-F5344CB8AC3E}">
        <p14:creationId xmlns:p14="http://schemas.microsoft.com/office/powerpoint/2010/main" val="297280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5843"/>
            <a:ext cx="8229600" cy="60073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O que quero destacar com esta incursão no debate em torno do uso do termo “negro” na Grã-Bretanha é como a “diferença” é construída de maneira diferente dentro desses discursos. Isto é, o uso de “negro”, “indiano” ou “asiático” é determinado não tanto pela natureza de seu referente como por sua função semiótica dentro de diferentes discursos. Esses vários significados assinalam diferentes estratégias e resultados políticos. Mobilizam diferentes conjuntos de identidades culturais ou políticas, e colocam limites ao estabelecimento de fronteiras da “comunidade”. Esse debate teve um certo eco dentro do feminismo. É contra esse pano de fundo que agora me volto para a questão da “diferença” dentro do feminismo.</a:t>
            </a:r>
            <a:r>
              <a:rPr lang="en-US" dirty="0" smtClean="0">
                <a:effectLst/>
              </a:rPr>
              <a:t>  (p. 340)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6744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4006"/>
            <a:ext cx="8229600" cy="5312157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Heterogeneidade da condição social das </a:t>
            </a:r>
            <a:r>
              <a:rPr lang="pt-BR" dirty="0" smtClean="0"/>
              <a:t>mulheres</a:t>
            </a:r>
            <a:endParaRPr lang="en-US" dirty="0"/>
          </a:p>
          <a:p>
            <a:r>
              <a:rPr lang="pt-BR" dirty="0" smtClean="0"/>
              <a:t>Diferentes </a:t>
            </a:r>
            <a:r>
              <a:rPr lang="pt-BR" dirty="0"/>
              <a:t>posições do feminismo </a:t>
            </a:r>
            <a:r>
              <a:rPr lang="pt-BR" dirty="0" smtClean="0"/>
              <a:t>(feminismo </a:t>
            </a:r>
            <a:r>
              <a:rPr lang="pt-BR" dirty="0"/>
              <a:t>radical </a:t>
            </a:r>
            <a:r>
              <a:rPr lang="pt-BR" dirty="0" err="1"/>
              <a:t>X</a:t>
            </a:r>
            <a:r>
              <a:rPr lang="pt-BR" dirty="0"/>
              <a:t> feminismo </a:t>
            </a:r>
            <a:r>
              <a:rPr lang="pt-BR" dirty="0" smtClean="0"/>
              <a:t>socialista)</a:t>
            </a:r>
            <a:endParaRPr lang="en-US" dirty="0"/>
          </a:p>
          <a:p>
            <a:r>
              <a:rPr lang="pt-BR" dirty="0"/>
              <a:t>Processos de racialização do gênero, classe e sexualidade</a:t>
            </a:r>
            <a:endParaRPr lang="en-US" dirty="0"/>
          </a:p>
          <a:p>
            <a:r>
              <a:rPr lang="pt-BR" dirty="0" smtClean="0"/>
              <a:t>Processos </a:t>
            </a:r>
            <a:r>
              <a:rPr lang="pt-BR" dirty="0"/>
              <a:t>de racialização – historicamente específicos, diferentes grupos foram </a:t>
            </a:r>
            <a:r>
              <a:rPr lang="pt-BR" dirty="0" err="1"/>
              <a:t>racializados</a:t>
            </a:r>
            <a:r>
              <a:rPr lang="pt-BR" dirty="0"/>
              <a:t> de modos distintos, e na base de diferentes significantes de </a:t>
            </a:r>
            <a:r>
              <a:rPr lang="pt-BR" dirty="0" smtClean="0"/>
              <a:t>diferença</a:t>
            </a:r>
            <a:endParaRPr lang="en-US" dirty="0"/>
          </a:p>
          <a:p>
            <a:r>
              <a:rPr lang="pt-BR" dirty="0"/>
              <a:t>Tanto negros como brancos experimentam seu gênero, classe e sexualidade através da “raça”, mas a racialização da subjetividade branca não é clara, dado que o branco é um significante de dominância.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2937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1090</Words>
  <Application>Microsoft Macintosh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Processos de racialização, em articulações com gênero e outros marcadores – Avtar Brah</vt:lpstr>
      <vt:lpstr> </vt:lpstr>
      <vt:lpstr>PowerPoint Presentation</vt:lpstr>
      <vt:lpstr>Avtar Brah</vt:lpstr>
      <vt:lpstr>Avtar Brah: “Diferença, diversidade, diferenciação”</vt:lpstr>
      <vt:lpstr>Controvérsias em torno da categoria unificadora “negro” (black)</vt:lpstr>
      <vt:lpstr> </vt:lpstr>
      <vt:lpstr> </vt:lpstr>
      <vt:lpstr> </vt:lpstr>
      <vt:lpstr> </vt:lpstr>
      <vt:lpstr>Diferenças: como experiência, como relação social, como subjetividade e como identidade</vt:lpstr>
      <vt:lpstr>Diferença como relação social </vt:lpstr>
      <vt:lpstr>Diferença como subjetividade </vt:lpstr>
      <vt:lpstr>Diferença como identidade</vt:lpstr>
      <vt:lpstr> 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Raça e gênero como marcadores da diferença </dc:title>
  <dc:creator>Heloisa Almeida</dc:creator>
  <cp:lastModifiedBy>Heloisa Almeida</cp:lastModifiedBy>
  <cp:revision>80</cp:revision>
  <dcterms:created xsi:type="dcterms:W3CDTF">2023-02-15T18:48:21Z</dcterms:created>
  <dcterms:modified xsi:type="dcterms:W3CDTF">2023-06-15T14:43:28Z</dcterms:modified>
</cp:coreProperties>
</file>