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9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D977D-B9E1-3011-CAD4-ED7CEEB8E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FE6F83-4BD2-06B1-78A9-C32EEA2F6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9E7D41-D42E-E246-CBAD-A7E29AE2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B88981-02FF-DDC1-473F-70934CE2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684B21-7A4F-DD4D-EBEC-EFADE1CD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11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1E787-5727-F372-7DC9-EFE76012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8BFC0C-18CA-65BC-7E1C-65910E2A4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241C83-BEE4-9663-7386-94087B35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932E0D-FD67-CA47-2A97-C4D0EBA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C90EF0-53A0-A1EE-6177-454B9DAE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76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272D3A-5A72-0695-E401-C8C1D8C0F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183E45-14AA-19ED-E184-0A6F9DF39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942B01-5914-51C5-14A1-75FF6CAE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D5AA10-7448-386B-ED3D-A60C40CC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FE1289-CA81-DBF4-A82C-95FD5038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92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85D94-6408-7E80-6710-1442118E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3CAE5C-218F-3234-3C40-85BD5FA28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3C6F25-1AFE-C3EC-6CFA-7D61AB61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640B15-2298-EDFE-23AB-74A2C62C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65BBF7-3934-D23F-24EB-899E0766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11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11F04-C7F7-E292-078E-8134F5E47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4C2E27-28AE-911A-A65F-445C702E2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15C915-998F-6E06-D69B-B1D2DD1B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C7F399-DE0A-E599-EBF8-7EEAA551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B7BB52-6BBF-5B6F-2F03-C07F4046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13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B5A6D-D919-AA96-5ECF-9C0CF991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B91F3B-C365-D05F-8EB7-7165C07DF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68E91B-6491-CF95-A5D4-65FAF6EA5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1C9016-6A8B-3480-0DBE-5F0ED015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714F53-3CEB-0A03-01D2-68EBF76B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D239A2-666F-A999-A20C-4FEDCDD2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00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771C6-75F6-FC6A-C50E-715618CE4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D0D8F9-2D5E-4A27-75BD-7DFC0538F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BA6E5F-B646-05C0-B88E-35C9AE21A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81AE0B8-EED6-63C9-9A26-6458800AC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745454-2FC8-9152-FDBE-54A448654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2DB8005-BB55-ED04-E5C0-B2FB840B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DC8AE64-E5F7-97FA-AFA4-F3C49C17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3BA58A-B6DB-1F26-264B-9BBA7EFC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74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A93E1-121D-325E-0DFD-5A2F79EC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9B5359-F5A4-C10A-24A0-32D27F03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3EA34D-8FFB-DFF6-39EF-94CB90F5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776C1FC-7C0E-9084-50AC-0968807A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67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C0EF107-8B2D-654B-62F8-31B75EBFF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E60DC45-2251-40BC-39DB-11F941748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45271D8-F9B8-34BB-8073-C2B9C543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1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AFFA3-08EE-3EBE-EEF0-D6B03E47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2C494F-EFEF-3B31-5043-3C452DFA7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8D08F0-8231-E520-6DBE-CF408A4DC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B725C1-C759-B72F-3C32-96F75EF9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39B305-B8D4-F4CA-6137-25D9540EC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7A77A1-D3FD-78DF-A9DE-713C1637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09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9307C-F28A-BFAF-5D59-A389DCAD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124447-1F5F-65FC-5013-9526CE111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FEBAB3-A20A-719D-1673-BA5A8E8EC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4FCA9B-B8C5-F751-6B05-99B9DBDC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0DA70E-0BF2-521E-3301-38326356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538A0D-E504-59A6-C8CC-99E47B96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71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76B4F2D-F2D0-5C40-1906-E9FD2A57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C700CF-036A-2D4A-B32C-2DC839C94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0DAEB1-89BB-683A-B2C8-8EA6ACE52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199566-3ACA-41BE-9C6F-BC3A86EE002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C66665-9294-3271-4B0B-FCEC4ED13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DD0CFF-FAF4-8FEC-7E52-65B25048E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2BE562-97A5-4690-BED7-CDB1AD4FCD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28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21E96E9C-7211-A2E0-DC13-89B57301703C}"/>
              </a:ext>
            </a:extLst>
          </p:cNvPr>
          <p:cNvSpPr txBox="1"/>
          <p:nvPr/>
        </p:nvSpPr>
        <p:spPr>
          <a:xfrm>
            <a:off x="1918745" y="1948721"/>
            <a:ext cx="8589364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AVALIAÇÃO PARCIAL 3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</a:rPr>
              <a:t>RFM 0012  2024</a:t>
            </a: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DEVOLUTIVA</a:t>
            </a:r>
          </a:p>
        </p:txBody>
      </p:sp>
    </p:spTree>
    <p:extLst>
      <p:ext uri="{BB962C8B-B14F-4D97-AF65-F5344CB8AC3E}">
        <p14:creationId xmlns:p14="http://schemas.microsoft.com/office/powerpoint/2010/main" val="3297990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9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034321" y="4208787"/>
            <a:ext cx="2698230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B7C958F-9B61-4B06-8BF2-B2C5F783B725}"/>
              </a:ext>
            </a:extLst>
          </p:cNvPr>
          <p:cNvSpPr txBox="1"/>
          <p:nvPr/>
        </p:nvSpPr>
        <p:spPr>
          <a:xfrm>
            <a:off x="1274164" y="2057083"/>
            <a:ext cx="10463135" cy="394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diencéfalo representa uma das divisões do cérebro. Assim, ele se continua inferiormente com: 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O bulbo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O mesencéfalo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A ponte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O telencéfalo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Nenhuma das estruturas anteriores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9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10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409076" y="4498720"/>
            <a:ext cx="5771213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E4EDD38-488D-DC45-BADF-17706C637C23}"/>
              </a:ext>
            </a:extLst>
          </p:cNvPr>
          <p:cNvSpPr txBox="1"/>
          <p:nvPr/>
        </p:nvSpPr>
        <p:spPr>
          <a:xfrm>
            <a:off x="1648923" y="2360899"/>
            <a:ext cx="9623679" cy="4395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0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medula espinhal</a:t>
            </a: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dividida em cinco regiões e observamos a origem total de 31 pares de nervos espinhais. O nervo espinhal é formado: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Pela junção dos ramos ventral e dorsal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Pela junção das raízes anterior e posterior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Pela junção das raízes e ramos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Pela divisão dos ramos anterior e posterior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Pela continuação da raiz ventral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t-B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4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11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469033" y="4853059"/>
            <a:ext cx="2113614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D6B30D0-B7D9-B0BA-B1BE-1606876186A4}"/>
              </a:ext>
            </a:extLst>
          </p:cNvPr>
          <p:cNvSpPr txBox="1"/>
          <p:nvPr/>
        </p:nvSpPr>
        <p:spPr>
          <a:xfrm>
            <a:off x="1753854" y="2716454"/>
            <a:ext cx="9788577" cy="348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sistema digestório, o órgão localizado entre o estômago e o jejuno é 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ìleo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 transverso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Duodeno 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Pâncreas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Fígado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12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2608288" y="5152862"/>
            <a:ext cx="3487712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6E81F0-0ABC-6788-176B-0D63C77EDDE0}"/>
              </a:ext>
            </a:extLst>
          </p:cNvPr>
          <p:cNvSpPr txBox="1"/>
          <p:nvPr/>
        </p:nvSpPr>
        <p:spPr>
          <a:xfrm>
            <a:off x="2878111" y="2531151"/>
            <a:ext cx="9953469" cy="348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estruturas localizadas no </a:t>
            </a:r>
            <a:r>
              <a:rPr lang="pt-BR" sz="20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seio renal</a:t>
            </a: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exceto: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cálices renais menores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cálices renais maiores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pelve renal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pirâmides renais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Nenhuma das estruturas anteriores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6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13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199210" y="6153463"/>
            <a:ext cx="3582651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0A69FA5-E983-3AD3-428A-9B8D0513F4F4}"/>
              </a:ext>
            </a:extLst>
          </p:cNvPr>
          <p:cNvSpPr txBox="1"/>
          <p:nvPr/>
        </p:nvSpPr>
        <p:spPr>
          <a:xfrm>
            <a:off x="1109270" y="1746341"/>
            <a:ext cx="10343213" cy="537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 </a:t>
            </a:r>
            <a:r>
              <a:rPr lang="pt-BR" sz="20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ventrículos</a:t>
            </a: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são cavidades localizadas no interior do encéfalo e preenchidas pelo </a:t>
            </a:r>
            <a:r>
              <a:rPr lang="pt-BR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líquor</a:t>
            </a: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Assim, como é denominado a região que conecta cada ventrículo lateral ao III ventrículo?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IV ventrículo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Cisterna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Aqueduto cerebral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Canal central da medula espinhal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Forame interventricular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6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14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839448" y="4223472"/>
            <a:ext cx="6880485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00F6946-AB18-E53D-DC14-FEEB3D3369C6}"/>
              </a:ext>
            </a:extLst>
          </p:cNvPr>
          <p:cNvSpPr txBox="1"/>
          <p:nvPr/>
        </p:nvSpPr>
        <p:spPr>
          <a:xfrm>
            <a:off x="690171" y="1840035"/>
            <a:ext cx="10811657" cy="4312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Assinale a alternativa </a:t>
            </a:r>
            <a:r>
              <a:rPr lang="pt-BR" sz="20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incorreta:</a:t>
            </a: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As tubas uterinas se abrem na cavidade uterina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Os ovários possuem os ligamentos: suspensor e próprio do ovário ou útero-ovárico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Os ductos ejaculatórios se abrem na uretra esponjosa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As vesículas seminais, a próstata e as glândulas bulbouretrais são glândulas anexas responsáveis pela produção do sêmen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O ligamento redondo do útero se fixa anteriormente nos lábios maiores do pudendo.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54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15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504018" y="5714894"/>
            <a:ext cx="6765560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346191E-FA3E-86BF-2697-CC2413BA5FF4}"/>
              </a:ext>
            </a:extLst>
          </p:cNvPr>
          <p:cNvSpPr txBox="1"/>
          <p:nvPr/>
        </p:nvSpPr>
        <p:spPr>
          <a:xfrm>
            <a:off x="1474038" y="2231028"/>
            <a:ext cx="10672996" cy="3892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respeito do sistema genital feminino e masculino, assinale a alternativa </a:t>
            </a:r>
            <a:r>
              <a:rPr lang="pt-BR" sz="20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incorreta</a:t>
            </a:r>
            <a:r>
              <a:rPr lang="pt-BR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Os ductos eferentes deixam os testículos em direção à cabeça do epidídimo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São exemplos de ligamentos do útero: largo e </a:t>
            </a:r>
            <a:r>
              <a:rPr lang="pt-BR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uterossacral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Os ramos do pênis e o bulbo do pênis representam a raiz desse órgão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O corpo do </a:t>
            </a:r>
            <a:r>
              <a:rPr lang="pt-BR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cllitóris</a:t>
            </a: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está formado pelos seus corpos cavernosos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Os ductos deferentes terminam na uretra prostática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4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16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899410" y="5913623"/>
            <a:ext cx="3252865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ACE1B18-5A3B-DF7E-0E72-4CBC4ECAD730}"/>
              </a:ext>
            </a:extLst>
          </p:cNvPr>
          <p:cNvSpPr txBox="1"/>
          <p:nvPr/>
        </p:nvSpPr>
        <p:spPr>
          <a:xfrm>
            <a:off x="1064301" y="1624556"/>
            <a:ext cx="10672997" cy="5727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 útero, um dos órgãos genitais femininos internos, tem localização na cavidade pélvica (pelve menor) e está fixo às suas paredes laterais e ao sacro, através de alguns ligamentos. O ligamento que fixa não somente o útero, mas também as tubas uterinas e os ovários, junto às paredes laterais da pelve, é denominado:</a:t>
            </a: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Ligamento </a:t>
            </a:r>
            <a:r>
              <a:rPr lang="pt-BR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úterossacral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Ligamento redondo 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Ligamento cardinal ou lateral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Ligamento largo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Ligamento </a:t>
            </a:r>
            <a:r>
              <a:rPr lang="pt-BR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úteo</a:t>
            </a: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-ovárico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15000"/>
              </a:lnSpc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pt-BR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B754F60-38FB-77DB-396B-C3AD9B344E28}"/>
              </a:ext>
            </a:extLst>
          </p:cNvPr>
          <p:cNvSpPr txBox="1"/>
          <p:nvPr/>
        </p:nvSpPr>
        <p:spPr>
          <a:xfrm>
            <a:off x="2338464" y="2275317"/>
            <a:ext cx="10568065" cy="3273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Relativo à morfologia dos </a:t>
            </a:r>
            <a:r>
              <a:rPr lang="pt-BR" sz="2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pulmões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assinale a alternativa incorreta:</a:t>
            </a:r>
          </a:p>
          <a:p>
            <a:pPr algn="just">
              <a:lnSpc>
                <a:spcPct val="150000"/>
              </a:lnSpc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O pulmão direito possui duas fissuras: horizontal e oblíqua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O pulmão esquerdo possui a </a:t>
            </a:r>
            <a:r>
              <a:rPr lang="pt-BR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língula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no seu lobo superior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O pulmão direito possui 8 ou 9 segmentos </a:t>
            </a:r>
            <a:r>
              <a:rPr lang="pt-BR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broncopulmonares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 Os 2 pulmões possuem faces mediastinal, diafragmática e costal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 O pulmão esquerdo possui apenas a fissura oblíqua.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1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2173572" y="4238463"/>
            <a:ext cx="7734927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49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2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615187" y="5859041"/>
            <a:ext cx="6914215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443A28D-7FF5-AE8A-D892-A85EDF0A692B}"/>
              </a:ext>
            </a:extLst>
          </p:cNvPr>
          <p:cNvSpPr txBox="1"/>
          <p:nvPr/>
        </p:nvSpPr>
        <p:spPr>
          <a:xfrm>
            <a:off x="1615188" y="2975078"/>
            <a:ext cx="10751697" cy="3268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Relativo à morfologia dos </a:t>
            </a:r>
            <a:r>
              <a:rPr lang="pt-BR" sz="2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ossos,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assinale a alternativa incorreta:</a:t>
            </a:r>
          </a:p>
          <a:p>
            <a:pPr algn="just">
              <a:lnSpc>
                <a:spcPct val="150000"/>
              </a:lnSpc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O esqueleto axial está formado pelo crânio, coluna vertebral e caixa torácica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Os ossos longos possuem duas epífises e uma diáfise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A região da cartilagem de conjugação separa as epífises da diáfise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As artérias nutrícias penetram a diáfise do osso longo em direção ao canal medular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 Com a idade, o número de ossos do esqueleto aumenta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3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129255" y="4253457"/>
            <a:ext cx="2738207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253D794-28E2-51C4-56C1-6BB4A50694E9}"/>
              </a:ext>
            </a:extLst>
          </p:cNvPr>
          <p:cNvSpPr txBox="1"/>
          <p:nvPr/>
        </p:nvSpPr>
        <p:spPr>
          <a:xfrm>
            <a:off x="1199212" y="2316061"/>
            <a:ext cx="10343213" cy="3729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deslocamento do eixo longitudinal sobre o </a:t>
            </a:r>
            <a:r>
              <a:rPr lang="pt-BR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látero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-lateral ou vice-versa, forma o seguinte plano de secção do corpo humano:</a:t>
            </a:r>
          </a:p>
          <a:p>
            <a:pPr algn="just">
              <a:lnSpc>
                <a:spcPct val="150000"/>
              </a:lnSpc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pt-BR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Antimeria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Coronal ou frontal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pt-BR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Paquimeria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Metameria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 Sagital mediano.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4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4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574623" y="5316562"/>
            <a:ext cx="2558319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2F08269-7B81-9534-DD05-1BDF43DBD613}"/>
              </a:ext>
            </a:extLst>
          </p:cNvPr>
          <p:cNvSpPr txBox="1"/>
          <p:nvPr/>
        </p:nvSpPr>
        <p:spPr>
          <a:xfrm>
            <a:off x="1049309" y="2468438"/>
            <a:ext cx="10762938" cy="3729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Termo de posição, relação ou situação do corpo humano, utilizado para localizar uma estrutura entre uma estrutura MEDIAL e outra LATERAL, é denominado:</a:t>
            </a:r>
          </a:p>
          <a:p>
            <a:pPr>
              <a:lnSpc>
                <a:spcPct val="150000"/>
              </a:lnSpc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Mediano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Médio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Ventral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Intermédio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 Cranial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5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2248525" y="5819931"/>
            <a:ext cx="2758190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ED1DDB7-1C56-A7B5-15FF-ED049E2B7660}"/>
              </a:ext>
            </a:extLst>
          </p:cNvPr>
          <p:cNvSpPr txBox="1"/>
          <p:nvPr/>
        </p:nvSpPr>
        <p:spPr>
          <a:xfrm>
            <a:off x="2248525" y="2975078"/>
            <a:ext cx="10238282" cy="3268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São </a:t>
            </a:r>
            <a:r>
              <a:rPr lang="pt-BR" sz="2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vasos sanguíneos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que chegam ao átrio esquerdo do coração:</a:t>
            </a:r>
          </a:p>
          <a:p>
            <a:pPr>
              <a:lnSpc>
                <a:spcPct val="150000"/>
              </a:lnSpc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Aorta;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Artérias pulmonares;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Tronco pulmonar;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Veias cavas superior e inferior;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 Veias pulmonares.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6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6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764500" y="5136943"/>
            <a:ext cx="3847475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34964C7-C907-87E3-1E46-D71208F4CC04}"/>
              </a:ext>
            </a:extLst>
          </p:cNvPr>
          <p:cNvSpPr txBox="1"/>
          <p:nvPr/>
        </p:nvSpPr>
        <p:spPr>
          <a:xfrm>
            <a:off x="914400" y="2128597"/>
            <a:ext cx="10613036" cy="3873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estudamos os órgãos condutores de ar do Sistema Respiratório, observamos que uma das funções desse sistema é a produção do som ou fonação. Assim, as estruturas responsáveis por essa função estão localizadas na ....... e são elas ...........: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Faringe – pregas vocais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Laringe – pregas vestibulares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Faringe – pregas vestibulares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Laringe – pregas vocais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</a:t>
            </a:r>
            <a:r>
              <a:rPr lang="pt-BR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Traquéia</a:t>
            </a: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pregas vestibulares e vocais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7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7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509666" y="5774961"/>
            <a:ext cx="3372786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C3BE36F-8935-4F81-6B17-676C2C512EEE}"/>
              </a:ext>
            </a:extLst>
          </p:cNvPr>
          <p:cNvSpPr txBox="1"/>
          <p:nvPr/>
        </p:nvSpPr>
        <p:spPr>
          <a:xfrm>
            <a:off x="744511" y="1883021"/>
            <a:ext cx="10702977" cy="4315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pt-BR" sz="1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diartroses ou articulações sinoviais</a:t>
            </a: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representam os principais tipos de articulações do corpo humano e possuem como principal característica sua maior amplitude de movimento. Esse tipo de articulação possui uma estrutura responsável pela produção do líquido sinovial. Essa estrutura é: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periósteo</a:t>
            </a: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parte fibrosa da cápsula articular</a:t>
            </a: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disco articular</a:t>
            </a: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cartilagem articular</a:t>
            </a: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membrana sinovial</a:t>
            </a: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6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987E3A7-F645-CA25-8520-9D3D7E5EE0E2}"/>
              </a:ext>
            </a:extLst>
          </p:cNvPr>
          <p:cNvSpPr txBox="1"/>
          <p:nvPr/>
        </p:nvSpPr>
        <p:spPr>
          <a:xfrm>
            <a:off x="1753854" y="659567"/>
            <a:ext cx="8589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QUESTÃO 8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4A7233-175E-82E9-7CF6-65DE2B71EF52}"/>
              </a:ext>
            </a:extLst>
          </p:cNvPr>
          <p:cNvSpPr/>
          <p:nvPr/>
        </p:nvSpPr>
        <p:spPr>
          <a:xfrm>
            <a:off x="1918743" y="4598222"/>
            <a:ext cx="3912432" cy="378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536ACC-AC22-83F1-E8EC-367AE635A4FD}"/>
              </a:ext>
            </a:extLst>
          </p:cNvPr>
          <p:cNvSpPr txBox="1"/>
          <p:nvPr/>
        </p:nvSpPr>
        <p:spPr>
          <a:xfrm>
            <a:off x="2173574" y="2467492"/>
            <a:ext cx="10628026" cy="348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estruturas citadas a seguir possuem relação com os ventrículos, exceto: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pt-B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Os músculos papilares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As cordas </a:t>
            </a:r>
            <a:r>
              <a:rPr lang="pt-B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tendíneas</a:t>
            </a: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Os músculos pectíneos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As trabéculas cárneas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SzPts val="1000"/>
            </a:pPr>
            <a:r>
              <a:rPr lang="pt-B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E. A aorta e o tronco pulmonar</a:t>
            </a:r>
            <a:endParaRPr lang="pt-BR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9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935</Words>
  <Application>Microsoft Office PowerPoint</Application>
  <PresentationFormat>Widescreen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F. Tirapelli</dc:creator>
  <cp:lastModifiedBy>Luis F. Tirapelli</cp:lastModifiedBy>
  <cp:revision>14</cp:revision>
  <dcterms:created xsi:type="dcterms:W3CDTF">2024-05-02T02:31:22Z</dcterms:created>
  <dcterms:modified xsi:type="dcterms:W3CDTF">2024-05-02T02:56:24Z</dcterms:modified>
</cp:coreProperties>
</file>