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6" r:id="rId3"/>
    <p:sldId id="297" r:id="rId4"/>
    <p:sldId id="295" r:id="rId5"/>
    <p:sldId id="453" r:id="rId6"/>
    <p:sldId id="298" r:id="rId7"/>
    <p:sldId id="302" r:id="rId8"/>
    <p:sldId id="442" r:id="rId9"/>
    <p:sldId id="432" r:id="rId10"/>
    <p:sldId id="435" r:id="rId11"/>
    <p:sldId id="434" r:id="rId12"/>
    <p:sldId id="415" r:id="rId13"/>
    <p:sldId id="454" r:id="rId14"/>
    <p:sldId id="455" r:id="rId15"/>
  </p:sldIdLst>
  <p:sldSz cx="9144000" cy="6858000" type="screen4x3"/>
  <p:notesSz cx="6950075" cy="92360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F28"/>
    <a:srgbClr val="FFFFAB"/>
    <a:srgbClr val="7DA9D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5" autoAdjust="0"/>
    <p:restoredTop sz="92943" autoAdjust="0"/>
  </p:normalViewPr>
  <p:slideViewPr>
    <p:cSldViewPr>
      <p:cViewPr varScale="1">
        <p:scale>
          <a:sx n="41" d="100"/>
          <a:sy n="41" d="100"/>
        </p:scale>
        <p:origin x="157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7AE69-BC15-4061-B98B-C85AB608940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12B15D8-904D-4DC9-B476-9FDD5082E945}">
      <dgm:prSet phldrT="[Texto]" custT="1"/>
      <dgm:spPr/>
      <dgm:t>
        <a:bodyPr/>
        <a:lstStyle/>
        <a:p>
          <a:r>
            <a:rPr lang="pt-BR" sz="2000" dirty="0">
              <a:latin typeface="Calibri" pitchFamily="34" charset="0"/>
              <a:cs typeface="Times New Roman" pitchFamily="18" charset="0"/>
            </a:rPr>
            <a:t>Apoio da alta gerência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Criar uma cultura de IA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Mudanças estruturais adequadas</a:t>
          </a:r>
        </a:p>
        <a:p>
          <a:r>
            <a:rPr lang="pt-BR" sz="2000" i="1" dirty="0">
              <a:latin typeface="Calibri" pitchFamily="34" charset="0"/>
              <a:cs typeface="Times New Roman" pitchFamily="18" charset="0"/>
            </a:rPr>
            <a:t>Fator relacionado a Procedimentos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Conhecimento da empresa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Combinação correta de habilidades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Motivação dos funcionários</a:t>
          </a:r>
          <a:endParaRPr lang="pt-BR" sz="2000" dirty="0"/>
        </a:p>
      </dgm:t>
    </dgm:pt>
    <dgm:pt modelId="{16A262C0-A413-4EEA-B625-AB079C833E41}" type="parTrans" cxnId="{16AA9710-6C4B-4208-B887-15BFDE0E8927}">
      <dgm:prSet/>
      <dgm:spPr/>
      <dgm:t>
        <a:bodyPr/>
        <a:lstStyle/>
        <a:p>
          <a:endParaRPr lang="pt-BR"/>
        </a:p>
      </dgm:t>
    </dgm:pt>
    <dgm:pt modelId="{C5149E3E-4EA8-414E-A641-41B7ADBA9D48}" type="sibTrans" cxnId="{16AA9710-6C4B-4208-B887-15BFDE0E8927}">
      <dgm:prSet/>
      <dgm:spPr/>
      <dgm:t>
        <a:bodyPr/>
        <a:lstStyle/>
        <a:p>
          <a:endParaRPr lang="pt-BR"/>
        </a:p>
      </dgm:t>
    </dgm:pt>
    <dgm:pt modelId="{3231A734-09E4-47D1-B443-BF11DBFD7123}">
      <dgm:prSet phldrT="[Texto]" custT="1"/>
      <dgm:spPr/>
      <dgm:t>
        <a:bodyPr/>
        <a:lstStyle/>
        <a:p>
          <a:r>
            <a:rPr lang="pt-BR" sz="2000" dirty="0">
              <a:latin typeface="Calibri" pitchFamily="34" charset="0"/>
              <a:cs typeface="Times New Roman" pitchFamily="18" charset="0"/>
            </a:rPr>
            <a:t>Questões culturais internas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Falta das habilidades adequadas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Dificuldades operacionais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Falta de recursos</a:t>
          </a:r>
        </a:p>
        <a:p>
          <a:r>
            <a:rPr lang="pt-BR" sz="2000" dirty="0">
              <a:latin typeface="Calibri" pitchFamily="34" charset="0"/>
              <a:cs typeface="Times New Roman" pitchFamily="18" charset="0"/>
            </a:rPr>
            <a:t>Questões culturais externas</a:t>
          </a:r>
          <a:endParaRPr lang="pt-BR" sz="2000" dirty="0"/>
        </a:p>
      </dgm:t>
    </dgm:pt>
    <dgm:pt modelId="{773A05B2-FC21-4500-AEBB-B3C9134B2FD5}" type="parTrans" cxnId="{909763FF-D40A-49AE-BCDB-935124A299DD}">
      <dgm:prSet/>
      <dgm:spPr/>
      <dgm:t>
        <a:bodyPr/>
        <a:lstStyle/>
        <a:p>
          <a:endParaRPr lang="pt-BR"/>
        </a:p>
      </dgm:t>
    </dgm:pt>
    <dgm:pt modelId="{A5435F52-3944-49CF-A581-C52F02E315A2}" type="sibTrans" cxnId="{909763FF-D40A-49AE-BCDB-935124A299DD}">
      <dgm:prSet/>
      <dgm:spPr/>
      <dgm:t>
        <a:bodyPr/>
        <a:lstStyle/>
        <a:p>
          <a:endParaRPr lang="pt-BR"/>
        </a:p>
      </dgm:t>
    </dgm:pt>
    <dgm:pt modelId="{8D7D9208-FAFC-49CF-A6DC-380F82B07C01}" type="pres">
      <dgm:prSet presAssocID="{34F7AE69-BC15-4061-B98B-C85AB6089401}" presName="compositeShape" presStyleCnt="0">
        <dgm:presLayoutVars>
          <dgm:chMax val="2"/>
          <dgm:dir/>
          <dgm:resizeHandles val="exact"/>
        </dgm:presLayoutVars>
      </dgm:prSet>
      <dgm:spPr/>
    </dgm:pt>
    <dgm:pt modelId="{86CD9256-6A6A-485E-AE90-BC90E826007D}" type="pres">
      <dgm:prSet presAssocID="{712B15D8-904D-4DC9-B476-9FDD5082E945}" presName="upArrow" presStyleLbl="node1" presStyleIdx="0" presStyleCnt="2" custScaleX="52499" custScaleY="98662"/>
      <dgm:spPr>
        <a:solidFill>
          <a:srgbClr val="00B050"/>
        </a:solidFill>
      </dgm:spPr>
    </dgm:pt>
    <dgm:pt modelId="{9FCE0A47-F36C-4882-94D0-8C63DEFA4A29}" type="pres">
      <dgm:prSet presAssocID="{712B15D8-904D-4DC9-B476-9FDD5082E945}" presName="upArrowText" presStyleLbl="revTx" presStyleIdx="0" presStyleCnt="2" custScaleX="129069">
        <dgm:presLayoutVars>
          <dgm:chMax val="0"/>
          <dgm:bulletEnabled val="1"/>
        </dgm:presLayoutVars>
      </dgm:prSet>
      <dgm:spPr/>
    </dgm:pt>
    <dgm:pt modelId="{369EEE5A-8C85-480D-BA1C-71E367AEFBBC}" type="pres">
      <dgm:prSet presAssocID="{3231A734-09E4-47D1-B443-BF11DBFD7123}" presName="downArrow" presStyleLbl="node1" presStyleIdx="1" presStyleCnt="2" custScaleX="53141"/>
      <dgm:spPr>
        <a:solidFill>
          <a:srgbClr val="C00000"/>
        </a:solidFill>
      </dgm:spPr>
    </dgm:pt>
    <dgm:pt modelId="{3205FC5F-98B5-4D8D-BF8A-459C877C6103}" type="pres">
      <dgm:prSet presAssocID="{3231A734-09E4-47D1-B443-BF11DBFD7123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02E55109-32AF-425C-8376-CBB092C0D15D}" type="presOf" srcId="{712B15D8-904D-4DC9-B476-9FDD5082E945}" destId="{9FCE0A47-F36C-4882-94D0-8C63DEFA4A29}" srcOrd="0" destOrd="0" presId="urn:microsoft.com/office/officeart/2005/8/layout/arrow4"/>
    <dgm:cxn modelId="{16AA9710-6C4B-4208-B887-15BFDE0E8927}" srcId="{34F7AE69-BC15-4061-B98B-C85AB6089401}" destId="{712B15D8-904D-4DC9-B476-9FDD5082E945}" srcOrd="0" destOrd="0" parTransId="{16A262C0-A413-4EEA-B625-AB079C833E41}" sibTransId="{C5149E3E-4EA8-414E-A641-41B7ADBA9D48}"/>
    <dgm:cxn modelId="{A6251034-76B3-48E7-88C1-B4AFF0EDED54}" type="presOf" srcId="{34F7AE69-BC15-4061-B98B-C85AB6089401}" destId="{8D7D9208-FAFC-49CF-A6DC-380F82B07C01}" srcOrd="0" destOrd="0" presId="urn:microsoft.com/office/officeart/2005/8/layout/arrow4"/>
    <dgm:cxn modelId="{30DFAFDA-232E-4A2A-A667-807EEB5EF7D3}" type="presOf" srcId="{3231A734-09E4-47D1-B443-BF11DBFD7123}" destId="{3205FC5F-98B5-4D8D-BF8A-459C877C6103}" srcOrd="0" destOrd="0" presId="urn:microsoft.com/office/officeart/2005/8/layout/arrow4"/>
    <dgm:cxn modelId="{909763FF-D40A-49AE-BCDB-935124A299DD}" srcId="{34F7AE69-BC15-4061-B98B-C85AB6089401}" destId="{3231A734-09E4-47D1-B443-BF11DBFD7123}" srcOrd="1" destOrd="0" parTransId="{773A05B2-FC21-4500-AEBB-B3C9134B2FD5}" sibTransId="{A5435F52-3944-49CF-A581-C52F02E315A2}"/>
    <dgm:cxn modelId="{6117507D-FFDB-4838-9B2D-427BDE2D7983}" type="presParOf" srcId="{8D7D9208-FAFC-49CF-A6DC-380F82B07C01}" destId="{86CD9256-6A6A-485E-AE90-BC90E826007D}" srcOrd="0" destOrd="0" presId="urn:microsoft.com/office/officeart/2005/8/layout/arrow4"/>
    <dgm:cxn modelId="{D3A4F023-DD4A-4F08-B195-0218EEA7004F}" type="presParOf" srcId="{8D7D9208-FAFC-49CF-A6DC-380F82B07C01}" destId="{9FCE0A47-F36C-4882-94D0-8C63DEFA4A29}" srcOrd="1" destOrd="0" presId="urn:microsoft.com/office/officeart/2005/8/layout/arrow4"/>
    <dgm:cxn modelId="{7590E4A1-A60A-4BFA-B56C-7BBFE2558604}" type="presParOf" srcId="{8D7D9208-FAFC-49CF-A6DC-380F82B07C01}" destId="{369EEE5A-8C85-480D-BA1C-71E367AEFBBC}" srcOrd="2" destOrd="0" presId="urn:microsoft.com/office/officeart/2005/8/layout/arrow4"/>
    <dgm:cxn modelId="{6F15E040-7BEB-4EEB-A26E-8B9D0082E8DD}" type="presParOf" srcId="{8D7D9208-FAFC-49CF-A6DC-380F82B07C01}" destId="{3205FC5F-98B5-4D8D-BF8A-459C877C610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D9256-6A6A-485E-AE90-BC90E826007D}">
      <dsp:nvSpPr>
        <dsp:cNvPr id="0" name=""/>
        <dsp:cNvSpPr/>
      </dsp:nvSpPr>
      <dsp:spPr>
        <a:xfrm>
          <a:off x="329069" y="16648"/>
          <a:ext cx="1434642" cy="2455299"/>
        </a:xfrm>
        <a:prstGeom prst="upArrow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E0A47-F36C-4882-94D0-8C63DEFA4A29}">
      <dsp:nvSpPr>
        <dsp:cNvPr id="0" name=""/>
        <dsp:cNvSpPr/>
      </dsp:nvSpPr>
      <dsp:spPr>
        <a:xfrm>
          <a:off x="1820713" y="0"/>
          <a:ext cx="5985336" cy="2488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Apoio da alta gerência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Criar uma cultura de IA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Mudanças estruturais adequadas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i="1" kern="1200" dirty="0">
              <a:latin typeface="Calibri" pitchFamily="34" charset="0"/>
              <a:cs typeface="Times New Roman" pitchFamily="18" charset="0"/>
            </a:rPr>
            <a:t>Fator relacionado a Procedimentos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Conhecimento da empresa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Combinação correta de habilidades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Motivação dos funcionários</a:t>
          </a:r>
          <a:endParaRPr lang="pt-BR" sz="2000" kern="1200" dirty="0"/>
        </a:p>
      </dsp:txBody>
      <dsp:txXfrm>
        <a:off x="1820713" y="0"/>
        <a:ext cx="5985336" cy="2488596"/>
      </dsp:txXfrm>
    </dsp:sp>
    <dsp:sp modelId="{369EEE5A-8C85-480D-BA1C-71E367AEFBBC}">
      <dsp:nvSpPr>
        <dsp:cNvPr id="0" name=""/>
        <dsp:cNvSpPr/>
      </dsp:nvSpPr>
      <dsp:spPr>
        <a:xfrm>
          <a:off x="1140108" y="2695979"/>
          <a:ext cx="1452186" cy="2488596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05FC5F-98B5-4D8D-BF8A-459C877C6103}">
      <dsp:nvSpPr>
        <dsp:cNvPr id="0" name=""/>
        <dsp:cNvSpPr/>
      </dsp:nvSpPr>
      <dsp:spPr>
        <a:xfrm>
          <a:off x="3314534" y="2695979"/>
          <a:ext cx="4637315" cy="2488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Questões culturais internas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Falta das habilidades adequadas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Dificuldades operacionais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Falta de recursos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Calibri" pitchFamily="34" charset="0"/>
              <a:cs typeface="Times New Roman" pitchFamily="18" charset="0"/>
            </a:rPr>
            <a:t>Questões culturais externas</a:t>
          </a:r>
          <a:endParaRPr lang="pt-BR" sz="2000" kern="1200" dirty="0"/>
        </a:p>
      </dsp:txBody>
      <dsp:txXfrm>
        <a:off x="3314534" y="2695979"/>
        <a:ext cx="4637315" cy="2488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r">
              <a:defRPr sz="1200"/>
            </a:lvl1pPr>
          </a:lstStyle>
          <a:p>
            <a:fld id="{1FB6B0AE-0759-4A4B-85E4-C2B994E52D3D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r">
              <a:defRPr sz="1200"/>
            </a:lvl1pPr>
          </a:lstStyle>
          <a:p>
            <a:fld id="{0A7E9F22-1CB9-400A-BE86-D877787A8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8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/>
          <a:lstStyle>
            <a:lvl1pPr algn="r">
              <a:defRPr sz="1200"/>
            </a:lvl1pPr>
          </a:lstStyle>
          <a:p>
            <a:fld id="{CA4D33FA-1CE0-4C48-8F6B-B3E565C12C9E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1" tIns="46241" rIns="92481" bIns="4624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5008" y="4387135"/>
            <a:ext cx="5560060" cy="4156234"/>
          </a:xfrm>
          <a:prstGeom prst="rect">
            <a:avLst/>
          </a:prstGeom>
        </p:spPr>
        <p:txBody>
          <a:bodyPr vert="horz" lIns="92481" tIns="46241" rIns="92481" bIns="4624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2481" tIns="46241" rIns="92481" bIns="46241" rtlCol="0" anchor="b"/>
          <a:lstStyle>
            <a:lvl1pPr algn="r">
              <a:defRPr sz="1200"/>
            </a:lvl1pPr>
          </a:lstStyle>
          <a:p>
            <a:fld id="{BBB9474D-06A3-457D-AB12-A142F55340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3356992"/>
            <a:ext cx="6624736" cy="115212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923B-B088-4FCE-B1C7-FEDC7409F0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3140968"/>
            <a:ext cx="6624736" cy="115212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rgbClr val="0070C0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25760"/>
            <a:ext cx="7128792" cy="107099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56F28"/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2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1027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9" name="Picture 8" descr="figura5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  <p:pic>
        <p:nvPicPr>
          <p:cNvPr id="1028" name="Picture 4" descr="C:\Users\User\Desktop\tic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Desktop\Sem título.jpg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8" name="Picture 5" descr="C:\Users\User\Desktop\Sem título.jp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10" name="Picture 4" descr="C:\Users\User\Desktop\tic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pic>
        <p:nvPicPr>
          <p:cNvPr id="7" name="Picture 8" descr="figura5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ciane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6624736" cy="1872208"/>
          </a:xfrm>
        </p:spPr>
        <p:txBody>
          <a:bodyPr/>
          <a:lstStyle/>
          <a:p>
            <a:r>
              <a:rPr lang="pt-BR" dirty="0"/>
              <a:t>Inovação Aberta</a:t>
            </a:r>
            <a:br>
              <a:rPr lang="pt-BR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611560" y="3933056"/>
            <a:ext cx="5904656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400" dirty="0" err="1">
                <a:solidFill>
                  <a:schemeClr val="accent1">
                    <a:lumMod val="75000"/>
                  </a:schemeClr>
                </a:solidFill>
              </a:rPr>
              <a:t>Profa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. Dra. </a:t>
            </a:r>
            <a:r>
              <a:rPr lang="pt-BR" sz="2400" dirty="0" err="1">
                <a:solidFill>
                  <a:schemeClr val="accent1">
                    <a:lumMod val="75000"/>
                  </a:schemeClr>
                </a:solidFill>
              </a:rPr>
              <a:t>Geciane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 Porto</a:t>
            </a:r>
          </a:p>
          <a:p>
            <a:pPr algn="ctr">
              <a:buNone/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geciane@usp.br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428571" y="5301208"/>
            <a:ext cx="8280400" cy="1224136"/>
          </a:xfrm>
        </p:spPr>
        <p:txBody>
          <a:bodyPr/>
          <a:lstStyle/>
          <a:p>
            <a:pPr algn="just"/>
            <a:r>
              <a:rPr lang="pt-BR" sz="2400" i="1" dirty="0">
                <a:solidFill>
                  <a:schemeClr val="accent1"/>
                </a:solidFill>
              </a:rPr>
              <a:t>	Intermediários podem acessar redes de contatos  distintas das atuais de uma empresa, expandindo enormemente o seu conhecimento...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7851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02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Então como selecionar?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2200" dirty="0"/>
              <a:t>Quais capacidades são oferecidas?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pt-BR" sz="220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2200" dirty="0"/>
              <a:t>Qual a rede de contatos é acessada através desse intermediário?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pt-BR" sz="220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2200" dirty="0"/>
              <a:t>Qual o modelo de negócio utilizam?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pt-BR" sz="2200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2200" dirty="0"/>
              <a:t>Qual é a sua abordagem ou estilo de colaboração?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pt-BR" sz="2200" u="sng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pt-BR" sz="2200" u="sng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941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upo 35"/>
          <p:cNvGrpSpPr>
            <a:grpSpLocks/>
          </p:cNvGrpSpPr>
          <p:nvPr/>
        </p:nvGrpSpPr>
        <p:grpSpPr bwMode="auto">
          <a:xfrm>
            <a:off x="0" y="404813"/>
            <a:ext cx="9144000" cy="5429250"/>
            <a:chOff x="347694" y="928708"/>
            <a:chExt cx="8724900" cy="5429250"/>
          </a:xfrm>
        </p:grpSpPr>
        <p:pic>
          <p:nvPicPr>
            <p:cNvPr id="194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94" y="928708"/>
              <a:ext cx="8724900" cy="542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CaixaDeTexto 37"/>
            <p:cNvSpPr txBox="1"/>
            <p:nvPr/>
          </p:nvSpPr>
          <p:spPr>
            <a:xfrm>
              <a:off x="1857890" y="5702320"/>
              <a:ext cx="1213306" cy="5222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kern="0" dirty="0">
                  <a:solidFill>
                    <a:sysClr val="windowText" lastClr="000000"/>
                  </a:solidFill>
                </a:rPr>
                <a:t>Idéias e Tecnologia</a:t>
              </a:r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6715659" y="2605108"/>
              <a:ext cx="2356935" cy="2936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300" kern="0" dirty="0">
                  <a:solidFill>
                    <a:sysClr val="windowText" lastClr="000000"/>
                  </a:solidFill>
                </a:rPr>
                <a:t>Fronteiras da empresa</a:t>
              </a:r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6715659" y="4121170"/>
              <a:ext cx="2356935" cy="2921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300" kern="0" dirty="0">
                  <a:solidFill>
                    <a:sysClr val="windowText" lastClr="000000"/>
                  </a:solidFill>
                </a:rPr>
                <a:t>Fronteiras da empresa</a:t>
              </a:r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6715659" y="2928958"/>
              <a:ext cx="2356935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kern="0" dirty="0">
                  <a:solidFill>
                    <a:sysClr val="windowText" lastClr="000000"/>
                  </a:solidFill>
                </a:rPr>
                <a:t>Mercado foco da empresa</a:t>
              </a:r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3572575" y="4733945"/>
              <a:ext cx="1641978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kern="0" dirty="0">
                  <a:solidFill>
                    <a:sysClr val="windowText" lastClr="000000"/>
                  </a:solidFill>
                </a:rPr>
                <a:t>Licenciamento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3857346" y="2000270"/>
              <a:ext cx="1643492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kern="0" dirty="0">
                  <a:solidFill>
                    <a:sysClr val="windowText" lastClr="000000"/>
                  </a:solidFill>
                </a:rPr>
                <a:t>Internalização de Licenciamento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7500294" y="4714895"/>
              <a:ext cx="1214821" cy="738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kern="0" dirty="0">
                  <a:solidFill>
                    <a:sysClr val="windowText" lastClr="000000"/>
                  </a:solidFill>
                </a:rPr>
                <a:t>Tecnologia</a:t>
              </a:r>
              <a:endParaRPr lang="pt-BR" sz="1400" i="1" kern="0" dirty="0">
                <a:solidFill>
                  <a:sysClr val="windowText" lastClr="000000"/>
                </a:solidFill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i="1" kern="0" dirty="0" err="1">
                  <a:solidFill>
                    <a:sysClr val="windowText" lastClr="000000"/>
                  </a:solidFill>
                </a:rPr>
                <a:t>Spin-outs</a:t>
              </a:r>
              <a:endParaRPr lang="pt-BR" sz="1400" i="1" kern="0" dirty="0">
                <a:solidFill>
                  <a:sysClr val="windowText" lastClr="000000"/>
                </a:solidFill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14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6358181" y="1714520"/>
              <a:ext cx="2356935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kern="0" dirty="0">
                  <a:solidFill>
                    <a:sysClr val="windowText" lastClr="000000"/>
                  </a:solidFill>
                </a:rPr>
                <a:t>Aquisição  de Produtos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400" kern="0" dirty="0">
                  <a:solidFill>
                    <a:sysClr val="windowText" lastClr="000000"/>
                  </a:solidFill>
                </a:rPr>
                <a:t>Marca compartilhada</a:t>
              </a:r>
            </a:p>
          </p:txBody>
        </p:sp>
      </p:grpSp>
      <p:sp>
        <p:nvSpPr>
          <p:cNvPr id="13" name="Título 1"/>
          <p:cNvSpPr txBox="1">
            <a:spLocks/>
          </p:cNvSpPr>
          <p:nvPr/>
        </p:nvSpPr>
        <p:spPr>
          <a:xfrm>
            <a:off x="-36513" y="-9525"/>
            <a:ext cx="9180513" cy="990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BR" sz="2400" u="sng" kern="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Exemplos de catalisadores do processo de inovação aberta no Brasil</a:t>
            </a:r>
          </a:p>
        </p:txBody>
      </p:sp>
      <p:sp>
        <p:nvSpPr>
          <p:cNvPr id="14" name="Retângulo de cantos arredondados 13"/>
          <p:cNvSpPr/>
          <p:nvPr/>
        </p:nvSpPr>
        <p:spPr bwMode="auto">
          <a:xfrm>
            <a:off x="971550" y="3789363"/>
            <a:ext cx="1296988" cy="5032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/>
              <a:t>Programa RHAE </a:t>
            </a:r>
          </a:p>
          <a:p>
            <a:pPr>
              <a:defRPr/>
            </a:pPr>
            <a:r>
              <a:rPr lang="pt-BR" sz="1200" dirty="0"/>
              <a:t>CNPq - Bolsas</a:t>
            </a:r>
          </a:p>
        </p:txBody>
      </p:sp>
      <p:sp>
        <p:nvSpPr>
          <p:cNvPr id="15" name="Retângulo de cantos arredondados 14"/>
          <p:cNvSpPr/>
          <p:nvPr/>
        </p:nvSpPr>
        <p:spPr bwMode="auto">
          <a:xfrm>
            <a:off x="1123950" y="2708275"/>
            <a:ext cx="927100" cy="6492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PIPE I/II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PITE 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FAPESP</a:t>
            </a:r>
          </a:p>
        </p:txBody>
      </p:sp>
      <p:sp>
        <p:nvSpPr>
          <p:cNvPr id="16" name="Retângulo de cantos arredondados 15"/>
          <p:cNvSpPr>
            <a:spLocks noChangeArrowheads="1"/>
          </p:cNvSpPr>
          <p:nvPr/>
        </p:nvSpPr>
        <p:spPr bwMode="auto">
          <a:xfrm>
            <a:off x="3276600" y="981075"/>
            <a:ext cx="719138" cy="5032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r>
              <a:rPr lang="pt-BR" sz="1200"/>
              <a:t>NITs </a:t>
            </a:r>
          </a:p>
          <a:p>
            <a:r>
              <a:rPr lang="pt-BR" sz="1200"/>
              <a:t> de ICTs</a:t>
            </a:r>
          </a:p>
        </p:txBody>
      </p:sp>
      <p:sp>
        <p:nvSpPr>
          <p:cNvPr id="17" name="Retângulo de cantos arredondados 16"/>
          <p:cNvSpPr>
            <a:spLocks noChangeArrowheads="1"/>
          </p:cNvSpPr>
          <p:nvPr/>
        </p:nvSpPr>
        <p:spPr bwMode="auto">
          <a:xfrm>
            <a:off x="5148263" y="3709988"/>
            <a:ext cx="1655762" cy="511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r>
              <a:rPr lang="pt-BR" sz="1000"/>
              <a:t>Parques  Tecnológicos</a:t>
            </a:r>
          </a:p>
          <a:p>
            <a:r>
              <a:rPr lang="pt-BR" sz="1000"/>
              <a:t>Incubadoras de Empresas</a:t>
            </a:r>
          </a:p>
        </p:txBody>
      </p:sp>
      <p:sp>
        <p:nvSpPr>
          <p:cNvPr id="18" name="Retângulo de cantos arredondados 17"/>
          <p:cNvSpPr/>
          <p:nvPr/>
        </p:nvSpPr>
        <p:spPr bwMode="auto">
          <a:xfrm>
            <a:off x="3276600" y="2060575"/>
            <a:ext cx="1511300" cy="6477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Editais Parceria 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com </a:t>
            </a:r>
            <a:r>
              <a:rPr lang="pt-BR" sz="1200" dirty="0" err="1">
                <a:solidFill>
                  <a:schemeClr val="tx1"/>
                </a:solidFill>
              </a:rPr>
              <a:t>ICTs</a:t>
            </a:r>
            <a:r>
              <a:rPr lang="pt-BR" sz="1200" dirty="0">
                <a:solidFill>
                  <a:schemeClr val="tx1"/>
                </a:solidFill>
              </a:rPr>
              <a:t>/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Subvenção - FINEP</a:t>
            </a:r>
          </a:p>
        </p:txBody>
      </p:sp>
      <p:sp>
        <p:nvSpPr>
          <p:cNvPr id="19" name="Retângulo de cantos arredondados 18"/>
          <p:cNvSpPr/>
          <p:nvPr/>
        </p:nvSpPr>
        <p:spPr bwMode="auto">
          <a:xfrm>
            <a:off x="4572000" y="2781300"/>
            <a:ext cx="1000125" cy="7921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Editais: 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Subvenção 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Econômica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FINEP</a:t>
            </a:r>
          </a:p>
        </p:txBody>
      </p:sp>
      <p:sp>
        <p:nvSpPr>
          <p:cNvPr id="20" name="Retângulo de cantos arredondados 19"/>
          <p:cNvSpPr/>
          <p:nvPr/>
        </p:nvSpPr>
        <p:spPr bwMode="auto">
          <a:xfrm>
            <a:off x="900113" y="1232695"/>
            <a:ext cx="1368425" cy="97234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pt-BR" sz="1200" dirty="0"/>
              <a:t>Lei do Bem</a:t>
            </a:r>
          </a:p>
          <a:p>
            <a:pPr>
              <a:defRPr/>
            </a:pPr>
            <a:r>
              <a:rPr lang="pt-BR" sz="1200" dirty="0"/>
              <a:t>Lei da Informática</a:t>
            </a:r>
          </a:p>
          <a:p>
            <a:pPr>
              <a:defRPr/>
            </a:pPr>
            <a:r>
              <a:rPr lang="pt-BR" sz="1200" dirty="0"/>
              <a:t>Leis estaduais em</a:t>
            </a:r>
          </a:p>
          <a:p>
            <a:pPr>
              <a:defRPr/>
            </a:pPr>
            <a:r>
              <a:rPr lang="pt-BR" sz="1200" dirty="0"/>
              <a:t>prol da inovação</a:t>
            </a:r>
          </a:p>
        </p:txBody>
      </p:sp>
      <p:sp>
        <p:nvSpPr>
          <p:cNvPr id="21" name="Retângulo de cantos arredondados 20"/>
          <p:cNvSpPr/>
          <p:nvPr/>
        </p:nvSpPr>
        <p:spPr bwMode="auto">
          <a:xfrm>
            <a:off x="611188" y="5949950"/>
            <a:ext cx="1223962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Fomento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Financiamento</a:t>
            </a:r>
          </a:p>
        </p:txBody>
      </p:sp>
      <p:sp>
        <p:nvSpPr>
          <p:cNvPr id="22" name="Retângulo de cantos arredondados 21"/>
          <p:cNvSpPr/>
          <p:nvPr/>
        </p:nvSpPr>
        <p:spPr bwMode="auto">
          <a:xfrm>
            <a:off x="6011863" y="2852738"/>
            <a:ext cx="1512887" cy="6477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Programas setoriais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Cartão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BNDES</a:t>
            </a:r>
          </a:p>
        </p:txBody>
      </p:sp>
      <p:sp>
        <p:nvSpPr>
          <p:cNvPr id="23" name="Retângulo de cantos arredondados 22"/>
          <p:cNvSpPr/>
          <p:nvPr/>
        </p:nvSpPr>
        <p:spPr bwMode="auto">
          <a:xfrm>
            <a:off x="2339975" y="2060575"/>
            <a:ext cx="863600" cy="5048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FUNTEC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BNDES</a:t>
            </a:r>
          </a:p>
        </p:txBody>
      </p:sp>
      <p:sp>
        <p:nvSpPr>
          <p:cNvPr id="24" name="Retângulo de cantos arredondados 23"/>
          <p:cNvSpPr/>
          <p:nvPr/>
        </p:nvSpPr>
        <p:spPr bwMode="auto">
          <a:xfrm>
            <a:off x="4859338" y="2205038"/>
            <a:ext cx="1081087" cy="5032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INOVA Brasil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FINEP</a:t>
            </a:r>
          </a:p>
        </p:txBody>
      </p:sp>
      <p:sp>
        <p:nvSpPr>
          <p:cNvPr id="25" name="Retângulo de cantos arredondados 24"/>
          <p:cNvSpPr/>
          <p:nvPr/>
        </p:nvSpPr>
        <p:spPr bwMode="auto">
          <a:xfrm>
            <a:off x="4795838" y="1628775"/>
            <a:ext cx="1289050" cy="5048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Capital Inovador</a:t>
            </a:r>
          </a:p>
          <a:p>
            <a:pPr>
              <a:defRPr/>
            </a:pPr>
            <a:r>
              <a:rPr lang="pt-BR" sz="1200" dirty="0">
                <a:solidFill>
                  <a:schemeClr val="tx1"/>
                </a:solidFill>
              </a:rPr>
              <a:t>BNDES</a:t>
            </a:r>
          </a:p>
        </p:txBody>
      </p:sp>
      <p:sp>
        <p:nvSpPr>
          <p:cNvPr id="28" name="Retângulo de cantos arredondados 27"/>
          <p:cNvSpPr>
            <a:spLocks noChangeArrowheads="1"/>
          </p:cNvSpPr>
          <p:nvPr/>
        </p:nvSpPr>
        <p:spPr bwMode="auto">
          <a:xfrm>
            <a:off x="1908175" y="5949950"/>
            <a:ext cx="1223963" cy="5032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r>
              <a:rPr lang="pt-BR" sz="1200"/>
              <a:t>Entidades de </a:t>
            </a:r>
          </a:p>
          <a:p>
            <a:r>
              <a:rPr lang="pt-BR" sz="1200"/>
              <a:t>Apoio</a:t>
            </a:r>
          </a:p>
        </p:txBody>
      </p:sp>
      <p:sp>
        <p:nvSpPr>
          <p:cNvPr id="29" name="Retângulo de cantos arredondados 28"/>
          <p:cNvSpPr/>
          <p:nvPr/>
        </p:nvSpPr>
        <p:spPr bwMode="auto">
          <a:xfrm>
            <a:off x="3276600" y="5949950"/>
            <a:ext cx="1366838" cy="5032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pt-BR" sz="1200" dirty="0"/>
              <a:t>Incentivos fiscais</a:t>
            </a:r>
          </a:p>
        </p:txBody>
      </p:sp>
    </p:spTree>
    <p:extLst>
      <p:ext uri="{BB962C8B-B14F-4D97-AF65-F5344CB8AC3E}">
        <p14:creationId xmlns:p14="http://schemas.microsoft.com/office/powerpoint/2010/main" val="100846329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>
            <a:lum bright="-15000" contrast="21000"/>
          </a:blip>
          <a:srcRect/>
          <a:stretch>
            <a:fillRect/>
          </a:stretch>
        </p:blipFill>
        <p:spPr bwMode="auto">
          <a:xfrm>
            <a:off x="1043608" y="836712"/>
            <a:ext cx="7128792" cy="60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578" y="53889"/>
            <a:ext cx="7779421" cy="1046759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Rede de Cooperação das empresas </a:t>
            </a:r>
            <a:r>
              <a:rPr lang="pt-BR" sz="3200"/>
              <a:t>de </a:t>
            </a:r>
            <a:br>
              <a:rPr lang="pt-BR" sz="3200"/>
            </a:br>
            <a:r>
              <a:rPr lang="pt-BR" sz="3200" dirty="0" err="1"/>
              <a:t>Healthcare</a:t>
            </a:r>
            <a:r>
              <a:rPr lang="pt-BR" sz="3200" dirty="0"/>
              <a:t> da NASDAD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788024" y="2348880"/>
            <a:ext cx="2016224" cy="6463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Fortes e sólidas comunidades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127776" y="3429000"/>
            <a:ext cx="2016224" cy="147732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Companhias intermediárias ligam a comunidades maiores.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23528" y="2852936"/>
            <a:ext cx="2016224" cy="120032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Comunidades periféricas: muito importantes para a rede.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436096" y="5445224"/>
            <a:ext cx="2016224" cy="120032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Os nós mais importantes são </a:t>
            </a:r>
            <a:r>
              <a:rPr lang="pt-BR" dirty="0" err="1"/>
              <a:t>Biogen</a:t>
            </a:r>
            <a:r>
              <a:rPr lang="pt-BR" dirty="0"/>
              <a:t>, </a:t>
            </a:r>
            <a:r>
              <a:rPr lang="pt-BR" dirty="0" err="1"/>
              <a:t>Amgen</a:t>
            </a:r>
            <a:r>
              <a:rPr lang="pt-BR" dirty="0"/>
              <a:t> e </a:t>
            </a:r>
            <a:r>
              <a:rPr lang="pt-BR" dirty="0" err="1"/>
              <a:t>Gilead</a:t>
            </a:r>
            <a:r>
              <a:rPr lang="pt-BR" dirty="0"/>
              <a:t>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6453336"/>
            <a:ext cx="1257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/>
              <a:t>Luqueze</a:t>
            </a:r>
            <a:r>
              <a:rPr lang="pt-BR" sz="1200" dirty="0"/>
              <a:t> (2018)</a:t>
            </a:r>
          </a:p>
        </p:txBody>
      </p:sp>
    </p:spTree>
    <p:extLst>
      <p:ext uri="{BB962C8B-B14F-4D97-AF65-F5344CB8AC3E}">
        <p14:creationId xmlns:p14="http://schemas.microsoft.com/office/powerpoint/2010/main" val="132235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967D754-CB24-8546-8AC8-10C56994E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Estudo de Caso:</a:t>
            </a:r>
            <a:br>
              <a:rPr lang="pt-BR" dirty="0"/>
            </a:br>
            <a:r>
              <a:rPr lang="pt-BR" dirty="0"/>
              <a:t> Inovação Aberta na Natura</a:t>
            </a:r>
          </a:p>
        </p:txBody>
      </p:sp>
    </p:spTree>
    <p:extLst>
      <p:ext uri="{BB962C8B-B14F-4D97-AF65-F5344CB8AC3E}">
        <p14:creationId xmlns:p14="http://schemas.microsoft.com/office/powerpoint/2010/main" val="180506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612775" y="494184"/>
            <a:ext cx="8153400" cy="99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Inovação: de fechada para aberta...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Foi eficaz na definição das empresas líderes de mercado durante muitos anos.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t-BR" dirty="0"/>
              <a:t>Contexto em que as empresas estão inseridas tem mudado (final do século 20)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Fatores: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/>
              <a:t>Aumento no número e mobilidade de trabalhadores do conhecimento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Difícil controle das </a:t>
            </a:r>
            <a:r>
              <a:rPr lang="pt-BR" dirty="0" err="1"/>
              <a:t>idéias</a:t>
            </a:r>
            <a:r>
              <a:rPr lang="pt-BR" dirty="0"/>
              <a:t> e expertise gerados na empresa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/>
              <a:t> Disponibilidade cada vez maior de capital de risco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Financiamento de empresas nascentes  (spin-off de Centros de Pesquisa Corporativos)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   Inovação: de fechada para aberta... </a:t>
            </a:r>
            <a:br>
              <a:rPr lang="pt-BR" dirty="0"/>
            </a:br>
            <a:r>
              <a:rPr lang="pt-BR" dirty="0"/>
              <a:t>Novo contexto...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/>
              <a:t>Quando</a:t>
            </a:r>
            <a:r>
              <a:rPr lang="en-US" sz="2400" dirty="0"/>
              <a:t> </a:t>
            </a:r>
            <a:r>
              <a:rPr lang="en-US" sz="2400" dirty="0" err="1"/>
              <a:t>ocorrem</a:t>
            </a:r>
            <a:r>
              <a:rPr lang="en-US" sz="2400" dirty="0"/>
              <a:t> </a:t>
            </a:r>
            <a:r>
              <a:rPr lang="en-US" sz="2400" dirty="0" err="1"/>
              <a:t>descobertas</a:t>
            </a:r>
            <a:r>
              <a:rPr lang="en-US" sz="2400" dirty="0"/>
              <a:t>, </a:t>
            </a:r>
            <a:r>
              <a:rPr lang="en-US" sz="2400" dirty="0" err="1"/>
              <a:t>os</a:t>
            </a:r>
            <a:r>
              <a:rPr lang="en-US" sz="2400" dirty="0"/>
              <a:t> </a:t>
            </a:r>
            <a:r>
              <a:rPr lang="en-US" sz="2400" dirty="0" err="1"/>
              <a:t>cientistas</a:t>
            </a:r>
            <a:r>
              <a:rPr lang="en-US" sz="2400" dirty="0"/>
              <a:t> e </a:t>
            </a:r>
            <a:r>
              <a:rPr lang="en-US" sz="2400" dirty="0" err="1"/>
              <a:t>engenheiros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as </a:t>
            </a:r>
            <a:r>
              <a:rPr lang="en-US" sz="2400" dirty="0" err="1"/>
              <a:t>desenvolveram</a:t>
            </a:r>
            <a:r>
              <a:rPr lang="en-US" sz="2400" dirty="0"/>
              <a:t> tem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opção</a:t>
            </a:r>
            <a:r>
              <a:rPr lang="en-US" sz="2400" dirty="0"/>
              <a:t> </a:t>
            </a:r>
            <a:r>
              <a:rPr lang="en-US" sz="2400" dirty="0" err="1"/>
              <a:t>externa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colocá</a:t>
            </a:r>
            <a:r>
              <a:rPr lang="en-US" sz="2400" dirty="0"/>
              <a:t>-la no </a:t>
            </a:r>
            <a:r>
              <a:rPr lang="en-US" sz="2400" dirty="0" err="1"/>
              <a:t>mercado</a:t>
            </a:r>
            <a:r>
              <a:rPr lang="en-US" sz="24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400" dirty="0"/>
              <a:t>Se a empresa que financiou a descoberta não prosseguir  de forma oportuna, as pessoas envolvidas podem desenvolvê-la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/>
              <a:t>empresa nascente financiada por capital de risco.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Se a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nascente</a:t>
            </a:r>
            <a:r>
              <a:rPr lang="en-US" dirty="0"/>
              <a:t> for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sucedida</a:t>
            </a:r>
            <a:r>
              <a:rPr lang="en-US" dirty="0"/>
              <a:t>, </a:t>
            </a:r>
            <a:r>
              <a:rPr lang="en-US" dirty="0" err="1"/>
              <a:t>poderá</a:t>
            </a:r>
            <a:r>
              <a:rPr lang="en-US" dirty="0"/>
              <a:t> </a:t>
            </a:r>
            <a:r>
              <a:rPr lang="en-US" dirty="0" err="1"/>
              <a:t>obter</a:t>
            </a:r>
            <a:r>
              <a:rPr lang="en-US" dirty="0"/>
              <a:t> </a:t>
            </a:r>
            <a:r>
              <a:rPr lang="en-US" dirty="0" err="1"/>
              <a:t>financiamento</a:t>
            </a:r>
            <a:r>
              <a:rPr lang="en-US" dirty="0"/>
              <a:t> </a:t>
            </a:r>
            <a:r>
              <a:rPr lang="en-US" dirty="0" err="1"/>
              <a:t>adicional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meio</a:t>
            </a:r>
            <a:r>
              <a:rPr lang="en-US" dirty="0"/>
              <a:t> da </a:t>
            </a:r>
            <a:r>
              <a:rPr lang="en-US" dirty="0" err="1"/>
              <a:t>oferta</a:t>
            </a:r>
            <a:r>
              <a:rPr lang="en-US" dirty="0"/>
              <a:t> de </a:t>
            </a:r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pode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adquirida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um </a:t>
            </a:r>
            <a:r>
              <a:rPr lang="en-US" dirty="0" err="1"/>
              <a:t>preço</a:t>
            </a:r>
            <a:r>
              <a:rPr lang="en-US" dirty="0"/>
              <a:t> </a:t>
            </a:r>
            <a:r>
              <a:rPr lang="en-US" dirty="0" err="1"/>
              <a:t>atrativo</a:t>
            </a:r>
            <a:r>
              <a:rPr lang="en-US" dirty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O valor </a:t>
            </a:r>
            <a:r>
              <a:rPr lang="en-US" dirty="0" err="1"/>
              <a:t>gerado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será</a:t>
            </a:r>
            <a:r>
              <a:rPr lang="en-US" dirty="0"/>
              <a:t> </a:t>
            </a:r>
            <a:r>
              <a:rPr lang="en-US" dirty="0" err="1"/>
              <a:t>investido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descobertas</a:t>
            </a:r>
            <a:r>
              <a:rPr lang="en-US" dirty="0"/>
              <a:t> “</a:t>
            </a:r>
            <a:r>
              <a:rPr lang="en-US" dirty="0" err="1"/>
              <a:t>fundamentais</a:t>
            </a:r>
            <a:r>
              <a:rPr lang="en-US" dirty="0"/>
              <a:t>”; a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outra</a:t>
            </a:r>
            <a:r>
              <a:rPr lang="en-US" dirty="0"/>
              <a:t> </a:t>
            </a:r>
            <a:r>
              <a:rPr lang="en-US" dirty="0" err="1"/>
              <a:t>tecnologia</a:t>
            </a:r>
            <a:r>
              <a:rPr lang="en-US" dirty="0"/>
              <a:t> para </a:t>
            </a:r>
            <a:r>
              <a:rPr lang="en-US" dirty="0" err="1"/>
              <a:t>comercializar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Modelo de Inovação Fechado</a:t>
            </a:r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62" y="1556792"/>
            <a:ext cx="6687351" cy="4651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907704" y="1628800"/>
            <a:ext cx="1395412" cy="504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sz="1400" b="1" dirty="0">
                <a:solidFill>
                  <a:srgbClr val="010014"/>
                </a:solidFill>
                <a:latin typeface="Calibri" pitchFamily="34" charset="0"/>
              </a:rPr>
              <a:t>Limites da empresa</a:t>
            </a:r>
            <a:endParaRPr lang="pt-BR" sz="1400" dirty="0">
              <a:solidFill>
                <a:srgbClr val="010014"/>
              </a:solidFill>
              <a:latin typeface="Calibri" pitchFamily="34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6623323" y="3140968"/>
            <a:ext cx="1189037" cy="109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endParaRPr lang="pt-BR" sz="1400" b="1" dirty="0">
              <a:solidFill>
                <a:srgbClr val="010014"/>
              </a:solidFill>
            </a:endParaRPr>
          </a:p>
          <a:p>
            <a:pPr eaLnBrk="1" hangingPunct="1">
              <a:spcAft>
                <a:spcPts val="1000"/>
              </a:spcAft>
            </a:pPr>
            <a:r>
              <a:rPr lang="pt-BR" sz="1400" b="1" dirty="0">
                <a:solidFill>
                  <a:srgbClr val="010014"/>
                </a:solidFill>
              </a:rPr>
              <a:t>Mercado </a:t>
            </a:r>
            <a:endParaRPr lang="pt-BR" sz="1400" dirty="0">
              <a:solidFill>
                <a:srgbClr val="010014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1043608" y="3429000"/>
            <a:ext cx="1373187" cy="7127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pt-BR" sz="1400" b="1" dirty="0">
                <a:solidFill>
                  <a:srgbClr val="010014"/>
                </a:solidFill>
              </a:rPr>
              <a:t>Projetos de Pesquisa</a:t>
            </a:r>
            <a:endParaRPr lang="pt-BR" sz="1400" dirty="0">
              <a:solidFill>
                <a:srgbClr val="010014"/>
              </a:solidFill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1907704" y="5740400"/>
            <a:ext cx="1071563" cy="474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pt-BR" sz="1400" b="1" dirty="0">
                <a:solidFill>
                  <a:srgbClr val="010014"/>
                </a:solidFill>
              </a:rPr>
              <a:t>Pesquisa</a:t>
            </a:r>
            <a:endParaRPr lang="pt-BR" sz="1400" dirty="0">
              <a:solidFill>
                <a:srgbClr val="010014"/>
              </a:solidFill>
            </a:endParaRP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499992" y="5762649"/>
            <a:ext cx="1714500" cy="474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pt-BR" sz="1400" b="1" dirty="0">
                <a:solidFill>
                  <a:srgbClr val="010014"/>
                </a:solidFill>
              </a:rPr>
              <a:t>Desenvolvimento</a:t>
            </a:r>
            <a:endParaRPr lang="pt-BR" sz="1400" dirty="0">
              <a:solidFill>
                <a:srgbClr val="010014"/>
              </a:solidFill>
            </a:endParaRPr>
          </a:p>
        </p:txBody>
      </p:sp>
      <p:sp>
        <p:nvSpPr>
          <p:cNvPr id="13" name="Retângulo 4"/>
          <p:cNvSpPr>
            <a:spLocks noChangeArrowheads="1"/>
          </p:cNvSpPr>
          <p:nvPr/>
        </p:nvSpPr>
        <p:spPr bwMode="auto">
          <a:xfrm>
            <a:off x="3357563" y="6581775"/>
            <a:ext cx="5786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pt-BR" sz="1200"/>
              <a:t>Fonte: Chesbrough (2003)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INOVAÇÃO ABERTA </a:t>
            </a:r>
            <a:endParaRPr lang="pt-B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Novo paradigma de Gestão da Inovação na Empresa</a:t>
            </a:r>
          </a:p>
          <a:p>
            <a:pPr lvl="1"/>
            <a:r>
              <a:rPr lang="pt-BR" dirty="0"/>
              <a:t>A P&amp;D são tratados como sistemas abertos</a:t>
            </a:r>
          </a:p>
          <a:p>
            <a:pPr lvl="1"/>
            <a:r>
              <a:rPr lang="pt-BR" dirty="0"/>
              <a:t>Promove a expansão dos negócios por meio da colocação no mercado de uma inovação que não será necessariamente desenvolvida internamente</a:t>
            </a:r>
          </a:p>
          <a:p>
            <a:pPr lvl="1"/>
            <a:r>
              <a:rPr lang="pt-BR" dirty="0"/>
              <a:t>Permite às empresas obterem retorno de projetos que, em outros casos, seriam abandonados no funil da inovação, em razão dos critérios técnicos e econômicos utilizados pela  empresa</a:t>
            </a:r>
          </a:p>
          <a:p>
            <a:r>
              <a:rPr lang="pt-BR" dirty="0"/>
              <a:t>Modelo de Negócios Aberto:</a:t>
            </a:r>
          </a:p>
          <a:p>
            <a:pPr lvl="1"/>
            <a:r>
              <a:rPr lang="pt-BR" dirty="0"/>
              <a:t>Cria valor a partir de atividades que promovem o desenvolvimento de um novo produto/serviço</a:t>
            </a:r>
          </a:p>
          <a:p>
            <a:pPr lvl="1"/>
            <a:r>
              <a:rPr lang="pt-BR" dirty="0"/>
              <a:t>Permite a captura de valor pela utilização do ativo, recurso ou posição chave da empresa não apenas em suas próprias operações, mas também nos negócios de outras firmas</a:t>
            </a:r>
          </a:p>
          <a:p>
            <a:endParaRPr lang="pt-BR" dirty="0"/>
          </a:p>
        </p:txBody>
      </p:sp>
      <p:sp>
        <p:nvSpPr>
          <p:cNvPr id="27652" name="Retângulo 3"/>
          <p:cNvSpPr>
            <a:spLocks noChangeArrowheads="1"/>
          </p:cNvSpPr>
          <p:nvPr/>
        </p:nvSpPr>
        <p:spPr bwMode="auto">
          <a:xfrm>
            <a:off x="6917183" y="6508576"/>
            <a:ext cx="2119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1400" dirty="0">
                <a:solidFill>
                  <a:srgbClr val="7030A0"/>
                </a:solidFill>
              </a:rPr>
              <a:t>(CHESBROUGH, 2003).</a:t>
            </a:r>
          </a:p>
        </p:txBody>
      </p:sp>
    </p:spTree>
    <p:extLst>
      <p:ext uri="{BB962C8B-B14F-4D97-AF65-F5344CB8AC3E}">
        <p14:creationId xmlns:p14="http://schemas.microsoft.com/office/powerpoint/2010/main" val="822161740"/>
      </p:ext>
    </p:extLst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/>
              <a:t>Modelo de Inovação Aberta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285875"/>
            <a:ext cx="87249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CaixaDeTexto 37"/>
          <p:cNvSpPr txBox="1"/>
          <p:nvPr/>
        </p:nvSpPr>
        <p:spPr bwMode="auto">
          <a:xfrm>
            <a:off x="1795463" y="6059488"/>
            <a:ext cx="121443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ysClr val="windowText" lastClr="000000"/>
                </a:solidFill>
                <a:latin typeface="Arial" charset="0"/>
              </a:rPr>
              <a:t>Idéias e Tecnologia</a:t>
            </a:r>
          </a:p>
        </p:txBody>
      </p:sp>
      <p:sp>
        <p:nvSpPr>
          <p:cNvPr id="39" name="CaixaDeTexto 38"/>
          <p:cNvSpPr txBox="1"/>
          <p:nvPr/>
        </p:nvSpPr>
        <p:spPr bwMode="auto">
          <a:xfrm>
            <a:off x="6653213" y="2962275"/>
            <a:ext cx="2357437" cy="293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kern="0" dirty="0">
                <a:solidFill>
                  <a:sysClr val="windowText" lastClr="000000"/>
                </a:solidFill>
                <a:latin typeface="Arial" charset="0"/>
              </a:rPr>
              <a:t>Fronteiras da empresa</a:t>
            </a:r>
          </a:p>
        </p:txBody>
      </p:sp>
      <p:sp>
        <p:nvSpPr>
          <p:cNvPr id="40" name="CaixaDeTexto 39"/>
          <p:cNvSpPr txBox="1"/>
          <p:nvPr/>
        </p:nvSpPr>
        <p:spPr bwMode="auto">
          <a:xfrm>
            <a:off x="6653213" y="4478338"/>
            <a:ext cx="2357437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300" kern="0" dirty="0">
                <a:solidFill>
                  <a:sysClr val="windowText" lastClr="000000"/>
                </a:solidFill>
                <a:latin typeface="Arial" charset="0"/>
              </a:rPr>
              <a:t>Fronteiras da empresa</a:t>
            </a:r>
          </a:p>
        </p:txBody>
      </p:sp>
      <p:sp>
        <p:nvSpPr>
          <p:cNvPr id="41" name="CaixaDeTexto 40"/>
          <p:cNvSpPr txBox="1"/>
          <p:nvPr/>
        </p:nvSpPr>
        <p:spPr bwMode="auto">
          <a:xfrm>
            <a:off x="6653213" y="3286125"/>
            <a:ext cx="23574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ysClr val="windowText" lastClr="000000"/>
                </a:solidFill>
                <a:latin typeface="Arial" charset="0"/>
              </a:rPr>
              <a:t>Mercado foco da empresa</a:t>
            </a:r>
          </a:p>
        </p:txBody>
      </p:sp>
      <p:sp>
        <p:nvSpPr>
          <p:cNvPr id="42" name="CaixaDeTexto 41"/>
          <p:cNvSpPr txBox="1"/>
          <p:nvPr/>
        </p:nvSpPr>
        <p:spPr bwMode="auto">
          <a:xfrm>
            <a:off x="3509963" y="5091113"/>
            <a:ext cx="16430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ysClr val="windowText" lastClr="000000"/>
                </a:solidFill>
                <a:latin typeface="Arial" charset="0"/>
              </a:rPr>
              <a:t>Licenciamento</a:t>
            </a:r>
          </a:p>
        </p:txBody>
      </p:sp>
      <p:sp>
        <p:nvSpPr>
          <p:cNvPr id="43" name="CaixaDeTexto 42"/>
          <p:cNvSpPr txBox="1"/>
          <p:nvPr/>
        </p:nvSpPr>
        <p:spPr bwMode="auto">
          <a:xfrm>
            <a:off x="3795713" y="2357438"/>
            <a:ext cx="1643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ysClr val="windowText" lastClr="000000"/>
                </a:solidFill>
                <a:latin typeface="Arial" charset="0"/>
              </a:rPr>
              <a:t>Internalização de Licenciamento</a:t>
            </a:r>
          </a:p>
        </p:txBody>
      </p:sp>
      <p:sp>
        <p:nvSpPr>
          <p:cNvPr id="44" name="CaixaDeTexto 43"/>
          <p:cNvSpPr txBox="1"/>
          <p:nvPr/>
        </p:nvSpPr>
        <p:spPr bwMode="auto">
          <a:xfrm>
            <a:off x="7439025" y="5072063"/>
            <a:ext cx="1214438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ysClr val="windowText" lastClr="000000"/>
                </a:solidFill>
                <a:latin typeface="Arial" charset="0"/>
              </a:rPr>
              <a:t>Tecnologia</a:t>
            </a:r>
            <a:endParaRPr lang="pt-BR" sz="1400" i="1" kern="0" dirty="0">
              <a:solidFill>
                <a:sysClr val="windowText" lastClr="000000"/>
              </a:solidFill>
              <a:latin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i="1" kern="0" dirty="0" err="1">
                <a:solidFill>
                  <a:sysClr val="windowText" lastClr="000000"/>
                </a:solidFill>
                <a:latin typeface="Arial" charset="0"/>
              </a:rPr>
              <a:t>Spin-outs</a:t>
            </a:r>
            <a:endParaRPr lang="pt-BR" sz="1400" i="1" kern="0" dirty="0">
              <a:solidFill>
                <a:sysClr val="windowText" lastClr="000000"/>
              </a:solidFill>
              <a:latin typeface="Arial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kern="0" dirty="0">
              <a:solidFill>
                <a:sysClr val="windowText" lastClr="000000"/>
              </a:solidFill>
              <a:latin typeface="Arial" charset="0"/>
            </a:endParaRPr>
          </a:p>
        </p:txBody>
      </p:sp>
      <p:sp>
        <p:nvSpPr>
          <p:cNvPr id="45" name="CaixaDeTexto 44"/>
          <p:cNvSpPr txBox="1"/>
          <p:nvPr/>
        </p:nvSpPr>
        <p:spPr bwMode="auto">
          <a:xfrm>
            <a:off x="6296025" y="2071688"/>
            <a:ext cx="2357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ysClr val="windowText" lastClr="000000"/>
                </a:solidFill>
                <a:latin typeface="Arial" charset="0"/>
              </a:rPr>
              <a:t>Aquisição  de Produtos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kern="0" dirty="0">
                <a:solidFill>
                  <a:sysClr val="windowText" lastClr="000000"/>
                </a:solidFill>
                <a:latin typeface="Arial" charset="0"/>
              </a:rPr>
              <a:t>Marca compartilhada</a:t>
            </a:r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251395" y="0"/>
            <a:ext cx="9001125" cy="990600"/>
          </a:xfrm>
        </p:spPr>
        <p:txBody>
          <a:bodyPr/>
          <a:lstStyle/>
          <a:p>
            <a:r>
              <a:rPr lang="pt-BR" dirty="0"/>
              <a:t>Impacto nas Receitas e Custos</a:t>
            </a:r>
          </a:p>
        </p:txBody>
      </p:sp>
      <p:sp>
        <p:nvSpPr>
          <p:cNvPr id="14341" name="Rectangle 25"/>
          <p:cNvSpPr>
            <a:spLocks noChangeArrowheads="1"/>
          </p:cNvSpPr>
          <p:nvPr/>
        </p:nvSpPr>
        <p:spPr bwMode="auto">
          <a:xfrm>
            <a:off x="5587762" y="1945359"/>
            <a:ext cx="1895871" cy="372081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rgbClr val="76475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5587762" y="2391472"/>
            <a:ext cx="1895871" cy="373547"/>
          </a:xfrm>
          <a:prstGeom prst="rect">
            <a:avLst/>
          </a:prstGeom>
          <a:gradFill rotWithShape="1">
            <a:gsLst>
              <a:gs pos="0">
                <a:srgbClr val="CC66FF"/>
              </a:gs>
              <a:gs pos="100000">
                <a:srgbClr val="47182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5598371" y="2839018"/>
            <a:ext cx="1885263" cy="372082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5587762" y="3285111"/>
            <a:ext cx="1895871" cy="818160"/>
          </a:xfrm>
          <a:prstGeom prst="rect">
            <a:avLst/>
          </a:prstGeom>
          <a:gradFill>
            <a:gsLst>
              <a:gs pos="0">
                <a:schemeClr val="hlink">
                  <a:alpha val="57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650872" y="3285111"/>
            <a:ext cx="1894310" cy="819800"/>
          </a:xfrm>
          <a:prstGeom prst="rect">
            <a:avLst/>
          </a:prstGeom>
          <a:gradFill rotWithShape="1">
            <a:gsLst>
              <a:gs pos="0">
                <a:schemeClr val="hlink">
                  <a:alpha val="57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13328" name="Rectangle 15"/>
          <p:cNvSpPr>
            <a:spLocks noChangeArrowheads="1"/>
          </p:cNvSpPr>
          <p:nvPr/>
        </p:nvSpPr>
        <p:spPr bwMode="auto">
          <a:xfrm>
            <a:off x="5587762" y="4257295"/>
            <a:ext cx="1895871" cy="96038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13329" name="Rectangle 14"/>
          <p:cNvSpPr>
            <a:spLocks noChangeArrowheads="1"/>
          </p:cNvSpPr>
          <p:nvPr/>
        </p:nvSpPr>
        <p:spPr bwMode="auto">
          <a:xfrm>
            <a:off x="2650872" y="4249399"/>
            <a:ext cx="1894310" cy="1255309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13330" name="AutoShape 5"/>
          <p:cNvSpPr>
            <a:spLocks noChangeArrowheads="1"/>
          </p:cNvSpPr>
          <p:nvPr/>
        </p:nvSpPr>
        <p:spPr bwMode="auto">
          <a:xfrm>
            <a:off x="1988444" y="1126240"/>
            <a:ext cx="188650" cy="5659944"/>
          </a:xfrm>
          <a:prstGeom prst="upDownArrow">
            <a:avLst>
              <a:gd name="adj1" fmla="val 50000"/>
              <a:gd name="adj2" fmla="val 766222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13331" name="Line 6"/>
          <p:cNvSpPr>
            <a:spLocks noChangeShapeType="1"/>
          </p:cNvSpPr>
          <p:nvPr/>
        </p:nvSpPr>
        <p:spPr bwMode="auto">
          <a:xfrm>
            <a:off x="2176463" y="4179888"/>
            <a:ext cx="5970587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6652" name="Text Box 7"/>
          <p:cNvSpPr txBox="1">
            <a:spLocks noChangeArrowheads="1"/>
          </p:cNvSpPr>
          <p:nvPr/>
        </p:nvSpPr>
        <p:spPr bwMode="auto">
          <a:xfrm>
            <a:off x="1704975" y="4030663"/>
            <a:ext cx="3778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500"/>
              <a:t>0</a:t>
            </a:r>
          </a:p>
        </p:txBody>
      </p:sp>
      <p:sp>
        <p:nvSpPr>
          <p:cNvPr id="26653" name="Text Box 8"/>
          <p:cNvSpPr txBox="1">
            <a:spLocks noChangeArrowheads="1"/>
          </p:cNvSpPr>
          <p:nvPr/>
        </p:nvSpPr>
        <p:spPr bwMode="auto">
          <a:xfrm>
            <a:off x="755650" y="2541588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500" b="1"/>
              <a:t>Receitas</a:t>
            </a:r>
          </a:p>
        </p:txBody>
      </p:sp>
      <p:sp>
        <p:nvSpPr>
          <p:cNvPr id="26654" name="Text Box 9"/>
          <p:cNvSpPr txBox="1">
            <a:spLocks noChangeArrowheads="1"/>
          </p:cNvSpPr>
          <p:nvPr/>
        </p:nvSpPr>
        <p:spPr bwMode="auto">
          <a:xfrm>
            <a:off x="755650" y="5097463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500" b="1"/>
              <a:t>Custos</a:t>
            </a:r>
          </a:p>
        </p:txBody>
      </p:sp>
      <p:sp>
        <p:nvSpPr>
          <p:cNvPr id="26655" name="Text Box 10"/>
          <p:cNvSpPr txBox="1">
            <a:spLocks noChangeArrowheads="1"/>
          </p:cNvSpPr>
          <p:nvPr/>
        </p:nvSpPr>
        <p:spPr bwMode="auto">
          <a:xfrm>
            <a:off x="2652713" y="3509963"/>
            <a:ext cx="1989137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Receita de Mercado</a:t>
            </a:r>
          </a:p>
        </p:txBody>
      </p:sp>
      <p:sp>
        <p:nvSpPr>
          <p:cNvPr id="26656" name="Text Box 11"/>
          <p:cNvSpPr txBox="1">
            <a:spLocks noChangeArrowheads="1"/>
          </p:cNvSpPr>
          <p:nvPr/>
        </p:nvSpPr>
        <p:spPr bwMode="auto">
          <a:xfrm>
            <a:off x="5494338" y="3509963"/>
            <a:ext cx="1989137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Receita de Mercado</a:t>
            </a:r>
          </a:p>
        </p:txBody>
      </p:sp>
      <p:sp>
        <p:nvSpPr>
          <p:cNvPr id="26657" name="Text Box 12"/>
          <p:cNvSpPr txBox="1">
            <a:spLocks noChangeArrowheads="1"/>
          </p:cNvSpPr>
          <p:nvPr/>
        </p:nvSpPr>
        <p:spPr bwMode="auto">
          <a:xfrm>
            <a:off x="2584450" y="4252913"/>
            <a:ext cx="19732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Custos de Desenvolvimento Interno</a:t>
            </a:r>
          </a:p>
        </p:txBody>
      </p:sp>
      <p:sp>
        <p:nvSpPr>
          <p:cNvPr id="26658" name="Text Box 13"/>
          <p:cNvSpPr txBox="1">
            <a:spLocks noChangeArrowheads="1"/>
          </p:cNvSpPr>
          <p:nvPr/>
        </p:nvSpPr>
        <p:spPr bwMode="auto">
          <a:xfrm>
            <a:off x="5589588" y="4252913"/>
            <a:ext cx="198913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Custos de Desenvolvimento Interno e externo</a:t>
            </a:r>
          </a:p>
        </p:txBody>
      </p:sp>
      <p:sp>
        <p:nvSpPr>
          <p:cNvPr id="26659" name="Text Box 16"/>
          <p:cNvSpPr txBox="1">
            <a:spLocks noChangeArrowheads="1"/>
          </p:cNvSpPr>
          <p:nvPr/>
        </p:nvSpPr>
        <p:spPr bwMode="auto">
          <a:xfrm>
            <a:off x="5494338" y="5221288"/>
            <a:ext cx="2935287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500"/>
              <a:t>Economia de “tempo e custo” alavancados pelo desenvolvimento externo</a:t>
            </a:r>
          </a:p>
        </p:txBody>
      </p:sp>
      <p:sp>
        <p:nvSpPr>
          <p:cNvPr id="13340" name="AutoShape 17"/>
          <p:cNvSpPr>
            <a:spLocks noChangeArrowheads="1"/>
          </p:cNvSpPr>
          <p:nvPr/>
        </p:nvSpPr>
        <p:spPr bwMode="auto">
          <a:xfrm>
            <a:off x="4829997" y="5072756"/>
            <a:ext cx="567681" cy="744951"/>
          </a:xfrm>
          <a:prstGeom prst="upDownArrow">
            <a:avLst>
              <a:gd name="adj1" fmla="val 50000"/>
              <a:gd name="adj2" fmla="val 33382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26663" name="Text Box 20"/>
          <p:cNvSpPr txBox="1">
            <a:spLocks noChangeArrowheads="1"/>
          </p:cNvSpPr>
          <p:nvPr/>
        </p:nvSpPr>
        <p:spPr bwMode="auto">
          <a:xfrm>
            <a:off x="5589588" y="2852738"/>
            <a:ext cx="19891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Licenciamento</a:t>
            </a:r>
          </a:p>
        </p:txBody>
      </p:sp>
      <p:sp>
        <p:nvSpPr>
          <p:cNvPr id="26664" name="Text Box 21"/>
          <p:cNvSpPr txBox="1">
            <a:spLocks noChangeArrowheads="1"/>
          </p:cNvSpPr>
          <p:nvPr/>
        </p:nvSpPr>
        <p:spPr bwMode="auto">
          <a:xfrm>
            <a:off x="5589588" y="2392363"/>
            <a:ext cx="19891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Spin-off</a:t>
            </a:r>
          </a:p>
        </p:txBody>
      </p:sp>
      <p:sp>
        <p:nvSpPr>
          <p:cNvPr id="26665" name="Text Box 22"/>
          <p:cNvSpPr txBox="1">
            <a:spLocks noChangeArrowheads="1"/>
          </p:cNvSpPr>
          <p:nvPr/>
        </p:nvSpPr>
        <p:spPr bwMode="auto">
          <a:xfrm>
            <a:off x="5588000" y="2019300"/>
            <a:ext cx="19891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Venda</a:t>
            </a:r>
          </a:p>
        </p:txBody>
      </p:sp>
      <p:sp>
        <p:nvSpPr>
          <p:cNvPr id="2" name="AutoShape 28"/>
          <p:cNvSpPr>
            <a:spLocks noChangeArrowheads="1"/>
          </p:cNvSpPr>
          <p:nvPr/>
        </p:nvSpPr>
        <p:spPr bwMode="auto">
          <a:xfrm>
            <a:off x="4829997" y="1945378"/>
            <a:ext cx="567681" cy="1340376"/>
          </a:xfrm>
          <a:prstGeom prst="upDownArrow">
            <a:avLst>
              <a:gd name="adj1" fmla="val 50000"/>
              <a:gd name="adj2" fmla="val 60074"/>
            </a:avLst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defRPr/>
            </a:pPr>
            <a:endParaRPr lang="pt-BR" sz="1500"/>
          </a:p>
        </p:txBody>
      </p:sp>
      <p:sp>
        <p:nvSpPr>
          <p:cNvPr id="26669" name="Text Box 29"/>
          <p:cNvSpPr txBox="1">
            <a:spLocks noChangeArrowheads="1"/>
          </p:cNvSpPr>
          <p:nvPr/>
        </p:nvSpPr>
        <p:spPr bwMode="auto">
          <a:xfrm>
            <a:off x="3352800" y="2365375"/>
            <a:ext cx="1192213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1500"/>
              <a:t>Novas Receitas</a:t>
            </a:r>
          </a:p>
        </p:txBody>
      </p:sp>
      <p:sp>
        <p:nvSpPr>
          <p:cNvPr id="26670" name="Text Box 30"/>
          <p:cNvSpPr txBox="1">
            <a:spLocks noChangeArrowheads="1"/>
          </p:cNvSpPr>
          <p:nvPr/>
        </p:nvSpPr>
        <p:spPr bwMode="auto">
          <a:xfrm>
            <a:off x="2413000" y="6170613"/>
            <a:ext cx="2300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Modelo de Negócio Fechado</a:t>
            </a:r>
          </a:p>
        </p:txBody>
      </p:sp>
      <p:sp>
        <p:nvSpPr>
          <p:cNvPr id="26671" name="Text Box 31"/>
          <p:cNvSpPr txBox="1">
            <a:spLocks noChangeArrowheads="1"/>
          </p:cNvSpPr>
          <p:nvPr/>
        </p:nvSpPr>
        <p:spPr bwMode="auto">
          <a:xfrm>
            <a:off x="5592763" y="6170613"/>
            <a:ext cx="199072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500" b="1"/>
              <a:t>Modelo de Negócio Aberto</a:t>
            </a:r>
          </a:p>
        </p:txBody>
      </p:sp>
      <p:sp>
        <p:nvSpPr>
          <p:cNvPr id="26672" name="Rectangle 35"/>
          <p:cNvSpPr>
            <a:spLocks noChangeArrowheads="1"/>
          </p:cNvSpPr>
          <p:nvPr/>
        </p:nvSpPr>
        <p:spPr bwMode="auto">
          <a:xfrm>
            <a:off x="-303435" y="6637338"/>
            <a:ext cx="2643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1000" dirty="0">
                <a:cs typeface="Times New Roman" pitchFamily="18" charset="0"/>
              </a:rPr>
              <a:t>Fonte: </a:t>
            </a:r>
            <a:r>
              <a:rPr lang="pt-BR" sz="1000" dirty="0"/>
              <a:t>Chesbrough (2007, p. 27)</a:t>
            </a:r>
            <a:r>
              <a:rPr lang="pt-BR" sz="1000" baseline="30000" dirty="0"/>
              <a:t> </a:t>
            </a:r>
            <a:endParaRPr lang="pt-BR" dirty="0"/>
          </a:p>
        </p:txBody>
      </p:sp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Facilitadores  e Barreiras na implementação da IA</a:t>
            </a:r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31630713"/>
              </p:ext>
            </p:extLst>
          </p:nvPr>
        </p:nvGraphicFramePr>
        <p:xfrm>
          <a:off x="323528" y="1556792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422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395288" y="260648"/>
            <a:ext cx="8280400" cy="874713"/>
          </a:xfrm>
        </p:spPr>
        <p:txBody>
          <a:bodyPr/>
          <a:lstStyle/>
          <a:p>
            <a:r>
              <a:rPr lang="pt-BR" dirty="0"/>
              <a:t>Obtendo ajuda com IA </a:t>
            </a:r>
            <a:endParaRPr lang="pt-BR" b="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07504" y="1730053"/>
            <a:ext cx="9036496" cy="457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>
                <a:latin typeface="+mn-lt"/>
              </a:rPr>
              <a:t>A velocidade das mudanças tecnológicas esta exigindo que as empresas cooperem entre si para lançar produtos e serviços líderes no mercado;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>
                <a:latin typeface="+mn-lt"/>
              </a:rPr>
              <a:t>A cooperação exige que as empresas desenvolvam novas habilidades e recursos para o desenvolvimento da colaboração;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>
                <a:latin typeface="+mn-lt"/>
              </a:rPr>
              <a:t>O surgimento de </a:t>
            </a:r>
            <a:r>
              <a:rPr lang="pt-BR" sz="2200" u="sng" dirty="0">
                <a:solidFill>
                  <a:schemeClr val="accent1"/>
                </a:solidFill>
                <a:latin typeface="+mn-lt"/>
              </a:rPr>
              <a:t>intermediários ou serviços tecnológicos </a:t>
            </a:r>
            <a:r>
              <a:rPr lang="pt-BR" sz="2200" dirty="0">
                <a:latin typeface="+mn-lt"/>
              </a:rPr>
              <a:t>é bastante natural, mas atualmente gera confusão em decidir quem procurar, quando ou qual ajuda é necessária;</a:t>
            </a: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200" dirty="0">
                <a:latin typeface="+mn-lt"/>
              </a:rPr>
              <a:t>Há necessidade dos intermediários serem claros quanto ao serviço oferecido, produzindo valor real com experiência robusta.</a:t>
            </a:r>
          </a:p>
        </p:txBody>
      </p:sp>
    </p:spTree>
    <p:extLst>
      <p:ext uri="{BB962C8B-B14F-4D97-AF65-F5344CB8AC3E}">
        <p14:creationId xmlns:p14="http://schemas.microsoft.com/office/powerpoint/2010/main" val="2021976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771</Words>
  <Application>Microsoft Office PowerPoint</Application>
  <PresentationFormat>Apresentação na tela (4:3)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Inovação Aberta </vt:lpstr>
      <vt:lpstr>Inovação: de fechada para aberta...</vt:lpstr>
      <vt:lpstr>   Inovação: de fechada para aberta...  Novo contexto...</vt:lpstr>
      <vt:lpstr>O Modelo de Inovação Fechado</vt:lpstr>
      <vt:lpstr>INOVAÇÃO ABERTA </vt:lpstr>
      <vt:lpstr>Modelo de Inovação Aberta</vt:lpstr>
      <vt:lpstr>Impacto nas Receitas e Custos</vt:lpstr>
      <vt:lpstr>Facilitadores  e Barreiras na implementação da IA</vt:lpstr>
      <vt:lpstr>Obtendo ajuda com IA </vt:lpstr>
      <vt:lpstr> Intermediários podem acessar redes de contatos  distintas das atuais de uma empresa, expandindo enormemente o seu conhecimento...</vt:lpstr>
      <vt:lpstr>Então como selecionar?</vt:lpstr>
      <vt:lpstr>Apresentação do PowerPoint</vt:lpstr>
      <vt:lpstr>Rede de Cooperação das empresas de  Healthcare da NASDAD</vt:lpstr>
      <vt:lpstr>Estudo de Caso:  Inovação Aberta na Natura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FREDERICO ANDREIS BENELI DONADON</cp:lastModifiedBy>
  <cp:revision>272</cp:revision>
  <cp:lastPrinted>2012-07-24T14:21:42Z</cp:lastPrinted>
  <dcterms:created xsi:type="dcterms:W3CDTF">2011-02-15T13:13:19Z</dcterms:created>
  <dcterms:modified xsi:type="dcterms:W3CDTF">2023-03-28T12:01:53Z</dcterms:modified>
</cp:coreProperties>
</file>