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57" r:id="rId6"/>
    <p:sldId id="261" r:id="rId7"/>
    <p:sldId id="263" r:id="rId8"/>
    <p:sldId id="262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5" autoAdjust="0"/>
    <p:restoredTop sz="86364" autoAdjust="0"/>
  </p:normalViewPr>
  <p:slideViewPr>
    <p:cSldViewPr snapToGrid="0">
      <p:cViewPr>
        <p:scale>
          <a:sx n="81" d="100"/>
          <a:sy n="81" d="100"/>
        </p:scale>
        <p:origin x="252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0552B6-50A5-491D-AF6E-0EE679371B4C}" type="doc">
      <dgm:prSet loTypeId="urn:microsoft.com/office/officeart/2005/8/layout/hList1" loCatId="list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pt-BR"/>
        </a:p>
      </dgm:t>
    </dgm:pt>
    <dgm:pt modelId="{AFD96759-B0B7-40F8-8714-578C21428C8A}">
      <dgm:prSet phldrT="[Texto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solidFill>
          <a:schemeClr val="accent2"/>
        </a:solidFill>
      </dgm:spPr>
      <dgm:t>
        <a:bodyPr/>
        <a:lstStyle/>
        <a:p>
          <a:r>
            <a:rPr lang="pt-BR" sz="2000" b="1" dirty="0" smtClean="0">
              <a:latin typeface="Calibri" pitchFamily="34" charset="0"/>
            </a:rPr>
            <a:t>PROCARIÓTICAS</a:t>
          </a:r>
          <a:endParaRPr lang="pt-BR" sz="2000" b="1" dirty="0">
            <a:latin typeface="Calibri" pitchFamily="34" charset="0"/>
          </a:endParaRPr>
        </a:p>
      </dgm:t>
    </dgm:pt>
    <dgm:pt modelId="{41033470-9FA3-4305-8FAE-108A32F20CC2}" type="parTrans" cxnId="{3AFA0283-1691-4491-8B1B-78D900B77808}">
      <dgm:prSet/>
      <dgm:spPr/>
      <dgm:t>
        <a:bodyPr/>
        <a:lstStyle/>
        <a:p>
          <a:endParaRPr lang="pt-BR" sz="2000"/>
        </a:p>
      </dgm:t>
    </dgm:pt>
    <dgm:pt modelId="{F9E1F073-8419-4FF8-A219-4362D631A1FA}" type="sibTrans" cxnId="{3AFA0283-1691-4491-8B1B-78D900B77808}">
      <dgm:prSet/>
      <dgm:spPr/>
      <dgm:t>
        <a:bodyPr/>
        <a:lstStyle/>
        <a:p>
          <a:endParaRPr lang="pt-BR" sz="2000"/>
        </a:p>
      </dgm:t>
    </dgm:pt>
    <dgm:pt modelId="{8A0B2F40-2267-43A8-AD69-DF417D85AA66}">
      <dgm:prSet phldrT="[Texto]" custT="1"/>
      <dgm:spPr/>
      <dgm:t>
        <a:bodyPr/>
        <a:lstStyle/>
        <a:p>
          <a:r>
            <a:rPr lang="pt-BR" sz="2000" dirty="0" smtClean="0">
              <a:latin typeface="Calibri" pitchFamily="34" charset="0"/>
            </a:rPr>
            <a:t>Células pequenas;</a:t>
          </a:r>
          <a:endParaRPr lang="pt-BR" sz="2000" dirty="0"/>
        </a:p>
      </dgm:t>
    </dgm:pt>
    <dgm:pt modelId="{439DF575-80B1-4D9B-AC4C-1E2B4CCF708C}" type="parTrans" cxnId="{F5D42D06-ED3B-4D2A-A52C-1C48BC1D03B8}">
      <dgm:prSet/>
      <dgm:spPr/>
      <dgm:t>
        <a:bodyPr/>
        <a:lstStyle/>
        <a:p>
          <a:endParaRPr lang="pt-BR" sz="2000"/>
        </a:p>
      </dgm:t>
    </dgm:pt>
    <dgm:pt modelId="{7053F8BF-90CA-47EA-8DA4-8520996F5162}" type="sibTrans" cxnId="{F5D42D06-ED3B-4D2A-A52C-1C48BC1D03B8}">
      <dgm:prSet/>
      <dgm:spPr/>
      <dgm:t>
        <a:bodyPr/>
        <a:lstStyle/>
        <a:p>
          <a:endParaRPr lang="pt-BR" sz="2000"/>
        </a:p>
      </dgm:t>
    </dgm:pt>
    <dgm:pt modelId="{8045222D-31E6-43B8-8D0C-4EB861F768C2}">
      <dgm:prSet phldrT="[Texto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chemeClr val="accent2"/>
        </a:solidFill>
      </dgm:spPr>
      <dgm:t>
        <a:bodyPr/>
        <a:lstStyle/>
        <a:p>
          <a:r>
            <a:rPr lang="pt-BR" sz="2000" b="1" dirty="0" smtClean="0">
              <a:latin typeface="Calibri" pitchFamily="34" charset="0"/>
            </a:rPr>
            <a:t>EUCARIÓTICAS</a:t>
          </a:r>
          <a:endParaRPr lang="pt-BR" sz="2000" b="1" dirty="0">
            <a:latin typeface="Calibri" pitchFamily="34" charset="0"/>
          </a:endParaRPr>
        </a:p>
      </dgm:t>
    </dgm:pt>
    <dgm:pt modelId="{EFF94F2C-677E-4DA9-BC53-F341E24F495A}" type="parTrans" cxnId="{38BD1652-433A-4547-977A-1E1F40710D3F}">
      <dgm:prSet/>
      <dgm:spPr/>
      <dgm:t>
        <a:bodyPr/>
        <a:lstStyle/>
        <a:p>
          <a:endParaRPr lang="pt-BR" sz="2000"/>
        </a:p>
      </dgm:t>
    </dgm:pt>
    <dgm:pt modelId="{889253F1-2238-47AA-ABB5-B22CA01235AE}" type="sibTrans" cxnId="{38BD1652-433A-4547-977A-1E1F40710D3F}">
      <dgm:prSet/>
      <dgm:spPr/>
      <dgm:t>
        <a:bodyPr/>
        <a:lstStyle/>
        <a:p>
          <a:endParaRPr lang="pt-BR" sz="2000"/>
        </a:p>
      </dgm:t>
    </dgm:pt>
    <dgm:pt modelId="{43DEEBFE-B59B-477E-952E-215E9D69DD2C}">
      <dgm:prSet phldrT="[Texto]" custT="1"/>
      <dgm:spPr/>
      <dgm:t>
        <a:bodyPr/>
        <a:lstStyle/>
        <a:p>
          <a:r>
            <a:rPr lang="pt-BR" sz="2000" dirty="0" smtClean="0">
              <a:solidFill>
                <a:schemeClr val="tx1"/>
              </a:solidFill>
              <a:latin typeface="Calibri" pitchFamily="34" charset="0"/>
            </a:rPr>
            <a:t>Células grandes;</a:t>
          </a:r>
          <a:endParaRPr lang="pt-BR" sz="2000" dirty="0"/>
        </a:p>
      </dgm:t>
    </dgm:pt>
    <dgm:pt modelId="{BCF61320-C0AF-4264-915F-511817215ABB}" type="parTrans" cxnId="{CDCD2A47-D88A-4DB1-AE6D-C42B6CB126DE}">
      <dgm:prSet/>
      <dgm:spPr/>
      <dgm:t>
        <a:bodyPr/>
        <a:lstStyle/>
        <a:p>
          <a:endParaRPr lang="pt-BR" sz="2000"/>
        </a:p>
      </dgm:t>
    </dgm:pt>
    <dgm:pt modelId="{120F74A2-2402-4D61-B1F0-4309687BB60A}" type="sibTrans" cxnId="{CDCD2A47-D88A-4DB1-AE6D-C42B6CB126DE}">
      <dgm:prSet/>
      <dgm:spPr/>
      <dgm:t>
        <a:bodyPr/>
        <a:lstStyle/>
        <a:p>
          <a:endParaRPr lang="pt-BR" sz="2000"/>
        </a:p>
      </dgm:t>
    </dgm:pt>
    <dgm:pt modelId="{5AD7E201-1115-49FE-BCEE-97437A03CE00}">
      <dgm:prSet custT="1"/>
      <dgm:spPr/>
      <dgm:t>
        <a:bodyPr/>
        <a:lstStyle/>
        <a:p>
          <a:r>
            <a:rPr lang="pt-BR" sz="2000" dirty="0" smtClean="0">
              <a:latin typeface="Calibri" pitchFamily="34" charset="0"/>
            </a:rPr>
            <a:t>Ausência de envoltório nuclear;</a:t>
          </a:r>
          <a:endParaRPr lang="pt-BR" sz="2000" dirty="0">
            <a:latin typeface="Calibri" pitchFamily="34" charset="0"/>
          </a:endParaRPr>
        </a:p>
      </dgm:t>
    </dgm:pt>
    <dgm:pt modelId="{A5FECAA6-1F4A-408D-9A9C-E6187186DC38}" type="parTrans" cxnId="{3C9E467C-71DC-4295-9D6B-303746920D6E}">
      <dgm:prSet/>
      <dgm:spPr/>
      <dgm:t>
        <a:bodyPr/>
        <a:lstStyle/>
        <a:p>
          <a:endParaRPr lang="pt-BR" sz="2000"/>
        </a:p>
      </dgm:t>
    </dgm:pt>
    <dgm:pt modelId="{200A4F89-FD53-43B9-A701-16AEC74145A8}" type="sibTrans" cxnId="{3C9E467C-71DC-4295-9D6B-303746920D6E}">
      <dgm:prSet/>
      <dgm:spPr/>
      <dgm:t>
        <a:bodyPr/>
        <a:lstStyle/>
        <a:p>
          <a:endParaRPr lang="pt-BR" sz="2000"/>
        </a:p>
      </dgm:t>
    </dgm:pt>
    <dgm:pt modelId="{D3E75BE7-41B8-42E2-85B5-9A30353E0298}">
      <dgm:prSet custT="1"/>
      <dgm:spPr/>
      <dgm:t>
        <a:bodyPr/>
        <a:lstStyle/>
        <a:p>
          <a:r>
            <a:rPr lang="pt-BR" sz="2000" dirty="0" smtClean="0">
              <a:latin typeface="Calibri" pitchFamily="34" charset="0"/>
            </a:rPr>
            <a:t>Presença de parede celular.</a:t>
          </a:r>
          <a:endParaRPr lang="pt-BR" sz="2000" dirty="0">
            <a:latin typeface="Calibri" pitchFamily="34" charset="0"/>
          </a:endParaRPr>
        </a:p>
      </dgm:t>
    </dgm:pt>
    <dgm:pt modelId="{A1F345A9-6EB1-4246-9D5F-FFE4AE5DEEE3}" type="parTrans" cxnId="{1A3975E7-4267-4FA6-9418-66803D012694}">
      <dgm:prSet/>
      <dgm:spPr/>
      <dgm:t>
        <a:bodyPr/>
        <a:lstStyle/>
        <a:p>
          <a:endParaRPr lang="pt-BR" sz="2000"/>
        </a:p>
      </dgm:t>
    </dgm:pt>
    <dgm:pt modelId="{314B7D40-16E5-4C20-8697-99EE3955F8E2}" type="sibTrans" cxnId="{1A3975E7-4267-4FA6-9418-66803D012694}">
      <dgm:prSet/>
      <dgm:spPr/>
      <dgm:t>
        <a:bodyPr/>
        <a:lstStyle/>
        <a:p>
          <a:endParaRPr lang="pt-BR" sz="2000"/>
        </a:p>
      </dgm:t>
    </dgm:pt>
    <dgm:pt modelId="{CFEDFBED-0ADA-4B8B-A9FE-F14BA23EF1B4}">
      <dgm:prSet custT="1"/>
      <dgm:spPr/>
      <dgm:t>
        <a:bodyPr/>
        <a:lstStyle/>
        <a:p>
          <a:r>
            <a:rPr lang="pt-BR" sz="2000" dirty="0" smtClean="0">
              <a:solidFill>
                <a:schemeClr val="tx1"/>
              </a:solidFill>
              <a:latin typeface="Calibri" pitchFamily="34" charset="0"/>
            </a:rPr>
            <a:t>Presença de envoltório nuclear;</a:t>
          </a:r>
          <a:endParaRPr lang="pt-BR" sz="2000" dirty="0">
            <a:solidFill>
              <a:schemeClr val="tx1"/>
            </a:solidFill>
            <a:latin typeface="Calibri" pitchFamily="34" charset="0"/>
          </a:endParaRPr>
        </a:p>
      </dgm:t>
    </dgm:pt>
    <dgm:pt modelId="{44E6D253-EB64-47CB-80B0-80C5EFE4EA25}" type="parTrans" cxnId="{F33DC79B-46C9-4FDD-9985-D66CC5DA4195}">
      <dgm:prSet/>
      <dgm:spPr/>
      <dgm:t>
        <a:bodyPr/>
        <a:lstStyle/>
        <a:p>
          <a:endParaRPr lang="pt-BR" sz="2000"/>
        </a:p>
      </dgm:t>
    </dgm:pt>
    <dgm:pt modelId="{3BCC2465-A337-4ABD-85A3-50C4B83E9C97}" type="sibTrans" cxnId="{F33DC79B-46C9-4FDD-9985-D66CC5DA4195}">
      <dgm:prSet/>
      <dgm:spPr/>
      <dgm:t>
        <a:bodyPr/>
        <a:lstStyle/>
        <a:p>
          <a:endParaRPr lang="pt-BR" sz="2000"/>
        </a:p>
      </dgm:t>
    </dgm:pt>
    <dgm:pt modelId="{73A61C76-628F-4BD5-815C-6B610246B257}">
      <dgm:prSet custT="1"/>
      <dgm:spPr/>
      <dgm:t>
        <a:bodyPr/>
        <a:lstStyle/>
        <a:p>
          <a:r>
            <a:rPr lang="pt-BR" sz="2000" dirty="0" smtClean="0">
              <a:solidFill>
                <a:schemeClr val="tx1"/>
              </a:solidFill>
              <a:latin typeface="Calibri" pitchFamily="34" charset="0"/>
            </a:rPr>
            <a:t>Ausência de parede celular.</a:t>
          </a:r>
          <a:endParaRPr lang="pt-BR" sz="2000" dirty="0">
            <a:solidFill>
              <a:schemeClr val="tx1"/>
            </a:solidFill>
            <a:latin typeface="Calibri" pitchFamily="34" charset="0"/>
          </a:endParaRPr>
        </a:p>
      </dgm:t>
    </dgm:pt>
    <dgm:pt modelId="{74AB526D-0B0C-4AE2-81FC-50AB9ED64B6B}" type="parTrans" cxnId="{F09818DD-002A-4F66-B0A1-DF2B36E43FEE}">
      <dgm:prSet/>
      <dgm:spPr/>
      <dgm:t>
        <a:bodyPr/>
        <a:lstStyle/>
        <a:p>
          <a:endParaRPr lang="pt-BR" sz="2000"/>
        </a:p>
      </dgm:t>
    </dgm:pt>
    <dgm:pt modelId="{267E6688-F8DA-4D5F-B465-0C074696E9A8}" type="sibTrans" cxnId="{F09818DD-002A-4F66-B0A1-DF2B36E43FEE}">
      <dgm:prSet/>
      <dgm:spPr/>
      <dgm:t>
        <a:bodyPr/>
        <a:lstStyle/>
        <a:p>
          <a:endParaRPr lang="pt-BR" sz="2000"/>
        </a:p>
      </dgm:t>
    </dgm:pt>
    <dgm:pt modelId="{21C7BF55-D0B5-4717-90CD-8B9C7E263033}">
      <dgm:prSet phldrT="[Texto]" custT="1"/>
      <dgm:spPr/>
      <dgm:t>
        <a:bodyPr/>
        <a:lstStyle/>
        <a:p>
          <a:r>
            <a:rPr lang="pt-BR" sz="2000" dirty="0" smtClean="0">
              <a:latin typeface="Calibri" pitchFamily="34" charset="0"/>
            </a:rPr>
            <a:t>Ausência de organelas e citoesqueleto;</a:t>
          </a:r>
          <a:endParaRPr lang="pt-BR" sz="2000" dirty="0"/>
        </a:p>
      </dgm:t>
    </dgm:pt>
    <dgm:pt modelId="{61DFA965-2932-4040-A061-66EDC089518B}" type="parTrans" cxnId="{4981BDAD-B376-4C57-BEF8-3156A6CFCD05}">
      <dgm:prSet/>
      <dgm:spPr/>
    </dgm:pt>
    <dgm:pt modelId="{742923E4-D3B0-4FCA-A190-7D0AC55846BA}" type="sibTrans" cxnId="{4981BDAD-B376-4C57-BEF8-3156A6CFCD05}">
      <dgm:prSet/>
      <dgm:spPr/>
    </dgm:pt>
    <dgm:pt modelId="{37B8AFCD-E6A7-4D7C-8139-808ACF2DECD0}">
      <dgm:prSet phldrT="[Texto]" custT="1"/>
      <dgm:spPr/>
      <dgm:t>
        <a:bodyPr/>
        <a:lstStyle/>
        <a:p>
          <a:r>
            <a:rPr lang="pt-BR" sz="2000" dirty="0" smtClean="0">
              <a:solidFill>
                <a:schemeClr val="tx1"/>
              </a:solidFill>
              <a:latin typeface="Calibri" pitchFamily="34" charset="0"/>
            </a:rPr>
            <a:t>Presença de organelas e citoesqueleto;</a:t>
          </a:r>
          <a:endParaRPr lang="pt-BR" sz="2000" dirty="0"/>
        </a:p>
      </dgm:t>
    </dgm:pt>
    <dgm:pt modelId="{C18F483E-B19B-4149-B8C6-AC68C5B1D4B2}" type="parTrans" cxnId="{179B8362-BE00-43E6-BD22-4F867E439539}">
      <dgm:prSet/>
      <dgm:spPr/>
    </dgm:pt>
    <dgm:pt modelId="{CBFFEFB4-D65F-4CC3-A514-2B45C11E3F63}" type="sibTrans" cxnId="{179B8362-BE00-43E6-BD22-4F867E439539}">
      <dgm:prSet/>
      <dgm:spPr/>
    </dgm:pt>
    <dgm:pt modelId="{19210AA8-6AF1-4C12-8479-497EF0B0DF72}" type="pres">
      <dgm:prSet presAssocID="{420552B6-50A5-491D-AF6E-0EE679371B4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44CB479-5214-44AD-80DC-E456D040564C}" type="pres">
      <dgm:prSet presAssocID="{AFD96759-B0B7-40F8-8714-578C21428C8A}" presName="composite" presStyleCnt="0"/>
      <dgm:spPr/>
    </dgm:pt>
    <dgm:pt modelId="{6DEA2BC6-B7AD-411D-A686-F7839B75A98D}" type="pres">
      <dgm:prSet presAssocID="{AFD96759-B0B7-40F8-8714-578C21428C8A}" presName="parTx" presStyleLbl="alignNode1" presStyleIdx="0" presStyleCnt="2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6986817-92AF-4415-88DB-4EC9A7813B5C}" type="pres">
      <dgm:prSet presAssocID="{AFD96759-B0B7-40F8-8714-578C21428C8A}" presName="desTx" presStyleLbl="alignAccFollowNode1" presStyleIdx="0" presStyleCnt="2" custLinFactNeighborX="-17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36420B-E091-459A-AFA9-3A642173F92F}" type="pres">
      <dgm:prSet presAssocID="{F9E1F073-8419-4FF8-A219-4362D631A1FA}" presName="space" presStyleCnt="0"/>
      <dgm:spPr/>
    </dgm:pt>
    <dgm:pt modelId="{3CC10C1F-7454-422E-8FD2-1190573E905D}" type="pres">
      <dgm:prSet presAssocID="{8045222D-31E6-43B8-8D0C-4EB861F768C2}" presName="composite" presStyleCnt="0"/>
      <dgm:spPr/>
    </dgm:pt>
    <dgm:pt modelId="{7FB1438D-007F-45A6-847D-90A2C9940765}" type="pres">
      <dgm:prSet presAssocID="{8045222D-31E6-43B8-8D0C-4EB861F768C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902DFF1-2867-45BB-95A5-4B9E2CE4B3C4}" type="pres">
      <dgm:prSet presAssocID="{8045222D-31E6-43B8-8D0C-4EB861F768C2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8923F19-30A0-4219-B2C8-9E0610A26C24}" type="presOf" srcId="{21C7BF55-D0B5-4717-90CD-8B9C7E263033}" destId="{D6986817-92AF-4415-88DB-4EC9A7813B5C}" srcOrd="0" destOrd="1" presId="urn:microsoft.com/office/officeart/2005/8/layout/hList1"/>
    <dgm:cxn modelId="{965057FD-7767-479E-A833-4C7F53B3A84D}" type="presOf" srcId="{73A61C76-628F-4BD5-815C-6B610246B257}" destId="{F902DFF1-2867-45BB-95A5-4B9E2CE4B3C4}" srcOrd="0" destOrd="3" presId="urn:microsoft.com/office/officeart/2005/8/layout/hList1"/>
    <dgm:cxn modelId="{3B355D4D-D699-4BFB-82B4-42558932B997}" type="presOf" srcId="{D3E75BE7-41B8-42E2-85B5-9A30353E0298}" destId="{D6986817-92AF-4415-88DB-4EC9A7813B5C}" srcOrd="0" destOrd="3" presId="urn:microsoft.com/office/officeart/2005/8/layout/hList1"/>
    <dgm:cxn modelId="{179B8362-BE00-43E6-BD22-4F867E439539}" srcId="{8045222D-31E6-43B8-8D0C-4EB861F768C2}" destId="{37B8AFCD-E6A7-4D7C-8139-808ACF2DECD0}" srcOrd="1" destOrd="0" parTransId="{C18F483E-B19B-4149-B8C6-AC68C5B1D4B2}" sibTransId="{CBFFEFB4-D65F-4CC3-A514-2B45C11E3F63}"/>
    <dgm:cxn modelId="{4981BDAD-B376-4C57-BEF8-3156A6CFCD05}" srcId="{AFD96759-B0B7-40F8-8714-578C21428C8A}" destId="{21C7BF55-D0B5-4717-90CD-8B9C7E263033}" srcOrd="1" destOrd="0" parTransId="{61DFA965-2932-4040-A061-66EDC089518B}" sibTransId="{742923E4-D3B0-4FCA-A190-7D0AC55846BA}"/>
    <dgm:cxn modelId="{F09818DD-002A-4F66-B0A1-DF2B36E43FEE}" srcId="{8045222D-31E6-43B8-8D0C-4EB861F768C2}" destId="{73A61C76-628F-4BD5-815C-6B610246B257}" srcOrd="3" destOrd="0" parTransId="{74AB526D-0B0C-4AE2-81FC-50AB9ED64B6B}" sibTransId="{267E6688-F8DA-4D5F-B465-0C074696E9A8}"/>
    <dgm:cxn modelId="{F7FC0F07-4AF8-480D-BA4A-DBC2D52CD88B}" type="presOf" srcId="{5AD7E201-1115-49FE-BCEE-97437A03CE00}" destId="{D6986817-92AF-4415-88DB-4EC9A7813B5C}" srcOrd="0" destOrd="2" presId="urn:microsoft.com/office/officeart/2005/8/layout/hList1"/>
    <dgm:cxn modelId="{4F1056DA-95B1-4FF5-B36A-DAAAAFB220DE}" type="presOf" srcId="{8A0B2F40-2267-43A8-AD69-DF417D85AA66}" destId="{D6986817-92AF-4415-88DB-4EC9A7813B5C}" srcOrd="0" destOrd="0" presId="urn:microsoft.com/office/officeart/2005/8/layout/hList1"/>
    <dgm:cxn modelId="{38BD1652-433A-4547-977A-1E1F40710D3F}" srcId="{420552B6-50A5-491D-AF6E-0EE679371B4C}" destId="{8045222D-31E6-43B8-8D0C-4EB861F768C2}" srcOrd="1" destOrd="0" parTransId="{EFF94F2C-677E-4DA9-BC53-F341E24F495A}" sibTransId="{889253F1-2238-47AA-ABB5-B22CA01235AE}"/>
    <dgm:cxn modelId="{3AFA0283-1691-4491-8B1B-78D900B77808}" srcId="{420552B6-50A5-491D-AF6E-0EE679371B4C}" destId="{AFD96759-B0B7-40F8-8714-578C21428C8A}" srcOrd="0" destOrd="0" parTransId="{41033470-9FA3-4305-8FAE-108A32F20CC2}" sibTransId="{F9E1F073-8419-4FF8-A219-4362D631A1FA}"/>
    <dgm:cxn modelId="{E6114A57-9E5C-4E79-B343-61B63983F9F5}" type="presOf" srcId="{8045222D-31E6-43B8-8D0C-4EB861F768C2}" destId="{7FB1438D-007F-45A6-847D-90A2C9940765}" srcOrd="0" destOrd="0" presId="urn:microsoft.com/office/officeart/2005/8/layout/hList1"/>
    <dgm:cxn modelId="{A97ECC70-B4A2-4410-B061-2899EDBFC022}" type="presOf" srcId="{43DEEBFE-B59B-477E-952E-215E9D69DD2C}" destId="{F902DFF1-2867-45BB-95A5-4B9E2CE4B3C4}" srcOrd="0" destOrd="0" presId="urn:microsoft.com/office/officeart/2005/8/layout/hList1"/>
    <dgm:cxn modelId="{0AA25F8C-8B47-4B99-8846-83D0D7BAEC52}" type="presOf" srcId="{CFEDFBED-0ADA-4B8B-A9FE-F14BA23EF1B4}" destId="{F902DFF1-2867-45BB-95A5-4B9E2CE4B3C4}" srcOrd="0" destOrd="2" presId="urn:microsoft.com/office/officeart/2005/8/layout/hList1"/>
    <dgm:cxn modelId="{F5D42D06-ED3B-4D2A-A52C-1C48BC1D03B8}" srcId="{AFD96759-B0B7-40F8-8714-578C21428C8A}" destId="{8A0B2F40-2267-43A8-AD69-DF417D85AA66}" srcOrd="0" destOrd="0" parTransId="{439DF575-80B1-4D9B-AC4C-1E2B4CCF708C}" sibTransId="{7053F8BF-90CA-47EA-8DA4-8520996F5162}"/>
    <dgm:cxn modelId="{18F69CE2-43C2-453D-836A-2D18C02E53B1}" type="presOf" srcId="{37B8AFCD-E6A7-4D7C-8139-808ACF2DECD0}" destId="{F902DFF1-2867-45BB-95A5-4B9E2CE4B3C4}" srcOrd="0" destOrd="1" presId="urn:microsoft.com/office/officeart/2005/8/layout/hList1"/>
    <dgm:cxn modelId="{3C9E467C-71DC-4295-9D6B-303746920D6E}" srcId="{AFD96759-B0B7-40F8-8714-578C21428C8A}" destId="{5AD7E201-1115-49FE-BCEE-97437A03CE00}" srcOrd="2" destOrd="0" parTransId="{A5FECAA6-1F4A-408D-9A9C-E6187186DC38}" sibTransId="{200A4F89-FD53-43B9-A701-16AEC74145A8}"/>
    <dgm:cxn modelId="{B4E8F8A3-B48B-4697-9DA4-F02275CAC968}" type="presOf" srcId="{420552B6-50A5-491D-AF6E-0EE679371B4C}" destId="{19210AA8-6AF1-4C12-8479-497EF0B0DF72}" srcOrd="0" destOrd="0" presId="urn:microsoft.com/office/officeart/2005/8/layout/hList1"/>
    <dgm:cxn modelId="{B97C32E8-7C27-4742-B794-49B3F1C64EA8}" type="presOf" srcId="{AFD96759-B0B7-40F8-8714-578C21428C8A}" destId="{6DEA2BC6-B7AD-411D-A686-F7839B75A98D}" srcOrd="0" destOrd="0" presId="urn:microsoft.com/office/officeart/2005/8/layout/hList1"/>
    <dgm:cxn modelId="{CDCD2A47-D88A-4DB1-AE6D-C42B6CB126DE}" srcId="{8045222D-31E6-43B8-8D0C-4EB861F768C2}" destId="{43DEEBFE-B59B-477E-952E-215E9D69DD2C}" srcOrd="0" destOrd="0" parTransId="{BCF61320-C0AF-4264-915F-511817215ABB}" sibTransId="{120F74A2-2402-4D61-B1F0-4309687BB60A}"/>
    <dgm:cxn modelId="{F33DC79B-46C9-4FDD-9985-D66CC5DA4195}" srcId="{8045222D-31E6-43B8-8D0C-4EB861F768C2}" destId="{CFEDFBED-0ADA-4B8B-A9FE-F14BA23EF1B4}" srcOrd="2" destOrd="0" parTransId="{44E6D253-EB64-47CB-80B0-80C5EFE4EA25}" sibTransId="{3BCC2465-A337-4ABD-85A3-50C4B83E9C97}"/>
    <dgm:cxn modelId="{1A3975E7-4267-4FA6-9418-66803D012694}" srcId="{AFD96759-B0B7-40F8-8714-578C21428C8A}" destId="{D3E75BE7-41B8-42E2-85B5-9A30353E0298}" srcOrd="3" destOrd="0" parTransId="{A1F345A9-6EB1-4246-9D5F-FFE4AE5DEEE3}" sibTransId="{314B7D40-16E5-4C20-8697-99EE3955F8E2}"/>
    <dgm:cxn modelId="{835BF12E-CFCD-4975-9377-AE65C43CA766}" type="presParOf" srcId="{19210AA8-6AF1-4C12-8479-497EF0B0DF72}" destId="{A44CB479-5214-44AD-80DC-E456D040564C}" srcOrd="0" destOrd="0" presId="urn:microsoft.com/office/officeart/2005/8/layout/hList1"/>
    <dgm:cxn modelId="{5481C32A-3DFB-4C7B-89C9-741659B84713}" type="presParOf" srcId="{A44CB479-5214-44AD-80DC-E456D040564C}" destId="{6DEA2BC6-B7AD-411D-A686-F7839B75A98D}" srcOrd="0" destOrd="0" presId="urn:microsoft.com/office/officeart/2005/8/layout/hList1"/>
    <dgm:cxn modelId="{DC48B090-D12C-4A06-A092-8BFBA64DB3BC}" type="presParOf" srcId="{A44CB479-5214-44AD-80DC-E456D040564C}" destId="{D6986817-92AF-4415-88DB-4EC9A7813B5C}" srcOrd="1" destOrd="0" presId="urn:microsoft.com/office/officeart/2005/8/layout/hList1"/>
    <dgm:cxn modelId="{24F8C519-FBCC-43D3-B54D-49933DE5A26C}" type="presParOf" srcId="{19210AA8-6AF1-4C12-8479-497EF0B0DF72}" destId="{1E36420B-E091-459A-AFA9-3A642173F92F}" srcOrd="1" destOrd="0" presId="urn:microsoft.com/office/officeart/2005/8/layout/hList1"/>
    <dgm:cxn modelId="{A1D304E6-EBCE-4225-B218-C5386DE4ED2D}" type="presParOf" srcId="{19210AA8-6AF1-4C12-8479-497EF0B0DF72}" destId="{3CC10C1F-7454-422E-8FD2-1190573E905D}" srcOrd="2" destOrd="0" presId="urn:microsoft.com/office/officeart/2005/8/layout/hList1"/>
    <dgm:cxn modelId="{E06FA455-D1C2-4DC3-BFD4-42B13E6280E6}" type="presParOf" srcId="{3CC10C1F-7454-422E-8FD2-1190573E905D}" destId="{7FB1438D-007F-45A6-847D-90A2C9940765}" srcOrd="0" destOrd="0" presId="urn:microsoft.com/office/officeart/2005/8/layout/hList1"/>
    <dgm:cxn modelId="{E69BCA19-1239-4396-AF3D-601EFD12AD93}" type="presParOf" srcId="{3CC10C1F-7454-422E-8FD2-1190573E905D}" destId="{F902DFF1-2867-45BB-95A5-4B9E2CE4B3C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EA2BC6-B7AD-411D-A686-F7839B75A98D}">
      <dsp:nvSpPr>
        <dsp:cNvPr id="0" name=""/>
        <dsp:cNvSpPr/>
      </dsp:nvSpPr>
      <dsp:spPr>
        <a:xfrm>
          <a:off x="42" y="25842"/>
          <a:ext cx="4043454" cy="806400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4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latin typeface="Calibri" pitchFamily="34" charset="0"/>
            </a:rPr>
            <a:t>PROCARIÓTICAS</a:t>
          </a:r>
          <a:endParaRPr lang="pt-BR" sz="2000" b="1" kern="1200" dirty="0">
            <a:latin typeface="Calibri" pitchFamily="34" charset="0"/>
          </a:endParaRPr>
        </a:p>
      </dsp:txBody>
      <dsp:txXfrm>
        <a:off x="42" y="25842"/>
        <a:ext cx="4043454" cy="806400"/>
      </dsp:txXfrm>
    </dsp:sp>
    <dsp:sp modelId="{D6986817-92AF-4415-88DB-4EC9A7813B5C}">
      <dsp:nvSpPr>
        <dsp:cNvPr id="0" name=""/>
        <dsp:cNvSpPr/>
      </dsp:nvSpPr>
      <dsp:spPr>
        <a:xfrm>
          <a:off x="0" y="832242"/>
          <a:ext cx="4043454" cy="18062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>
              <a:latin typeface="Calibri" pitchFamily="34" charset="0"/>
            </a:rPr>
            <a:t>Células pequenas;</a:t>
          </a:r>
          <a:endParaRPr lang="pt-B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>
              <a:latin typeface="Calibri" pitchFamily="34" charset="0"/>
            </a:rPr>
            <a:t>Ausência de organelas e citoesqueleto;</a:t>
          </a:r>
          <a:endParaRPr lang="pt-B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>
              <a:latin typeface="Calibri" pitchFamily="34" charset="0"/>
            </a:rPr>
            <a:t>Ausência de envoltório nuclear;</a:t>
          </a:r>
          <a:endParaRPr lang="pt-BR" sz="2000" kern="1200" dirty="0">
            <a:latin typeface="Calibri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>
              <a:latin typeface="Calibri" pitchFamily="34" charset="0"/>
            </a:rPr>
            <a:t>Presença de parede celular.</a:t>
          </a:r>
          <a:endParaRPr lang="pt-BR" sz="2000" kern="1200" dirty="0">
            <a:latin typeface="Calibri" pitchFamily="34" charset="0"/>
          </a:endParaRPr>
        </a:p>
      </dsp:txBody>
      <dsp:txXfrm>
        <a:off x="0" y="832242"/>
        <a:ext cx="4043454" cy="1806210"/>
      </dsp:txXfrm>
    </dsp:sp>
    <dsp:sp modelId="{7FB1438D-007F-45A6-847D-90A2C9940765}">
      <dsp:nvSpPr>
        <dsp:cNvPr id="0" name=""/>
        <dsp:cNvSpPr/>
      </dsp:nvSpPr>
      <dsp:spPr>
        <a:xfrm>
          <a:off x="4609580" y="25842"/>
          <a:ext cx="4043454" cy="806400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6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latin typeface="Calibri" pitchFamily="34" charset="0"/>
            </a:rPr>
            <a:t>EUCARIÓTICAS</a:t>
          </a:r>
          <a:endParaRPr lang="pt-BR" sz="2000" b="1" kern="1200" dirty="0">
            <a:latin typeface="Calibri" pitchFamily="34" charset="0"/>
          </a:endParaRPr>
        </a:p>
      </dsp:txBody>
      <dsp:txXfrm>
        <a:off x="4609580" y="25842"/>
        <a:ext cx="4043454" cy="806400"/>
      </dsp:txXfrm>
    </dsp:sp>
    <dsp:sp modelId="{F902DFF1-2867-45BB-95A5-4B9E2CE4B3C4}">
      <dsp:nvSpPr>
        <dsp:cNvPr id="0" name=""/>
        <dsp:cNvSpPr/>
      </dsp:nvSpPr>
      <dsp:spPr>
        <a:xfrm>
          <a:off x="4609580" y="832242"/>
          <a:ext cx="4043454" cy="18062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>
              <a:solidFill>
                <a:schemeClr val="tx1"/>
              </a:solidFill>
              <a:latin typeface="Calibri" pitchFamily="34" charset="0"/>
            </a:rPr>
            <a:t>Células grandes;</a:t>
          </a:r>
          <a:endParaRPr lang="pt-B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>
              <a:solidFill>
                <a:schemeClr val="tx1"/>
              </a:solidFill>
              <a:latin typeface="Calibri" pitchFamily="34" charset="0"/>
            </a:rPr>
            <a:t>Presença de organelas e citoesqueleto;</a:t>
          </a:r>
          <a:endParaRPr lang="pt-B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>
              <a:solidFill>
                <a:schemeClr val="tx1"/>
              </a:solidFill>
              <a:latin typeface="Calibri" pitchFamily="34" charset="0"/>
            </a:rPr>
            <a:t>Presença de envoltório nuclear;</a:t>
          </a:r>
          <a:endParaRPr lang="pt-BR" sz="2000" kern="1200" dirty="0">
            <a:solidFill>
              <a:schemeClr val="tx1"/>
            </a:solidFill>
            <a:latin typeface="Calibri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>
              <a:solidFill>
                <a:schemeClr val="tx1"/>
              </a:solidFill>
              <a:latin typeface="Calibri" pitchFamily="34" charset="0"/>
            </a:rPr>
            <a:t>Ausência de parede celular.</a:t>
          </a:r>
          <a:endParaRPr lang="pt-BR" sz="2000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4609580" y="832242"/>
        <a:ext cx="4043454" cy="18062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4BC00-6D87-4D49-87DD-6C9099C683B1}" type="datetimeFigureOut">
              <a:rPr lang="es-MX" smtClean="0"/>
              <a:t>16/08/2020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62EEA-7B07-4E48-AA60-67E110141D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6488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es-MX" smtClean="0"/>
              <a:t>Procariótica </a:t>
            </a:r>
            <a:r>
              <a:rPr lang="pt-BR" altLang="es-MX" smtClean="0">
                <a:sym typeface="Wingdings" panose="05000000000000000000" pitchFamily="2" charset="2"/>
              </a:rPr>
              <a:t> pobreza de membrana, única membrana é a membrana plasmática.</a:t>
            </a:r>
            <a:endParaRPr lang="pt-BR" altLang="es-MX" smtClean="0"/>
          </a:p>
        </p:txBody>
      </p:sp>
      <p:sp>
        <p:nvSpPr>
          <p:cNvPr id="184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4ED1CE-09CD-4EE1-8C2F-867F111D9D73}" type="slidenum">
              <a:rPr lang="pt-BR" altLang="es-MX">
                <a:latin typeface="Calibri" panose="020F0502020204030204" pitchFamily="34" charset="0"/>
              </a:rPr>
              <a:pPr eaLnBrk="1" hangingPunct="1"/>
              <a:t>2</a:t>
            </a:fld>
            <a:endParaRPr lang="pt-BR" altLang="es-MX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095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es-MX" dirty="0" smtClean="0"/>
              <a:t>Procariótica </a:t>
            </a:r>
            <a:r>
              <a:rPr lang="pt-BR" altLang="es-MX" dirty="0" smtClean="0">
                <a:sym typeface="Wingdings" panose="05000000000000000000" pitchFamily="2" charset="2"/>
              </a:rPr>
              <a:t> pobreza de membrana, única membrana é a membrana plasmática.</a:t>
            </a:r>
          </a:p>
          <a:p>
            <a:pPr eaLnBrk="1" hangingPunct="1">
              <a:spcBef>
                <a:spcPct val="0"/>
              </a:spcBef>
            </a:pPr>
            <a:r>
              <a:rPr lang="pt-BR" altLang="es-MX" dirty="0" smtClean="0">
                <a:sym typeface="Wingdings" panose="05000000000000000000" pitchFamily="2" charset="2"/>
              </a:rPr>
              <a:t>Parede celular  função de proteção mecânica e dá forma à célula (forma simples), já que não tem citoesqueleto (eucariontes tem formas mais complexas).</a:t>
            </a:r>
          </a:p>
          <a:p>
            <a:pPr eaLnBrk="1" hangingPunct="1">
              <a:spcBef>
                <a:spcPct val="0"/>
              </a:spcBef>
            </a:pPr>
            <a:r>
              <a:rPr lang="pt-BR" altLang="es-MX" dirty="0" smtClean="0">
                <a:sym typeface="Wingdings" panose="05000000000000000000" pitchFamily="2" charset="2"/>
              </a:rPr>
              <a:t>Eucariótica  O núcleo e o citoplasma são partes </a:t>
            </a:r>
            <a:r>
              <a:rPr lang="pt-BR" altLang="es-MX" dirty="0" err="1" smtClean="0">
                <a:sym typeface="Wingdings" panose="05000000000000000000" pitchFamily="2" charset="2"/>
              </a:rPr>
              <a:t>mofologicamente</a:t>
            </a:r>
            <a:r>
              <a:rPr lang="pt-BR" altLang="es-MX" dirty="0" smtClean="0">
                <a:sym typeface="Wingdings" panose="05000000000000000000" pitchFamily="2" charset="2"/>
              </a:rPr>
              <a:t> bem distintas. Compartimentos que separam diversos processos metabólicos  Extenso sistema de membrana cria, no citoplasma, microrregiões que contem moléculas diferentes e executam funções especializadas.</a:t>
            </a:r>
            <a:endParaRPr lang="pt-BR" altLang="es-MX" dirty="0" smtClean="0"/>
          </a:p>
        </p:txBody>
      </p:sp>
      <p:sp>
        <p:nvSpPr>
          <p:cNvPr id="194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2BA6F33-15CA-441A-B03A-85D33FA78E76}" type="slidenum">
              <a:rPr lang="pt-BR" altLang="es-MX">
                <a:latin typeface="Calibri" panose="020F0502020204030204" pitchFamily="34" charset="0"/>
              </a:rPr>
              <a:pPr eaLnBrk="1" hangingPunct="1"/>
              <a:t>3</a:t>
            </a:fld>
            <a:endParaRPr lang="pt-BR" altLang="es-MX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613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es-MX" smtClean="0"/>
              <a:t>Fotos: E. coli, célula da mucosa da boca, hemácia, plaqueta e leucócito</a:t>
            </a:r>
          </a:p>
          <a:p>
            <a:pPr eaLnBrk="1" hangingPunct="1">
              <a:spcBef>
                <a:spcPct val="0"/>
              </a:spcBef>
            </a:pPr>
            <a:endParaRPr lang="pt-BR" altLang="es-MX" smtClean="0"/>
          </a:p>
        </p:txBody>
      </p:sp>
      <p:sp>
        <p:nvSpPr>
          <p:cNvPr id="204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299279A-2A66-458D-88C1-F3EBEB66C1CE}" type="slidenum">
              <a:rPr lang="pt-BR" altLang="es-MX">
                <a:latin typeface="Calibri" panose="020F0502020204030204" pitchFamily="34" charset="0"/>
              </a:rPr>
              <a:pPr eaLnBrk="1" hangingPunct="1"/>
              <a:t>4</a:t>
            </a:fld>
            <a:endParaRPr lang="pt-BR" altLang="es-MX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111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MX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806DCE0-1FAD-4851-83B5-E70A0BBBC7BE}" type="slidenum">
              <a:rPr lang="pt-BR" altLang="es-MX">
                <a:latin typeface="Calibri" panose="020F0502020204030204" pitchFamily="34" charset="0"/>
              </a:rPr>
              <a:pPr eaLnBrk="1" hangingPunct="1"/>
              <a:t>9</a:t>
            </a:fld>
            <a:endParaRPr lang="pt-BR" altLang="es-MX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070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MX" altLang="es-MX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F155A75-A1A7-4D09-BA1A-870062EDF1F6}" type="slidenum">
              <a:rPr lang="pt-BR" altLang="es-MX">
                <a:latin typeface="Calibri" panose="020F0502020204030204" pitchFamily="34" charset="0"/>
              </a:rPr>
              <a:pPr eaLnBrk="1" hangingPunct="1"/>
              <a:t>10</a:t>
            </a:fld>
            <a:endParaRPr lang="pt-BR" altLang="es-MX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35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es-MX" smtClean="0"/>
              <a:t>N-Propanol dissolve a porção lipídica das membranas externas das bactérias gram-negativas e o complexo cristal violeta-iodo é removido, descolorindo as células, Por outro lado, o solvente desidrata as espessas paredes celulares das bactérias gram positivas e provoca a contração dos poros do peptideoglicano, tornando-os impermeáveis ao solvente; o corante primário é retido e as células permanecem coradas.</a:t>
            </a:r>
          </a:p>
          <a:p>
            <a:r>
              <a:rPr lang="pt-BR" altLang="es-MX" smtClean="0"/>
              <a:t>A retenção ou não do corente primário é, portanto, dependente das propriedades físicas e químicas das paredes celulares bacterianas tais como esspessura, densidade, porosidade e integridade.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492D5CC-7736-4518-8949-64BFBDDEBA0E}" type="slidenum">
              <a:rPr lang="pt-BR" altLang="es-MX">
                <a:latin typeface="Calibri" panose="020F0502020204030204" pitchFamily="34" charset="0"/>
              </a:rPr>
              <a:pPr eaLnBrk="1" hangingPunct="1"/>
              <a:t>11</a:t>
            </a:fld>
            <a:endParaRPr lang="pt-BR" altLang="es-MX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676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es-MX" smtClean="0"/>
              <a:t>Depois de fixar com metanol....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D56F686-B247-41C1-9EE0-CCAC1017172B}" type="slidenum">
              <a:rPr lang="pt-BR" altLang="es-MX">
                <a:latin typeface="Calibri" panose="020F0502020204030204" pitchFamily="34" charset="0"/>
              </a:rPr>
              <a:pPr eaLnBrk="1" hangingPunct="1"/>
              <a:t>12</a:t>
            </a:fld>
            <a:endParaRPr lang="pt-BR" altLang="es-MX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073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1F5D-3B06-446C-8278-5BBD00A6D580}" type="datetimeFigureOut">
              <a:rPr lang="es-MX" smtClean="0"/>
              <a:t>16/08/2020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911F-3BCF-4A69-BF12-D5728777139B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290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1F5D-3B06-446C-8278-5BBD00A6D580}" type="datetimeFigureOut">
              <a:rPr lang="es-MX" smtClean="0"/>
              <a:t>16/08/2020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911F-3BCF-4A69-BF12-D572877713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708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1F5D-3B06-446C-8278-5BBD00A6D580}" type="datetimeFigureOut">
              <a:rPr lang="es-MX" smtClean="0"/>
              <a:t>16/08/2020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911F-3BCF-4A69-BF12-D572877713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8679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1F5D-3B06-446C-8278-5BBD00A6D580}" type="datetimeFigureOut">
              <a:rPr lang="es-MX" smtClean="0"/>
              <a:t>16/08/2020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911F-3BCF-4A69-BF12-D572877713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4475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1F5D-3B06-446C-8278-5BBD00A6D580}" type="datetimeFigureOut">
              <a:rPr lang="es-MX" smtClean="0"/>
              <a:t>16/08/2020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911F-3BCF-4A69-BF12-D5728777139B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234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1F5D-3B06-446C-8278-5BBD00A6D580}" type="datetimeFigureOut">
              <a:rPr lang="es-MX" smtClean="0"/>
              <a:t>16/08/2020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911F-3BCF-4A69-BF12-D572877713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3003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1F5D-3B06-446C-8278-5BBD00A6D580}" type="datetimeFigureOut">
              <a:rPr lang="es-MX" smtClean="0"/>
              <a:t>16/08/2020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911F-3BCF-4A69-BF12-D572877713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8784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1F5D-3B06-446C-8278-5BBD00A6D580}" type="datetimeFigureOut">
              <a:rPr lang="es-MX" smtClean="0"/>
              <a:t>16/08/2020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911F-3BCF-4A69-BF12-D572877713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406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1F5D-3B06-446C-8278-5BBD00A6D580}" type="datetimeFigureOut">
              <a:rPr lang="es-MX" smtClean="0"/>
              <a:t>16/08/2020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911F-3BCF-4A69-BF12-D572877713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1592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F1F1F5D-3B06-446C-8278-5BBD00A6D580}" type="datetimeFigureOut">
              <a:rPr lang="es-MX" smtClean="0"/>
              <a:t>16/08/2020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50911F-3BCF-4A69-BF12-D572877713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9730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1F5D-3B06-446C-8278-5BBD00A6D580}" type="datetimeFigureOut">
              <a:rPr lang="es-MX" smtClean="0"/>
              <a:t>16/08/2020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911F-3BCF-4A69-BF12-D572877713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6069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F1F1F5D-3B06-446C-8278-5BBD00A6D580}" type="datetimeFigureOut">
              <a:rPr lang="es-MX" smtClean="0"/>
              <a:t>16/08/2020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750911F-3BCF-4A69-BF12-D5728777139B}" type="slidenum">
              <a:rPr lang="es-MX" smtClean="0"/>
              <a:t>‹nº›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60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0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1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0051" y="0"/>
            <a:ext cx="10058400" cy="356616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Aula Prática 1:</a:t>
            </a:r>
            <a:r>
              <a:rPr lang="pt-BR" sz="36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/>
            </a:r>
            <a:br>
              <a:rPr lang="pt-BR" sz="36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</a:br>
            <a:r>
              <a:rPr lang="pt-BR" sz="36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/>
            </a:r>
            <a:br>
              <a:rPr lang="pt-BR" sz="36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</a:br>
            <a:r>
              <a:rPr lang="pt-BR" sz="36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Células Eucarióticas e </a:t>
            </a:r>
            <a:r>
              <a:rPr lang="pt-BR" sz="36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Procarióticas e coloração de Gram</a:t>
            </a:r>
            <a:endParaRPr lang="es-MX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s-CO" sz="1400" b="1" dirty="0" err="1" smtClean="0">
                <a:solidFill>
                  <a:schemeClr val="accent3">
                    <a:lumMod val="50000"/>
                  </a:schemeClr>
                </a:solidFill>
              </a:rPr>
              <a:t>Biologia</a:t>
            </a:r>
            <a:r>
              <a:rPr lang="es-CO" sz="1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CO" sz="1400" b="1" dirty="0" err="1" smtClean="0">
                <a:solidFill>
                  <a:schemeClr val="accent3">
                    <a:lumMod val="50000"/>
                  </a:schemeClr>
                </a:solidFill>
              </a:rPr>
              <a:t>geral</a:t>
            </a:r>
            <a:r>
              <a:rPr lang="es-CO" sz="1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CO" sz="1400" b="1" dirty="0">
                <a:solidFill>
                  <a:schemeClr val="accent3">
                    <a:lumMod val="50000"/>
                  </a:schemeClr>
                </a:solidFill>
              </a:rPr>
              <a:t>e</a:t>
            </a:r>
            <a:r>
              <a:rPr lang="es-CO" sz="1400" b="1" dirty="0" smtClean="0">
                <a:solidFill>
                  <a:schemeClr val="accent3">
                    <a:lumMod val="50000"/>
                  </a:schemeClr>
                </a:solidFill>
              </a:rPr>
              <a:t> aplicada i / 2017 (</a:t>
            </a:r>
            <a:r>
              <a:rPr lang="es-CO" sz="1400" b="1" dirty="0" err="1" smtClean="0">
                <a:solidFill>
                  <a:schemeClr val="accent3">
                    <a:lumMod val="50000"/>
                  </a:schemeClr>
                </a:solidFill>
              </a:rPr>
              <a:t>shs</a:t>
            </a:r>
            <a:r>
              <a:rPr lang="es-CO" sz="1400" b="1" dirty="0" smtClean="0">
                <a:solidFill>
                  <a:schemeClr val="accent3">
                    <a:lumMod val="50000"/>
                  </a:schemeClr>
                </a:solidFill>
              </a:rPr>
              <a:t> 0377)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Professora: </a:t>
            </a:r>
            <a:r>
              <a:rPr lang="pt-B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</a:t>
            </a:r>
            <a:r>
              <a:rPr lang="pt-BR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Maria Bernadete A. </a:t>
            </a:r>
            <a:r>
              <a:rPr lang="pt-BR" sz="1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Varesche</a:t>
            </a:r>
            <a:endParaRPr lang="pt-BR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Técnica: </a:t>
            </a:r>
            <a:r>
              <a:rPr lang="pt-BR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Juliana </a:t>
            </a:r>
            <a:r>
              <a:rPr lang="pt-BR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Gonçalves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Monitoras: </a:t>
            </a:r>
            <a:r>
              <a:rPr lang="pt-BR" sz="1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Alejandra</a:t>
            </a:r>
            <a:r>
              <a:rPr lang="pt-BR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c. </a:t>
            </a:r>
            <a:r>
              <a:rPr lang="pt-BR" sz="1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villa</a:t>
            </a:r>
            <a:r>
              <a:rPr lang="pt-BR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Montoya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Raissa C. da silva </a:t>
            </a:r>
            <a:r>
              <a:rPr lang="pt-BR" sz="1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mazareli</a:t>
            </a:r>
            <a:endParaRPr lang="pt-BR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MX" sz="1400" b="1" dirty="0"/>
          </a:p>
        </p:txBody>
      </p:sp>
    </p:spTree>
    <p:extLst>
      <p:ext uri="{BB962C8B-B14F-4D97-AF65-F5344CB8AC3E}">
        <p14:creationId xmlns:p14="http://schemas.microsoft.com/office/powerpoint/2010/main" val="126364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Espaço Reservado para Conteúdo 2"/>
          <p:cNvSpPr>
            <a:spLocks noGrp="1"/>
          </p:cNvSpPr>
          <p:nvPr>
            <p:ph idx="1"/>
          </p:nvPr>
        </p:nvSpPr>
        <p:spPr>
          <a:xfrm>
            <a:off x="1992314" y="1129053"/>
            <a:ext cx="3306763" cy="1617708"/>
          </a:xfr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9850" indent="0" algn="ctr">
              <a:buNone/>
            </a:pPr>
            <a:r>
              <a:rPr lang="pt-BR" altLang="es-MX" sz="24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 Gram-positivas </a:t>
            </a:r>
          </a:p>
          <a:p>
            <a:pPr marL="69850" indent="0" algn="ctr">
              <a:buNone/>
            </a:pPr>
            <a:r>
              <a:rPr lang="pt-BR" altLang="es-MX" sz="2400" dirty="0" smtClean="0">
                <a:latin typeface="Calibri" panose="020F0502020204030204" pitchFamily="34" charset="0"/>
              </a:rPr>
              <a:t>Camada de </a:t>
            </a:r>
            <a:r>
              <a:rPr lang="pt-BR" altLang="es-MX" sz="2400" dirty="0" err="1" smtClean="0">
                <a:latin typeface="Calibri" panose="020F0502020204030204" pitchFamily="34" charset="0"/>
              </a:rPr>
              <a:t>peptideoglicano</a:t>
            </a:r>
            <a:r>
              <a:rPr lang="pt-BR" altLang="es-MX" sz="2400" dirty="0" smtClean="0">
                <a:latin typeface="Calibri" panose="020F0502020204030204" pitchFamily="34" charset="0"/>
              </a:rPr>
              <a:t> mais espessa</a:t>
            </a:r>
          </a:p>
        </p:txBody>
      </p:sp>
      <p:pic>
        <p:nvPicPr>
          <p:cNvPr id="9220" name="Imagem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02" b="16612"/>
          <a:stretch>
            <a:fillRect/>
          </a:stretch>
        </p:blipFill>
        <p:spPr bwMode="auto">
          <a:xfrm>
            <a:off x="2135189" y="3272201"/>
            <a:ext cx="3455987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ço Reservado para Conteúdo 2"/>
          <p:cNvSpPr txBox="1">
            <a:spLocks/>
          </p:cNvSpPr>
          <p:nvPr/>
        </p:nvSpPr>
        <p:spPr bwMode="auto">
          <a:xfrm>
            <a:off x="1992314" y="182927"/>
            <a:ext cx="8002587" cy="7191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850" indent="0">
              <a:buNone/>
              <a:defRPr/>
            </a:pPr>
            <a:r>
              <a:rPr lang="pt-BR" sz="32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Diferença na parede celular:</a:t>
            </a:r>
          </a:p>
        </p:txBody>
      </p:sp>
      <p:sp>
        <p:nvSpPr>
          <p:cNvPr id="9222" name="Retângulo 2"/>
          <p:cNvSpPr>
            <a:spLocks noChangeArrowheads="1"/>
          </p:cNvSpPr>
          <p:nvPr/>
        </p:nvSpPr>
        <p:spPr bwMode="auto">
          <a:xfrm>
            <a:off x="6186489" y="968738"/>
            <a:ext cx="3870325" cy="19383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es-MX" sz="2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Gram-negativas: </a:t>
            </a:r>
          </a:p>
          <a:p>
            <a:pPr algn="ctr" eaLnBrk="1" hangingPunct="1"/>
            <a:r>
              <a:rPr lang="pt-BR" altLang="es-MX" sz="2400" dirty="0">
                <a:latin typeface="Calibri" panose="020F0502020204030204" pitchFamily="34" charset="0"/>
              </a:rPr>
              <a:t>Camada fina de </a:t>
            </a:r>
            <a:r>
              <a:rPr lang="pt-BR" altLang="es-MX" sz="2400" dirty="0" err="1">
                <a:latin typeface="Calibri" panose="020F0502020204030204" pitchFamily="34" charset="0"/>
              </a:rPr>
              <a:t>peptideoglicano</a:t>
            </a:r>
            <a:r>
              <a:rPr lang="pt-BR" altLang="es-MX" sz="2400" dirty="0">
                <a:latin typeface="Calibri" panose="020F0502020204030204" pitchFamily="34" charset="0"/>
              </a:rPr>
              <a:t> e uma membrana externa composta por </a:t>
            </a:r>
            <a:r>
              <a:rPr lang="pt-BR" altLang="es-MX" sz="2400" dirty="0" err="1">
                <a:latin typeface="Calibri" panose="020F0502020204030204" pitchFamily="34" charset="0"/>
              </a:rPr>
              <a:t>lipopolissacarídeos</a:t>
            </a:r>
            <a:r>
              <a:rPr lang="pt-BR" altLang="es-MX" sz="2400" dirty="0">
                <a:latin typeface="Calibri" panose="020F0502020204030204" pitchFamily="34" charset="0"/>
              </a:rPr>
              <a:t>. </a:t>
            </a:r>
          </a:p>
        </p:txBody>
      </p:sp>
      <p:pic>
        <p:nvPicPr>
          <p:cNvPr id="9223" name="Imagem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8" r="2121" b="12442"/>
          <a:stretch>
            <a:fillRect/>
          </a:stretch>
        </p:blipFill>
        <p:spPr bwMode="auto">
          <a:xfrm>
            <a:off x="6126164" y="3129326"/>
            <a:ext cx="3870325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80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ta para a direita 4"/>
          <p:cNvSpPr/>
          <p:nvPr/>
        </p:nvSpPr>
        <p:spPr>
          <a:xfrm>
            <a:off x="3190286" y="637741"/>
            <a:ext cx="323850" cy="503238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Seta para a direita 11"/>
          <p:cNvSpPr/>
          <p:nvPr/>
        </p:nvSpPr>
        <p:spPr>
          <a:xfrm>
            <a:off x="3179174" y="1726767"/>
            <a:ext cx="322263" cy="504825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4" name="Seta para a direita 13"/>
          <p:cNvSpPr/>
          <p:nvPr/>
        </p:nvSpPr>
        <p:spPr>
          <a:xfrm>
            <a:off x="3179174" y="2725305"/>
            <a:ext cx="322263" cy="504825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5" name="Seta para a direita 14"/>
          <p:cNvSpPr/>
          <p:nvPr/>
        </p:nvSpPr>
        <p:spPr>
          <a:xfrm>
            <a:off x="3196636" y="3949267"/>
            <a:ext cx="323850" cy="504825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6" name="Seta para a direita 15"/>
          <p:cNvSpPr/>
          <p:nvPr/>
        </p:nvSpPr>
        <p:spPr>
          <a:xfrm>
            <a:off x="3198224" y="5173230"/>
            <a:ext cx="322263" cy="504825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9" name="Espaço Reservado para Conteúdo 2"/>
          <p:cNvSpPr txBox="1">
            <a:spLocks/>
          </p:cNvSpPr>
          <p:nvPr/>
        </p:nvSpPr>
        <p:spPr bwMode="auto">
          <a:xfrm>
            <a:off x="3618005" y="1364657"/>
            <a:ext cx="5307011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9850" eaLnBrk="0" hangingPunct="0">
              <a:spcBef>
                <a:spcPct val="20000"/>
              </a:spcBef>
              <a:buClr>
                <a:schemeClr val="accent1"/>
              </a:buClr>
              <a:buSzPct val="76000"/>
              <a:defRPr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Corante Violeta Cristal</a:t>
            </a:r>
          </a:p>
          <a:p>
            <a:pPr marL="69850" eaLnBrk="0" hangingPunct="0">
              <a:spcBef>
                <a:spcPct val="20000"/>
              </a:spcBef>
              <a:buClr>
                <a:schemeClr val="accent1"/>
              </a:buClr>
              <a:buSzPct val="76000"/>
              <a:defRPr/>
            </a:pPr>
            <a:r>
              <a:rPr lang="pt-BR" sz="2000" dirty="0">
                <a:latin typeface="Calibri" pitchFamily="34" charset="0"/>
              </a:rPr>
              <a:t>Cora igualmente todas as células</a:t>
            </a:r>
          </a:p>
        </p:txBody>
      </p:sp>
      <p:sp>
        <p:nvSpPr>
          <p:cNvPr id="20" name="Espaço Reservado para Conteúdo 2"/>
          <p:cNvSpPr txBox="1">
            <a:spLocks/>
          </p:cNvSpPr>
          <p:nvPr/>
        </p:nvSpPr>
        <p:spPr bwMode="auto">
          <a:xfrm>
            <a:off x="3630704" y="2413087"/>
            <a:ext cx="555547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9850" eaLnBrk="0" hangingPunct="0">
              <a:spcBef>
                <a:spcPct val="20000"/>
              </a:spcBef>
              <a:buClr>
                <a:schemeClr val="accent1"/>
              </a:buClr>
              <a:buSzPct val="76000"/>
              <a:defRPr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Solução de Iodo</a:t>
            </a:r>
          </a:p>
          <a:p>
            <a:pPr marL="69850" eaLnBrk="0" hangingPunct="0">
              <a:spcBef>
                <a:spcPct val="20000"/>
              </a:spcBef>
              <a:buClr>
                <a:schemeClr val="accent1"/>
              </a:buClr>
              <a:buSzPct val="76000"/>
              <a:defRPr/>
            </a:pPr>
            <a:r>
              <a:rPr lang="pt-BR" sz="2000" dirty="0">
                <a:latin typeface="Calibri" pitchFamily="34" charset="0"/>
              </a:rPr>
              <a:t>Fixador do corante - Complexo insolúvel</a:t>
            </a:r>
            <a:endParaRPr lang="pt-BR" sz="2000" dirty="0">
              <a:latin typeface="Calibri" pitchFamily="34" charset="0"/>
              <a:sym typeface="Wingdings" pitchFamily="2" charset="2"/>
            </a:endParaRPr>
          </a:p>
          <a:p>
            <a:pPr marL="69850" eaLnBrk="0" hangingPunct="0">
              <a:spcBef>
                <a:spcPct val="20000"/>
              </a:spcBef>
              <a:buClr>
                <a:schemeClr val="accent1"/>
              </a:buClr>
              <a:buSzPct val="76000"/>
              <a:defRPr/>
            </a:pPr>
            <a:endParaRPr lang="pt-BR" sz="2000" dirty="0">
              <a:solidFill>
                <a:schemeClr val="tx2"/>
              </a:solidFill>
              <a:latin typeface="Calibri" pitchFamily="34" charset="0"/>
            </a:endParaRPr>
          </a:p>
          <a:p>
            <a:pPr marL="69850" eaLnBrk="0" hangingPunct="0">
              <a:spcBef>
                <a:spcPct val="20000"/>
              </a:spcBef>
              <a:buClr>
                <a:schemeClr val="accent1"/>
              </a:buClr>
              <a:buSzPct val="76000"/>
              <a:defRPr/>
            </a:pPr>
            <a:endParaRPr lang="pt-BR" sz="20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1" name="Espaço Reservado para Conteúdo 2"/>
          <p:cNvSpPr txBox="1">
            <a:spLocks/>
          </p:cNvSpPr>
          <p:nvPr/>
        </p:nvSpPr>
        <p:spPr bwMode="auto">
          <a:xfrm>
            <a:off x="3630704" y="3443288"/>
            <a:ext cx="666582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9850" eaLnBrk="0" hangingPunct="0">
              <a:spcBef>
                <a:spcPct val="20000"/>
              </a:spcBef>
              <a:buClr>
                <a:schemeClr val="accent1"/>
              </a:buClr>
              <a:buSzPct val="76000"/>
              <a:defRPr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Descoloração n-Propanol</a:t>
            </a:r>
          </a:p>
          <a:p>
            <a:pPr marL="527050" indent="-457200" eaLnBrk="0" hangingPunct="0">
              <a:spcBef>
                <a:spcPct val="20000"/>
              </a:spcBef>
              <a:buClr>
                <a:schemeClr val="accent1"/>
              </a:buClr>
              <a:buSzPct val="76000"/>
              <a:defRPr/>
            </a:pPr>
            <a:r>
              <a:rPr lang="pt-BR" sz="2000" dirty="0">
                <a:latin typeface="Calibri" pitchFamily="34" charset="0"/>
                <a:cs typeface="Arial" charset="0"/>
                <a:sym typeface="Wingdings" pitchFamily="2" charset="2"/>
              </a:rPr>
              <a:t>a) Desidrata parede espessa  corante é retido  </a:t>
            </a:r>
            <a:r>
              <a:rPr lang="pt-BR" sz="2000" dirty="0" err="1">
                <a:latin typeface="Calibri" pitchFamily="34" charset="0"/>
                <a:cs typeface="Arial" charset="0"/>
                <a:sym typeface="Wingdings" pitchFamily="2" charset="2"/>
              </a:rPr>
              <a:t>gram</a:t>
            </a:r>
            <a:r>
              <a:rPr lang="pt-BR" sz="2000" dirty="0">
                <a:latin typeface="Calibri" pitchFamily="34" charset="0"/>
                <a:cs typeface="Arial" charset="0"/>
                <a:sym typeface="Wingdings" pitchFamily="2" charset="2"/>
              </a:rPr>
              <a:t>+ </a:t>
            </a:r>
            <a:endParaRPr lang="pt-BR" sz="2000" dirty="0" smtClean="0">
              <a:latin typeface="Calibri" pitchFamily="34" charset="0"/>
              <a:cs typeface="Arial" charset="0"/>
              <a:sym typeface="Wingdings" pitchFamily="2" charset="2"/>
            </a:endParaRPr>
          </a:p>
          <a:p>
            <a:pPr marL="527050" indent="-457200" algn="ctr" eaLnBrk="0" hangingPunct="0">
              <a:spcBef>
                <a:spcPct val="20000"/>
              </a:spcBef>
              <a:buClr>
                <a:schemeClr val="accent1"/>
              </a:buClr>
              <a:buSzPct val="76000"/>
              <a:defRPr/>
            </a:pPr>
            <a:r>
              <a:rPr lang="pt-BR" sz="2000" dirty="0" smtClean="0">
                <a:latin typeface="Calibri" pitchFamily="34" charset="0"/>
              </a:rPr>
              <a:t>b) Dissolve membrana lipídica </a:t>
            </a:r>
            <a:r>
              <a:rPr lang="pt-BR" sz="2000" dirty="0" smtClean="0">
                <a:latin typeface="Calibri" pitchFamily="34" charset="0"/>
                <a:sym typeface="Wingdings" pitchFamily="2" charset="2"/>
              </a:rPr>
              <a:t> corante é removido </a:t>
            </a:r>
            <a:r>
              <a:rPr lang="pt-BR" sz="2000" dirty="0" err="1" smtClean="0">
                <a:latin typeface="Calibri" pitchFamily="34" charset="0"/>
                <a:sym typeface="Wingdings" pitchFamily="2" charset="2"/>
              </a:rPr>
              <a:t>gram</a:t>
            </a:r>
            <a:r>
              <a:rPr lang="pt-BR" sz="2000" dirty="0" smtClean="0">
                <a:latin typeface="Calibri" pitchFamily="34" charset="0"/>
                <a:sym typeface="Wingdings" pitchFamily="2" charset="2"/>
              </a:rPr>
              <a:t>-</a:t>
            </a:r>
            <a:endParaRPr lang="pt-BR" sz="2000" dirty="0"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22" name="Espaço Reservado para Conteúdo 2"/>
          <p:cNvSpPr txBox="1">
            <a:spLocks/>
          </p:cNvSpPr>
          <p:nvPr/>
        </p:nvSpPr>
        <p:spPr bwMode="auto">
          <a:xfrm>
            <a:off x="3661785" y="4936218"/>
            <a:ext cx="4211637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9850" eaLnBrk="0" hangingPunct="0">
              <a:spcBef>
                <a:spcPct val="20000"/>
              </a:spcBef>
              <a:buClr>
                <a:schemeClr val="accent1"/>
              </a:buClr>
              <a:buSzPct val="76000"/>
              <a:defRPr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sym typeface="Wingdings" pitchFamily="2" charset="2"/>
              </a:rPr>
              <a:t>Corante </a:t>
            </a:r>
            <a:r>
              <a:rPr lang="pt-BR" sz="2400" b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sym typeface="Wingdings" pitchFamily="2" charset="2"/>
              </a:rPr>
              <a:t>Safranina</a:t>
            </a:r>
            <a:endParaRPr lang="pt-BR" sz="24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  <a:sym typeface="Wingdings" pitchFamily="2" charset="2"/>
            </a:endParaRPr>
          </a:p>
          <a:p>
            <a:pPr marL="69850" eaLnBrk="0" hangingPunct="0">
              <a:spcBef>
                <a:spcPct val="20000"/>
              </a:spcBef>
              <a:buClr>
                <a:schemeClr val="accent1"/>
              </a:buClr>
              <a:buSzPct val="76000"/>
              <a:defRPr/>
            </a:pPr>
            <a:r>
              <a:rPr lang="pt-BR" sz="2000" dirty="0">
                <a:latin typeface="Calibri" pitchFamily="34" charset="0"/>
                <a:sym typeface="Wingdings" pitchFamily="2" charset="2"/>
              </a:rPr>
              <a:t>Células descoloridas ficam vermelhas</a:t>
            </a:r>
            <a:endParaRPr lang="pt-BR" sz="2000" dirty="0">
              <a:latin typeface="Calibri" pitchFamily="34" charset="0"/>
            </a:endParaRPr>
          </a:p>
        </p:txBody>
      </p:sp>
      <p:sp>
        <p:nvSpPr>
          <p:cNvPr id="23" name="Espaço Reservado para Conteúdo 2"/>
          <p:cNvSpPr txBox="1">
            <a:spLocks/>
          </p:cNvSpPr>
          <p:nvPr/>
        </p:nvSpPr>
        <p:spPr bwMode="auto">
          <a:xfrm>
            <a:off x="3630704" y="174985"/>
            <a:ext cx="540625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9850" eaLnBrk="0" hangingPunct="0">
              <a:spcBef>
                <a:spcPct val="20000"/>
              </a:spcBef>
              <a:buClr>
                <a:schemeClr val="accent1"/>
              </a:buClr>
              <a:buSzPct val="76000"/>
              <a:defRPr/>
            </a:pPr>
            <a:r>
              <a:rPr lang="pt-BR" sz="2400" b="1" dirty="0">
                <a:solidFill>
                  <a:schemeClr val="tx2"/>
                </a:solidFill>
                <a:latin typeface="Calibri" pitchFamily="34" charset="0"/>
              </a:rPr>
              <a:t>Fixação</a:t>
            </a:r>
          </a:p>
          <a:p>
            <a:pPr marL="69850">
              <a:defRPr/>
            </a:pPr>
            <a:r>
              <a:rPr lang="pt-BR" sz="2000" dirty="0">
                <a:latin typeface="Calibri" pitchFamily="34" charset="0"/>
                <a:cs typeface="Arial" charset="0"/>
              </a:rPr>
              <a:t>Metanol - previne a lise e evita que o esfregaço desprenda no momento da coloração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845" y="109441"/>
            <a:ext cx="1842081" cy="598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4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upo 2"/>
          <p:cNvGrpSpPr>
            <a:grpSpLocks/>
          </p:cNvGrpSpPr>
          <p:nvPr/>
        </p:nvGrpSpPr>
        <p:grpSpPr bwMode="auto">
          <a:xfrm>
            <a:off x="2586037" y="399415"/>
            <a:ext cx="7019925" cy="4419600"/>
            <a:chOff x="1043608" y="1258044"/>
            <a:chExt cx="7019577" cy="4420627"/>
          </a:xfrm>
        </p:grpSpPr>
        <p:pic>
          <p:nvPicPr>
            <p:cNvPr id="1229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1" r="2473"/>
            <a:stretch>
              <a:fillRect/>
            </a:stretch>
          </p:blipFill>
          <p:spPr bwMode="auto">
            <a:xfrm>
              <a:off x="1043608" y="1258044"/>
              <a:ext cx="7019577" cy="3467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7" name="Text Box 6"/>
            <p:cNvSpPr txBox="1">
              <a:spLocks noChangeArrowheads="1"/>
            </p:cNvSpPr>
            <p:nvPr/>
          </p:nvSpPr>
          <p:spPr bwMode="auto">
            <a:xfrm>
              <a:off x="1044476" y="4509120"/>
              <a:ext cx="1511300" cy="11695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PT" altLang="es-MX" sz="2000">
                  <a:latin typeface="Calibri" panose="020F0502020204030204" pitchFamily="34" charset="0"/>
                </a:rPr>
                <a:t>Violeta de cristal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pt-PT" altLang="es-MX" sz="2000" b="1">
                  <a:latin typeface="Calibri" panose="020F0502020204030204" pitchFamily="34" charset="0"/>
                </a:rPr>
                <a:t>1 minuto</a:t>
              </a:r>
            </a:p>
          </p:txBody>
        </p:sp>
        <p:sp>
          <p:nvSpPr>
            <p:cNvPr id="12298" name="Text Box 10"/>
            <p:cNvSpPr txBox="1">
              <a:spLocks noChangeArrowheads="1"/>
            </p:cNvSpPr>
            <p:nvPr/>
          </p:nvSpPr>
          <p:spPr bwMode="auto">
            <a:xfrm>
              <a:off x="1763688" y="3484240"/>
              <a:ext cx="1511300" cy="307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PT" altLang="es-MX" sz="1400" b="1">
                  <a:latin typeface="Century Gothic" panose="020B0502020202020204" pitchFamily="34" charset="0"/>
                </a:rPr>
                <a:t>H</a:t>
              </a:r>
              <a:r>
                <a:rPr lang="pt-PT" altLang="es-MX" sz="1400" b="1" baseline="-25000">
                  <a:latin typeface="Century Gothic" panose="020B0502020202020204" pitchFamily="34" charset="0"/>
                </a:rPr>
                <a:t>2</a:t>
              </a:r>
              <a:r>
                <a:rPr lang="pt-PT" altLang="es-MX" sz="1400" b="1">
                  <a:latin typeface="Century Gothic" panose="020B0502020202020204" pitchFamily="34" charset="0"/>
                </a:rPr>
                <a:t>O</a:t>
              </a:r>
            </a:p>
          </p:txBody>
        </p:sp>
        <p:sp>
          <p:nvSpPr>
            <p:cNvPr id="12299" name="Text Box 7"/>
            <p:cNvSpPr txBox="1">
              <a:spLocks noChangeArrowheads="1"/>
            </p:cNvSpPr>
            <p:nvPr/>
          </p:nvSpPr>
          <p:spPr bwMode="auto">
            <a:xfrm>
              <a:off x="2699792" y="4653136"/>
              <a:ext cx="1511300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PT" altLang="es-MX" sz="2000">
                  <a:latin typeface="Calibri" panose="020F0502020204030204" pitchFamily="34" charset="0"/>
                </a:rPr>
                <a:t>Lugol (iodo)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pt-PT" altLang="es-MX" sz="2000" b="1">
                  <a:latin typeface="Calibri" panose="020F0502020204030204" pitchFamily="34" charset="0"/>
                </a:rPr>
                <a:t>1 minuto</a:t>
              </a:r>
            </a:p>
          </p:txBody>
        </p:sp>
        <p:sp>
          <p:nvSpPr>
            <p:cNvPr id="12300" name="Text Box 10"/>
            <p:cNvSpPr txBox="1">
              <a:spLocks noChangeArrowheads="1"/>
            </p:cNvSpPr>
            <p:nvPr/>
          </p:nvSpPr>
          <p:spPr bwMode="auto">
            <a:xfrm>
              <a:off x="3492748" y="3484240"/>
              <a:ext cx="1511300" cy="307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PT" altLang="es-MX" sz="1400" b="1">
                  <a:latin typeface="Century Gothic" panose="020B0502020202020204" pitchFamily="34" charset="0"/>
                </a:rPr>
                <a:t>H</a:t>
              </a:r>
              <a:r>
                <a:rPr lang="pt-PT" altLang="es-MX" sz="1400" b="1" baseline="-25000">
                  <a:latin typeface="Century Gothic" panose="020B0502020202020204" pitchFamily="34" charset="0"/>
                </a:rPr>
                <a:t>2</a:t>
              </a:r>
              <a:r>
                <a:rPr lang="pt-PT" altLang="es-MX" sz="1400" b="1">
                  <a:latin typeface="Century Gothic" panose="020B0502020202020204" pitchFamily="34" charset="0"/>
                </a:rPr>
                <a:t>O</a:t>
              </a:r>
            </a:p>
          </p:txBody>
        </p:sp>
        <p:sp>
          <p:nvSpPr>
            <p:cNvPr id="12301" name="Text Box 10"/>
            <p:cNvSpPr txBox="1">
              <a:spLocks noChangeArrowheads="1"/>
            </p:cNvSpPr>
            <p:nvPr/>
          </p:nvSpPr>
          <p:spPr bwMode="auto">
            <a:xfrm>
              <a:off x="5292080" y="3501008"/>
              <a:ext cx="1511300" cy="307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PT" altLang="es-MX" sz="1400" b="1">
                  <a:latin typeface="Century Gothic" panose="020B0502020202020204" pitchFamily="34" charset="0"/>
                </a:rPr>
                <a:t>H</a:t>
              </a:r>
              <a:r>
                <a:rPr lang="pt-PT" altLang="es-MX" sz="1400" b="1" baseline="-25000">
                  <a:latin typeface="Century Gothic" panose="020B0502020202020204" pitchFamily="34" charset="0"/>
                </a:rPr>
                <a:t>2</a:t>
              </a:r>
              <a:r>
                <a:rPr lang="pt-PT" altLang="es-MX" sz="1400" b="1">
                  <a:latin typeface="Century Gothic" panose="020B0502020202020204" pitchFamily="34" charset="0"/>
                </a:rPr>
                <a:t>O</a:t>
              </a:r>
            </a:p>
          </p:txBody>
        </p:sp>
        <p:sp>
          <p:nvSpPr>
            <p:cNvPr id="12302" name="Text Box 8"/>
            <p:cNvSpPr txBox="1">
              <a:spLocks noChangeArrowheads="1"/>
            </p:cNvSpPr>
            <p:nvPr/>
          </p:nvSpPr>
          <p:spPr bwMode="auto">
            <a:xfrm>
              <a:off x="4464198" y="4509120"/>
              <a:ext cx="1655763" cy="1061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PT" altLang="es-MX">
                  <a:latin typeface="Calibri" panose="020F0502020204030204" pitchFamily="34" charset="0"/>
                </a:rPr>
                <a:t>N-Propanol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pt-PT" altLang="es-MX" b="1">
                  <a:latin typeface="Calibri" panose="020F0502020204030204" pitchFamily="34" charset="0"/>
                </a:rPr>
                <a:t>30-60 segundos</a:t>
              </a:r>
            </a:p>
          </p:txBody>
        </p:sp>
        <p:sp>
          <p:nvSpPr>
            <p:cNvPr id="12303" name="Text Box 9"/>
            <p:cNvSpPr txBox="1">
              <a:spLocks noChangeArrowheads="1"/>
            </p:cNvSpPr>
            <p:nvPr/>
          </p:nvSpPr>
          <p:spPr bwMode="auto">
            <a:xfrm>
              <a:off x="6119961" y="4509120"/>
              <a:ext cx="1727200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PT" altLang="es-MX" sz="2000">
                  <a:latin typeface="Calibri" panose="020F0502020204030204" pitchFamily="34" charset="0"/>
                </a:rPr>
                <a:t>Safranina</a:t>
              </a:r>
              <a:endParaRPr lang="pt-PT" altLang="es-MX" sz="1400" b="1">
                <a:latin typeface="Calibri" panose="020F0502020204030204" pitchFamily="34" charset="0"/>
              </a:endParaRPr>
            </a:p>
            <a:p>
              <a:pPr algn="ctr" eaLnBrk="1" hangingPunct="1">
                <a:spcBef>
                  <a:spcPct val="50000"/>
                </a:spcBef>
              </a:pPr>
              <a:r>
                <a:rPr lang="pt-PT" altLang="es-MX" sz="2000" b="1">
                  <a:latin typeface="Calibri" panose="020F0502020204030204" pitchFamily="34" charset="0"/>
                </a:rPr>
                <a:t>30-60 segundos</a:t>
              </a:r>
            </a:p>
          </p:txBody>
        </p:sp>
      </p:grpSp>
      <p:sp>
        <p:nvSpPr>
          <p:cNvPr id="14" name="CaixaDeTexto 13"/>
          <p:cNvSpPr txBox="1"/>
          <p:nvPr/>
        </p:nvSpPr>
        <p:spPr>
          <a:xfrm>
            <a:off x="2126906" y="5064962"/>
            <a:ext cx="7572428" cy="120032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sym typeface="Wingdings" pitchFamily="2" charset="2"/>
              </a:rPr>
              <a:t>O</a:t>
            </a:r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sym typeface="Wingdings" pitchFamily="2" charset="2"/>
              </a:rPr>
              <a:t>bservação ao microscópio óptico com </a:t>
            </a:r>
          </a:p>
          <a:p>
            <a:pPr algn="ctr">
              <a:defRPr/>
            </a:pPr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sym typeface="Wingdings" pitchFamily="2" charset="2"/>
              </a:rPr>
              <a:t>aumento de 1000x </a:t>
            </a:r>
          </a:p>
          <a:p>
            <a:pPr algn="ctr">
              <a:defRPr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sym typeface="Wingdings" pitchFamily="2" charset="2"/>
              </a:rPr>
              <a:t>O</a:t>
            </a:r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sym typeface="Wingdings" pitchFamily="2" charset="2"/>
              </a:rPr>
              <a:t>bjetiva de 100x  utilizar óleo de imersão</a:t>
            </a:r>
            <a:endParaRPr lang="pt-BR" dirty="0">
              <a:solidFill>
                <a:schemeClr val="accent3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Subtítulo 6"/>
          <p:cNvSpPr txBox="1">
            <a:spLocks/>
          </p:cNvSpPr>
          <p:nvPr/>
        </p:nvSpPr>
        <p:spPr>
          <a:xfrm>
            <a:off x="1097280" y="178229"/>
            <a:ext cx="4114155" cy="6980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  <a:defRPr/>
            </a:pPr>
            <a:r>
              <a:rPr lang="pt-BR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PROCEDIMENTOS:</a:t>
            </a:r>
            <a:endParaRPr lang="pt-BR" sz="32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67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6"/>
          <p:cNvSpPr txBox="1">
            <a:spLocks/>
          </p:cNvSpPr>
          <p:nvPr/>
        </p:nvSpPr>
        <p:spPr>
          <a:xfrm>
            <a:off x="2135188" y="317501"/>
            <a:ext cx="7993062" cy="6477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  <a:defRPr/>
            </a:pPr>
            <a:r>
              <a:rPr lang="pt-BR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Células Procarióticas  X  Células Eucarióticas</a:t>
            </a:r>
            <a:endParaRPr lang="pt-BR" sz="28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148" name="CaixaDeTexto 11"/>
          <p:cNvSpPr txBox="1">
            <a:spLocks noChangeArrowheads="1"/>
          </p:cNvSpPr>
          <p:nvPr/>
        </p:nvSpPr>
        <p:spPr bwMode="auto">
          <a:xfrm>
            <a:off x="1765892" y="4128294"/>
            <a:ext cx="158432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s-MX">
                <a:latin typeface="Calibri" panose="020F0502020204030204" pitchFamily="34" charset="0"/>
              </a:rPr>
              <a:t>Cianobactérias</a:t>
            </a:r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auto">
          <a:xfrm>
            <a:off x="1811928" y="958058"/>
            <a:ext cx="1811338" cy="1246187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rgbClr val="5E1335"/>
            </a:solidFill>
            <a:miter lim="800000"/>
            <a:headEnd/>
            <a:tailEnd/>
          </a:ln>
          <a:effectLst>
            <a:outerShdw blurRad="63500"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pt-BR">
              <a:ea typeface="Arial" pitchFamily="-65" charset="0"/>
              <a:cs typeface="Arial" pitchFamily="-65" charset="0"/>
            </a:endParaRPr>
          </a:p>
        </p:txBody>
      </p:sp>
      <p:sp>
        <p:nvSpPr>
          <p:cNvPr id="6150" name="CaixaDeTexto 19"/>
          <p:cNvSpPr txBox="1">
            <a:spLocks noChangeArrowheads="1"/>
          </p:cNvSpPr>
          <p:nvPr/>
        </p:nvSpPr>
        <p:spPr bwMode="auto">
          <a:xfrm>
            <a:off x="2142129" y="2262982"/>
            <a:ext cx="1152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s-MX">
                <a:latin typeface="Calibri" panose="020F0502020204030204" pitchFamily="34" charset="0"/>
              </a:rPr>
              <a:t>Bactérias</a:t>
            </a:r>
          </a:p>
        </p:txBody>
      </p:sp>
      <p:pic>
        <p:nvPicPr>
          <p:cNvPr id="1038" name="Picture 14" descr="http://naturlink.sapo.pt/ResourcesUser/Interessante/Os%20Fungos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50867" y="969170"/>
            <a:ext cx="1584325" cy="1749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152" name="Picture 16" descr="http://www.jamstec.go.jp/e/about/press_release/20080722/img/img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428" y="1075532"/>
            <a:ext cx="47625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CaixaDeTexto 23"/>
          <p:cNvSpPr txBox="1">
            <a:spLocks noChangeArrowheads="1"/>
          </p:cNvSpPr>
          <p:nvPr/>
        </p:nvSpPr>
        <p:spPr bwMode="auto">
          <a:xfrm>
            <a:off x="8911228" y="2697957"/>
            <a:ext cx="935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s-MX">
                <a:latin typeface="Calibri" panose="020F0502020204030204" pitchFamily="34" charset="0"/>
              </a:rPr>
              <a:t>Fungos</a:t>
            </a:r>
          </a:p>
        </p:txBody>
      </p:sp>
      <p:pic>
        <p:nvPicPr>
          <p:cNvPr id="1042" name="Picture 18" descr="Archae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91379" y="4498182"/>
            <a:ext cx="1800225" cy="1192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34" name="Picture 10" descr="http://www.expeditions.udel.edu/extreme08/microbes/images/wagner.jpg"/>
          <p:cNvPicPr>
            <a:picLocks noChangeAspect="1" noChangeArrowheads="1"/>
          </p:cNvPicPr>
          <p:nvPr/>
        </p:nvPicPr>
        <p:blipFill rotWithShape="1">
          <a:blip r:embed="rId7"/>
          <a:srcRect r="68006" b="60885"/>
          <a:stretch/>
        </p:blipFill>
        <p:spPr bwMode="auto">
          <a:xfrm>
            <a:off x="1678579" y="2777332"/>
            <a:ext cx="1812925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156" name="CaixaDeTexto 25"/>
          <p:cNvSpPr txBox="1">
            <a:spLocks noChangeArrowheads="1"/>
          </p:cNvSpPr>
          <p:nvPr/>
        </p:nvSpPr>
        <p:spPr bwMode="auto">
          <a:xfrm>
            <a:off x="2934291" y="5712619"/>
            <a:ext cx="1079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s-MX">
                <a:latin typeface="Calibri" panose="020F0502020204030204" pitchFamily="34" charset="0"/>
              </a:rPr>
              <a:t>Archaea</a:t>
            </a:r>
          </a:p>
        </p:txBody>
      </p:sp>
      <p:pic>
        <p:nvPicPr>
          <p:cNvPr id="1046" name="Picture 22" descr="http://1.bp.blogspot.com/--2n91I8mvv8/TxakPAoo3KI/AAAAAAAAAKQ/iu8nOizHQso/s1600/planta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79442" y="3066258"/>
            <a:ext cx="1824037" cy="136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158" name="CaixaDeTexto 28"/>
          <p:cNvSpPr txBox="1">
            <a:spLocks noChangeArrowheads="1"/>
          </p:cNvSpPr>
          <p:nvPr/>
        </p:nvSpPr>
        <p:spPr bwMode="auto">
          <a:xfrm>
            <a:off x="9023942" y="4425158"/>
            <a:ext cx="935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s-MX">
                <a:latin typeface="Calibri" panose="020F0502020204030204" pitchFamily="34" charset="0"/>
              </a:rPr>
              <a:t>Plantas</a:t>
            </a:r>
          </a:p>
        </p:txBody>
      </p:sp>
      <p:pic>
        <p:nvPicPr>
          <p:cNvPr id="1050" name="Picture 26" descr="http://www.infoescola.com/wp-content/uploads/2009/10/protozoarios-diversidade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12692" y="4856958"/>
            <a:ext cx="2725737" cy="909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160" name="CaixaDeTexto 31"/>
          <p:cNvSpPr txBox="1">
            <a:spLocks noChangeArrowheads="1"/>
          </p:cNvSpPr>
          <p:nvPr/>
        </p:nvSpPr>
        <p:spPr bwMode="auto">
          <a:xfrm>
            <a:off x="8415928" y="5896769"/>
            <a:ext cx="2459038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s-MX" dirty="0">
                <a:latin typeface="Calibri" panose="020F0502020204030204" pitchFamily="34" charset="0"/>
              </a:rPr>
              <a:t>Protozoários e Plâncton</a:t>
            </a:r>
          </a:p>
        </p:txBody>
      </p:sp>
      <p:pic>
        <p:nvPicPr>
          <p:cNvPr id="1052" name="Picture 28" descr="http://3.bp.blogspot.com/-VUL8FxMB3fk/URE6MmeA3qI/AAAAAAAAFkA/P5oh0xD5DGQ/s1600/animais-para-reduzir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03481" y="5007769"/>
            <a:ext cx="2238379" cy="1300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162" name="Picture 30" descr="http://3.bp.blogspot.com/-95UKEZZVuWA/T225boNFhRI/AAAAAAAAAlo/gzqvmH7DMSg/s1600/MP900427683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616" y="3990183"/>
            <a:ext cx="1352550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3" name="CaixaDeTexto 34"/>
          <p:cNvSpPr txBox="1">
            <a:spLocks noChangeArrowheads="1"/>
          </p:cNvSpPr>
          <p:nvPr/>
        </p:nvSpPr>
        <p:spPr bwMode="auto">
          <a:xfrm>
            <a:off x="5531441" y="4641058"/>
            <a:ext cx="1357312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es-MX">
                <a:latin typeface="Calibri" panose="020F0502020204030204" pitchFamily="34" charset="0"/>
              </a:rPr>
              <a:t>Animais</a:t>
            </a:r>
          </a:p>
        </p:txBody>
      </p:sp>
    </p:spTree>
    <p:extLst>
      <p:ext uri="{BB962C8B-B14F-4D97-AF65-F5344CB8AC3E}">
        <p14:creationId xmlns:p14="http://schemas.microsoft.com/office/powerpoint/2010/main" val="26782177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methuen.k12.ma.us/mnmelan/Main%20Page/proandeukaryoticcells.jpg"/>
          <p:cNvPicPr>
            <a:picLocks noChangeAspect="1" noChangeArrowheads="1"/>
          </p:cNvPicPr>
          <p:nvPr/>
        </p:nvPicPr>
        <p:blipFill rotWithShape="1">
          <a:blip r:embed="rId3"/>
          <a:srcRect l="31380" t="2982" b="46617"/>
          <a:stretch/>
        </p:blipFill>
        <p:spPr bwMode="auto">
          <a:xfrm>
            <a:off x="1395699" y="3581675"/>
            <a:ext cx="4840442" cy="251472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7" name="Picture 6" descr="http://www.methuen.k12.ma.us/mnmelan/Main%20Page/proandeukaryoticcells.jpg"/>
          <p:cNvPicPr>
            <a:picLocks noChangeAspect="1" noChangeArrowheads="1"/>
          </p:cNvPicPr>
          <p:nvPr/>
        </p:nvPicPr>
        <p:blipFill rotWithShape="1">
          <a:blip r:embed="rId4"/>
          <a:srcRect l="5886" t="52449" r="36597"/>
          <a:stretch/>
        </p:blipFill>
        <p:spPr bwMode="auto">
          <a:xfrm>
            <a:off x="6411008" y="3581675"/>
            <a:ext cx="4535667" cy="251472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880283796"/>
              </p:ext>
            </p:extLst>
          </p:nvPr>
        </p:nvGraphicFramePr>
        <p:xfrm>
          <a:off x="1932352" y="740525"/>
          <a:ext cx="8653077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461652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2" descr="http://www.niaid.nih.gov/SiteCollectionImages/topics/biodefenserelated/e_col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2" y="1247909"/>
            <a:ext cx="2049463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" descr="http://24.media.tumblr.com/tumblr_lkr2jwqNAC1qza2jqo1_12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960570"/>
            <a:ext cx="2214562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CaixaDeTexto 9"/>
          <p:cNvSpPr txBox="1">
            <a:spLocks noChangeArrowheads="1"/>
          </p:cNvSpPr>
          <p:nvPr/>
        </p:nvSpPr>
        <p:spPr bwMode="auto">
          <a:xfrm>
            <a:off x="2144714" y="312870"/>
            <a:ext cx="23415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es-MX" sz="1600">
                <a:latin typeface="Calibri" panose="020F0502020204030204" pitchFamily="34" charset="0"/>
              </a:rPr>
              <a:t>Microscopia ótica</a:t>
            </a:r>
          </a:p>
          <a:p>
            <a:pPr algn="ctr" eaLnBrk="1" hangingPunct="1"/>
            <a:r>
              <a:rPr lang="pt-BR" altLang="es-MX" sz="1600">
                <a:latin typeface="Calibri" panose="020F0502020204030204" pitchFamily="34" charset="0"/>
              </a:rPr>
              <a:t>Aumento: 1000 x</a:t>
            </a:r>
          </a:p>
        </p:txBody>
      </p:sp>
      <p:sp>
        <p:nvSpPr>
          <p:cNvPr id="8198" name="CaixaDeTexto 10"/>
          <p:cNvSpPr txBox="1">
            <a:spLocks noChangeArrowheads="1"/>
          </p:cNvSpPr>
          <p:nvPr/>
        </p:nvSpPr>
        <p:spPr bwMode="auto">
          <a:xfrm>
            <a:off x="7248526" y="239845"/>
            <a:ext cx="30241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es-MX" sz="1600">
                <a:latin typeface="Calibri" panose="020F0502020204030204" pitchFamily="34" charset="0"/>
              </a:rPr>
              <a:t>Micrografia eletrônica de varredura</a:t>
            </a:r>
          </a:p>
          <a:p>
            <a:pPr algn="ctr" eaLnBrk="1" hangingPunct="1"/>
            <a:r>
              <a:rPr lang="pt-BR" altLang="es-MX" sz="1600">
                <a:latin typeface="Calibri" panose="020F0502020204030204" pitchFamily="34" charset="0"/>
              </a:rPr>
              <a:t>Aumento: 400.000 x</a:t>
            </a:r>
          </a:p>
        </p:txBody>
      </p:sp>
      <p:pic>
        <p:nvPicPr>
          <p:cNvPr id="8199" name="Picture 4" descr="http://www.icb.usp.br/~bmm/mariojac/arquivos/imagens/imagem_entrad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1" b="42094"/>
          <a:stretch>
            <a:fillRect/>
          </a:stretch>
        </p:blipFill>
        <p:spPr bwMode="auto">
          <a:xfrm>
            <a:off x="4857752" y="1392370"/>
            <a:ext cx="2246313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CaixaDeTexto 13"/>
          <p:cNvSpPr txBox="1">
            <a:spLocks noChangeArrowheads="1"/>
          </p:cNvSpPr>
          <p:nvPr/>
        </p:nvSpPr>
        <p:spPr bwMode="auto">
          <a:xfrm>
            <a:off x="4511676" y="239845"/>
            <a:ext cx="30241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es-MX" sz="1600">
                <a:latin typeface="Calibri" panose="020F0502020204030204" pitchFamily="34" charset="0"/>
              </a:rPr>
              <a:t>Micrografia eletrônica de transmissão</a:t>
            </a:r>
          </a:p>
          <a:p>
            <a:pPr algn="ctr" eaLnBrk="1" hangingPunct="1"/>
            <a:r>
              <a:rPr lang="pt-BR" altLang="es-MX" sz="1600">
                <a:latin typeface="Calibri" panose="020F0502020204030204" pitchFamily="34" charset="0"/>
              </a:rPr>
              <a:t>Aumento: 100.000 x</a:t>
            </a:r>
          </a:p>
        </p:txBody>
      </p:sp>
      <p:pic>
        <p:nvPicPr>
          <p:cNvPr id="8201" name="Imagem 11" descr="célula eucariótica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39" y="3192595"/>
            <a:ext cx="2773362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6" descr="http://2.bp.blogspot.com/-8HjU8Inl1qM/UBvCoUOXFUI/AAAAAAAAAnM/tjWqf0lXtf4/s1600/human+CheekCellsStained-40x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89" r="62360" b="22838"/>
          <a:stretch>
            <a:fillRect/>
          </a:stretch>
        </p:blipFill>
        <p:spPr bwMode="auto">
          <a:xfrm>
            <a:off x="2311402" y="3192596"/>
            <a:ext cx="2200275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2" descr="http://farm5.staticflickr.com/4111/5205169294_fc30ef4cd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4" y="3264034"/>
            <a:ext cx="2849562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ubtítulo 6"/>
          <p:cNvSpPr txBox="1">
            <a:spLocks/>
          </p:cNvSpPr>
          <p:nvPr/>
        </p:nvSpPr>
        <p:spPr>
          <a:xfrm rot="16200000">
            <a:off x="515970" y="1283920"/>
            <a:ext cx="2735129" cy="5040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  <a:defRPr/>
            </a:pPr>
            <a:r>
              <a:rPr lang="pt-BR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Células Procarióticas</a:t>
            </a:r>
            <a:endParaRPr lang="pt-BR" sz="20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1" name="Subtítulo 6"/>
          <p:cNvSpPr txBox="1">
            <a:spLocks/>
          </p:cNvSpPr>
          <p:nvPr/>
        </p:nvSpPr>
        <p:spPr>
          <a:xfrm rot="16200000">
            <a:off x="515969" y="4092232"/>
            <a:ext cx="2735129" cy="5040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  <a:defRPr/>
            </a:pPr>
            <a:r>
              <a:rPr lang="pt-BR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Células Eucarióticas</a:t>
            </a:r>
            <a:endParaRPr lang="pt-BR" sz="20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2" name="CaixaDeTexto 5"/>
          <p:cNvSpPr txBox="1">
            <a:spLocks noChangeArrowheads="1"/>
          </p:cNvSpPr>
          <p:nvPr/>
        </p:nvSpPr>
        <p:spPr bwMode="auto">
          <a:xfrm>
            <a:off x="3411539" y="5365884"/>
            <a:ext cx="7058025" cy="92233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-65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-65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-65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-65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-65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-65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-65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-65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-65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b="1" dirty="0"/>
              <a:t>DIFERENÇAS ENTRE OS TIPOS CELULARES OBSERVÁVEIS AO MICROSCÓPIO ÓPTICO: </a:t>
            </a:r>
          </a:p>
          <a:p>
            <a:pPr algn="ctr" eaLnBrk="1" hangingPunct="1">
              <a:defRPr/>
            </a:pPr>
            <a:r>
              <a:rPr lang="pt-BR" b="1" dirty="0"/>
              <a:t>Tamanho e Presença/ Ausência de Núcleo</a:t>
            </a:r>
          </a:p>
        </p:txBody>
      </p:sp>
      <p:sp>
        <p:nvSpPr>
          <p:cNvPr id="9" name="Seta dobrada para cima 8"/>
          <p:cNvSpPr/>
          <p:nvPr/>
        </p:nvSpPr>
        <p:spPr>
          <a:xfrm rot="5400000">
            <a:off x="2727326" y="5376998"/>
            <a:ext cx="741363" cy="627062"/>
          </a:xfrm>
          <a:prstGeom prst="bent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282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078" y="411208"/>
            <a:ext cx="4362450" cy="56959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982" y="346104"/>
            <a:ext cx="4619080" cy="582615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20870" y="587626"/>
            <a:ext cx="836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Ocular</a:t>
            </a:r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148591" y="2534096"/>
            <a:ext cx="114953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6000"/>
            </a:pPr>
            <a:r>
              <a:rPr lang="pt-BR" altLang="es-MX" dirty="0" smtClean="0">
                <a:latin typeface="Calibri" panose="020F0502020204030204" pitchFamily="34" charset="0"/>
              </a:rPr>
              <a:t>Objetivas e revolver</a:t>
            </a:r>
            <a:endParaRPr lang="pt-BR" altLang="es-MX" dirty="0">
              <a:latin typeface="Calibri" panose="020F050202020403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48591" y="3196152"/>
            <a:ext cx="17504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dirty="0" smtClean="0"/>
              <a:t>Mesa </a:t>
            </a:r>
            <a:r>
              <a:rPr lang="es-CO" dirty="0" err="1" smtClean="0"/>
              <a:t>ou</a:t>
            </a:r>
            <a:r>
              <a:rPr lang="es-CO" dirty="0" smtClean="0"/>
              <a:t> platina</a:t>
            </a:r>
            <a:endParaRPr lang="es-MX" dirty="0"/>
          </a:p>
        </p:txBody>
      </p:sp>
      <p:sp>
        <p:nvSpPr>
          <p:cNvPr id="10" name="CuadroTexto 9"/>
          <p:cNvSpPr txBox="1"/>
          <p:nvPr/>
        </p:nvSpPr>
        <p:spPr>
          <a:xfrm>
            <a:off x="76745" y="3806425"/>
            <a:ext cx="16246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dirty="0" smtClean="0"/>
              <a:t>Condensador</a:t>
            </a:r>
            <a:endParaRPr lang="es-MX" dirty="0"/>
          </a:p>
        </p:txBody>
      </p:sp>
      <p:sp>
        <p:nvSpPr>
          <p:cNvPr id="11" name="CuadroTexto 10"/>
          <p:cNvSpPr txBox="1"/>
          <p:nvPr/>
        </p:nvSpPr>
        <p:spPr>
          <a:xfrm>
            <a:off x="90624" y="4416698"/>
            <a:ext cx="167694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altLang="es-MX" dirty="0" smtClean="0">
                <a:latin typeface="Calibri" panose="020F0502020204030204" pitchFamily="34" charset="0"/>
              </a:rPr>
              <a:t>Macrométrico e micrométrico</a:t>
            </a:r>
            <a:endParaRPr lang="es-MX" dirty="0"/>
          </a:p>
        </p:txBody>
      </p:sp>
      <p:sp>
        <p:nvSpPr>
          <p:cNvPr id="12" name="CuadroTexto 11"/>
          <p:cNvSpPr txBox="1"/>
          <p:nvPr/>
        </p:nvSpPr>
        <p:spPr>
          <a:xfrm>
            <a:off x="76745" y="5063029"/>
            <a:ext cx="14099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dirty="0" err="1" smtClean="0"/>
              <a:t>Fonte</a:t>
            </a:r>
            <a:r>
              <a:rPr lang="es-CO" dirty="0" smtClean="0"/>
              <a:t> de luz </a:t>
            </a:r>
            <a:endParaRPr lang="es-MX" dirty="0"/>
          </a:p>
        </p:txBody>
      </p:sp>
      <p:sp>
        <p:nvSpPr>
          <p:cNvPr id="13" name="CuadroTexto 12"/>
          <p:cNvSpPr txBox="1"/>
          <p:nvPr/>
        </p:nvSpPr>
        <p:spPr>
          <a:xfrm>
            <a:off x="4717732" y="1113914"/>
            <a:ext cx="920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 smtClean="0"/>
              <a:t>Lâmina</a:t>
            </a:r>
            <a:endParaRPr lang="es-MX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0066972" y="587626"/>
            <a:ext cx="1979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 smtClean="0"/>
              <a:t>Imagem</a:t>
            </a:r>
            <a:r>
              <a:rPr lang="es-CO" dirty="0" smtClean="0"/>
              <a:t> observada </a:t>
            </a:r>
            <a:endParaRPr lang="es-MX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0066972" y="1198480"/>
            <a:ext cx="920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 smtClean="0"/>
              <a:t>Olho</a:t>
            </a:r>
            <a:endParaRPr lang="es-MX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0066972" y="2271871"/>
            <a:ext cx="920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Ocular</a:t>
            </a:r>
            <a:endParaRPr lang="es-MX" dirty="0"/>
          </a:p>
        </p:txBody>
      </p:sp>
      <p:sp>
        <p:nvSpPr>
          <p:cNvPr id="18" name="CuadroTexto 17"/>
          <p:cNvSpPr txBox="1"/>
          <p:nvPr/>
        </p:nvSpPr>
        <p:spPr>
          <a:xfrm>
            <a:off x="10080034" y="5555663"/>
            <a:ext cx="1483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 smtClean="0"/>
              <a:t>Fonte</a:t>
            </a:r>
            <a:r>
              <a:rPr lang="es-CO" dirty="0" smtClean="0"/>
              <a:t> de luz</a:t>
            </a:r>
            <a:endParaRPr lang="es-MX" dirty="0"/>
          </a:p>
        </p:txBody>
      </p:sp>
      <p:sp>
        <p:nvSpPr>
          <p:cNvPr id="19" name="CuadroTexto 18"/>
          <p:cNvSpPr txBox="1"/>
          <p:nvPr/>
        </p:nvSpPr>
        <p:spPr>
          <a:xfrm>
            <a:off x="10080034" y="2711632"/>
            <a:ext cx="1539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 smtClean="0"/>
              <a:t>Imagem</a:t>
            </a:r>
            <a:r>
              <a:rPr lang="es-CO" dirty="0" smtClean="0"/>
              <a:t> intermediaria (invertida) 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20" name="CuadroTexto 19"/>
          <p:cNvSpPr txBox="1"/>
          <p:nvPr/>
        </p:nvSpPr>
        <p:spPr>
          <a:xfrm>
            <a:off x="10083366" y="5208939"/>
            <a:ext cx="2342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/>
              <a:t>Lente do condensador</a:t>
            </a:r>
            <a:endParaRPr lang="es-MX" sz="1600" dirty="0"/>
          </a:p>
        </p:txBody>
      </p:sp>
      <p:sp>
        <p:nvSpPr>
          <p:cNvPr id="21" name="CuadroTexto 20"/>
          <p:cNvSpPr txBox="1"/>
          <p:nvPr/>
        </p:nvSpPr>
        <p:spPr>
          <a:xfrm>
            <a:off x="10047446" y="4782751"/>
            <a:ext cx="1483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Organismo</a:t>
            </a:r>
            <a:endParaRPr lang="es-MX" dirty="0"/>
          </a:p>
        </p:txBody>
      </p:sp>
      <p:sp>
        <p:nvSpPr>
          <p:cNvPr id="22" name="CuadroTexto 21"/>
          <p:cNvSpPr txBox="1"/>
          <p:nvPr/>
        </p:nvSpPr>
        <p:spPr>
          <a:xfrm>
            <a:off x="10019585" y="4356563"/>
            <a:ext cx="1906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Lente da objetiva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3164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40850" y="244478"/>
            <a:ext cx="7024687" cy="863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Por que as lâminas precisam ser coradas?</a:t>
            </a:r>
            <a:br>
              <a:rPr lang="pt-BR" sz="28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</a:br>
            <a:r>
              <a:rPr lang="pt-BR" sz="28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As células não são coloridas?</a:t>
            </a:r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t="11003" r="13272" b="23247"/>
          <a:stretch>
            <a:fillRect/>
          </a:stretch>
        </p:blipFill>
        <p:spPr>
          <a:xfrm>
            <a:off x="1893163" y="1747910"/>
            <a:ext cx="2430462" cy="1592262"/>
          </a:xfrm>
        </p:spPr>
      </p:pic>
      <p:sp>
        <p:nvSpPr>
          <p:cNvPr id="10245" name="CaixaDeTexto 4"/>
          <p:cNvSpPr txBox="1">
            <a:spLocks noChangeArrowheads="1"/>
          </p:cNvSpPr>
          <p:nvPr/>
        </p:nvSpPr>
        <p:spPr bwMode="auto">
          <a:xfrm>
            <a:off x="1392670" y="3421064"/>
            <a:ext cx="360045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es-MX" sz="1600" dirty="0">
                <a:latin typeface="Calibri" panose="020F0502020204030204" pitchFamily="34" charset="0"/>
              </a:rPr>
              <a:t>Células da mucosa da boca sem corante</a:t>
            </a:r>
          </a:p>
        </p:txBody>
      </p:sp>
      <p:pic>
        <p:nvPicPr>
          <p:cNvPr id="10246" name="Picture 6" descr="http://2.bp.blogspot.com/-8HjU8Inl1qM/UBvCoUOXFUI/AAAAAAAAAnM/tjWqf0lXtf4/s1600/human+CheekCellsStained-40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89" r="62360" b="22838"/>
          <a:stretch>
            <a:fillRect/>
          </a:stretch>
        </p:blipFill>
        <p:spPr bwMode="auto">
          <a:xfrm>
            <a:off x="1880463" y="3826670"/>
            <a:ext cx="2443161" cy="2224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CaixaDeTexto 8"/>
          <p:cNvSpPr txBox="1">
            <a:spLocks noChangeArrowheads="1"/>
          </p:cNvSpPr>
          <p:nvPr/>
        </p:nvSpPr>
        <p:spPr bwMode="auto">
          <a:xfrm>
            <a:off x="1451837" y="5729641"/>
            <a:ext cx="3313113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es-MX" sz="1600" dirty="0">
                <a:latin typeface="Calibri" panose="020F0502020204030204" pitchFamily="34" charset="0"/>
              </a:rPr>
              <a:t>Célula da mucosa da boca corada com azul de metileno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7852638" y="4452939"/>
            <a:ext cx="2627312" cy="47625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2000" b="1" dirty="0">
                <a:solidFill>
                  <a:srgbClr val="346A9C"/>
                </a:solidFill>
                <a:latin typeface="Calibri" pitchFamily="34" charset="0"/>
              </a:rPr>
              <a:t>AZUL DE  METILENO</a:t>
            </a: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8086000" y="3587751"/>
            <a:ext cx="2160588" cy="755650"/>
          </a:xfrm>
          <a:prstGeom prst="rect">
            <a:avLst/>
          </a:prstGeom>
          <a:solidFill>
            <a:schemeClr val="bg1"/>
          </a:solidFill>
          <a:ln>
            <a:solidFill>
              <a:srgbClr val="346A9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2000" b="1" dirty="0">
                <a:solidFill>
                  <a:srgbClr val="346A9C"/>
                </a:solidFill>
                <a:latin typeface="Calibri" pitchFamily="34" charset="0"/>
              </a:rPr>
              <a:t>Corante Catiônico (Básico)</a:t>
            </a: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5114201" y="3587751"/>
            <a:ext cx="2200275" cy="66198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20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Substrato Aniônico (ácido)</a:t>
            </a:r>
          </a:p>
        </p:txBody>
      </p:sp>
      <p:sp>
        <p:nvSpPr>
          <p:cNvPr id="10251" name="Retângulo 24"/>
          <p:cNvSpPr>
            <a:spLocks noChangeArrowheads="1"/>
          </p:cNvSpPr>
          <p:nvPr/>
        </p:nvSpPr>
        <p:spPr bwMode="auto">
          <a:xfrm>
            <a:off x="4752250" y="4401868"/>
            <a:ext cx="3132137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s-MX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- Ácidos nucléicos: DNA e RNA;</a:t>
            </a:r>
          </a:p>
          <a:p>
            <a:pPr eaLnBrk="1" hangingPunct="1"/>
            <a:r>
              <a:rPr lang="pt-BR" altLang="es-MX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- Parece celular das bactérias.</a:t>
            </a:r>
          </a:p>
        </p:txBody>
      </p:sp>
      <p:pic>
        <p:nvPicPr>
          <p:cNvPr id="10252" name="Picture 2" descr="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08" b="50085"/>
          <a:stretch>
            <a:fillRect/>
          </a:stretch>
        </p:blipFill>
        <p:spPr bwMode="auto">
          <a:xfrm>
            <a:off x="6349275" y="1395414"/>
            <a:ext cx="2527300" cy="202565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Seta dobrada para cima 28"/>
          <p:cNvSpPr/>
          <p:nvPr/>
        </p:nvSpPr>
        <p:spPr>
          <a:xfrm rot="10800000">
            <a:off x="5676175" y="2579690"/>
            <a:ext cx="554038" cy="720725"/>
          </a:xfrm>
          <a:prstGeom prst="bentUp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0" name="Seta dobrada para cima 29"/>
          <p:cNvSpPr/>
          <p:nvPr/>
        </p:nvSpPr>
        <p:spPr>
          <a:xfrm rot="10800000" flipH="1">
            <a:off x="8949601" y="2579690"/>
            <a:ext cx="555625" cy="720725"/>
          </a:xfrm>
          <a:prstGeom prst="bentUpArrow">
            <a:avLst/>
          </a:prstGeom>
          <a:solidFill>
            <a:srgbClr val="346A9C"/>
          </a:solidFill>
          <a:ln>
            <a:solidFill>
              <a:srgbClr val="346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1" name="Seta para baixo 30"/>
          <p:cNvSpPr/>
          <p:nvPr/>
        </p:nvSpPr>
        <p:spPr>
          <a:xfrm>
            <a:off x="8949600" y="5027614"/>
            <a:ext cx="433388" cy="360362"/>
          </a:xfrm>
          <a:prstGeom prst="downArrow">
            <a:avLst/>
          </a:prstGeom>
          <a:solidFill>
            <a:srgbClr val="346A9C"/>
          </a:solidFill>
          <a:ln>
            <a:solidFill>
              <a:srgbClr val="346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2" name="Título 1"/>
          <p:cNvSpPr txBox="1">
            <a:spLocks/>
          </p:cNvSpPr>
          <p:nvPr/>
        </p:nvSpPr>
        <p:spPr>
          <a:xfrm>
            <a:off x="7852639" y="5486401"/>
            <a:ext cx="2644775" cy="6223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2000" b="1" dirty="0">
                <a:solidFill>
                  <a:srgbClr val="346A9C"/>
                </a:solidFill>
                <a:latin typeface="Calibri" pitchFamily="34" charset="0"/>
              </a:rPr>
              <a:t>Acidófilo </a:t>
            </a:r>
            <a:r>
              <a:rPr lang="pt-BR" sz="2000" b="1" dirty="0">
                <a:solidFill>
                  <a:srgbClr val="346A9C"/>
                </a:solidFill>
                <a:latin typeface="Calibri" pitchFamily="34" charset="0"/>
                <a:sym typeface="Wingdings" pitchFamily="2" charset="2"/>
              </a:rPr>
              <a:t> Afinidade com estruturas ácidas</a:t>
            </a:r>
            <a:endParaRPr lang="pt-BR" sz="2000" b="1" dirty="0">
              <a:solidFill>
                <a:srgbClr val="346A9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90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6"/>
          <p:cNvSpPr txBox="1">
            <a:spLocks/>
          </p:cNvSpPr>
          <p:nvPr/>
        </p:nvSpPr>
        <p:spPr>
          <a:xfrm>
            <a:off x="1097280" y="178229"/>
            <a:ext cx="4114155" cy="6980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  <a:defRPr/>
            </a:pPr>
            <a:r>
              <a:rPr lang="pt-BR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PROCEDIMENTOS:</a:t>
            </a:r>
            <a:endParaRPr lang="pt-BR" sz="32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Subtítulo 6"/>
          <p:cNvSpPr txBox="1">
            <a:spLocks/>
          </p:cNvSpPr>
          <p:nvPr/>
        </p:nvSpPr>
        <p:spPr>
          <a:xfrm>
            <a:off x="2155371" y="1083846"/>
            <a:ext cx="8137525" cy="5032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  <a:defRPr/>
            </a:pP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1° </a:t>
            </a:r>
            <a:r>
              <a:rPr lang="pt-BR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Células </a:t>
            </a: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eucarióticas </a:t>
            </a:r>
            <a:r>
              <a:rPr lang="pt-BR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– </a:t>
            </a: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Mucosa bucal</a:t>
            </a:r>
            <a:endParaRPr lang="pt-BR" b="1" i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CaixaDeTexto 3"/>
          <p:cNvSpPr txBox="1">
            <a:spLocks noChangeArrowheads="1"/>
          </p:cNvSpPr>
          <p:nvPr/>
        </p:nvSpPr>
        <p:spPr bwMode="auto">
          <a:xfrm>
            <a:off x="457201" y="1992032"/>
            <a:ext cx="7132320" cy="42473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-65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-65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-65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-65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-65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-65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-65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-65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-65" charset="0"/>
                <a:cs typeface="Arial" charset="0"/>
              </a:defRPr>
            </a:lvl9pPr>
          </a:lstStyle>
          <a:p>
            <a:r>
              <a:rPr lang="pt-BR" b="1" dirty="0" smtClean="0">
                <a:latin typeface="Calibri "/>
              </a:rPr>
              <a:t>1. </a:t>
            </a:r>
            <a:r>
              <a:rPr lang="pt-BR" dirty="0" smtClean="0">
                <a:latin typeface="Calibri "/>
              </a:rPr>
              <a:t>Faça </a:t>
            </a:r>
            <a:r>
              <a:rPr lang="pt-BR" dirty="0">
                <a:latin typeface="Calibri "/>
              </a:rPr>
              <a:t>uma suave raspagem da bochecha (mucosa bucal) com um </a:t>
            </a:r>
            <a:r>
              <a:rPr lang="pt-BR" i="1" dirty="0" err="1">
                <a:latin typeface="Calibri "/>
              </a:rPr>
              <a:t>suabe</a:t>
            </a:r>
            <a:r>
              <a:rPr lang="pt-BR" dirty="0">
                <a:latin typeface="Calibri "/>
              </a:rPr>
              <a:t> estéril</a:t>
            </a:r>
            <a:r>
              <a:rPr lang="pt-BR" dirty="0" smtClean="0">
                <a:latin typeface="Calibri "/>
              </a:rPr>
              <a:t>.</a:t>
            </a:r>
          </a:p>
          <a:p>
            <a:endParaRPr lang="es-MX" dirty="0">
              <a:latin typeface="Calibri "/>
            </a:endParaRPr>
          </a:p>
          <a:p>
            <a:r>
              <a:rPr lang="pt-BR" b="1" dirty="0">
                <a:latin typeface="Calibri "/>
              </a:rPr>
              <a:t>2.</a:t>
            </a:r>
            <a:r>
              <a:rPr lang="pt-BR" dirty="0">
                <a:latin typeface="Calibri "/>
              </a:rPr>
              <a:t> Espalhar bem o material coletado sobre uma lâmina limpa apenas uma única vez e </a:t>
            </a:r>
            <a:r>
              <a:rPr lang="pt-BR" dirty="0" smtClean="0">
                <a:latin typeface="Calibri "/>
              </a:rPr>
              <a:t>direção.</a:t>
            </a:r>
          </a:p>
          <a:p>
            <a:endParaRPr lang="es-MX" dirty="0">
              <a:latin typeface="Calibri "/>
            </a:endParaRPr>
          </a:p>
          <a:p>
            <a:r>
              <a:rPr lang="pt-BR" b="1" dirty="0">
                <a:latin typeface="Calibri "/>
              </a:rPr>
              <a:t>3.</a:t>
            </a:r>
            <a:r>
              <a:rPr lang="pt-BR" dirty="0">
                <a:latin typeface="Calibri "/>
              </a:rPr>
              <a:t> Pingar uma gota de azul de metileno 0,5% sobre o material e cobrir com uma lamínula</a:t>
            </a:r>
            <a:r>
              <a:rPr lang="pt-BR" dirty="0" smtClean="0">
                <a:latin typeface="Calibri "/>
              </a:rPr>
              <a:t>.</a:t>
            </a:r>
          </a:p>
          <a:p>
            <a:endParaRPr lang="es-MX" dirty="0">
              <a:latin typeface="Calibri "/>
            </a:endParaRPr>
          </a:p>
          <a:p>
            <a:r>
              <a:rPr lang="pt-BR" b="1" dirty="0">
                <a:latin typeface="Calibri "/>
              </a:rPr>
              <a:t>4.</a:t>
            </a:r>
            <a:r>
              <a:rPr lang="pt-BR" dirty="0">
                <a:latin typeface="Calibri "/>
              </a:rPr>
              <a:t> Retirar o excesso de corante com o auxílio de um papel higiênico</a:t>
            </a:r>
            <a:r>
              <a:rPr lang="pt-BR" dirty="0" smtClean="0">
                <a:latin typeface="Calibri "/>
              </a:rPr>
              <a:t>.</a:t>
            </a:r>
          </a:p>
          <a:p>
            <a:endParaRPr lang="es-MX" dirty="0">
              <a:latin typeface="Calibri "/>
            </a:endParaRPr>
          </a:p>
          <a:p>
            <a:r>
              <a:rPr lang="pt-BR" b="1" dirty="0">
                <a:latin typeface="Calibri "/>
              </a:rPr>
              <a:t>5.</a:t>
            </a:r>
            <a:r>
              <a:rPr lang="pt-BR" dirty="0">
                <a:latin typeface="Calibri "/>
              </a:rPr>
              <a:t> Levar ao microscópio para focalizar e observar com as objetivas de </a:t>
            </a:r>
            <a:r>
              <a:rPr lang="pt-BR" b="1" dirty="0">
                <a:latin typeface="Calibri "/>
              </a:rPr>
              <a:t>4x</a:t>
            </a:r>
            <a:r>
              <a:rPr lang="pt-BR" dirty="0">
                <a:latin typeface="Calibri "/>
              </a:rPr>
              <a:t>, </a:t>
            </a:r>
            <a:r>
              <a:rPr lang="pt-BR" b="1" dirty="0">
                <a:latin typeface="Calibri "/>
              </a:rPr>
              <a:t>10x</a:t>
            </a:r>
            <a:r>
              <a:rPr lang="pt-BR" dirty="0">
                <a:latin typeface="Calibri "/>
              </a:rPr>
              <a:t> e </a:t>
            </a:r>
            <a:r>
              <a:rPr lang="pt-BR" b="1" dirty="0">
                <a:latin typeface="Calibri "/>
              </a:rPr>
              <a:t>40x</a:t>
            </a:r>
            <a:r>
              <a:rPr lang="pt-BR" dirty="0" smtClean="0">
                <a:latin typeface="Calibri "/>
              </a:rPr>
              <a:t>.</a:t>
            </a:r>
          </a:p>
          <a:p>
            <a:endParaRPr lang="es-MX" dirty="0">
              <a:latin typeface="Calibri "/>
            </a:endParaRPr>
          </a:p>
          <a:p>
            <a:r>
              <a:rPr lang="pt-BR" b="1" dirty="0">
                <a:latin typeface="Calibri "/>
              </a:rPr>
              <a:t>6.</a:t>
            </a:r>
            <a:r>
              <a:rPr lang="pt-BR" dirty="0">
                <a:latin typeface="Calibri "/>
              </a:rPr>
              <a:t> Fazer um desenho esquemático.</a:t>
            </a:r>
            <a:endParaRPr lang="es-MX" dirty="0">
              <a:latin typeface="Calibri 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r="3694"/>
          <a:stretch/>
        </p:blipFill>
        <p:spPr>
          <a:xfrm>
            <a:off x="8083867" y="1824323"/>
            <a:ext cx="1338409" cy="105306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8976" y="2877386"/>
            <a:ext cx="1966305" cy="69442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7182" y="3693487"/>
            <a:ext cx="1615094" cy="84440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3761" y="4480543"/>
            <a:ext cx="1973079" cy="79969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8677" y="4914394"/>
            <a:ext cx="893599" cy="1362964"/>
          </a:xfrm>
          <a:prstGeom prst="rect">
            <a:avLst/>
          </a:prstGeom>
        </p:spPr>
      </p:pic>
      <p:cxnSp>
        <p:nvCxnSpPr>
          <p:cNvPr id="13" name="Conector recto de flecha 12"/>
          <p:cNvCxnSpPr/>
          <p:nvPr/>
        </p:nvCxnSpPr>
        <p:spPr>
          <a:xfrm>
            <a:off x="9698961" y="2350854"/>
            <a:ext cx="895016" cy="4315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 flipH="1">
            <a:off x="9522823" y="5380108"/>
            <a:ext cx="1019969" cy="4589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 flipH="1">
            <a:off x="8975476" y="3183705"/>
            <a:ext cx="793500" cy="3900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>
            <a:off x="9679156" y="4049008"/>
            <a:ext cx="895016" cy="4315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12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merse.com.br/acessorios/plasticos/alca_inocu/182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8764">
            <a:off x="8955723" y="1041400"/>
            <a:ext cx="1408112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ítulo 6"/>
          <p:cNvSpPr txBox="1">
            <a:spLocks/>
          </p:cNvSpPr>
          <p:nvPr/>
        </p:nvSpPr>
        <p:spPr>
          <a:xfrm>
            <a:off x="2124528" y="368407"/>
            <a:ext cx="8137525" cy="5032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  <a:defRPr/>
            </a:pP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2° </a:t>
            </a:r>
            <a:r>
              <a:rPr lang="pt-BR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Células Procarióticas – cultura de </a:t>
            </a:r>
            <a:r>
              <a:rPr lang="pt-BR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Escherichia coli</a:t>
            </a:r>
          </a:p>
        </p:txBody>
      </p:sp>
      <p:sp>
        <p:nvSpPr>
          <p:cNvPr id="8" name="CaixaDeTexto 3"/>
          <p:cNvSpPr txBox="1">
            <a:spLocks noChangeArrowheads="1"/>
          </p:cNvSpPr>
          <p:nvPr/>
        </p:nvSpPr>
        <p:spPr bwMode="auto">
          <a:xfrm>
            <a:off x="556502" y="3805238"/>
            <a:ext cx="7387453" cy="8318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-65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-65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-65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-65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-65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-65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-65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-65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-65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pt-BR" sz="16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FIXAÇÃO  DA  AMOSTRA  POR  CALOR</a:t>
            </a:r>
          </a:p>
          <a:p>
            <a:pPr marL="448056" indent="-384048" algn="just">
              <a:spcAft>
                <a:spcPts val="600"/>
              </a:spcAft>
              <a:buFont typeface="Wingdings 2"/>
              <a:buChar char=""/>
              <a:defRPr/>
            </a:pPr>
            <a:r>
              <a:rPr lang="pt-BR" sz="1600" dirty="0">
                <a:latin typeface="Calibri" pitchFamily="34" charset="0"/>
              </a:rPr>
              <a:t>Aderência da parece celular  bacteriana (</a:t>
            </a:r>
            <a:r>
              <a:rPr lang="pt-BR" sz="1600" dirty="0" err="1">
                <a:latin typeface="Calibri" pitchFamily="34" charset="0"/>
              </a:rPr>
              <a:t>peptideoglicanos</a:t>
            </a:r>
            <a:r>
              <a:rPr lang="pt-BR" sz="1600" dirty="0">
                <a:latin typeface="Calibri" pitchFamily="34" charset="0"/>
              </a:rPr>
              <a:t> e outros compostos orgânicos) na lâmina de vidro.</a:t>
            </a:r>
          </a:p>
        </p:txBody>
      </p:sp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556501" y="4764088"/>
            <a:ext cx="7387453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-65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-65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-65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-65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-65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-65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-65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-65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-65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pt-BR" sz="16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FIXAÇÃO  POR  ÁLCOOL  70%</a:t>
            </a:r>
          </a:p>
          <a:p>
            <a:pPr marL="448056" indent="-384048" algn="just">
              <a:spcAft>
                <a:spcPts val="600"/>
              </a:spcAft>
              <a:buFont typeface="Wingdings 2"/>
              <a:buChar char=""/>
              <a:defRPr/>
            </a:pPr>
            <a:r>
              <a:rPr lang="pt-BR" sz="1600" dirty="0" smtClean="0">
                <a:latin typeface="Calibri" pitchFamily="34" charset="0"/>
                <a:cs typeface="Calibri" pitchFamily="34" charset="0"/>
              </a:rPr>
              <a:t>Mantêm 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de forma definitiva as estruturas da </a:t>
            </a:r>
            <a:r>
              <a:rPr lang="pt-BR" sz="1600" dirty="0" smtClean="0">
                <a:latin typeface="Calibri" pitchFamily="34" charset="0"/>
                <a:cs typeface="Calibri" pitchFamily="34" charset="0"/>
              </a:rPr>
              <a:t>célula.</a:t>
            </a:r>
            <a:endParaRPr lang="pt-BR" sz="1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274" name="Picture 6" descr="http://2.bp.blogspot.com/_0B6K-roqw9E/SGEDeho0AOI/AAAAAAAAAaM/U46DLhINQP0/s400/conta_got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686" y="3878262"/>
            <a:ext cx="15525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4" descr="http://www.lfequipamentos.com.br/upload/produtos/thumbs/lamina_padrao_web_2009721174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248" y="4957763"/>
            <a:ext cx="677862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aixaDeTexto 3"/>
          <p:cNvSpPr txBox="1">
            <a:spLocks noChangeArrowheads="1"/>
          </p:cNvSpPr>
          <p:nvPr/>
        </p:nvSpPr>
        <p:spPr bwMode="auto">
          <a:xfrm>
            <a:off x="556503" y="1040978"/>
            <a:ext cx="7387453" cy="2616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-65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-65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-65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-65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-65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-65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-65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-65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-65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pt-BR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AMOSTRAGEM</a:t>
            </a:r>
          </a:p>
          <a:p>
            <a:pPr marL="64008" algn="just">
              <a:spcAft>
                <a:spcPts val="600"/>
              </a:spcAft>
              <a:defRPr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1. Com </a:t>
            </a:r>
            <a:r>
              <a:rPr lang="pt-BR" dirty="0">
                <a:latin typeface="Calibri" pitchFamily="34" charset="0"/>
                <a:cs typeface="Calibri" pitchFamily="34" charset="0"/>
              </a:rPr>
              <a:t>uma alça de platina estéril retirar amostra de cultura, esfregar  na lâmina de vidro até espalhar bem a amostra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coletada;</a:t>
            </a:r>
          </a:p>
          <a:p>
            <a:pPr marL="64008" algn="just">
              <a:spcAft>
                <a:spcPts val="600"/>
              </a:spcAft>
              <a:defRPr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2. Fixar as células pelo calor;</a:t>
            </a:r>
          </a:p>
          <a:p>
            <a:pPr marL="64008" algn="just">
              <a:spcAft>
                <a:spcPts val="600"/>
              </a:spcAft>
              <a:defRPr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3. Gotejar </a:t>
            </a:r>
            <a:r>
              <a:rPr lang="pt-BR" dirty="0">
                <a:latin typeface="Calibri" pitchFamily="34" charset="0"/>
                <a:cs typeface="Calibri" pitchFamily="34" charset="0"/>
              </a:rPr>
              <a:t>sobre o esfregaço álcool 70% </a:t>
            </a:r>
          </a:p>
          <a:p>
            <a:pPr marL="64008" algn="just">
              <a:spcAft>
                <a:spcPts val="600"/>
              </a:spcAft>
              <a:defRPr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4. Corar </a:t>
            </a:r>
            <a:r>
              <a:rPr lang="pt-BR" dirty="0">
                <a:latin typeface="Calibri" pitchFamily="34" charset="0"/>
                <a:cs typeface="Calibri" pitchFamily="34" charset="0"/>
              </a:rPr>
              <a:t>com azul de metileno;</a:t>
            </a:r>
          </a:p>
          <a:p>
            <a:pPr marL="64008" algn="just">
              <a:spcAft>
                <a:spcPts val="600"/>
              </a:spcAft>
              <a:defRPr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5. Visualizar </a:t>
            </a:r>
            <a:r>
              <a:rPr lang="pt-BR" dirty="0">
                <a:latin typeface="Calibri" pitchFamily="34" charset="0"/>
                <a:cs typeface="Calibri" pitchFamily="34" charset="0"/>
              </a:rPr>
              <a:t>ao microscópio com objetivas de 4, 10, 40 e </a:t>
            </a:r>
            <a:r>
              <a:rPr lang="pt-BR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100x (utilizar óleo de imersão)</a:t>
            </a:r>
            <a:r>
              <a:rPr lang="pt-BR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11277" name="Picture 4" descr="http://www.lfequipamentos.com.br/upload/produtos/thumbs/lamina_padrao_web_2009721174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148" y="2293938"/>
            <a:ext cx="73501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2" descr="http://www.quimica.icen.ufpa.br/utensi35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585" y="2725738"/>
            <a:ext cx="10287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2" descr="http://www.fadap.br/portal/fadap-fap/wp-content/uploads/2012/09/microscopi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374" y="5427663"/>
            <a:ext cx="130968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82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Espaço Reservado para Conteúdo 2"/>
          <p:cNvSpPr>
            <a:spLocks noGrp="1"/>
          </p:cNvSpPr>
          <p:nvPr>
            <p:ph idx="1"/>
          </p:nvPr>
        </p:nvSpPr>
        <p:spPr>
          <a:xfrm>
            <a:off x="1976438" y="933014"/>
            <a:ext cx="8185150" cy="1800225"/>
          </a:xfrm>
        </p:spPr>
        <p:txBody>
          <a:bodyPr/>
          <a:lstStyle/>
          <a:p>
            <a:pPr marL="69850" indent="0" algn="ctr">
              <a:buNone/>
            </a:pPr>
            <a:r>
              <a:rPr lang="pt-BR" altLang="es-MX" sz="2800" dirty="0">
                <a:latin typeface="Calibri" panose="020F0502020204030204" pitchFamily="34" charset="0"/>
              </a:rPr>
              <a:t>A coloração de Gram é uma coloração diferencial através da qual as bactérias são classificadas em </a:t>
            </a:r>
          </a:p>
          <a:p>
            <a:pPr marL="69850" indent="0" algn="ctr">
              <a:spcBef>
                <a:spcPct val="0"/>
              </a:spcBef>
              <a:buNone/>
            </a:pPr>
            <a:r>
              <a:rPr lang="pt-BR" altLang="es-MX" sz="2800" b="1" dirty="0">
                <a:latin typeface="Calibri" panose="020F0502020204030204" pitchFamily="34" charset="0"/>
              </a:rPr>
              <a:t>gram-positivas</a:t>
            </a:r>
            <a:r>
              <a:rPr lang="pt-BR" altLang="es-MX" sz="2800" dirty="0">
                <a:latin typeface="Calibri" panose="020F0502020204030204" pitchFamily="34" charset="0"/>
              </a:rPr>
              <a:t> ou </a:t>
            </a:r>
            <a:r>
              <a:rPr lang="pt-BR" altLang="es-MX" sz="2800" b="1" dirty="0">
                <a:latin typeface="Calibri" panose="020F0502020204030204" pitchFamily="34" charset="0"/>
              </a:rPr>
              <a:t>gram-negativas;</a:t>
            </a:r>
            <a:r>
              <a:rPr lang="pt-BR" altLang="es-MX" sz="2800" dirty="0">
                <a:latin typeface="Calibri" panose="020F0502020204030204" pitchFamily="34" charset="0"/>
              </a:rPr>
              <a:t> </a:t>
            </a:r>
            <a:endParaRPr lang="pt-BR" altLang="es-MX" sz="2800" b="1" dirty="0">
              <a:latin typeface="Calibri" panose="020F0502020204030204" pitchFamily="34" charset="0"/>
            </a:endParaRPr>
          </a:p>
        </p:txBody>
      </p:sp>
      <p:sp>
        <p:nvSpPr>
          <p:cNvPr id="7173" name="Retângulo 2"/>
          <p:cNvSpPr>
            <a:spLocks noChangeArrowheads="1"/>
          </p:cNvSpPr>
          <p:nvPr/>
        </p:nvSpPr>
        <p:spPr bwMode="auto">
          <a:xfrm>
            <a:off x="3000375" y="5229225"/>
            <a:ext cx="15050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s-MX" b="1" i="1" dirty="0" err="1" smtClean="0">
                <a:latin typeface="Calibri" panose="020F0502020204030204" pitchFamily="34" charset="0"/>
              </a:rPr>
              <a:t>Agromyces</a:t>
            </a:r>
            <a:r>
              <a:rPr lang="pt-BR" altLang="es-MX" b="1" i="1" dirty="0" smtClean="0">
                <a:latin typeface="Calibri" panose="020F0502020204030204" pitchFamily="34" charset="0"/>
              </a:rPr>
              <a:t> </a:t>
            </a:r>
            <a:r>
              <a:rPr lang="pt-BR" altLang="es-MX" b="1" i="1" dirty="0" err="1">
                <a:latin typeface="Calibri" panose="020F0502020204030204" pitchFamily="34" charset="0"/>
              </a:rPr>
              <a:t>sp</a:t>
            </a:r>
            <a:endParaRPr lang="pt-BR" altLang="es-MX" b="1" i="1" dirty="0">
              <a:latin typeface="Calibri" panose="020F0502020204030204" pitchFamily="34" charset="0"/>
            </a:endParaRPr>
          </a:p>
        </p:txBody>
      </p:sp>
      <p:pic>
        <p:nvPicPr>
          <p:cNvPr id="7174" name="Picture 10" descr="http://people.uleth.ca/~selibl/Biol3200/Morphology04/EcoliG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6" t="17859" r="2" b="30176"/>
          <a:stretch>
            <a:fillRect/>
          </a:stretch>
        </p:blipFill>
        <p:spPr bwMode="auto">
          <a:xfrm>
            <a:off x="6238831" y="2865000"/>
            <a:ext cx="379888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tângulo 10"/>
          <p:cNvSpPr>
            <a:spLocks noChangeArrowheads="1"/>
          </p:cNvSpPr>
          <p:nvPr/>
        </p:nvSpPr>
        <p:spPr bwMode="auto">
          <a:xfrm>
            <a:off x="7153276" y="5203825"/>
            <a:ext cx="16303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s-MX" b="1" i="1">
                <a:latin typeface="Calibri" panose="020F0502020204030204" pitchFamily="34" charset="0"/>
              </a:rPr>
              <a:t>Escherichia coli</a:t>
            </a:r>
          </a:p>
        </p:txBody>
      </p:sp>
      <p:pic>
        <p:nvPicPr>
          <p:cNvPr id="2052" name="Picture 4" descr="Resultado de imagem para agromyces gram st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354" y="2865000"/>
            <a:ext cx="3984173" cy="223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ció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151</TotalTime>
  <Words>821</Words>
  <Application>Microsoft Office PowerPoint</Application>
  <PresentationFormat>Personalizar</PresentationFormat>
  <Paragraphs>132</Paragraphs>
  <Slides>12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Retrospección</vt:lpstr>
      <vt:lpstr>Aula Prática 1:  Células Eucarióticas e Procarióticas e coloração de Gram</vt:lpstr>
      <vt:lpstr>Apresentação do PowerPoint</vt:lpstr>
      <vt:lpstr>Apresentação do PowerPoint</vt:lpstr>
      <vt:lpstr>Apresentação do PowerPoint</vt:lpstr>
      <vt:lpstr>Apresentação do PowerPoint</vt:lpstr>
      <vt:lpstr>Por que as lâminas precisam ser coradas? As células não são coloridas?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Prática 1:  Células Eucarióticas e Procarióticas e coloração de Gram</dc:title>
  <dc:creator>Carolina Villa</dc:creator>
  <cp:lastModifiedBy>user1</cp:lastModifiedBy>
  <cp:revision>21</cp:revision>
  <dcterms:created xsi:type="dcterms:W3CDTF">2017-04-25T18:18:28Z</dcterms:created>
  <dcterms:modified xsi:type="dcterms:W3CDTF">2020-08-17T00:45:24Z</dcterms:modified>
</cp:coreProperties>
</file>