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70" r:id="rId4"/>
    <p:sldId id="280" r:id="rId5"/>
    <p:sldId id="265" r:id="rId6"/>
    <p:sldId id="266" r:id="rId7"/>
    <p:sldId id="271" r:id="rId8"/>
    <p:sldId id="272" r:id="rId9"/>
    <p:sldId id="269" r:id="rId10"/>
    <p:sldId id="268" r:id="rId11"/>
    <p:sldId id="273" r:id="rId12"/>
    <p:sldId id="258" r:id="rId13"/>
    <p:sldId id="279" r:id="rId14"/>
    <p:sldId id="274" r:id="rId15"/>
    <p:sldId id="275" r:id="rId16"/>
    <p:sldId id="276" r:id="rId17"/>
    <p:sldId id="278" r:id="rId18"/>
    <p:sldId id="263" r:id="rId19"/>
    <p:sldId id="261" r:id="rId20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Fernandes" initials="JF" lastIdx="2" clrIdx="0">
    <p:extLst>
      <p:ext uri="{19B8F6BF-5375-455C-9EA6-DF929625EA0E}">
        <p15:presenceInfo xmlns:p15="http://schemas.microsoft.com/office/powerpoint/2012/main" userId="João Fernan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DEB9C-F4E5-4B7A-968A-CD4822DA8F1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549086B-AC21-4BDF-BA3A-0B295EC6AA40}">
      <dgm:prSet phldrT="[Texto]" custT="1"/>
      <dgm:spPr/>
      <dgm:t>
        <a:bodyPr/>
        <a:lstStyle/>
        <a:p>
          <a:r>
            <a:rPr lang="pt-BR" sz="2000" b="1" dirty="0"/>
            <a:t>Astronomia </a:t>
          </a:r>
          <a:r>
            <a:rPr lang="pt-BR" sz="2000" i="1" dirty="0"/>
            <a:t>(luas, crateras, abalo à física aristotélica)</a:t>
          </a:r>
        </a:p>
      </dgm:t>
    </dgm:pt>
    <dgm:pt modelId="{30BA9F66-61BC-4625-BE39-D7AF91E593C3}" type="parTrans" cxnId="{8EF17376-7EE9-4855-B814-C8F7810954B4}">
      <dgm:prSet/>
      <dgm:spPr/>
      <dgm:t>
        <a:bodyPr/>
        <a:lstStyle/>
        <a:p>
          <a:endParaRPr lang="pt-BR"/>
        </a:p>
      </dgm:t>
    </dgm:pt>
    <dgm:pt modelId="{AC76BD07-E1A9-4193-9653-400D477377E2}" type="sibTrans" cxnId="{8EF17376-7EE9-4855-B814-C8F7810954B4}">
      <dgm:prSet/>
      <dgm:spPr/>
      <dgm:t>
        <a:bodyPr/>
        <a:lstStyle/>
        <a:p>
          <a:endParaRPr lang="pt-BR"/>
        </a:p>
      </dgm:t>
    </dgm:pt>
    <dgm:pt modelId="{357CE127-C3D8-4BDA-9864-3501458C70F8}">
      <dgm:prSet phldrT="[Texto]" custT="1"/>
      <dgm:spPr/>
      <dgm:t>
        <a:bodyPr/>
        <a:lstStyle/>
        <a:p>
          <a:r>
            <a:rPr lang="pt-BR" sz="1800" b="1" dirty="0"/>
            <a:t>Física </a:t>
          </a:r>
        </a:p>
        <a:p>
          <a:r>
            <a:rPr lang="pt-BR" sz="1800" i="1" dirty="0"/>
            <a:t>(cinemática dos movimentos, queda dos corpos)</a:t>
          </a:r>
        </a:p>
      </dgm:t>
    </dgm:pt>
    <dgm:pt modelId="{5166EBBF-2598-4BFE-A5A7-2E26AD4850B2}" type="parTrans" cxnId="{0955D74C-A2F0-4695-B793-88EC4EE2D656}">
      <dgm:prSet/>
      <dgm:spPr/>
      <dgm:t>
        <a:bodyPr/>
        <a:lstStyle/>
        <a:p>
          <a:endParaRPr lang="pt-BR"/>
        </a:p>
      </dgm:t>
    </dgm:pt>
    <dgm:pt modelId="{810E2CFD-2D41-4F30-BB77-4EAC61D954BE}" type="sibTrans" cxnId="{0955D74C-A2F0-4695-B793-88EC4EE2D656}">
      <dgm:prSet/>
      <dgm:spPr/>
      <dgm:t>
        <a:bodyPr/>
        <a:lstStyle/>
        <a:p>
          <a:endParaRPr lang="pt-BR"/>
        </a:p>
      </dgm:t>
    </dgm:pt>
    <dgm:pt modelId="{A1E24F4D-F32C-44CE-92FB-20E0AEE095F2}">
      <dgm:prSet phldrT="[Texto]" custT="1"/>
      <dgm:spPr/>
      <dgm:t>
        <a:bodyPr/>
        <a:lstStyle/>
        <a:p>
          <a:r>
            <a:rPr lang="pt-BR" sz="1800" b="1" dirty="0"/>
            <a:t>Metodologia Científica </a:t>
          </a:r>
          <a:r>
            <a:rPr lang="pt-BR" sz="1800" i="1" dirty="0"/>
            <a:t>(experimentos, uso da luneta, observador, retórica)</a:t>
          </a:r>
        </a:p>
      </dgm:t>
    </dgm:pt>
    <dgm:pt modelId="{6302AC0E-CB2A-407C-84A5-02C89FA81C7A}" type="parTrans" cxnId="{0AE00C95-4ADB-4627-AD68-CEB338F73E42}">
      <dgm:prSet/>
      <dgm:spPr/>
      <dgm:t>
        <a:bodyPr/>
        <a:lstStyle/>
        <a:p>
          <a:endParaRPr lang="pt-BR"/>
        </a:p>
      </dgm:t>
    </dgm:pt>
    <dgm:pt modelId="{8DFC0EF2-015D-404C-9818-0E5063D6B1B7}" type="sibTrans" cxnId="{0AE00C95-4ADB-4627-AD68-CEB338F73E42}">
      <dgm:prSet/>
      <dgm:spPr/>
      <dgm:t>
        <a:bodyPr/>
        <a:lstStyle/>
        <a:p>
          <a:endParaRPr lang="pt-BR"/>
        </a:p>
      </dgm:t>
    </dgm:pt>
    <dgm:pt modelId="{5A3C21B9-5BFE-49D8-BB93-EBE0BD65274F}" type="pres">
      <dgm:prSet presAssocID="{263DEB9C-F4E5-4B7A-968A-CD4822DA8F1F}" presName="compositeShape" presStyleCnt="0">
        <dgm:presLayoutVars>
          <dgm:chMax val="7"/>
          <dgm:dir/>
          <dgm:resizeHandles val="exact"/>
        </dgm:presLayoutVars>
      </dgm:prSet>
      <dgm:spPr/>
    </dgm:pt>
    <dgm:pt modelId="{CA0A336D-21B3-44BB-8C10-BC13038A7F90}" type="pres">
      <dgm:prSet presAssocID="{3549086B-AC21-4BDF-BA3A-0B295EC6AA40}" presName="circ1" presStyleLbl="vennNode1" presStyleIdx="0" presStyleCnt="3" custScaleX="122342" custLinFactNeighborX="1712" custLinFactNeighborY="-5630"/>
      <dgm:spPr/>
    </dgm:pt>
    <dgm:pt modelId="{F494DBC4-84A3-4309-B12D-2C6E35E5E0A7}" type="pres">
      <dgm:prSet presAssocID="{3549086B-AC21-4BDF-BA3A-0B295EC6AA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2EFE1-5EF7-454F-BA47-51851E689585}" type="pres">
      <dgm:prSet presAssocID="{357CE127-C3D8-4BDA-9864-3501458C70F8}" presName="circ2" presStyleLbl="vennNode1" presStyleIdx="1" presStyleCnt="3" custScaleX="120597" custScaleY="105175" custLinFactNeighborX="9987" custLinFactNeighborY="1593"/>
      <dgm:spPr/>
    </dgm:pt>
    <dgm:pt modelId="{062D9297-B0C2-474E-81D4-8F432F6278AA}" type="pres">
      <dgm:prSet presAssocID="{357CE127-C3D8-4BDA-9864-3501458C70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5ED575-D08F-4796-AD74-80C73550821A}" type="pres">
      <dgm:prSet presAssocID="{A1E24F4D-F32C-44CE-92FB-20E0AEE095F2}" presName="circ3" presStyleLbl="vennNode1" presStyleIdx="2" presStyleCnt="3" custScaleX="118334" custScaleY="105484" custLinFactNeighborX="-7028" custLinFactNeighborY="4922"/>
      <dgm:spPr/>
    </dgm:pt>
    <dgm:pt modelId="{9F6ECEB7-6610-4B02-AA28-0F716180BBC5}" type="pres">
      <dgm:prSet presAssocID="{A1E24F4D-F32C-44CE-92FB-20E0AEE095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5052001-1CC0-49E2-B6F6-799968C98B91}" type="presOf" srcId="{3549086B-AC21-4BDF-BA3A-0B295EC6AA40}" destId="{CA0A336D-21B3-44BB-8C10-BC13038A7F90}" srcOrd="0" destOrd="0" presId="urn:microsoft.com/office/officeart/2005/8/layout/venn1"/>
    <dgm:cxn modelId="{51B4A668-5845-4075-816D-13A8E5A8D3AF}" type="presOf" srcId="{A1E24F4D-F32C-44CE-92FB-20E0AEE095F2}" destId="{9F6ECEB7-6610-4B02-AA28-0F716180BBC5}" srcOrd="1" destOrd="0" presId="urn:microsoft.com/office/officeart/2005/8/layout/venn1"/>
    <dgm:cxn modelId="{0955D74C-A2F0-4695-B793-88EC4EE2D656}" srcId="{263DEB9C-F4E5-4B7A-968A-CD4822DA8F1F}" destId="{357CE127-C3D8-4BDA-9864-3501458C70F8}" srcOrd="1" destOrd="0" parTransId="{5166EBBF-2598-4BFE-A5A7-2E26AD4850B2}" sibTransId="{810E2CFD-2D41-4F30-BB77-4EAC61D954BE}"/>
    <dgm:cxn modelId="{8EF17376-7EE9-4855-B814-C8F7810954B4}" srcId="{263DEB9C-F4E5-4B7A-968A-CD4822DA8F1F}" destId="{3549086B-AC21-4BDF-BA3A-0B295EC6AA40}" srcOrd="0" destOrd="0" parTransId="{30BA9F66-61BC-4625-BE39-D7AF91E593C3}" sibTransId="{AC76BD07-E1A9-4193-9653-400D477377E2}"/>
    <dgm:cxn modelId="{886B5B7B-B578-49E9-9038-867936467836}" type="presOf" srcId="{357CE127-C3D8-4BDA-9864-3501458C70F8}" destId="{062D9297-B0C2-474E-81D4-8F432F6278AA}" srcOrd="1" destOrd="0" presId="urn:microsoft.com/office/officeart/2005/8/layout/venn1"/>
    <dgm:cxn modelId="{0AE00C95-4ADB-4627-AD68-CEB338F73E42}" srcId="{263DEB9C-F4E5-4B7A-968A-CD4822DA8F1F}" destId="{A1E24F4D-F32C-44CE-92FB-20E0AEE095F2}" srcOrd="2" destOrd="0" parTransId="{6302AC0E-CB2A-407C-84A5-02C89FA81C7A}" sibTransId="{8DFC0EF2-015D-404C-9818-0E5063D6B1B7}"/>
    <dgm:cxn modelId="{E0E003B6-D006-4A81-A8CE-54EA5393792D}" type="presOf" srcId="{3549086B-AC21-4BDF-BA3A-0B295EC6AA40}" destId="{F494DBC4-84A3-4309-B12D-2C6E35E5E0A7}" srcOrd="1" destOrd="0" presId="urn:microsoft.com/office/officeart/2005/8/layout/venn1"/>
    <dgm:cxn modelId="{00F240C3-975B-4294-BBA0-F1955D1F70F8}" type="presOf" srcId="{263DEB9C-F4E5-4B7A-968A-CD4822DA8F1F}" destId="{5A3C21B9-5BFE-49D8-BB93-EBE0BD65274F}" srcOrd="0" destOrd="0" presId="urn:microsoft.com/office/officeart/2005/8/layout/venn1"/>
    <dgm:cxn modelId="{6C743CC7-CABF-4BCE-83AB-31862E959394}" type="presOf" srcId="{357CE127-C3D8-4BDA-9864-3501458C70F8}" destId="{5DD2EFE1-5EF7-454F-BA47-51851E689585}" srcOrd="0" destOrd="0" presId="urn:microsoft.com/office/officeart/2005/8/layout/venn1"/>
    <dgm:cxn modelId="{74080FF3-E3B2-442C-96FA-3581F68A7E96}" type="presOf" srcId="{A1E24F4D-F32C-44CE-92FB-20E0AEE095F2}" destId="{F95ED575-D08F-4796-AD74-80C73550821A}" srcOrd="0" destOrd="0" presId="urn:microsoft.com/office/officeart/2005/8/layout/venn1"/>
    <dgm:cxn modelId="{11FA0F8E-4D8F-4834-BF71-F293B7F8BC2C}" type="presParOf" srcId="{5A3C21B9-5BFE-49D8-BB93-EBE0BD65274F}" destId="{CA0A336D-21B3-44BB-8C10-BC13038A7F90}" srcOrd="0" destOrd="0" presId="urn:microsoft.com/office/officeart/2005/8/layout/venn1"/>
    <dgm:cxn modelId="{CEF102AC-A835-4A93-9CCA-F45C8566480A}" type="presParOf" srcId="{5A3C21B9-5BFE-49D8-BB93-EBE0BD65274F}" destId="{F494DBC4-84A3-4309-B12D-2C6E35E5E0A7}" srcOrd="1" destOrd="0" presId="urn:microsoft.com/office/officeart/2005/8/layout/venn1"/>
    <dgm:cxn modelId="{2C2E021D-579A-4628-9168-F5AA14037E7A}" type="presParOf" srcId="{5A3C21B9-5BFE-49D8-BB93-EBE0BD65274F}" destId="{5DD2EFE1-5EF7-454F-BA47-51851E689585}" srcOrd="2" destOrd="0" presId="urn:microsoft.com/office/officeart/2005/8/layout/venn1"/>
    <dgm:cxn modelId="{3554378F-D44A-4718-95AC-276AFF822512}" type="presParOf" srcId="{5A3C21B9-5BFE-49D8-BB93-EBE0BD65274F}" destId="{062D9297-B0C2-474E-81D4-8F432F6278AA}" srcOrd="3" destOrd="0" presId="urn:microsoft.com/office/officeart/2005/8/layout/venn1"/>
    <dgm:cxn modelId="{2D2B72F9-ACE3-43E9-8332-D1FC14F52B08}" type="presParOf" srcId="{5A3C21B9-5BFE-49D8-BB93-EBE0BD65274F}" destId="{F95ED575-D08F-4796-AD74-80C73550821A}" srcOrd="4" destOrd="0" presId="urn:microsoft.com/office/officeart/2005/8/layout/venn1"/>
    <dgm:cxn modelId="{0DF7E74E-4C44-417B-8978-B3B40D610035}" type="presParOf" srcId="{5A3C21B9-5BFE-49D8-BB93-EBE0BD65274F}" destId="{9F6ECEB7-6610-4B02-AA28-0F716180BBC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336D-21B3-44BB-8C10-BC13038A7F90}">
      <dsp:nvSpPr>
        <dsp:cNvPr id="0" name=""/>
        <dsp:cNvSpPr/>
      </dsp:nvSpPr>
      <dsp:spPr>
        <a:xfrm>
          <a:off x="2580948" y="0"/>
          <a:ext cx="2864197" cy="23411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Astronomia </a:t>
          </a:r>
          <a:r>
            <a:rPr lang="pt-BR" sz="2000" i="1" kern="1200" dirty="0"/>
            <a:t>(luas, crateras, abalo à física aristotélica)</a:t>
          </a:r>
        </a:p>
      </dsp:txBody>
      <dsp:txXfrm>
        <a:off x="2962841" y="409699"/>
        <a:ext cx="2100411" cy="1053513"/>
      </dsp:txXfrm>
    </dsp:sp>
    <dsp:sp modelId="{5DD2EFE1-5EF7-454F-BA47-51851E689585}">
      <dsp:nvSpPr>
        <dsp:cNvPr id="0" name=""/>
        <dsp:cNvSpPr/>
      </dsp:nvSpPr>
      <dsp:spPr>
        <a:xfrm>
          <a:off x="3639866" y="1520988"/>
          <a:ext cx="2823344" cy="2462294"/>
        </a:xfrm>
        <a:prstGeom prst="ellipse">
          <a:avLst/>
        </a:prstGeom>
        <a:solidFill>
          <a:schemeClr val="accent5">
            <a:alpha val="50000"/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Física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(cinemática dos movimentos, queda dos corpos)</a:t>
          </a:r>
        </a:p>
      </dsp:txBody>
      <dsp:txXfrm>
        <a:off x="4503339" y="2157080"/>
        <a:ext cx="1694006" cy="1354261"/>
      </dsp:txXfrm>
    </dsp:sp>
    <dsp:sp modelId="{F95ED575-D08F-4796-AD74-80C73550821A}">
      <dsp:nvSpPr>
        <dsp:cNvPr id="0" name=""/>
        <dsp:cNvSpPr/>
      </dsp:nvSpPr>
      <dsp:spPr>
        <a:xfrm>
          <a:off x="1578488" y="1561134"/>
          <a:ext cx="2770364" cy="2469528"/>
        </a:xfrm>
        <a:prstGeom prst="ellipse">
          <a:avLst/>
        </a:prstGeom>
        <a:solidFill>
          <a:schemeClr val="accent5">
            <a:alpha val="50000"/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Metodologia Científica </a:t>
          </a:r>
          <a:r>
            <a:rPr lang="pt-BR" sz="1800" i="1" kern="1200" dirty="0"/>
            <a:t>(experimentos, uso da luneta, observador, retórica)</a:t>
          </a:r>
        </a:p>
      </dsp:txBody>
      <dsp:txXfrm>
        <a:off x="1839364" y="2199096"/>
        <a:ext cx="1662218" cy="135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73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5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86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8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0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6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05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32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34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76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69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8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75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1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1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7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0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6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A241EB-7913-4218-8DA6-C1C76C6529F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FFDDE6-5F6C-4B23-BA87-40AF9EAC43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5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Possíveis explorações da história da ciência nas aulas de física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4808" y="4883727"/>
            <a:ext cx="3574473" cy="76726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t-BR" b="1" dirty="0"/>
              <a:t>João Fernandes</a:t>
            </a:r>
          </a:p>
          <a:p>
            <a:pPr algn="r"/>
            <a:r>
              <a:rPr lang="pt-BR" b="1" dirty="0"/>
              <a:t>Cleber A. M. Hernandes</a:t>
            </a:r>
          </a:p>
        </p:txBody>
      </p:sp>
    </p:spTree>
    <p:extLst>
      <p:ext uri="{BB962C8B-B14F-4D97-AF65-F5344CB8AC3E}">
        <p14:creationId xmlns:p14="http://schemas.microsoft.com/office/powerpoint/2010/main" val="376257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96" y="1292908"/>
            <a:ext cx="4063955" cy="452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34537" y="327441"/>
            <a:ext cx="8675627" cy="7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pt-BR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Descoberta das crateras lunares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7529" y="1613647"/>
            <a:ext cx="61139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descoberta das crateras lunares não foi uma mera descoberta sobre a geografia lunar. Suas implicações afirmavam que o universo supralunar de Aristóteles era imperfeito e corruptível. E como a Igreja Católica apoiava as ideias aristotélicas, não podiam concordar com essa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183504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As facetas de Galileu (</a:t>
            </a:r>
            <a:r>
              <a:rPr lang="pt-BR" sz="4000" i="1" dirty="0"/>
              <a:t>Zylbersztajn, 1988)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Empirista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O herdeiro da Física medieval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/>
              <a:t>Platonista</a:t>
            </a: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Manipulador de ideias</a:t>
            </a:r>
          </a:p>
        </p:txBody>
      </p:sp>
    </p:spTree>
    <p:extLst>
      <p:ext uri="{BB962C8B-B14F-4D97-AF65-F5344CB8AC3E}">
        <p14:creationId xmlns:p14="http://schemas.microsoft.com/office/powerpoint/2010/main" val="3866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Recapitulando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Como pudemos perceber, é difícil encontrar nos livros uma descrição fidedigna com a história completa de Galileu. Mesmo quando existe uma versão que não constrói uma versão mitificada do cientista, os documentos não são de fácil acesso.</a:t>
            </a:r>
          </a:p>
          <a:p>
            <a:r>
              <a:rPr lang="pt-BR" sz="2800" dirty="0"/>
              <a:t>Acreditamos que isso se deve ao fato de a História contar a história dos Grandes Heróis e dos Grandes Feitos.</a:t>
            </a:r>
          </a:p>
          <a:p>
            <a:endParaRPr lang="pt-BR" sz="2800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85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3" y="651621"/>
            <a:ext cx="6714565" cy="377694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47" y="2112867"/>
            <a:ext cx="6714565" cy="37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3" y="891661"/>
            <a:ext cx="7697694" cy="4329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27" y="891661"/>
            <a:ext cx="2920550" cy="4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0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6" y="381627"/>
            <a:ext cx="3447966" cy="48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318" y="381627"/>
            <a:ext cx="3591520" cy="4838821"/>
          </a:xfrm>
          <a:prstGeom prst="rect">
            <a:avLst/>
          </a:prstGeom>
        </p:spPr>
      </p:pic>
      <p:pic>
        <p:nvPicPr>
          <p:cNvPr id="9" name="Picture 8" descr="Galileu Galil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90" y="941292"/>
            <a:ext cx="4312015" cy="371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Resultado de imagem para mpem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37" y="2776758"/>
            <a:ext cx="5341583" cy="37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einstein pra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3" y="941292"/>
            <a:ext cx="4298593" cy="3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strelas alem do temp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43" y="717745"/>
            <a:ext cx="5029611" cy="28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Como vimos, existem diversas faces sobre o personagem que Galileu desempenha na história da Ciência. É importante evidenciar, que embora Filósofos e Historiadores não tenham a tendência de adotar diversas visões sobre um mesmo objeto, o professor pode se dar o direito de fazê-lo. </a:t>
            </a:r>
          </a:p>
          <a:p>
            <a:pPr algn="just"/>
            <a:r>
              <a:rPr lang="pt-BR" sz="2800" dirty="0"/>
              <a:t>Apresentar diversos pontos de vista sobre um mesmo objeto é uma das maneiras de se construir uma visão crítica sobre ele. No nosso caso, a desmitificação do cientista como gênios, superdotados e à prova de falhas.</a:t>
            </a:r>
          </a:p>
        </p:txBody>
      </p:sp>
    </p:spTree>
    <p:extLst>
      <p:ext uri="{BB962C8B-B14F-4D97-AF65-F5344CB8AC3E}">
        <p14:creationId xmlns:p14="http://schemas.microsoft.com/office/powerpoint/2010/main" val="122651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930399"/>
            <a:ext cx="9601200" cy="4232275"/>
          </a:xfrm>
        </p:spPr>
        <p:txBody>
          <a:bodyPr>
            <a:normAutofit/>
          </a:bodyPr>
          <a:lstStyle/>
          <a:p>
            <a:r>
              <a:rPr lang="pt-BR" dirty="0" err="1"/>
              <a:t>Damasio</a:t>
            </a:r>
            <a:r>
              <a:rPr lang="pt-BR" dirty="0"/>
              <a:t>, F. &amp; </a:t>
            </a:r>
            <a:r>
              <a:rPr lang="pt-BR" dirty="0" err="1"/>
              <a:t>Peduzzi</a:t>
            </a:r>
            <a:r>
              <a:rPr lang="pt-BR" dirty="0"/>
              <a:t>, L. O. Q. A defesa do </a:t>
            </a:r>
            <a:r>
              <a:rPr lang="pt-BR" dirty="0" err="1"/>
              <a:t>copernicanismo</a:t>
            </a:r>
            <a:r>
              <a:rPr lang="pt-BR" dirty="0"/>
              <a:t> teve papel central nas condenações de Galileu? Física na Escola, v. 14, n. 2, 2016.</a:t>
            </a:r>
          </a:p>
          <a:p>
            <a:r>
              <a:rPr lang="pt-BR" dirty="0" err="1"/>
              <a:t>Genovese</a:t>
            </a:r>
            <a:r>
              <a:rPr lang="pt-BR" dirty="0"/>
              <a:t>, L. G. R. &amp; Cunha, J. A. R. Plano inclinado: Um experimento </a:t>
            </a:r>
            <a:r>
              <a:rPr lang="pt-BR" dirty="0" err="1"/>
              <a:t>galileano</a:t>
            </a:r>
            <a:r>
              <a:rPr lang="pt-BR" dirty="0"/>
              <a:t> a ser realizado por alunos e professores da Educação Básica. Física na Escola, v. 14, n. 2, 2016.</a:t>
            </a:r>
          </a:p>
          <a:p>
            <a:r>
              <a:rPr lang="pt-BR" dirty="0"/>
              <a:t>Lima, L. G. O estudo do movimento retilíneo uniforme dos corpos através  da leitura de trechos da 2ª Jornada do Livro </a:t>
            </a:r>
            <a:r>
              <a:rPr lang="pt-BR" i="1" dirty="0"/>
              <a:t>Diálogo Sobre os Dois Máximos Sistemas do Mundo Ptolomaico e Copernicano, </a:t>
            </a:r>
            <a:r>
              <a:rPr lang="pt-BR" dirty="0"/>
              <a:t>de Galileu Galilei. Física na Escola, v. 13, n. 1, 2012.</a:t>
            </a:r>
          </a:p>
          <a:p>
            <a:r>
              <a:rPr lang="pt-BR" dirty="0"/>
              <a:t>Zylbersztajn</a:t>
            </a:r>
            <a:r>
              <a:rPr lang="pt-BR" i="1" dirty="0"/>
              <a:t>, A. </a:t>
            </a:r>
            <a:r>
              <a:rPr lang="pt-BR" dirty="0"/>
              <a:t>Galileu – Um cientista e várias versões. Cad. Cat. Ens. Fís., Florianópolis, 5 (Número Especial): 23-35, jun. 1988</a:t>
            </a:r>
          </a:p>
          <a:p>
            <a:endParaRPr lang="pt-BR" dirty="0"/>
          </a:p>
          <a:p>
            <a:r>
              <a:rPr lang="pt-BR" dirty="0"/>
              <a:t>Sugestão de filme</a:t>
            </a:r>
            <a:r>
              <a:rPr lang="pt-BR"/>
              <a:t>: Estrelas além do tempo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60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92306" y="689722"/>
            <a:ext cx="9601200" cy="5114925"/>
          </a:xfrm>
        </p:spPr>
        <p:txBody>
          <a:bodyPr>
            <a:normAutofit/>
          </a:bodyPr>
          <a:lstStyle/>
          <a:p>
            <a:r>
              <a:rPr lang="pt-BR" sz="2800" dirty="0"/>
              <a:t>Exemplo da História</a:t>
            </a:r>
          </a:p>
          <a:p>
            <a:pPr lvl="1"/>
            <a:r>
              <a:rPr lang="pt-BR" sz="2800" dirty="0"/>
              <a:t>Galileu</a:t>
            </a:r>
          </a:p>
          <a:p>
            <a:pPr lvl="2"/>
            <a:r>
              <a:rPr lang="pt-BR" sz="2400" dirty="0"/>
              <a:t>Neutralidade da ciência</a:t>
            </a:r>
          </a:p>
          <a:p>
            <a:pPr lvl="3"/>
            <a:r>
              <a:rPr lang="pt-BR" sz="2400" dirty="0"/>
              <a:t>Transubstanciação da matéria</a:t>
            </a:r>
          </a:p>
          <a:p>
            <a:pPr lvl="3"/>
            <a:r>
              <a:rPr lang="pt-BR" sz="2400" dirty="0"/>
              <a:t>Julgamento Final</a:t>
            </a:r>
          </a:p>
          <a:p>
            <a:pPr lvl="2"/>
            <a:r>
              <a:rPr lang="pt-BR" sz="2400" dirty="0"/>
              <a:t>Ensino de conteúdos</a:t>
            </a:r>
          </a:p>
          <a:p>
            <a:pPr lvl="3"/>
            <a:r>
              <a:rPr lang="pt-BR" sz="2400" dirty="0"/>
              <a:t>Teorema da Velocidade Média</a:t>
            </a:r>
          </a:p>
          <a:p>
            <a:pPr lvl="3"/>
            <a:r>
              <a:rPr lang="pt-BR" sz="2400" dirty="0"/>
              <a:t>Dependência quadrática do tempo no MRUV</a:t>
            </a:r>
          </a:p>
          <a:p>
            <a:pPr lvl="2"/>
            <a:r>
              <a:rPr lang="pt-BR" sz="2400" dirty="0"/>
              <a:t>Desmitificação da figura do cientista</a:t>
            </a:r>
          </a:p>
          <a:p>
            <a:pPr lvl="3"/>
            <a:r>
              <a:rPr lang="pt-BR" sz="2400" dirty="0"/>
              <a:t>Várias faces de Galileu</a:t>
            </a:r>
          </a:p>
          <a:p>
            <a:pPr lvl="1"/>
            <a:r>
              <a:rPr lang="pt-BR" sz="2800" dirty="0"/>
              <a:t>Cientistas abordados nos seminários passados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83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foi Galileu Galilei?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812675" cy="4023360"/>
          </a:xfrm>
        </p:spPr>
        <p:txBody>
          <a:bodyPr/>
          <a:lstStyle/>
          <a:p>
            <a:r>
              <a:rPr lang="pt-BR" sz="2800" dirty="0"/>
              <a:t>Para os livros didáticos?</a:t>
            </a:r>
          </a:p>
          <a:p>
            <a:r>
              <a:rPr lang="pt-BR" sz="2800" dirty="0"/>
              <a:t>Para a mídia?</a:t>
            </a:r>
          </a:p>
          <a:p>
            <a:r>
              <a:rPr lang="pt-BR" sz="2800" dirty="0"/>
              <a:t>Para os livros de divulgação científica?</a:t>
            </a:r>
          </a:p>
          <a:p>
            <a:endParaRPr lang="pt-BR" sz="2800" dirty="0"/>
          </a:p>
          <a:p>
            <a:r>
              <a:rPr lang="pt-BR" sz="2800" dirty="0"/>
              <a:t>E para vocês?</a:t>
            </a:r>
          </a:p>
          <a:p>
            <a:endParaRPr lang="pt-BR" dirty="0"/>
          </a:p>
        </p:txBody>
      </p:sp>
      <p:pic>
        <p:nvPicPr>
          <p:cNvPr id="4" name="Picture 8" descr="Galileu Galil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19" y="1845734"/>
            <a:ext cx="4738398" cy="40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9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Grandes Julgamentos da História – Galileu Galilei (</a:t>
            </a:r>
            <a:r>
              <a:rPr lang="pt-BR" dirty="0" err="1"/>
              <a:t>Massara</a:t>
            </a:r>
            <a:r>
              <a:rPr lang="pt-BR" dirty="0"/>
              <a:t>, F.)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171700"/>
            <a:ext cx="5076825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Nasceu em 15/02/1564. Morreu em 08/01/1642.</a:t>
            </a:r>
          </a:p>
          <a:p>
            <a:pPr algn="just"/>
            <a:r>
              <a:rPr lang="pt-BR" dirty="0"/>
              <a:t>Logo no início da sua adolescência, foi confiado aos Jesuítas, que ao perceberem sua genialidade intelectual, tentaram convertê-lo ao seminário.</a:t>
            </a:r>
          </a:p>
          <a:p>
            <a:pPr algn="just"/>
            <a:r>
              <a:rPr lang="pt-BR" dirty="0"/>
              <a:t>Após recusar a vida de seminarista, Galileu foi para Pisa, a mando do pai para estudar Medicina, a qual também não se interessou.</a:t>
            </a:r>
          </a:p>
          <a:p>
            <a:pPr algn="just"/>
            <a:r>
              <a:rPr lang="pt-BR" dirty="0"/>
              <a:t>Foi em 1583, aos 19 anos, que se interessou pelas oscilações de uma lâmpada. A partir daí, desenvolveu instrumentos capazes de medir pulsos e definiu a lei da isocronismo das oscilações pendulares.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53" y="2171700"/>
            <a:ext cx="229347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2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2024" y="629304"/>
            <a:ext cx="10999694" cy="266858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Aos 23 anos, após retornar de Pisa, sem o diploma, debruçou-se sobre a Matemática e a Mecânica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Com 25 anos, ganhou um cargo na Universidade de Pisa e um diploma de leitorado em Matemática.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Em 1592, movido pela necessidade financeira, muda-se para Veneza, onde consegue um emprego fixo de 6 anos como Cátedra de Matemática.</a:t>
            </a:r>
          </a:p>
        </p:txBody>
      </p:sp>
      <p:pic>
        <p:nvPicPr>
          <p:cNvPr id="1026" name="Picture 2" descr="Resultado de imagem para universidade pisa gali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6" y="3486150"/>
            <a:ext cx="5057776" cy="25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242048" y="365721"/>
            <a:ext cx="4697506" cy="570865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Em 1609 aperfeiçoa o primeiro telescópio com o qual descobre, até 1610, as montanhas da Lua, 4 satélites de Júpiter, os anéis de Saturno, as manchas solares e as fases de Vênus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Em 1610, publica “O Mensageiro das estrelas”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Em 1613, envia ao padre Castelli, uma carta sugerindo uma nova interpretação das Sagradas Escrituras</a:t>
            </a:r>
          </a:p>
          <a:p>
            <a:endParaRPr lang="pt-BR" dirty="0"/>
          </a:p>
        </p:txBody>
      </p:sp>
      <p:pic>
        <p:nvPicPr>
          <p:cNvPr id="9" name="Picture 9" descr="http://t2.gstatic.com/images?q=tbn:ANd9GcQLCEv8znYbEZ5viBBEvz7Ne5aeK_M82vclW132c0btK1fA_3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6" y="851647"/>
            <a:ext cx="3429847" cy="47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9038427" y="5843538"/>
            <a:ext cx="176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/>
              <a:t>Perspicillum</a:t>
            </a:r>
            <a:endParaRPr lang="pt-BR" sz="2400" dirty="0"/>
          </a:p>
        </p:txBody>
      </p:sp>
      <p:pic>
        <p:nvPicPr>
          <p:cNvPr id="5" name="Picture 10" descr="https://upload.wikimedia.org/wikipedia/commons/thumb/7/77/Sidereus_Nuncius_1610.Galileo.jpg/250px-Sidereus_Nuncius_1610.Galil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08" y="1531454"/>
            <a:ext cx="2132061" cy="33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0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251011" y="691964"/>
            <a:ext cx="5871883" cy="5162550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Historiadores supõem que a grã-duquesa, esposa de </a:t>
            </a:r>
            <a:r>
              <a:rPr lang="pt-BR" sz="2800" dirty="0" err="1"/>
              <a:t>Cosimo</a:t>
            </a:r>
            <a:r>
              <a:rPr lang="pt-BR" sz="2800" dirty="0"/>
              <a:t> II de </a:t>
            </a:r>
            <a:r>
              <a:rPr lang="pt-BR" sz="2800" dirty="0" err="1"/>
              <a:t>Medici</a:t>
            </a:r>
            <a:r>
              <a:rPr lang="pt-BR" sz="2800" dirty="0"/>
              <a:t>, havia replicado a carta para que o padre </a:t>
            </a:r>
            <a:r>
              <a:rPr lang="pt-BR" sz="2800" dirty="0" err="1"/>
              <a:t>Lorini</a:t>
            </a:r>
            <a:r>
              <a:rPr lang="pt-BR" sz="2800" dirty="0"/>
              <a:t> a replicasse novamente e entrasse com uma acusação de heresia contra Galileu.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Em 1616, Galileu é condenado e forçado a assinar uma declaração de que não iria publicar ideias que iriam de encontro aos ideais da Igreja Católica.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Em 1632 publica o Diálogo sobre os dois sistemas de mundo e no ano seguinte será condenado por heresia à prisão domiciliar.</a:t>
            </a:r>
          </a:p>
          <a:p>
            <a:endParaRPr lang="pt-BR" dirty="0"/>
          </a:p>
        </p:txBody>
      </p:sp>
      <p:pic>
        <p:nvPicPr>
          <p:cNvPr id="4" name="Picture 2" descr="https://upload.wikimedia.org/wikipedia/commons/thumb/c/ca/Galileos_Dialogue_Title_Page.png/300px-Galileos_Dialogue_Title_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41388"/>
            <a:ext cx="552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contribuições de Galileu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85460"/>
              </p:ext>
            </p:extLst>
          </p:nvPr>
        </p:nvGraphicFramePr>
        <p:xfrm>
          <a:off x="3457310" y="1807632"/>
          <a:ext cx="7972425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Resultado de imagem para metodo científi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2" y="2099733"/>
            <a:ext cx="3287900" cy="413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6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half" idx="4294967295"/>
          </p:nvPr>
        </p:nvSpPr>
        <p:spPr>
          <a:xfrm>
            <a:off x="509213" y="1316598"/>
            <a:ext cx="5855727" cy="4510461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O tempo, no qual um determinado espaço é percorrido por um móvel, que parte do repouso, com um movimento uniformemente acelerado é igual ao tempo, no qual aquele mesmo espaço seria percorrido, pelo mesmo móvel, com um movimento uniforme, cujo grau de velocidade seja metade do maior e último grau de velocidade alcançado no movimento uniformemente acelerado.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509214" y="494273"/>
            <a:ext cx="7352833" cy="822325"/>
          </a:xfrm>
        </p:spPr>
        <p:txBody>
          <a:bodyPr/>
          <a:lstStyle/>
          <a:p>
            <a:r>
              <a:rPr lang="pt-BR" dirty="0"/>
              <a:t>Teorema da velocidade média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2353" y="147468"/>
            <a:ext cx="1757082" cy="61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734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1571</TotalTime>
  <Words>918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2</vt:lpstr>
      <vt:lpstr>HDOfficeLightV0</vt:lpstr>
      <vt:lpstr>Retrospectiva</vt:lpstr>
      <vt:lpstr>Possíveis explorações da história da ciência nas aulas de física</vt:lpstr>
      <vt:lpstr>Apresentação do PowerPoint</vt:lpstr>
      <vt:lpstr>Quem foi Galileu Galilei?</vt:lpstr>
      <vt:lpstr>Os Grandes Julgamentos da História – Galileu Galilei (Massara, F.)</vt:lpstr>
      <vt:lpstr>Apresentação do PowerPoint</vt:lpstr>
      <vt:lpstr>Apresentação do PowerPoint</vt:lpstr>
      <vt:lpstr>Apresentação do PowerPoint</vt:lpstr>
      <vt:lpstr>Algumas contribuições de Galileu</vt:lpstr>
      <vt:lpstr>Teorema da velocidade média</vt:lpstr>
      <vt:lpstr>Apresentação do PowerPoint</vt:lpstr>
      <vt:lpstr>As facetas de Galileu (Zylbersztajn, 1988)</vt:lpstr>
      <vt:lpstr>Recapitulando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Fernandes</dc:creator>
  <cp:lastModifiedBy>cleber hernandes</cp:lastModifiedBy>
  <cp:revision>63</cp:revision>
  <cp:lastPrinted>2019-06-03T00:20:08Z</cp:lastPrinted>
  <dcterms:created xsi:type="dcterms:W3CDTF">2019-03-15T11:04:58Z</dcterms:created>
  <dcterms:modified xsi:type="dcterms:W3CDTF">2019-06-12T22:56:08Z</dcterms:modified>
</cp:coreProperties>
</file>