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FB152-E5C0-4A5A-BC23-97EFD593BC76}" type="datetimeFigureOut">
              <a:rPr lang="pt-BR" smtClean="0"/>
              <a:t>07/08/2023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C7B7E-7796-4CE5-92B0-7023DCFAB0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3994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8A6BE-FF23-4430-9611-1E64502124A1}" type="datetime1">
              <a:rPr lang="pt-BR" smtClean="0"/>
              <a:t>07/08/2023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F072-F18B-4C8B-9B0C-08C7022F95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547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B54F3-0B05-413B-806F-C08ADA009253}" type="datetime1">
              <a:rPr lang="pt-BR" smtClean="0"/>
              <a:t>07/08/2023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F072-F18B-4C8B-9B0C-08C7022F95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4601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BE78C-E1AE-434B-9976-26F19BB50460}" type="datetime1">
              <a:rPr lang="pt-BR" smtClean="0"/>
              <a:t>07/08/2023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F072-F18B-4C8B-9B0C-08C7022F95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405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97F8-CCD6-4415-8789-E0E1A85E30B8}" type="datetime1">
              <a:rPr lang="pt-BR" smtClean="0"/>
              <a:t>07/08/2023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F072-F18B-4C8B-9B0C-08C7022F95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150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68F5-CDB2-4C59-934F-9FA3A0DD6A05}" type="datetime1">
              <a:rPr lang="pt-BR" smtClean="0"/>
              <a:t>07/08/2023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F072-F18B-4C8B-9B0C-08C7022F95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1041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D40A-095A-463F-906E-59708EE7AC86}" type="datetime1">
              <a:rPr lang="pt-BR" smtClean="0"/>
              <a:t>07/08/2023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F072-F18B-4C8B-9B0C-08C7022F95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8560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EC1D-7995-4802-8301-D2ABF424418B}" type="datetime1">
              <a:rPr lang="pt-BR" smtClean="0"/>
              <a:t>07/08/2023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F072-F18B-4C8B-9B0C-08C7022F95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5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061C-761B-41D9-AD91-76A1AD1EC913}" type="datetime1">
              <a:rPr lang="pt-BR" smtClean="0"/>
              <a:t>07/08/2023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F072-F18B-4C8B-9B0C-08C7022F95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5555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0CF2-C1F6-4CE3-AEF1-00442AFBB0F7}" type="datetime1">
              <a:rPr lang="pt-BR" smtClean="0"/>
              <a:t>07/08/2023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F072-F18B-4C8B-9B0C-08C7022F95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0994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8F57-EBBB-4C63-8E69-B9AE07D2B74A}" type="datetime1">
              <a:rPr lang="pt-BR" smtClean="0"/>
              <a:t>07/08/2023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F072-F18B-4C8B-9B0C-08C7022F95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8885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CF55-2BF0-4D5D-B693-15A6B0405A7B}" type="datetime1">
              <a:rPr lang="pt-BR" smtClean="0"/>
              <a:t>07/08/2023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4F072-F18B-4C8B-9B0C-08C7022F95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180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E611C-3FAB-4048-A591-33324C83531E}" type="datetime1">
              <a:rPr lang="pt-BR" smtClean="0"/>
              <a:t>07/08/2023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4F072-F18B-4C8B-9B0C-08C7022F95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25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990600" y="2438400"/>
            <a:ext cx="7848600" cy="1828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200" b="1">
                <a:solidFill>
                  <a:schemeClr val="tx1"/>
                </a:solidFill>
                <a:cs typeface="Times New Roman" pitchFamily="18" charset="0"/>
              </a:rPr>
              <a:t>ABORDAGENS CONTEMPORÂNEAS E A PRIMEIRA DÉCADA DO SÉCULO 21: </a:t>
            </a:r>
            <a:br>
              <a:rPr lang="pt-BR" sz="3200" b="1">
                <a:solidFill>
                  <a:srgbClr val="FF99CC"/>
                </a:solidFill>
                <a:cs typeface="Times New Roman" pitchFamily="18" charset="0"/>
              </a:rPr>
            </a:br>
            <a:r>
              <a:rPr lang="pt-BR" sz="3200" b="1">
                <a:solidFill>
                  <a:schemeClr val="tx1"/>
                </a:solidFill>
                <a:cs typeface="Times New Roman" pitchFamily="18" charset="0"/>
              </a:rPr>
              <a:t>RELEVÂNCIA E ADAPTAÇÃO </a:t>
            </a:r>
            <a:br>
              <a:rPr lang="pt-BR" sz="3200" b="1">
                <a:solidFill>
                  <a:srgbClr val="FF99CC"/>
                </a:solidFill>
                <a:cs typeface="Times New Roman" pitchFamily="18" charset="0"/>
              </a:rPr>
            </a:br>
            <a:r>
              <a:rPr lang="pt-PT" sz="3200" b="1">
                <a:solidFill>
                  <a:schemeClr val="tx1"/>
                </a:solidFill>
                <a:cs typeface="Times New Roman" pitchFamily="18" charset="0"/>
              </a:rPr>
              <a:t>À REALIDADE BRASILEIRA </a:t>
            </a:r>
          </a:p>
        </p:txBody>
      </p:sp>
    </p:spTree>
    <p:extLst>
      <p:ext uri="{BB962C8B-B14F-4D97-AF65-F5344CB8AC3E}">
        <p14:creationId xmlns:p14="http://schemas.microsoft.com/office/powerpoint/2010/main" val="1228678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Abordagens Contemporâneas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085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2133600"/>
            <a:ext cx="7315200" cy="33528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PT" i="1" u="sng">
                <a:cs typeface="Courier New" pitchFamily="49" charset="0"/>
              </a:rPr>
              <a:t>Coaching</a:t>
            </a:r>
            <a:endParaRPr lang="pt-BR" i="1" u="sng">
              <a:cs typeface="Courier New" pitchFamily="49" charset="0"/>
            </a:endParaRPr>
          </a:p>
          <a:p>
            <a:pPr lvl="1" algn="just" eaLnBrk="1" hangingPunct="1">
              <a:defRPr/>
            </a:pPr>
            <a:endParaRPr lang="pt-PT" sz="2400" i="1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“processo utilizado pela liderança quando se quer melhorar o comportamento no trabalho ou perfil do  colaborador” (Caproni, 2003).</a:t>
            </a: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A idéia não é supervisionar e sim orientar.</a:t>
            </a:r>
          </a:p>
          <a:p>
            <a:pPr lvl="1" algn="just" eaLnBrk="1" hangingPunct="1">
              <a:buFont typeface="Wingdings" pitchFamily="2" charset="2"/>
              <a:buNone/>
              <a:defRPr/>
            </a:pPr>
            <a:endParaRPr lang="pt-BR" sz="2400" i="1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853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Abordagens Contemporâneas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0960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1676400"/>
            <a:ext cx="7315200" cy="4572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PT" i="1" u="sng">
                <a:cs typeface="Courier New" pitchFamily="49" charset="0"/>
              </a:rPr>
              <a:t>Coaching</a:t>
            </a:r>
            <a:endParaRPr lang="pt-BR" i="1" u="sng">
              <a:cs typeface="Courier New" pitchFamily="49" charset="0"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endParaRPr lang="pt-PT" sz="2000" i="1">
              <a:cs typeface="Courier New" pitchFamily="49" charset="0"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PT" sz="2800">
                <a:cs typeface="Courier New" pitchFamily="49" charset="0"/>
              </a:rPr>
              <a:t>Distinção</a:t>
            </a:r>
          </a:p>
          <a:p>
            <a:pPr lvl="2" algn="just" eaLnBrk="1" hangingPunct="1">
              <a:lnSpc>
                <a:spcPct val="90000"/>
              </a:lnSpc>
              <a:defRPr/>
            </a:pPr>
            <a:r>
              <a:rPr lang="pt-PT" sz="2400">
                <a:cs typeface="Courier New" pitchFamily="49" charset="0"/>
              </a:rPr>
              <a:t>Treinamento</a:t>
            </a:r>
            <a:r>
              <a:rPr lang="pt-PT" sz="2400" i="1">
                <a:cs typeface="Courier New" pitchFamily="49" charset="0"/>
              </a:rPr>
              <a:t> – à medida que habilidades e competências pessoais são levadas em consideração;</a:t>
            </a:r>
          </a:p>
          <a:p>
            <a:pPr lvl="2" algn="just" eaLnBrk="1" hangingPunct="1">
              <a:lnSpc>
                <a:spcPct val="90000"/>
              </a:lnSpc>
              <a:defRPr/>
            </a:pPr>
            <a:r>
              <a:rPr lang="pt-PT" sz="2400">
                <a:cs typeface="Courier New" pitchFamily="49" charset="0"/>
              </a:rPr>
              <a:t>Ação gerencial</a:t>
            </a:r>
            <a:r>
              <a:rPr lang="pt-PT" sz="2400" i="1">
                <a:cs typeface="Courier New" pitchFamily="49" charset="0"/>
              </a:rPr>
              <a:t> – não acontece visando ao simples direcionamento e otimização de recursos para atingir um dado objetivo; e</a:t>
            </a:r>
          </a:p>
          <a:p>
            <a:pPr lvl="2" algn="just" eaLnBrk="1" hangingPunct="1">
              <a:lnSpc>
                <a:spcPct val="90000"/>
              </a:lnSpc>
              <a:defRPr/>
            </a:pPr>
            <a:r>
              <a:rPr lang="pt-BR" sz="2400">
                <a:cs typeface="Courier New" pitchFamily="49" charset="0"/>
              </a:rPr>
              <a:t>Liderança</a:t>
            </a:r>
            <a:r>
              <a:rPr lang="pt-BR" sz="2400" i="1">
                <a:cs typeface="Courier New" pitchFamily="49" charset="0"/>
              </a:rPr>
              <a:t> – </a:t>
            </a:r>
            <a:r>
              <a:rPr lang="pt-PT" sz="2400" i="1">
                <a:cs typeface="Times New Roman" pitchFamily="18" charset="0"/>
              </a:rPr>
              <a:t>por ser algo com um propósito bem mais amplo do que apenas estimular pessoas na organização</a:t>
            </a:r>
            <a:r>
              <a:rPr lang="pt-PT" sz="2400" i="1">
                <a:cs typeface="Courier New" pitchFamily="49" charset="0"/>
              </a:rPr>
              <a:t>.</a:t>
            </a:r>
            <a:endParaRPr lang="pt-BR" sz="2400" i="1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780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Abordagens Contemporâneas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106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7315200" cy="45720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PT" i="1" u="sng">
                <a:cs typeface="Courier New" pitchFamily="49" charset="0"/>
              </a:rPr>
              <a:t>Mentoring</a:t>
            </a:r>
            <a:endParaRPr lang="pt-BR" i="1" u="sng">
              <a:cs typeface="Courier New" pitchFamily="49" charset="0"/>
            </a:endParaRPr>
          </a:p>
          <a:p>
            <a:pPr lvl="1" algn="just" eaLnBrk="1" hangingPunct="1">
              <a:defRPr/>
            </a:pPr>
            <a:endParaRPr lang="pt-PT" sz="2400" i="1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BR" sz="2800" i="1">
                <a:cs typeface="Courier New" pitchFamily="49" charset="0"/>
              </a:rPr>
              <a:t>Semelhante ao Coaching, mas a</a:t>
            </a:r>
            <a:r>
              <a:rPr lang="pt-PT" sz="2800" i="1">
                <a:cs typeface="Courier New" pitchFamily="49" charset="0"/>
              </a:rPr>
              <a:t>lém de orientar, praticar junto, ensinar, o mentor tem a função de preparar as pessoas para novos e extraordinários saltos qualitativos.</a:t>
            </a:r>
            <a:endParaRPr lang="pt-BR" sz="2800" i="1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784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Abordagens Contemporâneas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11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7315200" cy="4572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PT" i="1" u="sng">
                <a:cs typeface="Courier New" pitchFamily="49" charset="0"/>
              </a:rPr>
              <a:t>Coaching</a:t>
            </a:r>
            <a:r>
              <a:rPr lang="pt-PT" u="sng">
                <a:cs typeface="Courier New" pitchFamily="49" charset="0"/>
              </a:rPr>
              <a:t>/</a:t>
            </a:r>
            <a:r>
              <a:rPr lang="pt-PT" i="1" u="sng">
                <a:cs typeface="Courier New" pitchFamily="49" charset="0"/>
              </a:rPr>
              <a:t>Mentoring</a:t>
            </a:r>
            <a:endParaRPr lang="pt-BR" i="1" u="sng">
              <a:cs typeface="Courier New" pitchFamily="49" charset="0"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endParaRPr lang="pt-PT" sz="2400" i="1">
              <a:cs typeface="Courier New" pitchFamily="49" charset="0"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2800">
                <a:cs typeface="Courier New" pitchFamily="49" charset="0"/>
              </a:rPr>
              <a:t>Sugestões de comportamentos às pessoas  da organização envolvidas nestes movimentos (</a:t>
            </a:r>
            <a:r>
              <a:rPr lang="pt-PT" sz="2800">
                <a:cs typeface="Courier New" pitchFamily="49" charset="0"/>
              </a:rPr>
              <a:t>Klein e Napier, 2003 )</a:t>
            </a:r>
          </a:p>
          <a:p>
            <a:pPr lvl="2" algn="just" eaLnBrk="1" hangingPunct="1">
              <a:lnSpc>
                <a:spcPct val="90000"/>
              </a:lnSpc>
              <a:defRPr/>
            </a:pPr>
            <a:r>
              <a:rPr lang="pt-BR" sz="2400" i="1">
                <a:cs typeface="Courier New" pitchFamily="49" charset="0"/>
              </a:rPr>
              <a:t>Sinceridade;</a:t>
            </a:r>
          </a:p>
          <a:p>
            <a:pPr lvl="2" algn="just" eaLnBrk="1" hangingPunct="1">
              <a:lnSpc>
                <a:spcPct val="90000"/>
              </a:lnSpc>
              <a:defRPr/>
            </a:pPr>
            <a:r>
              <a:rPr lang="pt-BR" sz="2400" i="1">
                <a:cs typeface="Courier New" pitchFamily="49" charset="0"/>
              </a:rPr>
              <a:t>Propósito;</a:t>
            </a:r>
          </a:p>
          <a:p>
            <a:pPr lvl="2" algn="just" eaLnBrk="1" hangingPunct="1">
              <a:lnSpc>
                <a:spcPct val="90000"/>
              </a:lnSpc>
              <a:defRPr/>
            </a:pPr>
            <a:r>
              <a:rPr lang="pt-BR" sz="2400" i="1">
                <a:cs typeface="Courier New" pitchFamily="49" charset="0"/>
              </a:rPr>
              <a:t>Vontade;</a:t>
            </a:r>
          </a:p>
          <a:p>
            <a:pPr lvl="2" algn="just" eaLnBrk="1" hangingPunct="1">
              <a:lnSpc>
                <a:spcPct val="90000"/>
              </a:lnSpc>
              <a:defRPr/>
            </a:pPr>
            <a:r>
              <a:rPr lang="pt-BR" sz="2400" i="1">
                <a:cs typeface="Courier New" pitchFamily="49" charset="0"/>
              </a:rPr>
              <a:t>Rigor; e</a:t>
            </a:r>
          </a:p>
          <a:p>
            <a:pPr lvl="2" algn="just" eaLnBrk="1" hangingPunct="1">
              <a:lnSpc>
                <a:spcPct val="90000"/>
              </a:lnSpc>
              <a:defRPr/>
            </a:pPr>
            <a:r>
              <a:rPr lang="pt-BR" sz="2400" i="1">
                <a:cs typeface="Courier New" pitchFamily="49" charset="0"/>
              </a:rPr>
              <a:t>Riscos.</a:t>
            </a:r>
          </a:p>
        </p:txBody>
      </p:sp>
    </p:spTree>
    <p:extLst>
      <p:ext uri="{BB962C8B-B14F-4D97-AF65-F5344CB8AC3E}">
        <p14:creationId xmlns:p14="http://schemas.microsoft.com/office/powerpoint/2010/main" val="3419291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Abordagens Contemporâneas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126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7315200" cy="45720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i="1" u="sng">
                <a:cs typeface="Courier New" pitchFamily="49" charset="0"/>
              </a:rPr>
              <a:t>Empowerment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Focaliza a libertação da capacidade decisória das pessoas; e</a:t>
            </a: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Estabelece critérios que viabilizem a eficácia das metas organizacionais, via pessoas da organização.</a:t>
            </a:r>
          </a:p>
        </p:txBody>
      </p:sp>
    </p:spTree>
    <p:extLst>
      <p:ext uri="{BB962C8B-B14F-4D97-AF65-F5344CB8AC3E}">
        <p14:creationId xmlns:p14="http://schemas.microsoft.com/office/powerpoint/2010/main" val="1086370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Abordagens Contemporâneas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136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7315200" cy="45720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PT" u="sng">
                <a:cs typeface="Courier New" pitchFamily="49" charset="0"/>
              </a:rPr>
              <a:t>Gestão e Organização Horizontal (</a:t>
            </a:r>
            <a:r>
              <a:rPr lang="pt-BR" u="sng">
                <a:cs typeface="Times New Roman" pitchFamily="18" charset="0"/>
              </a:rPr>
              <a:t>Estrutura e Gestão Horizontal e em rede)</a:t>
            </a:r>
            <a:r>
              <a:rPr lang="pt-PT" u="sng">
                <a:cs typeface="Courier New" pitchFamily="49" charset="0"/>
              </a:rPr>
              <a:t> </a:t>
            </a:r>
            <a:endParaRPr lang="pt-BR" u="sng">
              <a:cs typeface="Courier New" pitchFamily="49" charset="0"/>
            </a:endParaRPr>
          </a:p>
          <a:p>
            <a:pPr lvl="1" algn="just" eaLnBrk="1" hangingPunct="1">
              <a:defRPr/>
            </a:pPr>
            <a:endParaRPr lang="pt-PT" sz="2800" i="1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Redução dos níveis hierárquicos.</a:t>
            </a:r>
          </a:p>
          <a:p>
            <a:pPr lvl="2" algn="just" eaLnBrk="1" hangingPunct="1">
              <a:defRPr/>
            </a:pPr>
            <a:r>
              <a:rPr lang="pt-PT" sz="2400" i="1">
                <a:cs typeface="Courier New" pitchFamily="49" charset="0"/>
              </a:rPr>
              <a:t>sem uma cadeia de comando visível e com exigências de competência pessoal de altíssimo grau direcionadas à coordenação, em função de seu caráter horizontal.</a:t>
            </a:r>
          </a:p>
        </p:txBody>
      </p:sp>
    </p:spTree>
    <p:extLst>
      <p:ext uri="{BB962C8B-B14F-4D97-AF65-F5344CB8AC3E}">
        <p14:creationId xmlns:p14="http://schemas.microsoft.com/office/powerpoint/2010/main" val="772720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Abordagens Contemporâneas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147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7315200" cy="45720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>
                <a:cs typeface="Courier New" pitchFamily="49" charset="0"/>
              </a:rPr>
              <a:t>Gestão pela Qualidade Total</a:t>
            </a:r>
          </a:p>
          <a:p>
            <a:pPr algn="just" eaLnBrk="1" hangingPunct="1"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Preocupação constante em encantar os clientes para conquistá-los;</a:t>
            </a: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Não ao desperdício, ao retrabalho e ao refugo; e</a:t>
            </a: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Busca o zero de defeito.</a:t>
            </a:r>
            <a:endParaRPr lang="pt-BR" sz="2800" i="1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485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Abordagens Contemporâneas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15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7315200" cy="45720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PT" u="sng">
                <a:cs typeface="Courier New" pitchFamily="49" charset="0"/>
              </a:rPr>
              <a:t>Organização, Sistemas e Métodos (OSM)</a:t>
            </a:r>
            <a:endParaRPr lang="pt-BR" u="sng">
              <a:cs typeface="Courier New" pitchFamily="49" charset="0"/>
            </a:endParaRPr>
          </a:p>
          <a:p>
            <a:pPr lvl="1" algn="just" eaLnBrk="1" hangingPunct="1">
              <a:defRPr/>
            </a:pPr>
            <a:endParaRPr lang="pt-PT" sz="1200" i="1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BR" sz="2800">
                <a:cs typeface="Courier New" pitchFamily="49" charset="0"/>
              </a:rPr>
              <a:t>Parte integrante dessa nova roupagem dos profissionais de alto nível, gerentes incluídos (gerentes de qualquer área).</a:t>
            </a:r>
            <a:endParaRPr lang="pt-BR" sz="2800" b="1">
              <a:latin typeface="Courier New" pitchFamily="49" charset="0"/>
              <a:cs typeface="Courier New" pitchFamily="49" charset="0"/>
            </a:endParaRPr>
          </a:p>
          <a:p>
            <a:pPr lvl="2" algn="just" eaLnBrk="1" hangingPunct="1">
              <a:defRPr/>
            </a:pPr>
            <a:r>
              <a:rPr lang="pt-BR" sz="2400" i="1">
                <a:cs typeface="Times New Roman" pitchFamily="18" charset="0"/>
              </a:rPr>
              <a:t>“Manuais, fluxogramas, organogramas, gráficos de toda sorte ainda são importantes, mas podem, dependendo da sua aplicação, ser pouco ou até mesmo irrelevantes para estudos organizacionais”. (Araujo, 2004).</a:t>
            </a:r>
            <a:endParaRPr lang="pt-PT" sz="2400" i="1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920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Abordagens Contemporâneas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167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7315200" cy="45720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PT" u="sng">
                <a:cs typeface="Courier New" pitchFamily="49" charset="0"/>
              </a:rPr>
              <a:t>Reengenharia</a:t>
            </a:r>
            <a:endParaRPr lang="pt-BR" u="sng">
              <a:cs typeface="Courier New" pitchFamily="49" charset="0"/>
            </a:endParaRPr>
          </a:p>
          <a:p>
            <a:pPr lvl="1" algn="just" eaLnBrk="1" hangingPunct="1">
              <a:defRPr/>
            </a:pPr>
            <a:endParaRPr lang="pt-PT" sz="2800" i="1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Propõe mudanças radicais na forma de se organizar e desenvolver o trabalho, primando sempre pelo rompimento com as estruturas tradicionais; e</a:t>
            </a: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Sua ação é imediata.</a:t>
            </a:r>
          </a:p>
        </p:txBody>
      </p:sp>
    </p:spTree>
    <p:extLst>
      <p:ext uri="{BB962C8B-B14F-4D97-AF65-F5344CB8AC3E}">
        <p14:creationId xmlns:p14="http://schemas.microsoft.com/office/powerpoint/2010/main" val="3382999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Abordagens Contemporâneas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177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7315200" cy="45720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>
                <a:cs typeface="Courier New" pitchFamily="49" charset="0"/>
              </a:rPr>
              <a:t>Terceirização (</a:t>
            </a:r>
            <a:r>
              <a:rPr lang="pt-BR" i="1" u="sng">
                <a:cs typeface="Courier New" pitchFamily="49" charset="0"/>
              </a:rPr>
              <a:t>Outsourcing</a:t>
            </a:r>
            <a:r>
              <a:rPr lang="pt-BR" u="sng">
                <a:cs typeface="Courier New" pitchFamily="49" charset="0"/>
              </a:rPr>
              <a:t>)</a:t>
            </a:r>
          </a:p>
          <a:p>
            <a:pPr lvl="1" algn="just" eaLnBrk="1" hangingPunct="1">
              <a:defRPr/>
            </a:pPr>
            <a:endParaRPr lang="pt-PT" sz="2800" i="1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BR" sz="2800" i="1">
                <a:cs typeface="Courier New" pitchFamily="49" charset="0"/>
              </a:rPr>
              <a:t>Libertar as organizações das atividades que não são fundamentais para o desenvolvimento de sua competitividade</a:t>
            </a:r>
            <a:r>
              <a:rPr lang="pt-PT" sz="2800" i="1">
                <a:cs typeface="Courier New" pitchFamily="49" charset="0"/>
              </a:rPr>
              <a:t>; e</a:t>
            </a:r>
          </a:p>
          <a:p>
            <a:pPr lvl="1" algn="just" eaLnBrk="1" hangingPunct="1">
              <a:defRPr/>
            </a:pPr>
            <a:r>
              <a:rPr lang="pt-BR" sz="2800" i="1">
                <a:cs typeface="Courier New" pitchFamily="49" charset="0"/>
              </a:rPr>
              <a:t>A delegação de atividades, entretanto, comporta planejamento, de sorte que se atinja plenamente sua finalidade.</a:t>
            </a:r>
            <a:r>
              <a:rPr lang="pt-PT" sz="2800" i="1">
                <a:cs typeface="Courier New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2855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Abordagens Contemporâneas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00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6858000" cy="42672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PT" sz="2800" i="1">
                <a:cs typeface="Courier New" pitchFamily="49" charset="0"/>
              </a:rPr>
              <a:t>Após a abordagem contingencial nenhuma teoria foi registrada, apenas movimentos de forma variada que pertencem à abordagem contemporânea.</a:t>
            </a:r>
          </a:p>
          <a:p>
            <a:pPr algn="just" eaLnBrk="1" hangingPunct="1">
              <a:defRPr/>
            </a:pPr>
            <a:endParaRPr lang="pt-PT" sz="2800" i="1">
              <a:cs typeface="Courier New" pitchFamily="49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pt-PT" sz="2800" i="1">
                <a:cs typeface="Courier New" pitchFamily="49" charset="0"/>
              </a:rPr>
              <a:t>  </a:t>
            </a:r>
            <a:r>
              <a:rPr lang="pt-PT" sz="2400" i="1">
                <a:cs typeface="Courier New" pitchFamily="49" charset="0"/>
              </a:rPr>
              <a:t>“movimentos que ultrapassam fronteiras e marcam a sua presença, através de ampla literatura que atinge a prática trazendo resultados”. (Araujo, 2004)</a:t>
            </a:r>
            <a:endParaRPr lang="pt-BR" sz="2400" i="1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1338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990600" y="3200400"/>
            <a:ext cx="7848600" cy="1828800"/>
          </a:xfrm>
        </p:spPr>
        <p:txBody>
          <a:bodyPr/>
          <a:lstStyle/>
          <a:p>
            <a:pPr eaLnBrk="1" hangingPunct="1">
              <a:defRPr/>
            </a:pPr>
            <a:r>
              <a:rPr lang="pt-PT"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rPr>
              <a:t>TÍTULO: </a:t>
            </a:r>
            <a:r>
              <a:rPr lang="pt-BR"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Aplicação das Tecnologias de</a:t>
            </a:r>
            <a:br>
              <a:rPr lang="pt-BR"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Gestão Organizacional</a:t>
            </a:r>
            <a:endParaRPr lang="pt-PT" sz="3200" b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8819" name="Rectangle 1027"/>
          <p:cNvSpPr>
            <a:spLocks noChangeArrowheads="1"/>
          </p:cNvSpPr>
          <p:nvPr/>
        </p:nvSpPr>
        <p:spPr bwMode="auto">
          <a:xfrm>
            <a:off x="1143000" y="1066800"/>
            <a:ext cx="7848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pt-PT" sz="3200" b="1"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rPr>
              <a:t>APLICAÇÃO DAS ABORDAGENS CONTEMPORÂNEAS; UMA PESQUISA</a:t>
            </a:r>
            <a:endParaRPr lang="pt-PT" sz="3200" b="1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0793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198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315200" cy="26670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>
                <a:cs typeface="Courier New" pitchFamily="49" charset="0"/>
              </a:rPr>
              <a:t>Objetivo da pesquisa</a:t>
            </a:r>
          </a:p>
          <a:p>
            <a:pPr algn="just" eaLnBrk="1" hangingPunct="1"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Identificar como os conceitos, de natureza dita teórica são utilizados na prática.</a:t>
            </a:r>
          </a:p>
        </p:txBody>
      </p:sp>
    </p:spTree>
    <p:extLst>
      <p:ext uri="{BB962C8B-B14F-4D97-AF65-F5344CB8AC3E}">
        <p14:creationId xmlns:p14="http://schemas.microsoft.com/office/powerpoint/2010/main" val="793155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208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315200" cy="3276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>
                <a:cs typeface="Courier New" pitchFamily="49" charset="0"/>
              </a:rPr>
              <a:t>Exemplo de questão</a:t>
            </a:r>
          </a:p>
          <a:p>
            <a:pPr algn="just" eaLnBrk="1" hangingPunct="1"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BR" sz="2800" i="1">
                <a:cs typeface="Times New Roman" pitchFamily="18" charset="0"/>
              </a:rPr>
              <a:t>Elaborar organogramas é uma atividade típica da técnica conhecida como    ___7__ (Coloque o número de acordo com a folha anexa).</a:t>
            </a:r>
            <a:endParaRPr lang="pt-PT" sz="2800" i="1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5882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218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1600200"/>
            <a:ext cx="7315200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sz="2800" b="1" u="sng">
                <a:cs typeface="Courier New" pitchFamily="49" charset="0"/>
              </a:rPr>
              <a:t>Folha anexada ao formulário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1600" b="1">
                <a:cs typeface="Times New Roman" pitchFamily="18" charset="0"/>
              </a:rPr>
              <a:t>1 – Aprendizagem Organizacional (</a:t>
            </a:r>
            <a:r>
              <a:rPr lang="en-US" sz="1600" b="1" i="1">
                <a:cs typeface="Times New Roman" pitchFamily="18" charset="0"/>
              </a:rPr>
              <a:t>Learning Organizations</a:t>
            </a:r>
            <a:r>
              <a:rPr lang="en-US" sz="1600" b="1">
                <a:cs typeface="Times New Roman" pitchFamily="18" charset="0"/>
              </a:rPr>
              <a:t>)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1600" b="1">
                <a:cs typeface="Times New Roman" pitchFamily="18" charset="0"/>
              </a:rPr>
              <a:t>2 – </a:t>
            </a:r>
            <a:r>
              <a:rPr lang="en-US" sz="1600" b="1" i="1">
                <a:cs typeface="Times New Roman" pitchFamily="18" charset="0"/>
              </a:rPr>
              <a:t>Balanced Scorecard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1600" b="1">
                <a:cs typeface="Times New Roman" pitchFamily="18" charset="0"/>
              </a:rPr>
              <a:t>3 – </a:t>
            </a:r>
            <a:r>
              <a:rPr lang="en-US" sz="1600" b="1" i="1">
                <a:cs typeface="Times New Roman" pitchFamily="18" charset="0"/>
              </a:rPr>
              <a:t>Benchmarking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1600" b="1">
                <a:cs typeface="Times New Roman" pitchFamily="18" charset="0"/>
              </a:rPr>
              <a:t>4 – </a:t>
            </a:r>
            <a:r>
              <a:rPr lang="en-US" sz="1600" b="1" i="1">
                <a:cs typeface="Times New Roman" pitchFamily="18" charset="0"/>
              </a:rPr>
              <a:t>Empowerment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1600" b="1">
                <a:cs typeface="Times New Roman" pitchFamily="18" charset="0"/>
              </a:rPr>
              <a:t>5 – Gestão pela Qualidade Total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1600" b="1">
                <a:cs typeface="Times New Roman" pitchFamily="18" charset="0"/>
              </a:rPr>
              <a:t>6 – Gestão e Organização Horizontal (Estrutura e Gestão Horizontal e em Rede)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1600" b="1">
                <a:cs typeface="Times New Roman" pitchFamily="18" charset="0"/>
              </a:rPr>
              <a:t>7 – Organização, Sistemas e Métodos (OSM) ou Organização e Métodos (O&amp;M)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1600" b="1">
                <a:cs typeface="Times New Roman" pitchFamily="18" charset="0"/>
              </a:rPr>
              <a:t>8 – Quarteirização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1600" b="1">
                <a:cs typeface="Times New Roman" pitchFamily="18" charset="0"/>
              </a:rPr>
              <a:t>9 – Reengenharia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1600" b="1">
                <a:cs typeface="Times New Roman" pitchFamily="18" charset="0"/>
              </a:rPr>
              <a:t>10 – Terceirização (</a:t>
            </a:r>
            <a:r>
              <a:rPr lang="pt-BR" sz="1600" b="1" i="1">
                <a:cs typeface="Times New Roman" pitchFamily="18" charset="0"/>
              </a:rPr>
              <a:t>Outsourcing</a:t>
            </a:r>
            <a:r>
              <a:rPr lang="pt-BR" sz="1600" b="1">
                <a:cs typeface="Times New Roman" pitchFamily="18" charset="0"/>
              </a:rPr>
              <a:t>)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1600" b="1">
                <a:cs typeface="Times New Roman" pitchFamily="18" charset="0"/>
              </a:rPr>
              <a:t>11 – Outra. Qual? _________________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1600" b="1">
                <a:cs typeface="Times New Roman" pitchFamily="18" charset="0"/>
              </a:rPr>
              <a:t>12 – Todas as acima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1600" b="1">
                <a:cs typeface="Times New Roman" pitchFamily="18" charset="0"/>
              </a:rPr>
              <a:t>13 – Nenhuma das acima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1600" b="1">
                <a:cs typeface="Times New Roman" pitchFamily="18" charset="0"/>
              </a:rPr>
              <a:t>14 – Não sei responder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1600" b="1"/>
          </a:p>
        </p:txBody>
      </p:sp>
    </p:spTree>
    <p:extLst>
      <p:ext uri="{BB962C8B-B14F-4D97-AF65-F5344CB8AC3E}">
        <p14:creationId xmlns:p14="http://schemas.microsoft.com/office/powerpoint/2010/main" val="37949965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229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315200" cy="3276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1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2800" i="1">
                <a:cs typeface="Times New Roman" pitchFamily="18" charset="0"/>
              </a:rPr>
              <a:t>O conjunto de normas, regulamentos e instruções da sua empresa são no seu entender originada da técnica  ____ (Coloque o número de acordo com a folha anexa).</a:t>
            </a:r>
          </a:p>
        </p:txBody>
      </p:sp>
    </p:spTree>
    <p:extLst>
      <p:ext uri="{BB962C8B-B14F-4D97-AF65-F5344CB8AC3E}">
        <p14:creationId xmlns:p14="http://schemas.microsoft.com/office/powerpoint/2010/main" val="29311549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239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315200" cy="3505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1 (resposta)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2800" i="1">
                <a:cs typeface="Times New Roman" pitchFamily="18" charset="0"/>
              </a:rPr>
              <a:t>O conjunto de normas, regulamentos e instruções da sua empresa são no seu entender originada da técnica</a:t>
            </a:r>
            <a:r>
              <a:rPr lang="pt-BR" sz="2800" b="1" i="1">
                <a:solidFill>
                  <a:srgbClr val="FFFFCC"/>
                </a:solidFill>
                <a:cs typeface="Times New Roman" pitchFamily="18" charset="0"/>
              </a:rPr>
              <a:t> Organização, Sistemas e Métodos – Gestão pela Qualidade Total. </a:t>
            </a:r>
            <a:r>
              <a:rPr lang="pt-BR" sz="2800" i="1">
                <a:cs typeface="Times New Roman" pitchFamily="18" charset="0"/>
              </a:rPr>
              <a:t>(Coloque o número de acordo com a folha anexa).</a:t>
            </a:r>
          </a:p>
        </p:txBody>
      </p:sp>
    </p:spTree>
    <p:extLst>
      <p:ext uri="{BB962C8B-B14F-4D97-AF65-F5344CB8AC3E}">
        <p14:creationId xmlns:p14="http://schemas.microsoft.com/office/powerpoint/2010/main" val="22444561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249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19200" y="2057400"/>
            <a:ext cx="7315200" cy="609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1 (resultado)</a:t>
            </a:r>
            <a:endParaRPr lang="pt-BR" u="sng">
              <a:cs typeface="Courier New" pitchFamily="49" charset="0"/>
            </a:endParaRPr>
          </a:p>
        </p:txBody>
      </p:sp>
      <p:pic>
        <p:nvPicPr>
          <p:cNvPr id="98309" name="Picture 10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514600"/>
            <a:ext cx="5562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73848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259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315200" cy="3276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2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BR" sz="2800" i="1">
                <a:cs typeface="Times New Roman" pitchFamily="18" charset="0"/>
              </a:rPr>
              <a:t>Qual a técnica recente de gestão organizacional que procura minimizar os efeitos da hierarquização? ___ (Coloque o número de acordo com a folha anexa).</a:t>
            </a:r>
            <a:endParaRPr lang="pt-BR" sz="2800" i="1"/>
          </a:p>
        </p:txBody>
      </p:sp>
    </p:spTree>
    <p:extLst>
      <p:ext uri="{BB962C8B-B14F-4D97-AF65-F5344CB8AC3E}">
        <p14:creationId xmlns:p14="http://schemas.microsoft.com/office/powerpoint/2010/main" val="39782153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270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315200" cy="34290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2 (resposta)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2800" i="1">
                <a:cs typeface="Times New Roman" pitchFamily="18" charset="0"/>
              </a:rPr>
              <a:t>Qual a técnica recente de gestão organizacional que procura minimizar os efeitos da hierarquização? </a:t>
            </a:r>
            <a:r>
              <a:rPr lang="pt-BR" sz="2800" b="1" i="1">
                <a:solidFill>
                  <a:srgbClr val="FFFFCC"/>
                </a:solidFill>
                <a:cs typeface="Times New Roman" pitchFamily="18" charset="0"/>
              </a:rPr>
              <a:t>Gestão e Organização Horizontal (Estrutura e Gestão Horizontal e em Rede)</a:t>
            </a:r>
            <a:r>
              <a:rPr lang="pt-BR" sz="2800" i="1">
                <a:cs typeface="Times New Roman" pitchFamily="18" charset="0"/>
              </a:rPr>
              <a:t>. (Coloque o número de acordo com a folha anexa).</a:t>
            </a:r>
          </a:p>
        </p:txBody>
      </p:sp>
    </p:spTree>
    <p:extLst>
      <p:ext uri="{BB962C8B-B14F-4D97-AF65-F5344CB8AC3E}">
        <p14:creationId xmlns:p14="http://schemas.microsoft.com/office/powerpoint/2010/main" val="33802275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280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19200" y="2057400"/>
            <a:ext cx="7315200" cy="609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2 (resultado)</a:t>
            </a:r>
            <a:endParaRPr lang="pt-BR" u="sng">
              <a:cs typeface="Courier New" pitchFamily="49" charset="0"/>
            </a:endParaRPr>
          </a:p>
        </p:txBody>
      </p:sp>
      <p:grpSp>
        <p:nvGrpSpPr>
          <p:cNvPr id="101381" name="Group 1028"/>
          <p:cNvGrpSpPr>
            <a:grpSpLocks/>
          </p:cNvGrpSpPr>
          <p:nvPr/>
        </p:nvGrpSpPr>
        <p:grpSpPr bwMode="auto">
          <a:xfrm>
            <a:off x="2686050" y="3841750"/>
            <a:ext cx="5043488" cy="2062163"/>
            <a:chOff x="1692" y="2536"/>
            <a:chExt cx="3177" cy="1299"/>
          </a:xfrm>
        </p:grpSpPr>
        <p:pic>
          <p:nvPicPr>
            <p:cNvPr id="101431" name="Picture 102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2" y="2536"/>
              <a:ext cx="1055" cy="1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1432" name="Picture 103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7" y="2536"/>
              <a:ext cx="1054" cy="1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1433" name="Picture 103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1" y="2536"/>
              <a:ext cx="1055" cy="1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1434" name="Picture 103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438"/>
            <a:stretch>
              <a:fillRect/>
            </a:stretch>
          </p:blipFill>
          <p:spPr bwMode="auto">
            <a:xfrm>
              <a:off x="4856" y="2536"/>
              <a:ext cx="13" cy="1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1435" name="Picture 103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6563"/>
            <a:stretch>
              <a:fillRect/>
            </a:stretch>
          </p:blipFill>
          <p:spPr bwMode="auto">
            <a:xfrm>
              <a:off x="1692" y="3590"/>
              <a:ext cx="1055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1436" name="Picture 103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6563"/>
            <a:stretch>
              <a:fillRect/>
            </a:stretch>
          </p:blipFill>
          <p:spPr bwMode="auto">
            <a:xfrm>
              <a:off x="2747" y="3590"/>
              <a:ext cx="1054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1437" name="Picture 103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6563"/>
            <a:stretch>
              <a:fillRect/>
            </a:stretch>
          </p:blipFill>
          <p:spPr bwMode="auto">
            <a:xfrm>
              <a:off x="3801" y="3590"/>
              <a:ext cx="1055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1438" name="Picture 103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438" b="76563"/>
            <a:stretch>
              <a:fillRect/>
            </a:stretch>
          </p:blipFill>
          <p:spPr bwMode="auto">
            <a:xfrm>
              <a:off x="4856" y="3590"/>
              <a:ext cx="13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1382" name="Rectangle 1037"/>
          <p:cNvSpPr>
            <a:spLocks noChangeArrowheads="1"/>
          </p:cNvSpPr>
          <p:nvPr/>
        </p:nvSpPr>
        <p:spPr bwMode="auto">
          <a:xfrm>
            <a:off x="2686050" y="3841750"/>
            <a:ext cx="5043488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1383" name="Line 1038"/>
          <p:cNvSpPr>
            <a:spLocks noChangeShapeType="1"/>
          </p:cNvSpPr>
          <p:nvPr/>
        </p:nvSpPr>
        <p:spPr bwMode="auto">
          <a:xfrm>
            <a:off x="2686050" y="5607050"/>
            <a:ext cx="50434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1384" name="Line 1039"/>
          <p:cNvSpPr>
            <a:spLocks noChangeShapeType="1"/>
          </p:cNvSpPr>
          <p:nvPr/>
        </p:nvSpPr>
        <p:spPr bwMode="auto">
          <a:xfrm>
            <a:off x="2686050" y="5311775"/>
            <a:ext cx="50434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1385" name="Line 1040"/>
          <p:cNvSpPr>
            <a:spLocks noChangeShapeType="1"/>
          </p:cNvSpPr>
          <p:nvPr/>
        </p:nvSpPr>
        <p:spPr bwMode="auto">
          <a:xfrm>
            <a:off x="2686050" y="5014913"/>
            <a:ext cx="50434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1386" name="Line 1041"/>
          <p:cNvSpPr>
            <a:spLocks noChangeShapeType="1"/>
          </p:cNvSpPr>
          <p:nvPr/>
        </p:nvSpPr>
        <p:spPr bwMode="auto">
          <a:xfrm>
            <a:off x="2686050" y="4729163"/>
            <a:ext cx="50434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1387" name="Line 1042"/>
          <p:cNvSpPr>
            <a:spLocks noChangeShapeType="1"/>
          </p:cNvSpPr>
          <p:nvPr/>
        </p:nvSpPr>
        <p:spPr bwMode="auto">
          <a:xfrm>
            <a:off x="2686050" y="4433888"/>
            <a:ext cx="50434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1388" name="Line 1043"/>
          <p:cNvSpPr>
            <a:spLocks noChangeShapeType="1"/>
          </p:cNvSpPr>
          <p:nvPr/>
        </p:nvSpPr>
        <p:spPr bwMode="auto">
          <a:xfrm>
            <a:off x="2686050" y="4137025"/>
            <a:ext cx="50434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1389" name="Line 1044"/>
          <p:cNvSpPr>
            <a:spLocks noChangeShapeType="1"/>
          </p:cNvSpPr>
          <p:nvPr/>
        </p:nvSpPr>
        <p:spPr bwMode="auto">
          <a:xfrm>
            <a:off x="2686050" y="3841750"/>
            <a:ext cx="50434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1390" name="Rectangle 1045"/>
          <p:cNvSpPr>
            <a:spLocks noChangeArrowheads="1"/>
          </p:cNvSpPr>
          <p:nvPr/>
        </p:nvSpPr>
        <p:spPr bwMode="auto">
          <a:xfrm>
            <a:off x="2686050" y="3841750"/>
            <a:ext cx="5043488" cy="2062163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1391" name="Rectangle 1046"/>
          <p:cNvSpPr>
            <a:spLocks noChangeArrowheads="1"/>
          </p:cNvSpPr>
          <p:nvPr/>
        </p:nvSpPr>
        <p:spPr bwMode="auto">
          <a:xfrm>
            <a:off x="3227388" y="5372100"/>
            <a:ext cx="723900" cy="531813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392" name="Rectangle 1047"/>
          <p:cNvSpPr>
            <a:spLocks noChangeArrowheads="1"/>
          </p:cNvSpPr>
          <p:nvPr/>
        </p:nvSpPr>
        <p:spPr bwMode="auto">
          <a:xfrm>
            <a:off x="5748338" y="5546725"/>
            <a:ext cx="725487" cy="35718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393" name="Rectangle 1048"/>
          <p:cNvSpPr>
            <a:spLocks noChangeArrowheads="1"/>
          </p:cNvSpPr>
          <p:nvPr/>
        </p:nvSpPr>
        <p:spPr bwMode="auto">
          <a:xfrm>
            <a:off x="3951288" y="4137025"/>
            <a:ext cx="714375" cy="1766888"/>
          </a:xfrm>
          <a:prstGeom prst="rect">
            <a:avLst/>
          </a:prstGeom>
          <a:solidFill>
            <a:srgbClr val="3399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394" name="Rectangle 1049"/>
          <p:cNvSpPr>
            <a:spLocks noChangeArrowheads="1"/>
          </p:cNvSpPr>
          <p:nvPr/>
        </p:nvSpPr>
        <p:spPr bwMode="auto">
          <a:xfrm>
            <a:off x="6473825" y="4729163"/>
            <a:ext cx="714375" cy="1174750"/>
          </a:xfrm>
          <a:prstGeom prst="rect">
            <a:avLst/>
          </a:prstGeom>
          <a:solidFill>
            <a:srgbClr val="3399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395" name="Line 1050"/>
          <p:cNvSpPr>
            <a:spLocks noChangeShapeType="1"/>
          </p:cNvSpPr>
          <p:nvPr/>
        </p:nvSpPr>
        <p:spPr bwMode="auto">
          <a:xfrm>
            <a:off x="2686050" y="3841750"/>
            <a:ext cx="1588" cy="20621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1396" name="Line 1051"/>
          <p:cNvSpPr>
            <a:spLocks noChangeShapeType="1"/>
          </p:cNvSpPr>
          <p:nvPr/>
        </p:nvSpPr>
        <p:spPr bwMode="auto">
          <a:xfrm>
            <a:off x="2644775" y="5903913"/>
            <a:ext cx="412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1397" name="Line 1052"/>
          <p:cNvSpPr>
            <a:spLocks noChangeShapeType="1"/>
          </p:cNvSpPr>
          <p:nvPr/>
        </p:nvSpPr>
        <p:spPr bwMode="auto">
          <a:xfrm>
            <a:off x="2644775" y="5607050"/>
            <a:ext cx="412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1398" name="Line 1053"/>
          <p:cNvSpPr>
            <a:spLocks noChangeShapeType="1"/>
          </p:cNvSpPr>
          <p:nvPr/>
        </p:nvSpPr>
        <p:spPr bwMode="auto">
          <a:xfrm>
            <a:off x="2644775" y="5311775"/>
            <a:ext cx="412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1399" name="Line 1054"/>
          <p:cNvSpPr>
            <a:spLocks noChangeShapeType="1"/>
          </p:cNvSpPr>
          <p:nvPr/>
        </p:nvSpPr>
        <p:spPr bwMode="auto">
          <a:xfrm>
            <a:off x="2644775" y="5014913"/>
            <a:ext cx="412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1400" name="Line 1055"/>
          <p:cNvSpPr>
            <a:spLocks noChangeShapeType="1"/>
          </p:cNvSpPr>
          <p:nvPr/>
        </p:nvSpPr>
        <p:spPr bwMode="auto">
          <a:xfrm>
            <a:off x="2644775" y="4729163"/>
            <a:ext cx="412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1401" name="Line 1056"/>
          <p:cNvSpPr>
            <a:spLocks noChangeShapeType="1"/>
          </p:cNvSpPr>
          <p:nvPr/>
        </p:nvSpPr>
        <p:spPr bwMode="auto">
          <a:xfrm>
            <a:off x="2644775" y="4433888"/>
            <a:ext cx="412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1402" name="Line 1057"/>
          <p:cNvSpPr>
            <a:spLocks noChangeShapeType="1"/>
          </p:cNvSpPr>
          <p:nvPr/>
        </p:nvSpPr>
        <p:spPr bwMode="auto">
          <a:xfrm>
            <a:off x="2644775" y="4137025"/>
            <a:ext cx="412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1403" name="Line 1058"/>
          <p:cNvSpPr>
            <a:spLocks noChangeShapeType="1"/>
          </p:cNvSpPr>
          <p:nvPr/>
        </p:nvSpPr>
        <p:spPr bwMode="auto">
          <a:xfrm>
            <a:off x="2644775" y="3841750"/>
            <a:ext cx="412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1404" name="Line 1059"/>
          <p:cNvSpPr>
            <a:spLocks noChangeShapeType="1"/>
          </p:cNvSpPr>
          <p:nvPr/>
        </p:nvSpPr>
        <p:spPr bwMode="auto">
          <a:xfrm>
            <a:off x="2686050" y="5903913"/>
            <a:ext cx="50434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1405" name="Line 1060"/>
          <p:cNvSpPr>
            <a:spLocks noChangeShapeType="1"/>
          </p:cNvSpPr>
          <p:nvPr/>
        </p:nvSpPr>
        <p:spPr bwMode="auto">
          <a:xfrm flipV="1">
            <a:off x="2686050" y="5903913"/>
            <a:ext cx="1588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1406" name="Line 1061"/>
          <p:cNvSpPr>
            <a:spLocks noChangeShapeType="1"/>
          </p:cNvSpPr>
          <p:nvPr/>
        </p:nvSpPr>
        <p:spPr bwMode="auto">
          <a:xfrm flipV="1">
            <a:off x="5207000" y="5903913"/>
            <a:ext cx="1588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1407" name="Line 1062"/>
          <p:cNvSpPr>
            <a:spLocks noChangeShapeType="1"/>
          </p:cNvSpPr>
          <p:nvPr/>
        </p:nvSpPr>
        <p:spPr bwMode="auto">
          <a:xfrm flipV="1">
            <a:off x="7729538" y="5903913"/>
            <a:ext cx="1587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1408" name="Rectangle 1063"/>
          <p:cNvSpPr>
            <a:spLocks noChangeArrowheads="1"/>
          </p:cNvSpPr>
          <p:nvPr/>
        </p:nvSpPr>
        <p:spPr bwMode="auto">
          <a:xfrm>
            <a:off x="4522788" y="2667000"/>
            <a:ext cx="12350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400" b="1">
                <a:solidFill>
                  <a:srgbClr val="000000"/>
                </a:solidFill>
              </a:rPr>
              <a:t>QUESTÃO Nº 2</a:t>
            </a:r>
            <a:endParaRPr lang="pt-PT"/>
          </a:p>
        </p:txBody>
      </p:sp>
      <p:sp>
        <p:nvSpPr>
          <p:cNvPr id="101409" name="Rectangle 1064"/>
          <p:cNvSpPr>
            <a:spLocks noChangeArrowheads="1"/>
          </p:cNvSpPr>
          <p:nvPr/>
        </p:nvSpPr>
        <p:spPr bwMode="auto">
          <a:xfrm>
            <a:off x="2767013" y="3044825"/>
            <a:ext cx="46736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200" b="1">
                <a:solidFill>
                  <a:srgbClr val="000000"/>
                </a:solidFill>
              </a:rPr>
              <a:t>Qual a técnica recente de gestão organizacional que procura minimizar </a:t>
            </a:r>
            <a:endParaRPr lang="pt-PT"/>
          </a:p>
        </p:txBody>
      </p:sp>
      <p:sp>
        <p:nvSpPr>
          <p:cNvPr id="101410" name="Rectangle 1065"/>
          <p:cNvSpPr>
            <a:spLocks noChangeArrowheads="1"/>
          </p:cNvSpPr>
          <p:nvPr/>
        </p:nvSpPr>
        <p:spPr bwMode="auto">
          <a:xfrm>
            <a:off x="4144963" y="3238500"/>
            <a:ext cx="188595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200" b="1">
                <a:solidFill>
                  <a:srgbClr val="000000"/>
                </a:solidFill>
              </a:rPr>
              <a:t>os efeitos da hierarquização?</a:t>
            </a:r>
            <a:endParaRPr lang="pt-PT"/>
          </a:p>
        </p:txBody>
      </p:sp>
      <p:sp>
        <p:nvSpPr>
          <p:cNvPr id="101411" name="Rectangle 1066"/>
          <p:cNvSpPr>
            <a:spLocks noChangeArrowheads="1"/>
          </p:cNvSpPr>
          <p:nvPr/>
        </p:nvSpPr>
        <p:spPr bwMode="auto">
          <a:xfrm>
            <a:off x="2667000" y="3432175"/>
            <a:ext cx="485775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200" b="1" i="1">
                <a:solidFill>
                  <a:srgbClr val="339966"/>
                </a:solidFill>
              </a:rPr>
              <a:t>Gestão e Organização Horizontal (Estrutura e Gestão Horizontal e em Rede).</a:t>
            </a:r>
            <a:endParaRPr lang="pt-PT"/>
          </a:p>
        </p:txBody>
      </p:sp>
      <p:sp>
        <p:nvSpPr>
          <p:cNvPr id="101412" name="Rectangle 1067"/>
          <p:cNvSpPr>
            <a:spLocks noChangeArrowheads="1"/>
          </p:cNvSpPr>
          <p:nvPr/>
        </p:nvSpPr>
        <p:spPr bwMode="auto">
          <a:xfrm>
            <a:off x="3502025" y="5106988"/>
            <a:ext cx="1651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300" b="1">
                <a:solidFill>
                  <a:srgbClr val="000000"/>
                </a:solidFill>
              </a:rPr>
              <a:t>18</a:t>
            </a:r>
            <a:endParaRPr lang="pt-PT"/>
          </a:p>
        </p:txBody>
      </p:sp>
      <p:sp>
        <p:nvSpPr>
          <p:cNvPr id="101413" name="Rectangle 1068"/>
          <p:cNvSpPr>
            <a:spLocks noChangeArrowheads="1"/>
          </p:cNvSpPr>
          <p:nvPr/>
        </p:nvSpPr>
        <p:spPr bwMode="auto">
          <a:xfrm>
            <a:off x="6024563" y="5280025"/>
            <a:ext cx="1651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300" b="1">
                <a:solidFill>
                  <a:srgbClr val="000000"/>
                </a:solidFill>
              </a:rPr>
              <a:t>12</a:t>
            </a:r>
            <a:endParaRPr lang="pt-PT"/>
          </a:p>
        </p:txBody>
      </p:sp>
      <p:sp>
        <p:nvSpPr>
          <p:cNvPr id="101414" name="Rectangle 1069"/>
          <p:cNvSpPr>
            <a:spLocks noChangeArrowheads="1"/>
          </p:cNvSpPr>
          <p:nvPr/>
        </p:nvSpPr>
        <p:spPr bwMode="auto">
          <a:xfrm>
            <a:off x="4125913" y="3871913"/>
            <a:ext cx="3714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300" b="1">
                <a:solidFill>
                  <a:srgbClr val="000000"/>
                </a:solidFill>
              </a:rPr>
              <a:t>60.00</a:t>
            </a:r>
            <a:endParaRPr lang="pt-PT"/>
          </a:p>
        </p:txBody>
      </p:sp>
      <p:sp>
        <p:nvSpPr>
          <p:cNvPr id="101415" name="Rectangle 1070"/>
          <p:cNvSpPr>
            <a:spLocks noChangeArrowheads="1"/>
          </p:cNvSpPr>
          <p:nvPr/>
        </p:nvSpPr>
        <p:spPr bwMode="auto">
          <a:xfrm>
            <a:off x="6646863" y="4464050"/>
            <a:ext cx="3714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300" b="1">
                <a:solidFill>
                  <a:srgbClr val="000000"/>
                </a:solidFill>
              </a:rPr>
              <a:t>40.00</a:t>
            </a:r>
            <a:endParaRPr lang="pt-PT"/>
          </a:p>
        </p:txBody>
      </p:sp>
      <p:sp>
        <p:nvSpPr>
          <p:cNvPr id="101416" name="Rectangle 1071"/>
          <p:cNvSpPr>
            <a:spLocks noChangeArrowheads="1"/>
          </p:cNvSpPr>
          <p:nvPr/>
        </p:nvSpPr>
        <p:spPr bwMode="auto">
          <a:xfrm>
            <a:off x="2511425" y="5821363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000">
                <a:solidFill>
                  <a:srgbClr val="000000"/>
                </a:solidFill>
                <a:latin typeface="Arial" charset="0"/>
              </a:rPr>
              <a:t>0</a:t>
            </a:r>
            <a:endParaRPr lang="pt-PT"/>
          </a:p>
        </p:txBody>
      </p:sp>
      <p:sp>
        <p:nvSpPr>
          <p:cNvPr id="101417" name="Rectangle 1072"/>
          <p:cNvSpPr>
            <a:spLocks noChangeArrowheads="1"/>
          </p:cNvSpPr>
          <p:nvPr/>
        </p:nvSpPr>
        <p:spPr bwMode="auto">
          <a:xfrm>
            <a:off x="2439988" y="5526088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000">
                <a:solidFill>
                  <a:srgbClr val="000000"/>
                </a:solidFill>
                <a:latin typeface="Arial" charset="0"/>
              </a:rPr>
              <a:t>10</a:t>
            </a:r>
            <a:endParaRPr lang="pt-PT"/>
          </a:p>
        </p:txBody>
      </p:sp>
      <p:sp>
        <p:nvSpPr>
          <p:cNvPr id="101418" name="Rectangle 1073"/>
          <p:cNvSpPr>
            <a:spLocks noChangeArrowheads="1"/>
          </p:cNvSpPr>
          <p:nvPr/>
        </p:nvSpPr>
        <p:spPr bwMode="auto">
          <a:xfrm>
            <a:off x="2439988" y="5229225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000">
                <a:solidFill>
                  <a:srgbClr val="000000"/>
                </a:solidFill>
                <a:latin typeface="Arial" charset="0"/>
              </a:rPr>
              <a:t>20</a:t>
            </a:r>
            <a:endParaRPr lang="pt-PT"/>
          </a:p>
        </p:txBody>
      </p:sp>
      <p:sp>
        <p:nvSpPr>
          <p:cNvPr id="101419" name="Rectangle 1074"/>
          <p:cNvSpPr>
            <a:spLocks noChangeArrowheads="1"/>
          </p:cNvSpPr>
          <p:nvPr/>
        </p:nvSpPr>
        <p:spPr bwMode="auto">
          <a:xfrm>
            <a:off x="2439988" y="4933950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000">
                <a:solidFill>
                  <a:srgbClr val="000000"/>
                </a:solidFill>
                <a:latin typeface="Arial" charset="0"/>
              </a:rPr>
              <a:t>30</a:t>
            </a:r>
            <a:endParaRPr lang="pt-PT"/>
          </a:p>
        </p:txBody>
      </p:sp>
      <p:sp>
        <p:nvSpPr>
          <p:cNvPr id="101420" name="Rectangle 1075"/>
          <p:cNvSpPr>
            <a:spLocks noChangeArrowheads="1"/>
          </p:cNvSpPr>
          <p:nvPr/>
        </p:nvSpPr>
        <p:spPr bwMode="auto">
          <a:xfrm>
            <a:off x="2439988" y="4648200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000">
                <a:solidFill>
                  <a:srgbClr val="000000"/>
                </a:solidFill>
                <a:latin typeface="Arial" charset="0"/>
              </a:rPr>
              <a:t>40</a:t>
            </a:r>
            <a:endParaRPr lang="pt-PT"/>
          </a:p>
        </p:txBody>
      </p:sp>
      <p:sp>
        <p:nvSpPr>
          <p:cNvPr id="101421" name="Rectangle 1076"/>
          <p:cNvSpPr>
            <a:spLocks noChangeArrowheads="1"/>
          </p:cNvSpPr>
          <p:nvPr/>
        </p:nvSpPr>
        <p:spPr bwMode="auto">
          <a:xfrm>
            <a:off x="2439988" y="4351338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000">
                <a:solidFill>
                  <a:srgbClr val="000000"/>
                </a:solidFill>
                <a:latin typeface="Arial" charset="0"/>
              </a:rPr>
              <a:t>50</a:t>
            </a:r>
            <a:endParaRPr lang="pt-PT"/>
          </a:p>
        </p:txBody>
      </p:sp>
      <p:sp>
        <p:nvSpPr>
          <p:cNvPr id="101422" name="Rectangle 1077"/>
          <p:cNvSpPr>
            <a:spLocks noChangeArrowheads="1"/>
          </p:cNvSpPr>
          <p:nvPr/>
        </p:nvSpPr>
        <p:spPr bwMode="auto">
          <a:xfrm>
            <a:off x="2439988" y="4056063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000">
                <a:solidFill>
                  <a:srgbClr val="000000"/>
                </a:solidFill>
                <a:latin typeface="Arial" charset="0"/>
              </a:rPr>
              <a:t>60</a:t>
            </a:r>
            <a:endParaRPr lang="pt-PT"/>
          </a:p>
        </p:txBody>
      </p:sp>
      <p:sp>
        <p:nvSpPr>
          <p:cNvPr id="101423" name="Rectangle 1078"/>
          <p:cNvSpPr>
            <a:spLocks noChangeArrowheads="1"/>
          </p:cNvSpPr>
          <p:nvPr/>
        </p:nvSpPr>
        <p:spPr bwMode="auto">
          <a:xfrm>
            <a:off x="2439988" y="3759200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000">
                <a:solidFill>
                  <a:srgbClr val="000000"/>
                </a:solidFill>
                <a:latin typeface="Arial" charset="0"/>
              </a:rPr>
              <a:t>70</a:t>
            </a:r>
            <a:endParaRPr lang="pt-PT"/>
          </a:p>
        </p:txBody>
      </p:sp>
      <p:sp>
        <p:nvSpPr>
          <p:cNvPr id="101424" name="Rectangle 1079"/>
          <p:cNvSpPr>
            <a:spLocks noChangeArrowheads="1"/>
          </p:cNvSpPr>
          <p:nvPr/>
        </p:nvSpPr>
        <p:spPr bwMode="auto">
          <a:xfrm>
            <a:off x="3706813" y="6016625"/>
            <a:ext cx="485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000">
                <a:solidFill>
                  <a:srgbClr val="000000"/>
                </a:solidFill>
                <a:latin typeface="Arial" charset="0"/>
              </a:rPr>
              <a:t>Corretas</a:t>
            </a:r>
            <a:endParaRPr lang="pt-PT"/>
          </a:p>
        </p:txBody>
      </p:sp>
      <p:sp>
        <p:nvSpPr>
          <p:cNvPr id="101425" name="Rectangle 1080"/>
          <p:cNvSpPr>
            <a:spLocks noChangeArrowheads="1"/>
          </p:cNvSpPr>
          <p:nvPr/>
        </p:nvSpPr>
        <p:spPr bwMode="auto">
          <a:xfrm>
            <a:off x="6116638" y="6016625"/>
            <a:ext cx="7239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000">
                <a:solidFill>
                  <a:srgbClr val="000000"/>
                </a:solidFill>
                <a:latin typeface="Arial" charset="0"/>
              </a:rPr>
              <a:t>Não corretas</a:t>
            </a:r>
            <a:endParaRPr lang="pt-PT"/>
          </a:p>
        </p:txBody>
      </p:sp>
      <p:sp>
        <p:nvSpPr>
          <p:cNvPr id="101426" name="Rectangle 1081"/>
          <p:cNvSpPr>
            <a:spLocks noChangeArrowheads="1"/>
          </p:cNvSpPr>
          <p:nvPr/>
        </p:nvSpPr>
        <p:spPr bwMode="auto">
          <a:xfrm>
            <a:off x="4932363" y="3943350"/>
            <a:ext cx="1470025" cy="735013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427" name="Rectangle 1082"/>
          <p:cNvSpPr>
            <a:spLocks noChangeArrowheads="1"/>
          </p:cNvSpPr>
          <p:nvPr/>
        </p:nvSpPr>
        <p:spPr bwMode="auto">
          <a:xfrm>
            <a:off x="5218113" y="4086225"/>
            <a:ext cx="101600" cy="1016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428" name="Rectangle 1083"/>
          <p:cNvSpPr>
            <a:spLocks noChangeArrowheads="1"/>
          </p:cNvSpPr>
          <p:nvPr/>
        </p:nvSpPr>
        <p:spPr bwMode="auto">
          <a:xfrm>
            <a:off x="5360988" y="4035425"/>
            <a:ext cx="7334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300">
                <a:solidFill>
                  <a:srgbClr val="000000"/>
                </a:solidFill>
              </a:rPr>
              <a:t>Freqüência</a:t>
            </a:r>
            <a:endParaRPr lang="pt-PT"/>
          </a:p>
        </p:txBody>
      </p:sp>
      <p:sp>
        <p:nvSpPr>
          <p:cNvPr id="101429" name="Rectangle 1084"/>
          <p:cNvSpPr>
            <a:spLocks noChangeArrowheads="1"/>
          </p:cNvSpPr>
          <p:nvPr/>
        </p:nvSpPr>
        <p:spPr bwMode="auto">
          <a:xfrm>
            <a:off x="5218113" y="4443413"/>
            <a:ext cx="101600" cy="101600"/>
          </a:xfrm>
          <a:prstGeom prst="rect">
            <a:avLst/>
          </a:prstGeom>
          <a:solidFill>
            <a:srgbClr val="3399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430" name="Rectangle 1085"/>
          <p:cNvSpPr>
            <a:spLocks noChangeArrowheads="1"/>
          </p:cNvSpPr>
          <p:nvPr/>
        </p:nvSpPr>
        <p:spPr bwMode="auto">
          <a:xfrm>
            <a:off x="5360988" y="4392613"/>
            <a:ext cx="85248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pt-PT" sz="1300">
                <a:solidFill>
                  <a:srgbClr val="000000"/>
                </a:solidFill>
              </a:rPr>
              <a:t>Percentagem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2688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Abordagens Contemporâneas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014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7162800" cy="42672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>
                <a:cs typeface="Courier New" pitchFamily="49" charset="0"/>
              </a:rPr>
              <a:t>Movimentos mais recentes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BR" sz="2800" i="1">
                <a:cs typeface="Courier New" pitchFamily="49" charset="0"/>
              </a:rPr>
              <a:t>Aprendizagem Organizacional (Learning Organizations);</a:t>
            </a:r>
          </a:p>
          <a:p>
            <a:pPr lvl="1" algn="just" eaLnBrk="1" hangingPunct="1">
              <a:defRPr/>
            </a:pPr>
            <a:r>
              <a:rPr lang="pt-BR" sz="2800" i="1">
                <a:cs typeface="Courier New" pitchFamily="49" charset="0"/>
              </a:rPr>
              <a:t>Balanced Scorecard;</a:t>
            </a:r>
          </a:p>
          <a:p>
            <a:pPr lvl="1" algn="just" eaLnBrk="1" hangingPunct="1">
              <a:defRPr/>
            </a:pPr>
            <a:r>
              <a:rPr lang="pt-BR" sz="2800" i="1">
                <a:cs typeface="Courier New" pitchFamily="49" charset="0"/>
              </a:rPr>
              <a:t>Benchmarking;</a:t>
            </a:r>
          </a:p>
          <a:p>
            <a:pPr lvl="1" algn="just" eaLnBrk="1" hangingPunct="1">
              <a:defRPr/>
            </a:pPr>
            <a:r>
              <a:rPr lang="pt-BR" sz="2800" i="1">
                <a:cs typeface="Courier New" pitchFamily="49" charset="0"/>
              </a:rPr>
              <a:t>Coaching/Mentoring;</a:t>
            </a:r>
          </a:p>
          <a:p>
            <a:pPr lvl="1" algn="just" eaLnBrk="1" hangingPunct="1">
              <a:defRPr/>
            </a:pPr>
            <a:r>
              <a:rPr lang="pt-BR" sz="2800" i="1">
                <a:cs typeface="Courier New" pitchFamily="49" charset="0"/>
              </a:rPr>
              <a:t>Empowerment;</a:t>
            </a:r>
          </a:p>
        </p:txBody>
      </p:sp>
    </p:spTree>
    <p:extLst>
      <p:ext uri="{BB962C8B-B14F-4D97-AF65-F5344CB8AC3E}">
        <p14:creationId xmlns:p14="http://schemas.microsoft.com/office/powerpoint/2010/main" val="3355085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290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315200" cy="3276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3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BR" sz="2800" i="1">
                <a:cs typeface="Times New Roman" pitchFamily="18" charset="0"/>
              </a:rPr>
              <a:t>Que técnica enfatizou a luta contra o desperdício, o retrabalho e o refugo? ___ (Coloque o número de acordo com a folha anexa).</a:t>
            </a:r>
            <a:endParaRPr lang="pt-BR" sz="2800" i="1"/>
          </a:p>
        </p:txBody>
      </p:sp>
    </p:spTree>
    <p:extLst>
      <p:ext uri="{BB962C8B-B14F-4D97-AF65-F5344CB8AC3E}">
        <p14:creationId xmlns:p14="http://schemas.microsoft.com/office/powerpoint/2010/main" val="12223991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300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315200" cy="3276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3 (resposta)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BR" sz="2800" i="1">
                <a:cs typeface="Times New Roman" pitchFamily="18" charset="0"/>
              </a:rPr>
              <a:t>Que técnica enfatizou a luta contra o desperdício, o retrabalho e o refugo? </a:t>
            </a:r>
            <a:r>
              <a:rPr lang="pt-BR" b="1" i="1">
                <a:solidFill>
                  <a:srgbClr val="FFFFCC"/>
                </a:solidFill>
                <a:cs typeface="Times New Roman" pitchFamily="18" charset="0"/>
              </a:rPr>
              <a:t>Gestão pela Qualidade Total</a:t>
            </a:r>
            <a:r>
              <a:rPr lang="pt-BR" sz="2800" i="1">
                <a:cs typeface="Times New Roman" pitchFamily="18" charset="0"/>
              </a:rPr>
              <a:t>. (Coloque o número de acordo com a folha anexa).</a:t>
            </a:r>
          </a:p>
        </p:txBody>
      </p:sp>
    </p:spTree>
    <p:extLst>
      <p:ext uri="{BB962C8B-B14F-4D97-AF65-F5344CB8AC3E}">
        <p14:creationId xmlns:p14="http://schemas.microsoft.com/office/powerpoint/2010/main" val="28601370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311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19200" y="2057400"/>
            <a:ext cx="7315200" cy="609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3 (resultado)</a:t>
            </a:r>
            <a:endParaRPr lang="pt-BR" u="sng">
              <a:cs typeface="Courier New" pitchFamily="49" charset="0"/>
            </a:endParaRPr>
          </a:p>
        </p:txBody>
      </p:sp>
      <p:pic>
        <p:nvPicPr>
          <p:cNvPr id="104453" name="Picture 10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67000"/>
            <a:ext cx="6553200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11228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321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315200" cy="3276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4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BR" sz="2800" i="1">
                <a:cs typeface="Times New Roman" pitchFamily="18" charset="0"/>
              </a:rPr>
              <a:t>A técnica ___ preconiza mudanças drásticas, radicais e uso contínuo da análise de processos críticos. (Coloque o número de acordo com a folha anexa).</a:t>
            </a:r>
            <a:endParaRPr lang="pt-BR" sz="2800" i="1"/>
          </a:p>
        </p:txBody>
      </p:sp>
    </p:spTree>
    <p:extLst>
      <p:ext uri="{BB962C8B-B14F-4D97-AF65-F5344CB8AC3E}">
        <p14:creationId xmlns:p14="http://schemas.microsoft.com/office/powerpoint/2010/main" val="4101020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331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315200" cy="3276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4 (resposta)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BR" sz="2800" i="1">
                <a:cs typeface="Times New Roman" pitchFamily="18" charset="0"/>
              </a:rPr>
              <a:t>A técnica </a:t>
            </a:r>
            <a:r>
              <a:rPr lang="pt-BR" sz="2800" b="1" i="1">
                <a:solidFill>
                  <a:srgbClr val="FFFFCC"/>
                </a:solidFill>
                <a:cs typeface="Times New Roman" pitchFamily="18" charset="0"/>
              </a:rPr>
              <a:t>Reengenharia</a:t>
            </a:r>
            <a:r>
              <a:rPr lang="pt-BR" sz="2800" i="1">
                <a:cs typeface="Times New Roman" pitchFamily="18" charset="0"/>
              </a:rPr>
              <a:t> preconiza mudanças drásticas, radicais e uso contínuo da análise de processos críticos. (Coloque o número de acordo com a folha anexa).</a:t>
            </a:r>
            <a:endParaRPr lang="pt-BR" sz="2400" i="1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6972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341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19200" y="2057400"/>
            <a:ext cx="7315200" cy="609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4 (resultado)</a:t>
            </a:r>
            <a:endParaRPr lang="pt-BR" u="sng">
              <a:cs typeface="Courier New" pitchFamily="49" charset="0"/>
            </a:endParaRPr>
          </a:p>
        </p:txBody>
      </p:sp>
      <p:pic>
        <p:nvPicPr>
          <p:cNvPr id="107525" name="Picture 10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590800"/>
            <a:ext cx="6781800" cy="382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20756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3520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315200" cy="3276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5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BR" sz="2800" i="1">
                <a:cs typeface="Times New Roman" pitchFamily="18" charset="0"/>
              </a:rPr>
              <a:t>Cliente interno é um termo consagrado por qual técnica? ____ (Coloque o número de acordo com a folha anexa).</a:t>
            </a:r>
            <a:endParaRPr lang="pt-BR" sz="2800" i="1"/>
          </a:p>
        </p:txBody>
      </p:sp>
    </p:spTree>
    <p:extLst>
      <p:ext uri="{BB962C8B-B14F-4D97-AF65-F5344CB8AC3E}">
        <p14:creationId xmlns:p14="http://schemas.microsoft.com/office/powerpoint/2010/main" val="23133701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362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315200" cy="3276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5 (resposta)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BR" sz="2800" i="1">
                <a:cs typeface="Times New Roman" pitchFamily="18" charset="0"/>
              </a:rPr>
              <a:t>Cliente interno é um termo consagrado por qual técnica? </a:t>
            </a:r>
            <a:r>
              <a:rPr lang="pt-BR" sz="2800" b="1" i="1">
                <a:solidFill>
                  <a:srgbClr val="FFFFCC"/>
                </a:solidFill>
                <a:cs typeface="Times New Roman" pitchFamily="18" charset="0"/>
              </a:rPr>
              <a:t>Gestão pela Qualidade Total</a:t>
            </a:r>
            <a:r>
              <a:rPr lang="pt-BR" sz="2800" i="1">
                <a:cs typeface="Times New Roman" pitchFamily="18" charset="0"/>
              </a:rPr>
              <a:t>. (Coloque o número de acordo com a folha anexa).</a:t>
            </a:r>
            <a:endParaRPr lang="pt-BR" sz="2800" i="1"/>
          </a:p>
        </p:txBody>
      </p:sp>
    </p:spTree>
    <p:extLst>
      <p:ext uri="{BB962C8B-B14F-4D97-AF65-F5344CB8AC3E}">
        <p14:creationId xmlns:p14="http://schemas.microsoft.com/office/powerpoint/2010/main" val="21367663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372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19200" y="2057400"/>
            <a:ext cx="7315200" cy="609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5 (resultado)</a:t>
            </a:r>
            <a:endParaRPr lang="pt-BR" u="sng">
              <a:cs typeface="Courier New" pitchFamily="49" charset="0"/>
            </a:endParaRPr>
          </a:p>
        </p:txBody>
      </p:sp>
      <p:pic>
        <p:nvPicPr>
          <p:cNvPr id="110597" name="Picture 10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667000"/>
            <a:ext cx="5715000" cy="350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70246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382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315200" cy="3276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6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2800" i="1">
                <a:cs typeface="Times New Roman" pitchFamily="18" charset="0"/>
              </a:rPr>
              <a:t>Ao contrário do que pensam as pessoas, a técnica ___ não tem por objetivo primordial afastar a empresa de encargos sociais e legais. (Coloque o número de acordo com a folha anexa).</a:t>
            </a:r>
            <a:endParaRPr lang="pt-BR" sz="2800" i="1"/>
          </a:p>
        </p:txBody>
      </p:sp>
    </p:spTree>
    <p:extLst>
      <p:ext uri="{BB962C8B-B14F-4D97-AF65-F5344CB8AC3E}">
        <p14:creationId xmlns:p14="http://schemas.microsoft.com/office/powerpoint/2010/main" val="2953914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Abordagens Contemporâneas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024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6858000" cy="42672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>
                <a:cs typeface="Courier New" pitchFamily="49" charset="0"/>
              </a:rPr>
              <a:t>Movimentos mais recentes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BR" sz="2800" i="1">
                <a:cs typeface="Courier New" pitchFamily="49" charset="0"/>
              </a:rPr>
              <a:t>Gestão pela Qualidade Total;</a:t>
            </a: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Gestão e Organização Horizontal;</a:t>
            </a: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Organização, Sistemas e Métodos (OSM);</a:t>
            </a: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Reengenharia; e</a:t>
            </a:r>
          </a:p>
          <a:p>
            <a:pPr lvl="1" algn="just" eaLnBrk="1" hangingPunct="1">
              <a:defRPr/>
            </a:pPr>
            <a:r>
              <a:rPr lang="pt-PT" sz="2800" i="1">
                <a:cs typeface="Courier New" pitchFamily="49" charset="0"/>
              </a:rPr>
              <a:t>Terceirização (Outsourcing).</a:t>
            </a:r>
            <a:endParaRPr lang="pt-BR" sz="2800" i="1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0682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392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315200" cy="3657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6 (resposta)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2800" i="1">
                <a:cs typeface="Times New Roman" pitchFamily="18" charset="0"/>
              </a:rPr>
              <a:t>Ao contrário do que pensam as pessoas, a técnica </a:t>
            </a:r>
            <a:r>
              <a:rPr lang="pt-BR" sz="2800" b="1" i="1">
                <a:solidFill>
                  <a:srgbClr val="FFFFCC"/>
                </a:solidFill>
                <a:cs typeface="Times New Roman" pitchFamily="18" charset="0"/>
              </a:rPr>
              <a:t>Terceirização (Outsourcing)</a:t>
            </a:r>
            <a:r>
              <a:rPr lang="pt-BR" sz="2800" i="1">
                <a:cs typeface="Times New Roman" pitchFamily="18" charset="0"/>
              </a:rPr>
              <a:t> não tem por objetivo primordial afastar a empresa de encargos sociais e legais. (Coloque o número de acordo com a folha anexa).</a:t>
            </a:r>
            <a:endParaRPr lang="pt-BR" sz="2800" i="1"/>
          </a:p>
        </p:txBody>
      </p:sp>
    </p:spTree>
    <p:extLst>
      <p:ext uri="{BB962C8B-B14F-4D97-AF65-F5344CB8AC3E}">
        <p14:creationId xmlns:p14="http://schemas.microsoft.com/office/powerpoint/2010/main" val="37633135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403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19200" y="2057400"/>
            <a:ext cx="7315200" cy="609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6 (resultado)</a:t>
            </a:r>
            <a:endParaRPr lang="pt-BR" u="sng">
              <a:cs typeface="Courier New" pitchFamily="49" charset="0"/>
            </a:endParaRPr>
          </a:p>
        </p:txBody>
      </p:sp>
      <p:pic>
        <p:nvPicPr>
          <p:cNvPr id="113669" name="Picture 10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590800"/>
            <a:ext cx="5486400" cy="381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93088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413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315200" cy="32766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7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2800" i="1">
                <a:cs typeface="Times New Roman" pitchFamily="18" charset="0"/>
              </a:rPr>
              <a:t>___ , que ainda não é reconhecida como uma técnica, ocorre quando uma empresa sente necessidade de contratar uma outra para gerir contratos advindos da terceirização. (Coloque o número de acordo com a folha anexa).</a:t>
            </a:r>
            <a:endParaRPr lang="pt-BR" sz="2800" i="1"/>
          </a:p>
        </p:txBody>
      </p:sp>
    </p:spTree>
    <p:extLst>
      <p:ext uri="{BB962C8B-B14F-4D97-AF65-F5344CB8AC3E}">
        <p14:creationId xmlns:p14="http://schemas.microsoft.com/office/powerpoint/2010/main" val="20658306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423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315200" cy="3657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7 (resposta)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2800" b="1" i="1">
                <a:solidFill>
                  <a:srgbClr val="FFFFCC"/>
                </a:solidFill>
                <a:cs typeface="Times New Roman" pitchFamily="18" charset="0"/>
              </a:rPr>
              <a:t>Quarteirização</a:t>
            </a:r>
            <a:r>
              <a:rPr lang="pt-BR" sz="2800">
                <a:cs typeface="Times New Roman" pitchFamily="18" charset="0"/>
              </a:rPr>
              <a:t>, que ainda não é reconhecida como uma técnica, ocorre quando uma empresa sente necessidade de contratar uma outra para gerir contratos advindos da terceirização. (Coloque o número de acordo com a folha anexa).</a:t>
            </a:r>
            <a:endParaRPr lang="pt-BR" sz="2800"/>
          </a:p>
        </p:txBody>
      </p:sp>
    </p:spTree>
    <p:extLst>
      <p:ext uri="{BB962C8B-B14F-4D97-AF65-F5344CB8AC3E}">
        <p14:creationId xmlns:p14="http://schemas.microsoft.com/office/powerpoint/2010/main" val="9520888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433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19200" y="2057400"/>
            <a:ext cx="7315200" cy="609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7 (resultado)</a:t>
            </a:r>
            <a:endParaRPr lang="pt-BR" u="sng">
              <a:cs typeface="Courier New" pitchFamily="49" charset="0"/>
            </a:endParaRPr>
          </a:p>
        </p:txBody>
      </p:sp>
      <p:pic>
        <p:nvPicPr>
          <p:cNvPr id="116741" name="Picture 10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90800"/>
            <a:ext cx="6781800" cy="382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62396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315200" cy="3276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8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2800" i="1">
                <a:cs typeface="Times New Roman" pitchFamily="18" charset="0"/>
              </a:rPr>
              <a:t>A filosofia da Gestão pela Qualidade Total é de uma mudança gradativa e constante, por isso não se aplicam mudanças drásticas como o(a) ___. (Coloque o número de acordo com a folha anexa).</a:t>
            </a:r>
            <a:endParaRPr lang="pt-BR" sz="2800" i="1"/>
          </a:p>
        </p:txBody>
      </p:sp>
    </p:spTree>
    <p:extLst>
      <p:ext uri="{BB962C8B-B14F-4D97-AF65-F5344CB8AC3E}">
        <p14:creationId xmlns:p14="http://schemas.microsoft.com/office/powerpoint/2010/main" val="12615259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315200" cy="3657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8 (resposta)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BR" sz="2800" i="1">
                <a:cs typeface="Times New Roman" pitchFamily="18" charset="0"/>
              </a:rPr>
              <a:t>A filosofia da Gestão pela Qualidade Total é de uma mudança gradativa e constante, por isso não se aplicam mudanças drásticas como o(a) </a:t>
            </a:r>
            <a:r>
              <a:rPr lang="pt-BR" sz="2800" b="1" i="1">
                <a:solidFill>
                  <a:srgbClr val="FFFFCC"/>
                </a:solidFill>
                <a:cs typeface="Times New Roman" pitchFamily="18" charset="0"/>
              </a:rPr>
              <a:t>Reengenharia</a:t>
            </a:r>
            <a:r>
              <a:rPr lang="pt-BR" sz="2800" i="1">
                <a:cs typeface="Times New Roman" pitchFamily="18" charset="0"/>
              </a:rPr>
              <a:t>. (Coloque o número de acordo com a folha anexa).</a:t>
            </a:r>
          </a:p>
        </p:txBody>
      </p:sp>
    </p:spTree>
    <p:extLst>
      <p:ext uri="{BB962C8B-B14F-4D97-AF65-F5344CB8AC3E}">
        <p14:creationId xmlns:p14="http://schemas.microsoft.com/office/powerpoint/2010/main" val="13179903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57400"/>
            <a:ext cx="7315200" cy="609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8 (resultado)</a:t>
            </a:r>
            <a:endParaRPr lang="pt-BR" u="sng">
              <a:cs typeface="Courier New" pitchFamily="49" charset="0"/>
            </a:endParaRPr>
          </a:p>
        </p:txBody>
      </p:sp>
      <p:pic>
        <p:nvPicPr>
          <p:cNvPr id="11981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90800"/>
            <a:ext cx="5867400" cy="383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40687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315200" cy="3276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9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2800" i="1">
                <a:cs typeface="Times New Roman" pitchFamily="18" charset="0"/>
              </a:rPr>
              <a:t>Qual técnica é centrada exclusivamente nas pessoas e devido a sua metodologia pode ser traduzida como energização? ____ (Coloque o número de acordo com a folha anexa).</a:t>
            </a:r>
            <a:endParaRPr lang="pt-BR" sz="2800" i="1"/>
          </a:p>
        </p:txBody>
      </p:sp>
    </p:spTree>
    <p:extLst>
      <p:ext uri="{BB962C8B-B14F-4D97-AF65-F5344CB8AC3E}">
        <p14:creationId xmlns:p14="http://schemas.microsoft.com/office/powerpoint/2010/main" val="20885141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315200" cy="3657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sz="3600" u="sng"/>
              <a:t>Questão n</a:t>
            </a:r>
            <a:r>
              <a:rPr lang="pt-BR" sz="3600" u="sng" baseline="30000"/>
              <a:t>o</a:t>
            </a:r>
            <a:r>
              <a:rPr lang="pt-BR" sz="3600" u="sng"/>
              <a:t> 9 (resposta)</a:t>
            </a:r>
            <a:endParaRPr lang="pt-BR" sz="3600" u="sng">
              <a:cs typeface="Courier New" pitchFamily="49" charset="0"/>
            </a:endParaRPr>
          </a:p>
          <a:p>
            <a:pPr algn="just" eaLnBrk="1" hangingPunct="1">
              <a:defRPr/>
            </a:pPr>
            <a:endParaRPr lang="pt-BR" sz="2800" u="sng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BR" sz="2800" i="1">
                <a:cs typeface="Times New Roman" pitchFamily="18" charset="0"/>
              </a:rPr>
              <a:t>Qual técnica é centrada exclusivamente nas pessoas e devido a sua metodologia pode ser traduzida como energização? </a:t>
            </a:r>
            <a:r>
              <a:rPr lang="pt-BR" sz="2800" b="1" i="1">
                <a:solidFill>
                  <a:srgbClr val="FFFFCC"/>
                </a:solidFill>
                <a:cs typeface="Times New Roman" pitchFamily="18" charset="0"/>
              </a:rPr>
              <a:t>Empowerment</a:t>
            </a:r>
            <a:r>
              <a:rPr lang="pt-BR" sz="2800" i="1">
                <a:cs typeface="Times New Roman" pitchFamily="18" charset="0"/>
              </a:rPr>
              <a:t>. (Coloque o número de acordo com a folha anexa).</a:t>
            </a:r>
            <a:endParaRPr lang="pt-BR" sz="2800" i="1"/>
          </a:p>
        </p:txBody>
      </p:sp>
    </p:spTree>
    <p:extLst>
      <p:ext uri="{BB962C8B-B14F-4D97-AF65-F5344CB8AC3E}">
        <p14:creationId xmlns:p14="http://schemas.microsoft.com/office/powerpoint/2010/main" val="2525499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Abordagens Contemporâneas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034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7315200" cy="45720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>
                <a:cs typeface="Courier New" pitchFamily="49" charset="0"/>
              </a:rPr>
              <a:t>Aprendizagem Organizacional (</a:t>
            </a:r>
            <a:r>
              <a:rPr lang="pt-BR" i="1" u="sng">
                <a:cs typeface="Courier New" pitchFamily="49" charset="0"/>
              </a:rPr>
              <a:t>Learning Organizations</a:t>
            </a:r>
            <a:r>
              <a:rPr lang="pt-BR" u="sng">
                <a:cs typeface="Courier New" pitchFamily="49" charset="0"/>
              </a:rPr>
              <a:t>)</a:t>
            </a:r>
          </a:p>
          <a:p>
            <a:pPr lvl="1" algn="just" eaLnBrk="1" hangingPunct="1">
              <a:defRPr/>
            </a:pPr>
            <a:endParaRPr lang="pt-PT" sz="2800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PT" sz="2800">
                <a:cs typeface="Courier New" pitchFamily="49" charset="0"/>
              </a:rPr>
              <a:t>Objetivo</a:t>
            </a:r>
          </a:p>
          <a:p>
            <a:pPr lvl="2" algn="just" eaLnBrk="1" hangingPunct="1">
              <a:defRPr/>
            </a:pPr>
            <a:r>
              <a:rPr lang="pt-PT" sz="2400" i="1">
                <a:cs typeface="Courier New" pitchFamily="49" charset="0"/>
              </a:rPr>
              <a:t>aperfeiçoamento da mentalidade contínua voltada para a transformação.</a:t>
            </a:r>
            <a:r>
              <a:rPr lang="pt-PT">
                <a:cs typeface="Courier New" pitchFamily="49" charset="0"/>
              </a:rPr>
              <a:t> </a:t>
            </a:r>
            <a:endParaRPr lang="pt-BR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06605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57400"/>
            <a:ext cx="7315200" cy="609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9 (resultado)</a:t>
            </a:r>
            <a:endParaRPr lang="pt-BR" u="sng">
              <a:cs typeface="Courier New" pitchFamily="49" charset="0"/>
            </a:endParaRPr>
          </a:p>
        </p:txBody>
      </p:sp>
      <p:pic>
        <p:nvPicPr>
          <p:cNvPr id="12288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743200"/>
            <a:ext cx="6096000" cy="344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17488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315200" cy="3276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10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2800" i="1">
                <a:cs typeface="Times New Roman" pitchFamily="18" charset="0"/>
              </a:rPr>
              <a:t>Que técnica sugere uma maior tolerância para erros, maior autoridade e responsabilidade às pessoas da organização? ____. (Coloque o número de acordo com a folha anexa).</a:t>
            </a:r>
            <a:endParaRPr lang="pt-BR" sz="2800" i="1"/>
          </a:p>
        </p:txBody>
      </p:sp>
    </p:spTree>
    <p:extLst>
      <p:ext uri="{BB962C8B-B14F-4D97-AF65-F5344CB8AC3E}">
        <p14:creationId xmlns:p14="http://schemas.microsoft.com/office/powerpoint/2010/main" val="166247211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315200" cy="3657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10 (resposta)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BR" sz="2800" i="1">
                <a:cs typeface="Times New Roman" pitchFamily="18" charset="0"/>
              </a:rPr>
              <a:t>Que técnica sugere uma maior tolerância para erros, maior autoridade e responsabilidade às pessoas da organização? </a:t>
            </a:r>
            <a:r>
              <a:rPr lang="pt-BR" sz="2800" b="1" i="1">
                <a:solidFill>
                  <a:srgbClr val="FFFFCC"/>
                </a:solidFill>
                <a:cs typeface="Times New Roman" pitchFamily="18" charset="0"/>
              </a:rPr>
              <a:t>Empowerment</a:t>
            </a:r>
            <a:r>
              <a:rPr lang="pt-BR" sz="2800" i="1">
                <a:cs typeface="Times New Roman" pitchFamily="18" charset="0"/>
              </a:rPr>
              <a:t>. (Coloque o número de acordo com a folha anexa).</a:t>
            </a:r>
          </a:p>
        </p:txBody>
      </p:sp>
    </p:spTree>
    <p:extLst>
      <p:ext uri="{BB962C8B-B14F-4D97-AF65-F5344CB8AC3E}">
        <p14:creationId xmlns:p14="http://schemas.microsoft.com/office/powerpoint/2010/main" val="23585622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57400"/>
            <a:ext cx="7315200" cy="609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10 (resultado)</a:t>
            </a:r>
            <a:endParaRPr lang="pt-BR" u="sng">
              <a:cs typeface="Courier New" pitchFamily="49" charset="0"/>
            </a:endParaRPr>
          </a:p>
        </p:txBody>
      </p:sp>
      <p:pic>
        <p:nvPicPr>
          <p:cNvPr id="12595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0"/>
            <a:ext cx="6172200" cy="348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62122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315200" cy="3276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11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BR" sz="2800" i="1">
                <a:cs typeface="Times New Roman" pitchFamily="18" charset="0"/>
              </a:rPr>
              <a:t>Você acha que alguma técnica trouxe contribuição à idealização da realidade brasileira. (em meio a conversa.) ___</a:t>
            </a:r>
            <a:r>
              <a:rPr lang="pt-BR" sz="2800" i="1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370296986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315200" cy="39624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11 (resultado)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defRPr/>
            </a:pPr>
            <a:endParaRPr lang="pt-BR" sz="2800" u="sng">
              <a:cs typeface="Courier New" pitchFamily="49" charset="0"/>
            </a:endParaRPr>
          </a:p>
          <a:p>
            <a:pPr lvl="1" eaLnBrk="1" hangingPunct="1">
              <a:defRPr/>
            </a:pPr>
            <a:r>
              <a:rPr lang="pt-BR" sz="2800"/>
              <a:t>GQT</a:t>
            </a:r>
          </a:p>
          <a:p>
            <a:pPr lvl="2" eaLnBrk="1" hangingPunct="1">
              <a:defRPr/>
            </a:pPr>
            <a:r>
              <a:rPr lang="pt-BR" sz="2400" i="1"/>
              <a:t>tecnologia que trouxe disposição e ânimo aos executivos para tentar novos caminhos. (número expressivo)</a:t>
            </a:r>
          </a:p>
          <a:p>
            <a:pPr lvl="2" eaLnBrk="1" hangingPunct="1">
              <a:defRPr/>
            </a:pPr>
            <a:r>
              <a:rPr lang="pt-BR" sz="2400" i="1"/>
              <a:t>Interessante, mas traz poucos resultados para a empresa. (número pequeno)</a:t>
            </a:r>
          </a:p>
        </p:txBody>
      </p:sp>
    </p:spTree>
    <p:extLst>
      <p:ext uri="{BB962C8B-B14F-4D97-AF65-F5344CB8AC3E}">
        <p14:creationId xmlns:p14="http://schemas.microsoft.com/office/powerpoint/2010/main" val="142430931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133600"/>
            <a:ext cx="7315200" cy="3962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11 (resultado)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pt-BR" sz="2800" u="sng"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800"/>
              <a:t>Terceirização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400" i="1"/>
              <a:t>Arrependimento em muitos casos.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400" i="1"/>
              <a:t>Dificuldade em definir o que deve ser terceirizado.  Ex: Atendimento ao consumidor.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800"/>
              <a:t>Organização, Sistemas e Métodos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400" i="1"/>
              <a:t>Permanece presente em muitas empresas, como função e raramente como unidade.</a:t>
            </a:r>
          </a:p>
        </p:txBody>
      </p:sp>
    </p:spTree>
    <p:extLst>
      <p:ext uri="{BB962C8B-B14F-4D97-AF65-F5344CB8AC3E}">
        <p14:creationId xmlns:p14="http://schemas.microsoft.com/office/powerpoint/2010/main" val="29157331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7467600" cy="4419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11 (resultado)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pt-BR" sz="1000" u="sng"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800"/>
              <a:t>Reengenharia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400" i="1"/>
              <a:t>Fama: abordagem de cortes em massa.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400" i="1"/>
              <a:t>Entendimento equivocado apesar da boa “votação”.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800" i="1"/>
              <a:t>Empowerment</a:t>
            </a:r>
            <a:r>
              <a:rPr lang="pt-BR" sz="2800"/>
              <a:t> e Gestão e Organização horizontal (Estrutura e Gestão Horizontal e em Rede)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400"/>
              <a:t>Conquistaram um pequeno grupo de entrevistados.</a:t>
            </a:r>
          </a:p>
        </p:txBody>
      </p:sp>
    </p:spTree>
    <p:extLst>
      <p:ext uri="{BB962C8B-B14F-4D97-AF65-F5344CB8AC3E}">
        <p14:creationId xmlns:p14="http://schemas.microsoft.com/office/powerpoint/2010/main" val="351482909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315200" cy="3505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12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2800" i="1">
                <a:cs typeface="Times New Roman" pitchFamily="18" charset="0"/>
              </a:rPr>
              <a:t>___ é uma técnica que contempla processos contínuos de investigação por uma empresa não-líder, com o propósito de alcançar a excelência do produto/serviço do(a) líder do mercado. (Coloque o número de acordo com a folha anexa).</a:t>
            </a:r>
            <a:endParaRPr lang="pt-BR" sz="2800" i="1"/>
          </a:p>
        </p:txBody>
      </p:sp>
    </p:spTree>
    <p:extLst>
      <p:ext uri="{BB962C8B-B14F-4D97-AF65-F5344CB8AC3E}">
        <p14:creationId xmlns:p14="http://schemas.microsoft.com/office/powerpoint/2010/main" val="40349575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438400"/>
            <a:ext cx="7315200" cy="3886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12 (resposta)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2800" b="1" i="1">
                <a:solidFill>
                  <a:srgbClr val="FFFFCC"/>
                </a:solidFill>
                <a:cs typeface="Times New Roman" pitchFamily="18" charset="0"/>
              </a:rPr>
              <a:t>Benchmarking</a:t>
            </a:r>
            <a:r>
              <a:rPr lang="pt-BR" sz="2800" i="1">
                <a:cs typeface="Times New Roman" pitchFamily="18" charset="0"/>
              </a:rPr>
              <a:t> é uma técnica que contempla processos contínuos de investigação por uma empresa não-líder, com o propósito de alcançar a excelência do produto/serviço do(a) líder do mercado. (Coloque o número de acordo com a folha anexa).</a:t>
            </a:r>
          </a:p>
        </p:txBody>
      </p:sp>
    </p:spTree>
    <p:extLst>
      <p:ext uri="{BB962C8B-B14F-4D97-AF65-F5344CB8AC3E}">
        <p14:creationId xmlns:p14="http://schemas.microsoft.com/office/powerpoint/2010/main" val="125894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Abordagens Contemporâneas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044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7315200" cy="45720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>
                <a:cs typeface="Courier New" pitchFamily="49" charset="0"/>
              </a:rPr>
              <a:t>Aprendizagem Organizacional (</a:t>
            </a:r>
            <a:r>
              <a:rPr lang="pt-BR" i="1" u="sng">
                <a:cs typeface="Courier New" pitchFamily="49" charset="0"/>
              </a:rPr>
              <a:t>Learning Organizations</a:t>
            </a:r>
            <a:r>
              <a:rPr lang="pt-BR" u="sng">
                <a:cs typeface="Courier New" pitchFamily="49" charset="0"/>
              </a:rPr>
              <a:t>)</a:t>
            </a:r>
          </a:p>
          <a:p>
            <a:pPr algn="just" eaLnBrk="1" hangingPunct="1">
              <a:defRPr/>
            </a:pPr>
            <a:endParaRPr lang="pt-BR" sz="2800" u="sng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BR" sz="2800">
                <a:cs typeface="Courier New" pitchFamily="49" charset="0"/>
              </a:rPr>
              <a:t>Elementos cruciais</a:t>
            </a:r>
          </a:p>
          <a:p>
            <a:pPr lvl="2" algn="just" eaLnBrk="1" hangingPunct="1">
              <a:defRPr/>
            </a:pPr>
            <a:r>
              <a:rPr lang="pt-PT" sz="2400" i="1">
                <a:cs typeface="Courier New" pitchFamily="49" charset="0"/>
              </a:rPr>
              <a:t>o ser humano;</a:t>
            </a:r>
          </a:p>
          <a:p>
            <a:pPr lvl="2" algn="just" eaLnBrk="1" hangingPunct="1">
              <a:defRPr/>
            </a:pPr>
            <a:r>
              <a:rPr lang="pt-PT" sz="2400" i="1">
                <a:cs typeface="Courier New" pitchFamily="49" charset="0"/>
              </a:rPr>
              <a:t>novos métodos de assimilação do conhecimento;</a:t>
            </a:r>
          </a:p>
          <a:p>
            <a:pPr lvl="2" algn="just" eaLnBrk="1" hangingPunct="1">
              <a:defRPr/>
            </a:pPr>
            <a:r>
              <a:rPr lang="pt-PT" sz="2400" i="1">
                <a:cs typeface="Courier New" pitchFamily="49" charset="0"/>
              </a:rPr>
              <a:t>visão sistêmica; e</a:t>
            </a:r>
          </a:p>
          <a:p>
            <a:pPr lvl="2" algn="just" eaLnBrk="1" hangingPunct="1">
              <a:defRPr/>
            </a:pPr>
            <a:r>
              <a:rPr lang="pt-PT" sz="2400" i="1">
                <a:cs typeface="Courier New" pitchFamily="49" charset="0"/>
              </a:rPr>
              <a:t>a partilha do conhecimento.</a:t>
            </a:r>
            <a:r>
              <a:rPr lang="pt-PT" sz="2400">
                <a:cs typeface="Courier New" pitchFamily="49" charset="0"/>
              </a:rPr>
              <a:t> </a:t>
            </a:r>
            <a:endParaRPr lang="pt-BR" sz="240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65842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57400"/>
            <a:ext cx="7315200" cy="609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12 (resultado)</a:t>
            </a:r>
            <a:endParaRPr lang="pt-BR" u="sng">
              <a:cs typeface="Courier New" pitchFamily="49" charset="0"/>
            </a:endParaRPr>
          </a:p>
        </p:txBody>
      </p:sp>
      <p:pic>
        <p:nvPicPr>
          <p:cNvPr id="13312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743200"/>
            <a:ext cx="6477000" cy="365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702143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315200" cy="3657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13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2800" i="1">
                <a:cs typeface="Times New Roman" pitchFamily="18" charset="0"/>
              </a:rPr>
              <a:t>Qual técnica tem como elementos cruciais: o ser humano; novos métodos de assimilação do conhecimento; visão sistêmica; e a partilha do conhecimento? ____ (Coloque o número de acordo com a folha anexa).</a:t>
            </a:r>
            <a:endParaRPr lang="pt-BR" sz="2800" i="1"/>
          </a:p>
        </p:txBody>
      </p:sp>
    </p:spTree>
    <p:extLst>
      <p:ext uri="{BB962C8B-B14F-4D97-AF65-F5344CB8AC3E}">
        <p14:creationId xmlns:p14="http://schemas.microsoft.com/office/powerpoint/2010/main" val="16634291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438400"/>
            <a:ext cx="7315200" cy="38100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13 (resposta)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2800" i="1">
                <a:cs typeface="Times New Roman" pitchFamily="18" charset="0"/>
              </a:rPr>
              <a:t>Qual técnica tem como elementos cruciais: o ser humano; novos métodos de assimilação do conhecimento; visão sistêmica; e a partilha do conhecimento? </a:t>
            </a:r>
            <a:r>
              <a:rPr lang="pt-BR" sz="2800" b="1" i="1">
                <a:solidFill>
                  <a:srgbClr val="FFFFCC"/>
                </a:solidFill>
                <a:cs typeface="Times New Roman" pitchFamily="18" charset="0"/>
              </a:rPr>
              <a:t>Aprendizagem Organizacional (Learning Organizations)</a:t>
            </a:r>
            <a:r>
              <a:rPr lang="pt-BR" sz="2800" i="1">
                <a:cs typeface="Times New Roman" pitchFamily="18" charset="0"/>
              </a:rPr>
              <a:t>. (Coloque o número de acordo com a folha anexa).</a:t>
            </a:r>
          </a:p>
        </p:txBody>
      </p:sp>
    </p:spTree>
    <p:extLst>
      <p:ext uri="{BB962C8B-B14F-4D97-AF65-F5344CB8AC3E}">
        <p14:creationId xmlns:p14="http://schemas.microsoft.com/office/powerpoint/2010/main" val="271269898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57400"/>
            <a:ext cx="7315200" cy="609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13 (resultado)</a:t>
            </a:r>
            <a:endParaRPr lang="pt-BR" u="sng">
              <a:cs typeface="Courier New" pitchFamily="49" charset="0"/>
            </a:endParaRPr>
          </a:p>
        </p:txBody>
      </p:sp>
      <p:pic>
        <p:nvPicPr>
          <p:cNvPr id="13619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19400"/>
            <a:ext cx="5943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593365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315200" cy="3657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14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BR" sz="2800" i="1">
                <a:cs typeface="Times New Roman" pitchFamily="18" charset="0"/>
              </a:rPr>
              <a:t>Que técnica tem por objetivo subsidiar a área financeira das organizações e, principalmente, o setor contábil? ___ (Coloque o número de acordo com a folha anexa).</a:t>
            </a:r>
            <a:endParaRPr lang="pt-BR" sz="2800" i="1"/>
          </a:p>
        </p:txBody>
      </p:sp>
    </p:spTree>
    <p:extLst>
      <p:ext uri="{BB962C8B-B14F-4D97-AF65-F5344CB8AC3E}">
        <p14:creationId xmlns:p14="http://schemas.microsoft.com/office/powerpoint/2010/main" val="72244801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438400"/>
            <a:ext cx="7315200" cy="38100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14 (resposta)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BR" sz="2800" i="1">
                <a:cs typeface="Times New Roman" pitchFamily="18" charset="0"/>
              </a:rPr>
              <a:t>Que técnica tem por objetivo subsidiar a área financeira das organizações e, principalmente, o setor contábil? </a:t>
            </a:r>
            <a:r>
              <a:rPr lang="pt-BR" sz="2800" b="1" i="1">
                <a:solidFill>
                  <a:srgbClr val="FFFFCC"/>
                </a:solidFill>
                <a:cs typeface="Times New Roman" pitchFamily="18" charset="0"/>
              </a:rPr>
              <a:t>Balanced Scorecard – Nenhuma das acima</a:t>
            </a:r>
            <a:r>
              <a:rPr lang="pt-BR" sz="2800" i="1">
                <a:cs typeface="Times New Roman" pitchFamily="18" charset="0"/>
              </a:rPr>
              <a:t>. (Coloque o número de acordo com a folha anexa).</a:t>
            </a:r>
          </a:p>
        </p:txBody>
      </p:sp>
    </p:spTree>
    <p:extLst>
      <p:ext uri="{BB962C8B-B14F-4D97-AF65-F5344CB8AC3E}">
        <p14:creationId xmlns:p14="http://schemas.microsoft.com/office/powerpoint/2010/main" val="359558505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57400"/>
            <a:ext cx="7315200" cy="609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14 (resultado)</a:t>
            </a:r>
            <a:endParaRPr lang="pt-BR" u="sng">
              <a:cs typeface="Courier New" pitchFamily="49" charset="0"/>
            </a:endParaRPr>
          </a:p>
        </p:txBody>
      </p:sp>
      <p:pic>
        <p:nvPicPr>
          <p:cNvPr id="13926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43200"/>
            <a:ext cx="6248400" cy="351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604166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315200" cy="3657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15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BR" sz="2800" i="1">
                <a:cs typeface="Times New Roman" pitchFamily="18" charset="0"/>
              </a:rPr>
              <a:t>Espinha-de-peixe é uma representação gráfica importante derivada da técnica ___. (Coloque o número de acordo com a folha anexa).</a:t>
            </a:r>
            <a:endParaRPr lang="pt-BR" sz="2800" i="1"/>
          </a:p>
        </p:txBody>
      </p:sp>
    </p:spTree>
    <p:extLst>
      <p:ext uri="{BB962C8B-B14F-4D97-AF65-F5344CB8AC3E}">
        <p14:creationId xmlns:p14="http://schemas.microsoft.com/office/powerpoint/2010/main" val="161012194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438400"/>
            <a:ext cx="7315200" cy="38100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15 (resposta)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BR" sz="2800" i="1">
                <a:cs typeface="Times New Roman" pitchFamily="18" charset="0"/>
              </a:rPr>
              <a:t>Espinha-de-peixe é uma representação gráfica importante derivada da técnica </a:t>
            </a:r>
            <a:r>
              <a:rPr lang="pt-BR" sz="2800" b="1" i="1">
                <a:solidFill>
                  <a:srgbClr val="FFFFCC"/>
                </a:solidFill>
                <a:cs typeface="Times New Roman" pitchFamily="18" charset="0"/>
              </a:rPr>
              <a:t>Gestão pela Qualidade Total</a:t>
            </a:r>
            <a:r>
              <a:rPr lang="pt-BR" sz="2800" i="1">
                <a:cs typeface="Times New Roman" pitchFamily="18" charset="0"/>
              </a:rPr>
              <a:t>. (Coloque o número de acordo com a folha anexa).</a:t>
            </a:r>
            <a:endParaRPr lang="pt-BR" sz="2800" i="1"/>
          </a:p>
        </p:txBody>
      </p:sp>
    </p:spTree>
    <p:extLst>
      <p:ext uri="{BB962C8B-B14F-4D97-AF65-F5344CB8AC3E}">
        <p14:creationId xmlns:p14="http://schemas.microsoft.com/office/powerpoint/2010/main" val="216544571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57400"/>
            <a:ext cx="7315200" cy="609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15 (resultado)</a:t>
            </a:r>
            <a:endParaRPr lang="pt-BR" u="sng">
              <a:cs typeface="Courier New" pitchFamily="49" charset="0"/>
            </a:endParaRPr>
          </a:p>
        </p:txBody>
      </p:sp>
      <p:pic>
        <p:nvPicPr>
          <p:cNvPr id="142341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19400"/>
            <a:ext cx="6324600" cy="356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7703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Abordagens Contemporâneas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055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7315200" cy="45720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i="1" u="sng">
                <a:cs typeface="Courier New" pitchFamily="49" charset="0"/>
              </a:rPr>
              <a:t>Balanced</a:t>
            </a:r>
            <a:r>
              <a:rPr lang="pt-BR" u="sng">
                <a:cs typeface="Courier New" pitchFamily="49" charset="0"/>
              </a:rPr>
              <a:t> </a:t>
            </a:r>
            <a:r>
              <a:rPr lang="pt-BR" i="1" u="sng">
                <a:cs typeface="Courier New" pitchFamily="49" charset="0"/>
              </a:rPr>
              <a:t>Scorecard</a:t>
            </a:r>
          </a:p>
          <a:p>
            <a:pPr lvl="1" algn="just" eaLnBrk="1" hangingPunct="1">
              <a:defRPr/>
            </a:pPr>
            <a:r>
              <a:rPr lang="pt-BR" sz="2800">
                <a:cs typeface="Courier New" pitchFamily="49" charset="0"/>
              </a:rPr>
              <a:t>Perspectivas</a:t>
            </a:r>
          </a:p>
          <a:p>
            <a:pPr lvl="2" algn="just" eaLnBrk="1" hangingPunct="1">
              <a:defRPr/>
            </a:pPr>
            <a:r>
              <a:rPr lang="pt-PT" sz="2400" i="1">
                <a:cs typeface="Courier New" pitchFamily="49" charset="0"/>
              </a:rPr>
              <a:t>financeiras;</a:t>
            </a:r>
          </a:p>
          <a:p>
            <a:pPr lvl="2" algn="just" eaLnBrk="1" hangingPunct="1">
              <a:defRPr/>
            </a:pPr>
            <a:r>
              <a:rPr lang="pt-PT" sz="2400" i="1">
                <a:cs typeface="Courier New" pitchFamily="49" charset="0"/>
              </a:rPr>
              <a:t>do cliente;</a:t>
            </a:r>
          </a:p>
          <a:p>
            <a:pPr lvl="2" algn="just" eaLnBrk="1" hangingPunct="1">
              <a:defRPr/>
            </a:pPr>
            <a:r>
              <a:rPr lang="pt-PT" sz="2400" i="1">
                <a:cs typeface="Courier New" pitchFamily="49" charset="0"/>
              </a:rPr>
              <a:t>dos processos; e</a:t>
            </a:r>
          </a:p>
          <a:p>
            <a:pPr lvl="2" algn="just" eaLnBrk="1" hangingPunct="1">
              <a:defRPr/>
            </a:pPr>
            <a:r>
              <a:rPr lang="pt-PT" sz="2400" i="1">
                <a:cs typeface="Courier New" pitchFamily="49" charset="0"/>
              </a:rPr>
              <a:t>do aprendizado e crescimento.</a:t>
            </a:r>
          </a:p>
          <a:p>
            <a:pPr lvl="1" algn="just" eaLnBrk="1" hangingPunct="1">
              <a:defRPr/>
            </a:pPr>
            <a:r>
              <a:rPr lang="pt-PT" sz="2800">
                <a:cs typeface="Courier New" pitchFamily="49" charset="0"/>
              </a:rPr>
              <a:t>Visão perfeita da importância do raciocínio estratégico.</a:t>
            </a:r>
          </a:p>
        </p:txBody>
      </p:sp>
    </p:spTree>
    <p:extLst>
      <p:ext uri="{BB962C8B-B14F-4D97-AF65-F5344CB8AC3E}">
        <p14:creationId xmlns:p14="http://schemas.microsoft.com/office/powerpoint/2010/main" val="93540905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7315200" cy="3657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16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BR" sz="2800" i="1">
                <a:cs typeface="Times New Roman" pitchFamily="18" charset="0"/>
              </a:rPr>
              <a:t>A elaboração de painéis como indicadores para acompanhamento de desempenho organizacional é utilizada pela técnica ___. (Coloque o número de acordo com a folha anexa).</a:t>
            </a:r>
          </a:p>
        </p:txBody>
      </p:sp>
    </p:spTree>
    <p:extLst>
      <p:ext uri="{BB962C8B-B14F-4D97-AF65-F5344CB8AC3E}">
        <p14:creationId xmlns:p14="http://schemas.microsoft.com/office/powerpoint/2010/main" val="349039653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438400"/>
            <a:ext cx="7315200" cy="3810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16 (resposta)</a:t>
            </a:r>
            <a:endParaRPr lang="pt-BR" u="sng">
              <a:cs typeface="Courier New" pitchFamily="49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pt-BR" u="sng">
              <a:cs typeface="Courier New" pitchFamily="49" charset="0"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2800" i="1">
                <a:cs typeface="Times New Roman" pitchFamily="18" charset="0"/>
              </a:rPr>
              <a:t>A elaboração de painéis como indicadores para acompanhamento de desempenho organizacional é utilizada pela técnica </a:t>
            </a:r>
            <a:r>
              <a:rPr lang="pt-BR" sz="2800" b="1" i="1">
                <a:solidFill>
                  <a:srgbClr val="FFFFCC"/>
                </a:solidFill>
                <a:cs typeface="Times New Roman" pitchFamily="18" charset="0"/>
              </a:rPr>
              <a:t>Balanced Scorecard – Gestão pela Qualidade Total</a:t>
            </a:r>
            <a:r>
              <a:rPr lang="pt-BR" sz="2800" i="1">
                <a:cs typeface="Times New Roman" pitchFamily="18" charset="0"/>
              </a:rPr>
              <a:t>. (Coloque o número de acordo com a folha anexa).</a:t>
            </a:r>
          </a:p>
        </p:txBody>
      </p:sp>
    </p:spTree>
    <p:extLst>
      <p:ext uri="{BB962C8B-B14F-4D97-AF65-F5344CB8AC3E}">
        <p14:creationId xmlns:p14="http://schemas.microsoft.com/office/powerpoint/2010/main" val="165529921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57400"/>
            <a:ext cx="7315200" cy="609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u="sng"/>
              <a:t>Questão n</a:t>
            </a:r>
            <a:r>
              <a:rPr lang="pt-BR" u="sng" baseline="30000"/>
              <a:t>o</a:t>
            </a:r>
            <a:r>
              <a:rPr lang="pt-BR" u="sng"/>
              <a:t> 16 (resultado)</a:t>
            </a:r>
            <a:endParaRPr lang="pt-BR" u="sng">
              <a:cs typeface="Courier New" pitchFamily="49" charset="0"/>
            </a:endParaRPr>
          </a:p>
        </p:txBody>
      </p:sp>
      <p:pic>
        <p:nvPicPr>
          <p:cNvPr id="14541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667000"/>
            <a:ext cx="6324600" cy="356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226701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315200" cy="4038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PT" u="sng">
                <a:cs typeface="Courier New" pitchFamily="49" charset="0"/>
              </a:rPr>
              <a:t>Tratamento e Análise dos Dados</a:t>
            </a:r>
            <a:endParaRPr lang="pt-BR" u="sng">
              <a:cs typeface="Courier New" pitchFamily="49" charset="0"/>
            </a:endParaRPr>
          </a:p>
          <a:p>
            <a:pPr lvl="1" algn="just" eaLnBrk="1" hangingPunct="1">
              <a:defRPr/>
            </a:pPr>
            <a:endParaRPr lang="pt-BR"/>
          </a:p>
          <a:p>
            <a:pPr lvl="1" algn="just" eaLnBrk="1" hangingPunct="1">
              <a:defRPr/>
            </a:pPr>
            <a:r>
              <a:rPr lang="pt-BR" sz="2800"/>
              <a:t>Passado:</a:t>
            </a:r>
          </a:p>
          <a:p>
            <a:pPr lvl="2" algn="just" eaLnBrk="1" hangingPunct="1">
              <a:defRPr/>
            </a:pPr>
            <a:r>
              <a:rPr lang="pt-BR" sz="2400" i="1"/>
              <a:t>academia sem maiores preocupações com a realidade; e</a:t>
            </a:r>
          </a:p>
          <a:p>
            <a:pPr lvl="2" algn="just" eaLnBrk="1" hangingPunct="1">
              <a:defRPr/>
            </a:pPr>
            <a:r>
              <a:rPr lang="pt-BR" sz="2400" i="1"/>
              <a:t>estudiosos vistos como sonhadores.</a:t>
            </a:r>
          </a:p>
        </p:txBody>
      </p:sp>
    </p:spTree>
    <p:extLst>
      <p:ext uri="{BB962C8B-B14F-4D97-AF65-F5344CB8AC3E}">
        <p14:creationId xmlns:p14="http://schemas.microsoft.com/office/powerpoint/2010/main" val="426234473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315200" cy="4038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PT" u="sng">
                <a:cs typeface="Courier New" pitchFamily="49" charset="0"/>
              </a:rPr>
              <a:t>Tratamento e Análise dos Dados</a:t>
            </a:r>
            <a:endParaRPr lang="pt-BR" u="sng">
              <a:cs typeface="Courier New" pitchFamily="49" charset="0"/>
            </a:endParaRPr>
          </a:p>
          <a:p>
            <a:pPr lvl="1" eaLnBrk="1" hangingPunct="1">
              <a:defRPr/>
            </a:pPr>
            <a:endParaRPr lang="pt-BR" sz="2800"/>
          </a:p>
          <a:p>
            <a:pPr lvl="1" eaLnBrk="1" hangingPunct="1">
              <a:defRPr/>
            </a:pPr>
            <a:r>
              <a:rPr lang="pt-BR" sz="2800"/>
              <a:t>MBA (</a:t>
            </a:r>
            <a:r>
              <a:rPr lang="pt-BR" sz="2800" i="1"/>
              <a:t>lato sensu</a:t>
            </a:r>
            <a:r>
              <a:rPr lang="pt-BR" sz="2800"/>
              <a:t>) e Mestrados (</a:t>
            </a:r>
            <a:r>
              <a:rPr lang="pt-BR" sz="2800" i="1"/>
              <a:t>stricto sensu</a:t>
            </a:r>
            <a:r>
              <a:rPr lang="pt-BR" sz="2800"/>
              <a:t>):</a:t>
            </a:r>
          </a:p>
          <a:p>
            <a:pPr lvl="2" eaLnBrk="1" hangingPunct="1">
              <a:defRPr/>
            </a:pPr>
            <a:r>
              <a:rPr lang="pt-BR" sz="2400"/>
              <a:t>retorno dos profissionais e empresários com formação recente ou não ao banco escolar.</a:t>
            </a:r>
          </a:p>
          <a:p>
            <a:pPr lvl="3" eaLnBrk="1" hangingPunct="1">
              <a:defRPr/>
            </a:pPr>
            <a:r>
              <a:rPr lang="pt-BR" sz="2000"/>
              <a:t>Necessidade de atualização, e</a:t>
            </a:r>
          </a:p>
          <a:p>
            <a:pPr lvl="3" eaLnBrk="1" hangingPunct="1">
              <a:defRPr/>
            </a:pPr>
            <a:r>
              <a:rPr lang="pt-BR" sz="2000"/>
              <a:t>Crescimento das corporações.</a:t>
            </a:r>
          </a:p>
          <a:p>
            <a:pPr lvl="2" algn="just" eaLnBrk="1" hangingPunct="1">
              <a:defRPr/>
            </a:pPr>
            <a:endParaRPr lang="pt-BR" sz="2000" i="1"/>
          </a:p>
        </p:txBody>
      </p:sp>
    </p:spTree>
    <p:extLst>
      <p:ext uri="{BB962C8B-B14F-4D97-AF65-F5344CB8AC3E}">
        <p14:creationId xmlns:p14="http://schemas.microsoft.com/office/powerpoint/2010/main" val="167832270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315200" cy="4038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PT" u="sng">
                <a:cs typeface="Courier New" pitchFamily="49" charset="0"/>
              </a:rPr>
              <a:t>Tratamento e Análise dos Dados (Curiosidades)</a:t>
            </a:r>
            <a:endParaRPr lang="pt-BR" u="sng">
              <a:cs typeface="Courier New" pitchFamily="49" charset="0"/>
            </a:endParaRPr>
          </a:p>
          <a:p>
            <a:pPr lvl="1" eaLnBrk="1" hangingPunct="1">
              <a:defRPr/>
            </a:pPr>
            <a:endParaRPr lang="pt-BR" sz="2800"/>
          </a:p>
          <a:p>
            <a:pPr lvl="1" eaLnBrk="1" hangingPunct="1">
              <a:defRPr/>
            </a:pPr>
            <a:r>
              <a:rPr lang="pt-BR" sz="2800"/>
              <a:t>450 questões formuladas:</a:t>
            </a:r>
          </a:p>
          <a:p>
            <a:pPr lvl="2" eaLnBrk="1" hangingPunct="1">
              <a:defRPr/>
            </a:pPr>
            <a:r>
              <a:rPr lang="pt-BR" sz="2400" i="1"/>
              <a:t>332 corretas – 74% de acerto.</a:t>
            </a:r>
          </a:p>
          <a:p>
            <a:pPr lvl="2" eaLnBrk="1" hangingPunct="1">
              <a:defRPr/>
            </a:pPr>
            <a:r>
              <a:rPr lang="pt-BR" sz="2400" i="1"/>
              <a:t>Respostas corretas sempre acima de 50%.</a:t>
            </a:r>
          </a:p>
          <a:p>
            <a:pPr lvl="3" eaLnBrk="1" hangingPunct="1">
              <a:defRPr/>
            </a:pPr>
            <a:r>
              <a:rPr lang="pt-BR" sz="2000" i="1"/>
              <a:t>10 questões: resultado de respostas corretas igual a 70% ou superior.</a:t>
            </a:r>
          </a:p>
        </p:txBody>
      </p:sp>
    </p:spTree>
    <p:extLst>
      <p:ext uri="{BB962C8B-B14F-4D97-AF65-F5344CB8AC3E}">
        <p14:creationId xmlns:p14="http://schemas.microsoft.com/office/powerpoint/2010/main" val="115085983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315200" cy="4038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PT" u="sng">
                <a:cs typeface="Courier New" pitchFamily="49" charset="0"/>
              </a:rPr>
              <a:t>Tratamento e Análise dos Dados (Curiosidades)</a:t>
            </a:r>
            <a:endParaRPr lang="pt-BR" u="sng">
              <a:cs typeface="Courier New" pitchFamily="49" charset="0"/>
            </a:endParaRPr>
          </a:p>
          <a:p>
            <a:pPr lvl="1" eaLnBrk="1" hangingPunct="1">
              <a:defRPr/>
            </a:pPr>
            <a:endParaRPr lang="pt-BR"/>
          </a:p>
          <a:p>
            <a:pPr lvl="1" eaLnBrk="1" hangingPunct="1">
              <a:defRPr/>
            </a:pPr>
            <a:r>
              <a:rPr lang="pt-BR" sz="2800"/>
              <a:t>Questão n</a:t>
            </a:r>
            <a:r>
              <a:rPr lang="pt-BR" sz="2800" baseline="30000"/>
              <a:t>o</a:t>
            </a:r>
            <a:r>
              <a:rPr lang="pt-BR" sz="2800"/>
              <a:t> 11:</a:t>
            </a:r>
          </a:p>
          <a:p>
            <a:pPr lvl="2" algn="just" eaLnBrk="1" hangingPunct="1">
              <a:defRPr/>
            </a:pPr>
            <a:r>
              <a:rPr lang="pt-BR" sz="2400" i="1"/>
              <a:t>Clara demonstração de conhecimento das tecnologias.</a:t>
            </a:r>
          </a:p>
        </p:txBody>
      </p:sp>
    </p:spTree>
    <p:extLst>
      <p:ext uri="{BB962C8B-B14F-4D97-AF65-F5344CB8AC3E}">
        <p14:creationId xmlns:p14="http://schemas.microsoft.com/office/powerpoint/2010/main" val="134839636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Aplicação das Tecnologias de Gestão Organizacional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315200" cy="4038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PT" u="sng">
                <a:cs typeface="Courier New" pitchFamily="49" charset="0"/>
              </a:rPr>
              <a:t>Tratamento e Análise dos Dados</a:t>
            </a:r>
            <a:endParaRPr lang="pt-BR" u="sng">
              <a:cs typeface="Courier New" pitchFamily="49" charset="0"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endParaRPr lang="pt-BR" sz="2800"/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2800" i="1"/>
              <a:t>As tecnologias apresentadas na academia têm aplicabilidade, de uma forma ou de outra, nas empresas localizadas na cidade do Rio de Janeiro; e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800" i="1"/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BR" sz="2800" i="1"/>
              <a:t>Há a necessidade de uma constante adaptação à realidade brasileira.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800" i="1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87499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438400"/>
            <a:ext cx="7848600" cy="1828800"/>
          </a:xfrm>
        </p:spPr>
        <p:txBody>
          <a:bodyPr/>
          <a:lstStyle/>
          <a:p>
            <a:pPr eaLnBrk="1" hangingPunct="1"/>
            <a:r>
              <a:rPr lang="pt-PT" sz="3200" b="1">
                <a:solidFill>
                  <a:schemeClr val="tx1"/>
                </a:solidFill>
                <a:cs typeface="Times New Roman" pitchFamily="18" charset="0"/>
              </a:rPr>
              <a:t>GESTÃO PELA QUALIDADE TOTAL; UM BOM EXEMPLO</a:t>
            </a:r>
          </a:p>
        </p:txBody>
      </p:sp>
    </p:spTree>
    <p:extLst>
      <p:ext uri="{BB962C8B-B14F-4D97-AF65-F5344CB8AC3E}">
        <p14:creationId xmlns:p14="http://schemas.microsoft.com/office/powerpoint/2010/main" val="67786194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Times New Roman" pitchFamily="18" charset="0"/>
              </a:rPr>
              <a:t>Gestão pela Qualidade Total; um bom exemplo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315200" cy="6858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PT" u="sng">
                <a:cs typeface="Courier New" pitchFamily="49" charset="0"/>
              </a:rPr>
              <a:t>Tratamento e Análise dos Dados</a:t>
            </a:r>
            <a:endParaRPr lang="pt-BR"/>
          </a:p>
        </p:txBody>
      </p:sp>
      <p:graphicFrame>
        <p:nvGraphicFramePr>
          <p:cNvPr id="152581" name="Object 4"/>
          <p:cNvGraphicFramePr>
            <a:graphicFrameLocks noChangeAspect="1"/>
          </p:cNvGraphicFramePr>
          <p:nvPr/>
        </p:nvGraphicFramePr>
        <p:xfrm>
          <a:off x="990600" y="3048000"/>
          <a:ext cx="8153400" cy="329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áfico" r:id="rId2" imgW="5791471" imgH="2343386" progId="Excel.Chart.8">
                  <p:embed/>
                </p:oleObj>
              </mc:Choice>
              <mc:Fallback>
                <p:oleObj name="Gráfico" r:id="rId2" imgW="5791471" imgH="2343386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048000"/>
                        <a:ext cx="8153400" cy="329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4713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Abordagens Contemporâneas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065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7315200" cy="45720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i="1" u="sng">
                <a:cs typeface="Courier New" pitchFamily="49" charset="0"/>
              </a:rPr>
              <a:t>Balanced Scorecard</a:t>
            </a:r>
          </a:p>
          <a:p>
            <a:pPr lvl="1" algn="just" eaLnBrk="1" hangingPunct="1">
              <a:defRPr/>
            </a:pPr>
            <a:r>
              <a:rPr lang="pt-PT" sz="2800">
                <a:cs typeface="Courier New" pitchFamily="49" charset="0"/>
              </a:rPr>
              <a:t>Vantagem</a:t>
            </a:r>
          </a:p>
          <a:p>
            <a:pPr lvl="2" algn="just" eaLnBrk="1" hangingPunct="1">
              <a:defRPr/>
            </a:pPr>
            <a:r>
              <a:rPr lang="pt-PT" sz="2400" i="1">
                <a:cs typeface="Courier New" pitchFamily="49" charset="0"/>
              </a:rPr>
              <a:t>capaz de identificar processos inteiramente novos que trarão vantagens competitivas, e não apenas avaliar os já existentes; e</a:t>
            </a:r>
          </a:p>
          <a:p>
            <a:pPr lvl="2" algn="just" eaLnBrk="1" hangingPunct="1">
              <a:defRPr/>
            </a:pPr>
            <a:r>
              <a:rPr lang="pt-PT" sz="2400" i="1">
                <a:cs typeface="Courier New" pitchFamily="49" charset="0"/>
              </a:rPr>
              <a:t>não permite que a empresa caia na armadilha de acreditar possuir uma vantagem competitiva eterna, focalizando sempre na necessidade de melhorias.</a:t>
            </a:r>
            <a:endParaRPr lang="pt-BR" sz="2400" i="1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50854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Times New Roman" pitchFamily="18" charset="0"/>
              </a:rPr>
              <a:t>Gestão pela Qualidade Total; um bom exemplo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315200" cy="6858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PT" u="sng">
                <a:cs typeface="Courier New" pitchFamily="49" charset="0"/>
              </a:rPr>
              <a:t>Tratamento e Análise dos Dados</a:t>
            </a:r>
            <a:endParaRPr lang="pt-BR"/>
          </a:p>
        </p:txBody>
      </p:sp>
      <p:graphicFrame>
        <p:nvGraphicFramePr>
          <p:cNvPr id="153605" name="Object 4"/>
          <p:cNvGraphicFramePr>
            <a:graphicFrameLocks noChangeAspect="1"/>
          </p:cNvGraphicFramePr>
          <p:nvPr/>
        </p:nvGraphicFramePr>
        <p:xfrm>
          <a:off x="1295400" y="2971800"/>
          <a:ext cx="7543800" cy="328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áfico" r:id="rId2" imgW="5715248" imgH="2314918" progId="Excel.Chart.8">
                  <p:embed/>
                </p:oleObj>
              </mc:Choice>
              <mc:Fallback>
                <p:oleObj name="Gráfico" r:id="rId2" imgW="5715248" imgH="2314918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971800"/>
                        <a:ext cx="7543800" cy="328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278922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Times New Roman" pitchFamily="18" charset="0"/>
              </a:rPr>
              <a:t>Gestão pela Qualidade Total; um bom exemplo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315200" cy="6858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PT" u="sng">
                <a:cs typeface="Courier New" pitchFamily="49" charset="0"/>
              </a:rPr>
              <a:t>Tratamento e Análise dos Dados</a:t>
            </a:r>
            <a:endParaRPr lang="pt-BR"/>
          </a:p>
        </p:txBody>
      </p:sp>
      <p:graphicFrame>
        <p:nvGraphicFramePr>
          <p:cNvPr id="154629" name="Object 4"/>
          <p:cNvGraphicFramePr>
            <a:graphicFrameLocks noChangeAspect="1"/>
          </p:cNvGraphicFramePr>
          <p:nvPr/>
        </p:nvGraphicFramePr>
        <p:xfrm>
          <a:off x="1447800" y="2971800"/>
          <a:ext cx="720725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áfico" r:id="rId2" imgW="5715248" imgH="2324288" progId="Excel.Chart.8">
                  <p:embed/>
                </p:oleObj>
              </mc:Choice>
              <mc:Fallback>
                <p:oleObj name="Gráfico" r:id="rId2" imgW="5715248" imgH="2324288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971800"/>
                        <a:ext cx="720725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3046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Times New Roman" pitchFamily="18" charset="0"/>
              </a:rPr>
              <a:t>Gestão pela Qualidade Total; um bom exemplo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315200" cy="6858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PT" u="sng">
                <a:cs typeface="Courier New" pitchFamily="49" charset="0"/>
              </a:rPr>
              <a:t>Tratamento e Análise dos Dados</a:t>
            </a:r>
            <a:endParaRPr lang="pt-BR"/>
          </a:p>
        </p:txBody>
      </p:sp>
      <p:graphicFrame>
        <p:nvGraphicFramePr>
          <p:cNvPr id="155653" name="Object 4"/>
          <p:cNvGraphicFramePr>
            <a:graphicFrameLocks noChangeAspect="1"/>
          </p:cNvGraphicFramePr>
          <p:nvPr/>
        </p:nvGraphicFramePr>
        <p:xfrm>
          <a:off x="838200" y="2895600"/>
          <a:ext cx="7848600" cy="317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áfico" r:id="rId2" imgW="5715248" imgH="2314918" progId="Excel.Chart.8">
                  <p:embed/>
                </p:oleObj>
              </mc:Choice>
              <mc:Fallback>
                <p:oleObj name="Gráfico" r:id="rId2" imgW="5715248" imgH="2314918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95600"/>
                        <a:ext cx="7848600" cy="317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86831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Times New Roman" pitchFamily="18" charset="0"/>
              </a:rPr>
              <a:t>Gestão pela Qualidade Total; um bom exemplo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315200" cy="6858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PT" u="sng">
                <a:cs typeface="Courier New" pitchFamily="49" charset="0"/>
              </a:rPr>
              <a:t>Tratamento e Análise dos Dados</a:t>
            </a:r>
            <a:endParaRPr lang="pt-BR"/>
          </a:p>
        </p:txBody>
      </p:sp>
      <p:graphicFrame>
        <p:nvGraphicFramePr>
          <p:cNvPr id="156677" name="Object 4"/>
          <p:cNvGraphicFramePr>
            <a:graphicFrameLocks noChangeAspect="1"/>
          </p:cNvGraphicFramePr>
          <p:nvPr/>
        </p:nvGraphicFramePr>
        <p:xfrm>
          <a:off x="1143000" y="2895600"/>
          <a:ext cx="743585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áfico" r:id="rId2" imgW="5715248" imgH="2314918" progId="Excel.Chart.8">
                  <p:embed/>
                </p:oleObj>
              </mc:Choice>
              <mc:Fallback>
                <p:oleObj name="Gráfico" r:id="rId2" imgW="5715248" imgH="2314918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895600"/>
                        <a:ext cx="7435850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262335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Times New Roman" pitchFamily="18" charset="0"/>
              </a:rPr>
              <a:t>Gestão pela Qualidade Total; um bom exemplo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315200" cy="6858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PT" u="sng">
                <a:cs typeface="Courier New" pitchFamily="49" charset="0"/>
              </a:rPr>
              <a:t>Tratamento e Análise dos Dados</a:t>
            </a:r>
            <a:endParaRPr lang="pt-BR"/>
          </a:p>
        </p:txBody>
      </p:sp>
      <p:graphicFrame>
        <p:nvGraphicFramePr>
          <p:cNvPr id="157701" name="Object 4"/>
          <p:cNvGraphicFramePr>
            <a:graphicFrameLocks noChangeAspect="1"/>
          </p:cNvGraphicFramePr>
          <p:nvPr/>
        </p:nvGraphicFramePr>
        <p:xfrm>
          <a:off x="1371600" y="2971800"/>
          <a:ext cx="7239000" cy="303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áfico" r:id="rId2" imgW="5715248" imgH="2314918" progId="Excel.Chart.8">
                  <p:embed/>
                </p:oleObj>
              </mc:Choice>
              <mc:Fallback>
                <p:oleObj name="Gráfico" r:id="rId2" imgW="5715248" imgH="2314918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971800"/>
                        <a:ext cx="7239000" cy="303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501832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Times New Roman" pitchFamily="18" charset="0"/>
              </a:rPr>
              <a:t>Gestão pela Qualidade Total; um bom exemplo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315200" cy="6858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PT" u="sng">
                <a:cs typeface="Courier New" pitchFamily="49" charset="0"/>
              </a:rPr>
              <a:t>Tratamento e Análise dos Dados</a:t>
            </a:r>
            <a:endParaRPr lang="pt-BR"/>
          </a:p>
        </p:txBody>
      </p:sp>
      <p:graphicFrame>
        <p:nvGraphicFramePr>
          <p:cNvPr id="158725" name="Object 4"/>
          <p:cNvGraphicFramePr>
            <a:graphicFrameLocks noChangeAspect="1"/>
          </p:cNvGraphicFramePr>
          <p:nvPr/>
        </p:nvGraphicFramePr>
        <p:xfrm>
          <a:off x="1219200" y="2895600"/>
          <a:ext cx="7664450" cy="310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áfico" r:id="rId2" imgW="5715248" imgH="2314918" progId="Excel.Chart.8">
                  <p:embed/>
                </p:oleObj>
              </mc:Choice>
              <mc:Fallback>
                <p:oleObj name="Gráfico" r:id="rId2" imgW="5715248" imgH="2314918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895600"/>
                        <a:ext cx="7664450" cy="310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189505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Times New Roman" pitchFamily="18" charset="0"/>
              </a:rPr>
              <a:t>Gestão pela Qualidade Total; um bom exemplo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315200" cy="6858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PT" u="sng">
                <a:cs typeface="Courier New" pitchFamily="49" charset="0"/>
              </a:rPr>
              <a:t>Tratamento e Análise dos Dados</a:t>
            </a:r>
            <a:endParaRPr lang="pt-BR"/>
          </a:p>
        </p:txBody>
      </p:sp>
      <p:graphicFrame>
        <p:nvGraphicFramePr>
          <p:cNvPr id="159749" name="Object 4"/>
          <p:cNvGraphicFramePr>
            <a:graphicFrameLocks noChangeAspect="1"/>
          </p:cNvGraphicFramePr>
          <p:nvPr/>
        </p:nvGraphicFramePr>
        <p:xfrm>
          <a:off x="1066800" y="2971800"/>
          <a:ext cx="7772400" cy="312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áfico" r:id="rId2" imgW="5715248" imgH="2295820" progId="Excel.Chart.8">
                  <p:embed/>
                </p:oleObj>
              </mc:Choice>
              <mc:Fallback>
                <p:oleObj name="Gráfico" r:id="rId2" imgW="5715248" imgH="229582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971800"/>
                        <a:ext cx="7772400" cy="312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705987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Times New Roman" pitchFamily="18" charset="0"/>
              </a:rPr>
              <a:t>Gestão pela Qualidade Total; um bom exemplo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315200" cy="6858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PT" u="sng">
                <a:cs typeface="Courier New" pitchFamily="49" charset="0"/>
              </a:rPr>
              <a:t>Tratamento e Análise dos Dados</a:t>
            </a:r>
            <a:endParaRPr lang="pt-BR"/>
          </a:p>
        </p:txBody>
      </p:sp>
      <p:graphicFrame>
        <p:nvGraphicFramePr>
          <p:cNvPr id="160773" name="Object 4"/>
          <p:cNvGraphicFramePr>
            <a:graphicFrameLocks noChangeAspect="1"/>
          </p:cNvGraphicFramePr>
          <p:nvPr/>
        </p:nvGraphicFramePr>
        <p:xfrm>
          <a:off x="1219200" y="2971800"/>
          <a:ext cx="7696200" cy="309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áfico" r:id="rId2" imgW="5715248" imgH="2295820" progId="Excel.Chart.8">
                  <p:embed/>
                </p:oleObj>
              </mc:Choice>
              <mc:Fallback>
                <p:oleObj name="Gráfico" r:id="rId2" imgW="5715248" imgH="229582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971800"/>
                        <a:ext cx="7696200" cy="309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211181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Times New Roman" pitchFamily="18" charset="0"/>
              </a:rPr>
              <a:t>Gestão pela Qualidade Total; um bom exemplo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315200" cy="6858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PT" u="sng">
                <a:cs typeface="Courier New" pitchFamily="49" charset="0"/>
              </a:rPr>
              <a:t>Tratamento e Análise dos Dados</a:t>
            </a:r>
            <a:endParaRPr lang="pt-BR"/>
          </a:p>
        </p:txBody>
      </p:sp>
      <p:graphicFrame>
        <p:nvGraphicFramePr>
          <p:cNvPr id="161797" name="Object 4"/>
          <p:cNvGraphicFramePr>
            <a:graphicFrameLocks noChangeAspect="1"/>
          </p:cNvGraphicFramePr>
          <p:nvPr/>
        </p:nvGraphicFramePr>
        <p:xfrm>
          <a:off x="1600200" y="2895600"/>
          <a:ext cx="7543800" cy="334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áfico" r:id="rId2" imgW="5715248" imgH="2543383" progId="Excel.Chart.8">
                  <p:embed/>
                </p:oleObj>
              </mc:Choice>
              <mc:Fallback>
                <p:oleObj name="Gráfico" r:id="rId2" imgW="5715248" imgH="2543383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95600"/>
                        <a:ext cx="7543800" cy="334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343927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Times New Roman" pitchFamily="18" charset="0"/>
              </a:rPr>
              <a:t>Gestão pela Qualidade Total; um bom exemplo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315200" cy="6858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PT" u="sng">
                <a:cs typeface="Courier New" pitchFamily="49" charset="0"/>
              </a:rPr>
              <a:t>Tratamento e Análise dos Dados</a:t>
            </a:r>
            <a:endParaRPr lang="pt-BR"/>
          </a:p>
        </p:txBody>
      </p:sp>
      <p:graphicFrame>
        <p:nvGraphicFramePr>
          <p:cNvPr id="162821" name="Object 4"/>
          <p:cNvGraphicFramePr>
            <a:graphicFrameLocks noChangeAspect="1"/>
          </p:cNvGraphicFramePr>
          <p:nvPr/>
        </p:nvGraphicFramePr>
        <p:xfrm>
          <a:off x="1371600" y="2971800"/>
          <a:ext cx="7239000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áfico" r:id="rId2" imgW="5715248" imgH="2295820" progId="Excel.Chart.8">
                  <p:embed/>
                </p:oleObj>
              </mc:Choice>
              <mc:Fallback>
                <p:oleObj name="Gráfico" r:id="rId2" imgW="5715248" imgH="229582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971800"/>
                        <a:ext cx="7239000" cy="290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8079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Courier New" pitchFamily="49" charset="0"/>
              </a:rPr>
              <a:t>Abordagens Contemporâneas</a:t>
            </a:r>
            <a:endParaRPr lang="pt-PT" b="1">
              <a:solidFill>
                <a:schemeClr val="tx1"/>
              </a:solidFill>
            </a:endParaRPr>
          </a:p>
        </p:txBody>
      </p:sp>
      <p:sp>
        <p:nvSpPr>
          <p:cNvPr id="4075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7315200" cy="45720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i="1" u="sng">
                <a:cs typeface="Courier New" pitchFamily="49" charset="0"/>
              </a:rPr>
              <a:t>Benchmarking</a:t>
            </a:r>
          </a:p>
          <a:p>
            <a:pPr lvl="1" algn="just" eaLnBrk="1" hangingPunct="1">
              <a:defRPr/>
            </a:pPr>
            <a:endParaRPr lang="pt-PT" sz="2400" i="1">
              <a:cs typeface="Courier New" pitchFamily="49" charset="0"/>
            </a:endParaRPr>
          </a:p>
          <a:p>
            <a:pPr lvl="1" algn="just" eaLnBrk="1" hangingPunct="1">
              <a:defRPr/>
            </a:pPr>
            <a:r>
              <a:rPr lang="pt-PT" sz="2800">
                <a:cs typeface="Courier New" pitchFamily="49" charset="0"/>
              </a:rPr>
              <a:t>Objetivo</a:t>
            </a:r>
          </a:p>
          <a:p>
            <a:pPr lvl="2" algn="just" eaLnBrk="1" hangingPunct="1">
              <a:defRPr/>
            </a:pPr>
            <a:r>
              <a:rPr lang="pt-PT" sz="2400" i="1">
                <a:cs typeface="Courier New" pitchFamily="49" charset="0"/>
              </a:rPr>
              <a:t>desenvolvimento e crescimento organizacional com o aperfeiçoamento de processos, produtos e/ou serviços, através de um modelo de investigação e analise das práticas das empresas consideradas as melhores. </a:t>
            </a:r>
            <a:endParaRPr lang="pt-BR" sz="2400" i="1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04309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Times New Roman" pitchFamily="18" charset="0"/>
              </a:rPr>
              <a:t>Gestão pela Qualidade Total; um bom exemplo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315200" cy="6858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PT" u="sng">
                <a:cs typeface="Courier New" pitchFamily="49" charset="0"/>
              </a:rPr>
              <a:t>Tratamento e Análise dos Dados</a:t>
            </a:r>
            <a:endParaRPr lang="pt-BR"/>
          </a:p>
        </p:txBody>
      </p:sp>
      <p:graphicFrame>
        <p:nvGraphicFramePr>
          <p:cNvPr id="163845" name="Object 4"/>
          <p:cNvGraphicFramePr>
            <a:graphicFrameLocks noChangeAspect="1"/>
          </p:cNvGraphicFramePr>
          <p:nvPr/>
        </p:nvGraphicFramePr>
        <p:xfrm>
          <a:off x="1371600" y="2971800"/>
          <a:ext cx="7391400" cy="296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áfico" r:id="rId2" imgW="5715248" imgH="2295820" progId="Excel.Chart.8">
                  <p:embed/>
                </p:oleObj>
              </mc:Choice>
              <mc:Fallback>
                <p:oleObj name="Gráfico" r:id="rId2" imgW="5715248" imgH="229582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971800"/>
                        <a:ext cx="7391400" cy="296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815989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Times New Roman" pitchFamily="18" charset="0"/>
              </a:rPr>
              <a:t>Gestão pela Qualidade Total; um bom exemplo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315200" cy="6858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PT" u="sng">
                <a:cs typeface="Courier New" pitchFamily="49" charset="0"/>
              </a:rPr>
              <a:t>Tratamento e Análise dos Dados</a:t>
            </a:r>
            <a:endParaRPr lang="pt-BR"/>
          </a:p>
        </p:txBody>
      </p:sp>
      <p:graphicFrame>
        <p:nvGraphicFramePr>
          <p:cNvPr id="164869" name="Object 4"/>
          <p:cNvGraphicFramePr>
            <a:graphicFrameLocks noChangeAspect="1"/>
          </p:cNvGraphicFramePr>
          <p:nvPr/>
        </p:nvGraphicFramePr>
        <p:xfrm>
          <a:off x="1295400" y="2895600"/>
          <a:ext cx="7391400" cy="296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áfico" r:id="rId2" imgW="5715248" imgH="2295820" progId="Excel.Chart.8">
                  <p:embed/>
                </p:oleObj>
              </mc:Choice>
              <mc:Fallback>
                <p:oleObj name="Gráfico" r:id="rId2" imgW="5715248" imgH="229582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95600"/>
                        <a:ext cx="7391400" cy="296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93580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Times New Roman" pitchFamily="18" charset="0"/>
              </a:rPr>
              <a:t>Gestão pela Qualidade Total; um bom exemplo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315200" cy="6858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PT" u="sng">
                <a:cs typeface="Courier New" pitchFamily="49" charset="0"/>
              </a:rPr>
              <a:t>Tratamento e Análise dos Dados</a:t>
            </a:r>
            <a:endParaRPr lang="pt-BR"/>
          </a:p>
        </p:txBody>
      </p:sp>
      <p:graphicFrame>
        <p:nvGraphicFramePr>
          <p:cNvPr id="165893" name="Object 4"/>
          <p:cNvGraphicFramePr>
            <a:graphicFrameLocks noChangeAspect="1"/>
          </p:cNvGraphicFramePr>
          <p:nvPr/>
        </p:nvGraphicFramePr>
        <p:xfrm>
          <a:off x="1143000" y="2895600"/>
          <a:ext cx="7620000" cy="306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áfico" r:id="rId2" imgW="5715248" imgH="2295820" progId="Excel.Chart.8">
                  <p:embed/>
                </p:oleObj>
              </mc:Choice>
              <mc:Fallback>
                <p:oleObj name="Gráfico" r:id="rId2" imgW="5715248" imgH="229582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895600"/>
                        <a:ext cx="7620000" cy="306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161076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447800"/>
          </a:xfrm>
        </p:spPr>
        <p:txBody>
          <a:bodyPr/>
          <a:lstStyle/>
          <a:p>
            <a:pPr eaLnBrk="1" hangingPunct="1"/>
            <a:r>
              <a:rPr lang="pt-PT" b="1">
                <a:solidFill>
                  <a:schemeClr val="tx1"/>
                </a:solidFill>
                <a:cs typeface="Times New Roman" pitchFamily="18" charset="0"/>
              </a:rPr>
              <a:t>Gestão pela Qualidade Total; um bom exemplo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315200" cy="6858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PT" u="sng">
                <a:cs typeface="Courier New" pitchFamily="49" charset="0"/>
              </a:rPr>
              <a:t>Tratamento e Análise dos Dados</a:t>
            </a:r>
            <a:endParaRPr lang="pt-BR"/>
          </a:p>
        </p:txBody>
      </p:sp>
      <p:graphicFrame>
        <p:nvGraphicFramePr>
          <p:cNvPr id="166917" name="Object 4"/>
          <p:cNvGraphicFramePr>
            <a:graphicFrameLocks noChangeAspect="1"/>
          </p:cNvGraphicFramePr>
          <p:nvPr/>
        </p:nvGraphicFramePr>
        <p:xfrm>
          <a:off x="1828800" y="2895600"/>
          <a:ext cx="7315200" cy="345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áfico" r:id="rId2" imgW="5715248" imgH="2695813" progId="Excel.Chart.8">
                  <p:embed/>
                </p:oleObj>
              </mc:Choice>
              <mc:Fallback>
                <p:oleObj name="Gráfico" r:id="rId2" imgW="5715248" imgH="2695813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895600"/>
                        <a:ext cx="7315200" cy="345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833803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>
                <a:solidFill>
                  <a:schemeClr val="tx1"/>
                </a:solidFill>
              </a:rPr>
              <a:t>Concluindo...</a:t>
            </a:r>
            <a:endParaRPr lang="pt-PT" b="1">
              <a:solidFill>
                <a:schemeClr val="tx1"/>
              </a:solidFill>
            </a:endParaRPr>
          </a:p>
        </p:txBody>
      </p:sp>
      <p:pic>
        <p:nvPicPr>
          <p:cNvPr id="167940" name="Picture 3" descr="C:\Program Files\Common Files\Microsoft Shared\Clipart\cagcat50\HM00363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133600"/>
            <a:ext cx="3930650" cy="394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0809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2975</Words>
  <Application>Microsoft Office PowerPoint</Application>
  <PresentationFormat>Apresentação na tela (4:3)</PresentationFormat>
  <Paragraphs>393</Paragraphs>
  <Slides>94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94</vt:i4>
      </vt:variant>
    </vt:vector>
  </HeadingPairs>
  <TitlesOfParts>
    <vt:vector size="100" baseType="lpstr">
      <vt:lpstr>Arial</vt:lpstr>
      <vt:lpstr>Calibri</vt:lpstr>
      <vt:lpstr>Courier New</vt:lpstr>
      <vt:lpstr>Wingdings</vt:lpstr>
      <vt:lpstr>Tema do Office</vt:lpstr>
      <vt:lpstr>Gráfico</vt:lpstr>
      <vt:lpstr>ABORDAGENS CONTEMPORÂNEAS E A PRIMEIRA DÉCADA DO SÉCULO 21:  RELEVÂNCIA E ADAPTAÇÃO  À REALIDADE BRASILEIRA </vt:lpstr>
      <vt:lpstr>Abordagens Contemporâneas</vt:lpstr>
      <vt:lpstr>Abordagens Contemporâneas</vt:lpstr>
      <vt:lpstr>Abordagens Contemporâneas</vt:lpstr>
      <vt:lpstr>Abordagens Contemporâneas</vt:lpstr>
      <vt:lpstr>Abordagens Contemporâneas</vt:lpstr>
      <vt:lpstr>Abordagens Contemporâneas</vt:lpstr>
      <vt:lpstr>Abordagens Contemporâneas</vt:lpstr>
      <vt:lpstr>Abordagens Contemporâneas</vt:lpstr>
      <vt:lpstr>Abordagens Contemporâneas</vt:lpstr>
      <vt:lpstr>Abordagens Contemporâneas</vt:lpstr>
      <vt:lpstr>Abordagens Contemporâneas</vt:lpstr>
      <vt:lpstr>Abordagens Contemporâneas</vt:lpstr>
      <vt:lpstr>Abordagens Contemporâneas</vt:lpstr>
      <vt:lpstr>Abordagens Contemporâneas</vt:lpstr>
      <vt:lpstr>Abordagens Contemporâneas</vt:lpstr>
      <vt:lpstr>Abordagens Contemporâneas</vt:lpstr>
      <vt:lpstr>Abordagens Contemporâneas</vt:lpstr>
      <vt:lpstr>Abordagens Contemporâneas</vt:lpstr>
      <vt:lpstr>TÍTULO: Aplicação das Tecnologias de                    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Aplicação das Tecnologias de Gestão Organizacional</vt:lpstr>
      <vt:lpstr>GESTÃO PELA QUALIDADE TOTAL; UM BOM EXEMPLO</vt:lpstr>
      <vt:lpstr>Gestão pela Qualidade Total; um bom exemplo</vt:lpstr>
      <vt:lpstr>Gestão pela Qualidade Total; um bom exemplo</vt:lpstr>
      <vt:lpstr>Gestão pela Qualidade Total; um bom exemplo</vt:lpstr>
      <vt:lpstr>Gestão pela Qualidade Total; um bom exemplo</vt:lpstr>
      <vt:lpstr>Gestão pela Qualidade Total; um bom exemplo</vt:lpstr>
      <vt:lpstr>Gestão pela Qualidade Total; um bom exemplo</vt:lpstr>
      <vt:lpstr>Gestão pela Qualidade Total; um bom exemplo</vt:lpstr>
      <vt:lpstr>Gestão pela Qualidade Total; um bom exemplo</vt:lpstr>
      <vt:lpstr>Gestão pela Qualidade Total; um bom exemplo</vt:lpstr>
      <vt:lpstr>Gestão pela Qualidade Total; um bom exemplo</vt:lpstr>
      <vt:lpstr>Gestão pela Qualidade Total; um bom exemplo</vt:lpstr>
      <vt:lpstr>Gestão pela Qualidade Total; um bom exemplo</vt:lpstr>
      <vt:lpstr>Gestão pela Qualidade Total; um bom exemplo</vt:lpstr>
      <vt:lpstr>Gestão pela Qualidade Total; um bom exemplo</vt:lpstr>
      <vt:lpstr>Gestão pela Qualidade Total; um bom exemplo</vt:lpstr>
      <vt:lpstr>Concluindo...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ABORDAGENS CONTEMPORÂNEAS E A PRIMEIRA DÉCADA DO SÉCULO 21:  RELEVÂNCIA E ADAPTAÇÃO  À REALIDADE BRASILEIRA</dc:title>
  <dc:creator>Sergio  De Zen</dc:creator>
  <cp:lastModifiedBy>sergio de zen</cp:lastModifiedBy>
  <cp:revision>2</cp:revision>
  <dcterms:created xsi:type="dcterms:W3CDTF">2013-03-18T00:36:43Z</dcterms:created>
  <dcterms:modified xsi:type="dcterms:W3CDTF">2023-08-07T16:55:59Z</dcterms:modified>
</cp:coreProperties>
</file>