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32"/>
  </p:notesMasterIdLst>
  <p:sldIdLst>
    <p:sldId id="259" r:id="rId2"/>
    <p:sldId id="273" r:id="rId3"/>
    <p:sldId id="302" r:id="rId4"/>
    <p:sldId id="274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01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94638" autoAdjust="0"/>
  </p:normalViewPr>
  <p:slideViewPr>
    <p:cSldViewPr>
      <p:cViewPr>
        <p:scale>
          <a:sx n="77" d="100"/>
          <a:sy n="77" d="100"/>
        </p:scale>
        <p:origin x="-118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C7A44-1130-4093-ADF6-869C6A99CDC6}" type="datetimeFigureOut">
              <a:rPr lang="pt-BR" smtClean="0"/>
              <a:pPr/>
              <a:t>15/03/2016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DDAB4-3B35-41EB-925F-8C5FCD55DE9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34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DDAB4-3B35-41EB-925F-8C5FCD55DE93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DDAB4-3B35-41EB-925F-8C5FCD55DE93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DDAB4-3B35-41EB-925F-8C5FCD55DE93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49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066800"/>
            <a:ext cx="7772400" cy="2401888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1587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5257800"/>
            <a:ext cx="6400800" cy="452438"/>
          </a:xfrm>
        </p:spPr>
        <p:txBody>
          <a:bodyPr anchorCtr="1"/>
          <a:lstStyle>
            <a:lvl1pPr marL="0" indent="0" algn="ctr">
              <a:buFont typeface="Wingdings" pitchFamily="2" charset="2"/>
              <a:buNone/>
              <a:defRPr sz="1400"/>
            </a:lvl1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00800" y="685800"/>
            <a:ext cx="205740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8600" y="685800"/>
            <a:ext cx="60198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28600" y="685800"/>
            <a:ext cx="8229600" cy="5410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609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228600" y="1600200"/>
            <a:ext cx="40386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419600" y="1600200"/>
            <a:ext cx="4038600" cy="21717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419600" y="3924300"/>
            <a:ext cx="4038600" cy="21717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4196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 dirty="0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85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4339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57727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fld id="{B8A9AEB8-5906-457F-BC26-6FDD593C2BFC}" type="datetimeFigureOut">
              <a:rPr lang="pt-BR" smtClean="0"/>
              <a:pPr/>
              <a:t>15/03/2016</a:t>
            </a:fld>
            <a:endParaRPr lang="pt-BR" dirty="0"/>
          </a:p>
        </p:txBody>
      </p:sp>
      <p:sp>
        <p:nvSpPr>
          <p:cNvPr id="157728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endParaRPr lang="pt-BR" dirty="0"/>
          </a:p>
        </p:txBody>
      </p:sp>
      <p:sp>
        <p:nvSpPr>
          <p:cNvPr id="157729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fld id="{45FABDD8-93D4-4240-84CE-C5F0BD150CA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31" name="Line 34"/>
          <p:cNvSpPr>
            <a:spLocks noChangeShapeType="1"/>
          </p:cNvSpPr>
          <p:nvPr/>
        </p:nvSpPr>
        <p:spPr bwMode="auto">
          <a:xfrm>
            <a:off x="7086600" y="6669088"/>
            <a:ext cx="20574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dirty="0"/>
          </a:p>
        </p:txBody>
      </p:sp>
      <p:sp>
        <p:nvSpPr>
          <p:cNvPr id="1032" name="Line 35"/>
          <p:cNvSpPr>
            <a:spLocks noChangeShapeType="1"/>
          </p:cNvSpPr>
          <p:nvPr/>
        </p:nvSpPr>
        <p:spPr bwMode="auto">
          <a:xfrm>
            <a:off x="0" y="1295400"/>
            <a:ext cx="6629400" cy="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  <p:sldLayoutId id="2147484040" r:id="rId12"/>
    <p:sldLayoutId id="2147484041" r:id="rId13"/>
  </p:sldLayoutIdLst>
  <p:transition>
    <p:random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50000"/>
        </a:spcBef>
        <a:spcAft>
          <a:spcPct val="10000"/>
        </a:spcAft>
        <a:buClr>
          <a:srgbClr val="CC0000"/>
        </a:buClr>
        <a:buSzPct val="120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685800" y="1928802"/>
            <a:ext cx="7772400" cy="1539886"/>
          </a:xfrm>
        </p:spPr>
        <p:txBody>
          <a:bodyPr/>
          <a:lstStyle/>
          <a:p>
            <a:pPr algn="ctr"/>
            <a:r>
              <a:rPr lang="pt-BR" sz="3600" dirty="0" smtClean="0">
                <a:solidFill>
                  <a:srgbClr val="FF0000"/>
                </a:solidFill>
              </a:rPr>
              <a:t>O Prêmio Salarial da Educação: Heterogeneidade e Seleção</a:t>
            </a:r>
            <a:endParaRPr lang="pt-BR" sz="3600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>
          <a:xfrm>
            <a:off x="1273175" y="4429132"/>
            <a:ext cx="6400800" cy="428628"/>
          </a:xfrm>
        </p:spPr>
        <p:txBody>
          <a:bodyPr/>
          <a:lstStyle/>
          <a:p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  <a:latin typeface="Arial (Títulos)"/>
              </a:rPr>
              <a:t>Reynaldo Fernandes</a:t>
            </a:r>
            <a:endParaRPr lang="pt-BR" sz="2800" dirty="0">
              <a:solidFill>
                <a:schemeClr val="accent2">
                  <a:lumMod val="10000"/>
                </a:schemeClr>
              </a:solidFill>
              <a:latin typeface="Arial (Títulos)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Mercado de Sinalização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8"/>
            <a:ext cx="9001156" cy="869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Se adquirir escolaridade possui custo maior para o de menor produtividade, então educação pode vir a ser um bom sinalizador.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Trabalhadores escolhem o</a:t>
            </a:r>
          </a:p>
          <a:p>
            <a:pPr algn="just"/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nível de escolaridade que</a:t>
            </a:r>
          </a:p>
          <a:p>
            <a:pPr algn="just"/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maximiza (PVE – C):</a:t>
            </a:r>
          </a:p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Grupo A escolhe e*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Grupo B escolhe 0</a:t>
            </a:r>
          </a:p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</a:p>
          <a:p>
            <a:pPr lvl="7"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3" y="2571744"/>
            <a:ext cx="3929058" cy="396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Escolarização como Sinalizador da Produtividade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Enquanto a educação não afeta a produtividade individual ela pode melhorar a eficiência do sistema, ao permitir uma melhor alocação de recursos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Critica: seria uma forma muito cara de informar a produtividade. Existiriam formas mais econômicas de fazer isso. </a:t>
            </a:r>
            <a:endParaRPr lang="pt-BR" sz="26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Heterogeneidade do “Retorno” da Educação e a Estimação do “Retorno” Médio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Quando o “retorno” da educação está correlacionado com o nível de educação, estimativas de MQO da “retorno” médio tendem a ser enviesadas. Por exemplo, se pessoas com maior taxa de retorno tendem a estudar mais, MQO tende a superestimar     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No entanto, quando o retorno é heterogêneo, não é claro que esse seja o parâmetro de maior interesse. 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3071810"/>
            <a:ext cx="428628" cy="43373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Heterogeneidade do “Retorno” da Educação e a Estimação do “Retorno” Médio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826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u="sng" dirty="0" smtClean="0">
                <a:solidFill>
                  <a:schemeClr val="accent2">
                    <a:lumMod val="10000"/>
                  </a:schemeClr>
                </a:solidFill>
              </a:rPr>
              <a:t>Um Exemplo:</a:t>
            </a:r>
            <a:endParaRPr lang="pt-BR" sz="2800" b="1" u="sng" dirty="0" smtClean="0">
              <a:solidFill>
                <a:srgbClr val="FF0000"/>
              </a:solidFill>
            </a:endParaRPr>
          </a:p>
          <a:p>
            <a:pPr algn="just"/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Vamos admitir apenas dois níveis de educação: s = 0  e s = 1.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A renda do indivíduo i é Y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0i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e Y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1i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A renda quando s = 0 é a mesma para todos os indivíduos: Y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0i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= Y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0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O retorno da educação varia entre pessoas (</a:t>
            </a:r>
            <a:r>
              <a:rPr lang="el-GR" sz="2800" dirty="0" smtClean="0">
                <a:solidFill>
                  <a:schemeClr val="accent2">
                    <a:lumMod val="10000"/>
                  </a:schemeClr>
                </a:solidFill>
              </a:rPr>
              <a:t>ρ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), de modo que </a:t>
            </a:r>
            <a:r>
              <a:rPr lang="pt-BR" sz="2800" dirty="0" err="1" smtClean="0">
                <a:solidFill>
                  <a:schemeClr val="accent2">
                    <a:lumMod val="10000"/>
                  </a:schemeClr>
                </a:solidFill>
              </a:rPr>
              <a:t>Gi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= Y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1i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– Y</a:t>
            </a:r>
            <a:r>
              <a:rPr lang="pt-BR" sz="2800" baseline="-25000" dirty="0" smtClean="0">
                <a:solidFill>
                  <a:schemeClr val="accent2">
                    <a:lumMod val="10000"/>
                  </a:schemeClr>
                </a:solidFill>
              </a:rPr>
              <a:t>0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também varia entre os indivíduos.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O custo de </a:t>
            </a:r>
            <a:r>
              <a:rPr lang="pt-BR" sz="2800" dirty="0" err="1" smtClean="0">
                <a:solidFill>
                  <a:schemeClr val="accent2">
                    <a:lumMod val="10000"/>
                  </a:schemeClr>
                </a:solidFill>
              </a:rPr>
              <a:t>adiquirir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s=1 é o mesmo para todos e igual a C.</a:t>
            </a:r>
          </a:p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Heterogeneidade do “Retorno” da Educação e a Estimação do “Retorno” Médio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Nesse exemplo, todos com G ≥ C vão adquirir s = 1 e os demais s = 0.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Se comparamos a renda daqueles com s=1 e daqueles com s=0, para estimarmos a taxa de retorno médio da população, obteríamos uma taxa superestimada de    . É isso que MQO faria nesse caso.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O que obteríamos com a comparação acima seria o retorno médio daqueles com S=1 de escolaridade. 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Não é claro, no entanto, que E(</a:t>
            </a:r>
            <a:r>
              <a:rPr lang="el-GR" sz="2800" dirty="0" smtClean="0">
                <a:solidFill>
                  <a:schemeClr val="accent2">
                    <a:lumMod val="10000"/>
                  </a:schemeClr>
                </a:solidFill>
              </a:rPr>
              <a:t>ρ|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s = 1) seja um parâmetro de menos interesse que E(</a:t>
            </a:r>
            <a:r>
              <a:rPr lang="el-GR" sz="2800" dirty="0" smtClean="0">
                <a:solidFill>
                  <a:schemeClr val="accent2">
                    <a:lumMod val="10000"/>
                  </a:schemeClr>
                </a:solidFill>
              </a:rPr>
              <a:t>ρ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3500438"/>
            <a:ext cx="428628" cy="43373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Heterogeneidade do “Retorno” da Educação e a Estimação do “Retorno” Médio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01767"/>
            <a:ext cx="6500858" cy="516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Heterogeneidade do “Retorno” da Educação e a Estimação do “Retorno” Médio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Se estivéssemos interessados em estimar uma política de subsídio que reduzisse, para os indivíduos, o custo de C para C’, uma parâmetro mais interessante de ser estimado seria E(G| C’ &lt; G ≤ C). O “retorno” médio daqueles afetados pela política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Por outro lado, se a política considerada fosse a de educação compulsória (obrigatoriedade de s=1), um parâmetro mais relevante seria </a:t>
            </a:r>
            <a:r>
              <a:rPr lang="pt-BR" sz="2400" dirty="0" smtClean="0">
                <a:solidFill>
                  <a:schemeClr val="accent2">
                    <a:lumMod val="10000"/>
                  </a:schemeClr>
                </a:solidFill>
              </a:rPr>
              <a:t>E(G| s = 0). </a:t>
            </a:r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Seja                                                  , onde E(</a:t>
            </a:r>
            <a:r>
              <a:rPr lang="el-GR" sz="2800" dirty="0" smtClean="0">
                <a:solidFill>
                  <a:schemeClr val="accent5">
                    <a:lumMod val="10000"/>
                  </a:schemeClr>
                </a:solidFill>
              </a:rPr>
              <a:t>ε</a:t>
            </a:r>
            <a:r>
              <a:rPr lang="pt-BR" sz="2800" baseline="-25000" dirty="0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el-GR" sz="2800" dirty="0" smtClean="0">
                <a:solidFill>
                  <a:schemeClr val="accent5">
                    <a:lumMod val="10000"/>
                  </a:schemeClr>
                </a:solidFill>
              </a:rPr>
              <a:t>|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s</a:t>
            </a:r>
            <a:r>
              <a:rPr lang="pt-BR" sz="2800" baseline="-25000" dirty="0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) ≠ 0.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Então, MQO produz estimativas enviesadas de      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Se obtivéssemos uma variável </a:t>
            </a:r>
            <a:r>
              <a:rPr lang="pt-BR" sz="2800" dirty="0" err="1" smtClean="0">
                <a:solidFill>
                  <a:schemeClr val="accent5">
                    <a:lumMod val="10000"/>
                  </a:schemeClr>
                </a:solidFill>
              </a:rPr>
              <a:t>z</a:t>
            </a:r>
            <a:r>
              <a:rPr lang="pt-BR" sz="2800" baseline="-25000" dirty="0" err="1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que fosse correlacionada com s</a:t>
            </a:r>
            <a:r>
              <a:rPr lang="pt-BR" sz="2800" baseline="-25000" dirty="0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, mas não com </a:t>
            </a:r>
            <a:r>
              <a:rPr lang="el-GR" sz="2800" dirty="0" smtClean="0">
                <a:solidFill>
                  <a:schemeClr val="accent5">
                    <a:lumMod val="10000"/>
                  </a:schemeClr>
                </a:solidFill>
              </a:rPr>
              <a:t>ε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i,ela poderia ser utilizada para resolver o problema de viés. </a:t>
            </a:r>
            <a:r>
              <a:rPr lang="pt-BR" sz="2800" dirty="0" err="1" smtClean="0">
                <a:solidFill>
                  <a:schemeClr val="accent5">
                    <a:lumMod val="10000"/>
                  </a:schemeClr>
                </a:solidFill>
              </a:rPr>
              <a:t>z</a:t>
            </a:r>
            <a:r>
              <a:rPr lang="pt-BR" sz="2800" baseline="-25000" dirty="0" err="1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seria nossa variável instrumental.</a:t>
            </a: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4867273" cy="85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24" y="2643182"/>
            <a:ext cx="428628" cy="43373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57166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Estimador de Variável Instrumental 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43023"/>
            <a:ext cx="9143999" cy="538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57166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Estimador de Variável Instrumental 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7786710" cy="5153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714356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O Prêmio Salarial da Educação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Considere que o crescimento da renda com a escolaridade não varie entre os níveis de escolaridade, mas pode variar entre pessoas, de modo que: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 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Nesse caso podemos estimar     por MQO se E(</a:t>
            </a:r>
            <a:r>
              <a:rPr lang="el-GR" sz="2700" dirty="0" smtClean="0">
                <a:solidFill>
                  <a:schemeClr val="accent2">
                    <a:lumMod val="10000"/>
                  </a:schemeClr>
                </a:solidFill>
              </a:rPr>
              <a:t>ε|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s) = 0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6143644"/>
            <a:ext cx="285752" cy="346985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714620"/>
            <a:ext cx="4572032" cy="336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57166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Estimador de Variável Instrumental 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9"/>
            <a:ext cx="6215074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Então, dado                                                    e admitindo que E(</a:t>
            </a:r>
            <a:r>
              <a:rPr lang="el-GR" sz="2800" dirty="0" smtClean="0">
                <a:solidFill>
                  <a:schemeClr val="accent5">
                    <a:lumMod val="10000"/>
                  </a:schemeClr>
                </a:solidFill>
              </a:rPr>
              <a:t>ε</a:t>
            </a:r>
            <a:r>
              <a:rPr lang="pt-BR" sz="2800" baseline="-25000" dirty="0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el-GR" sz="2800" dirty="0" smtClean="0">
                <a:solidFill>
                  <a:schemeClr val="accent5">
                    <a:lumMod val="10000"/>
                  </a:schemeClr>
                </a:solidFill>
              </a:rPr>
              <a:t>|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s</a:t>
            </a:r>
            <a:r>
              <a:rPr lang="pt-BR" sz="2800" baseline="-25000" dirty="0" smtClean="0">
                <a:solidFill>
                  <a:schemeClr val="accent5">
                    <a:lumMod val="1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) ≠ 0  , seria possível resolver o problema de viés se obtivéssemos um instrumento válido.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Instrumentos utilizados na literatura: educação dos pais, número de irmãos, local de residência na idade de ir a faculdade, </a:t>
            </a:r>
            <a:r>
              <a:rPr lang="pt-BR" sz="2800" i="1" dirty="0" err="1" smtClean="0">
                <a:solidFill>
                  <a:schemeClr val="accent5">
                    <a:lumMod val="10000"/>
                  </a:schemeClr>
                </a:solidFill>
              </a:rPr>
              <a:t>tuition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, trimestre do nascimento, programa de construção de escolas etc.</a:t>
            </a:r>
          </a:p>
          <a:p>
            <a:pPr algn="just">
              <a:lnSpc>
                <a:spcPct val="150000"/>
              </a:lnSpc>
            </a:pP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endParaRPr lang="pt-BR" sz="2700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357298"/>
            <a:ext cx="4867273" cy="85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Independentemente da discussão sobre a validade dos instrumentos, esperava-se que, de modo geral, as estimativas dos “retornos” da educação fossem menor com IV do que com MQO.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700" dirty="0" smtClean="0">
                <a:solidFill>
                  <a:schemeClr val="accent5">
                    <a:lumMod val="10000"/>
                  </a:schemeClr>
                </a:solidFill>
              </a:rPr>
              <a:t> Pessoas mais habilidosas e com maior retorno tendem a estudar mais.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700" dirty="0" smtClean="0">
                <a:solidFill>
                  <a:schemeClr val="accent5">
                    <a:lumMod val="10000"/>
                  </a:schemeClr>
                </a:solidFill>
              </a:rPr>
              <a:t> Isso faz com que MQO superestime o “retorno” da educação.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700" dirty="0" smtClean="0">
                <a:solidFill>
                  <a:schemeClr val="accent5">
                    <a:lumMod val="10000"/>
                  </a:schemeClr>
                </a:solidFill>
              </a:rPr>
              <a:t> IV corrige as estimativas de MQO e, assim, produz um menor “retorno” da educação.</a:t>
            </a:r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No entanto, como reportado por </a:t>
            </a:r>
            <a:r>
              <a:rPr lang="pt-BR" sz="2800" dirty="0" err="1" smtClean="0">
                <a:solidFill>
                  <a:schemeClr val="accent5">
                    <a:lumMod val="10000"/>
                  </a:schemeClr>
                </a:solidFill>
              </a:rPr>
              <a:t>Card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(1999), a esmagadora maioria das estimativas com IV produziu retornos da educação maiores do que os obtidos por MQO.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Como explicar isso?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endParaRPr lang="pt-BR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1"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A principal explicação dada foi referente aos erros de medida na variável educação.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Erros de medida tendem a subestimar os coeficientes (na verdade, aproximá-lo de zero). Então, o IV, ao corrigir a estimativa de MQO, elevava o valor do coeficiente de interesse.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A hipótese é que o problema de erro de medida supera o problema de viés de seleção.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No entanto, é duro argumentar que anos de escolaridade seja uma variável com tantos problemas de medida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algn="just"/>
            <a:endParaRPr lang="pt-BR" sz="2800" dirty="0" smtClean="0">
              <a:solidFill>
                <a:schemeClr val="accent5">
                  <a:lumMod val="10000"/>
                </a:schemeClr>
              </a:solidFill>
            </a:endParaRPr>
          </a:p>
          <a:p>
            <a:pPr lvl="1"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Na verdade, IV seria perfeita no caso que o retorno da educação fosse o mesmo para todos, mas os mais habilidosos estudassem mais (ou menos) que os demais.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Ou seja, IV é apropriado para corrigir o primeiro motivo, discutido anteriormente, para justificar porque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E(</a:t>
            </a:r>
            <a:r>
              <a:rPr lang="el-GR" sz="2800" dirty="0" smtClean="0">
                <a:solidFill>
                  <a:schemeClr val="accent2">
                    <a:lumMod val="10000"/>
                  </a:schemeClr>
                </a:solidFill>
              </a:rPr>
              <a:t>ε|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s) ≠ 0. Quando 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α|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s) ≠ 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α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) (problema de viés de seleção)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500" dirty="0" smtClean="0">
                <a:solidFill>
                  <a:srgbClr val="FF0000"/>
                </a:solidFill>
              </a:rPr>
              <a:t> 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Quando o retorno da educação é heterogêneo IV não corrige a estimativa do retorno médio. E, como já discutido, não é claro que esse seja o parâmetro correto a ser perseguido. </a:t>
            </a:r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Quando o retorno é heterogêneo (entre pessoas de mesma características observáveis)  o IV mede o retorno daqueles que são afetados pelo instrumento: LATE (Local </a:t>
            </a:r>
            <a:r>
              <a:rPr lang="pt-BR" sz="2800" dirty="0" err="1" smtClean="0">
                <a:solidFill>
                  <a:schemeClr val="accent5">
                    <a:lumMod val="10000"/>
                  </a:schemeClr>
                </a:solidFill>
              </a:rPr>
              <a:t>Average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pt-BR" sz="2800" dirty="0" err="1" smtClean="0">
                <a:solidFill>
                  <a:schemeClr val="accent5">
                    <a:lumMod val="10000"/>
                  </a:schemeClr>
                </a:solidFill>
              </a:rPr>
              <a:t>Treatment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pt-BR" sz="2800" dirty="0" err="1" smtClean="0">
                <a:solidFill>
                  <a:schemeClr val="accent5">
                    <a:lumMod val="10000"/>
                  </a:schemeClr>
                </a:solidFill>
              </a:rPr>
              <a:t>Effect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)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5">
                    <a:lumMod val="10000"/>
                  </a:schemeClr>
                </a:solidFill>
              </a:rPr>
              <a:t>Assim, diferentes instrumentos definem diferentes parâmetros.</a:t>
            </a:r>
          </a:p>
          <a:p>
            <a:pPr algn="just">
              <a:spcAft>
                <a:spcPts val="1200"/>
              </a:spcAft>
            </a:pP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Estimação do “Retorno” da Educação com o Uso de Variáveis Instrumentais (IV)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700" dirty="0" smtClean="0">
                <a:solidFill>
                  <a:srgbClr val="FF0000"/>
                </a:solidFill>
              </a:rPr>
              <a:t> 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Interpretação de IV com base na idéia de LATE:</a:t>
            </a:r>
          </a:p>
          <a:p>
            <a:pPr lvl="1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  <a:r>
              <a:rPr lang="pt-BR" sz="2700" dirty="0" err="1" smtClean="0">
                <a:solidFill>
                  <a:schemeClr val="accent2">
                    <a:lumMod val="10000"/>
                  </a:schemeClr>
                </a:solidFill>
              </a:rPr>
              <a:t>Card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 (1999) – Isso seria uma evidência que, condicional nas características observadas, as pessoas afetadas pelo instrumento possuem maior retorno da educação. </a:t>
            </a:r>
          </a:p>
          <a:p>
            <a:pPr lvl="1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 Heckman </a:t>
            </a:r>
            <a:r>
              <a:rPr lang="pt-BR" sz="2700" dirty="0" err="1" smtClean="0">
                <a:solidFill>
                  <a:schemeClr val="accent2">
                    <a:lumMod val="10000"/>
                  </a:schemeClr>
                </a:solidFill>
              </a:rPr>
              <a:t>et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  <a:r>
              <a:rPr lang="pt-BR" sz="2700" dirty="0" err="1" smtClean="0">
                <a:solidFill>
                  <a:schemeClr val="accent2">
                    <a:lumMod val="10000"/>
                  </a:schemeClr>
                </a:solidFill>
              </a:rPr>
              <a:t>al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 (2006) – Põem </a:t>
            </a:r>
            <a:r>
              <a:rPr lang="pt-BR" sz="2700" smtClean="0">
                <a:solidFill>
                  <a:schemeClr val="accent2">
                    <a:lumMod val="10000"/>
                  </a:schemeClr>
                </a:solidFill>
              </a:rPr>
              <a:t>dúvidas sobre esse 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argumento e mostram algumas evidências que, condicionado nas características observáveis, a idéia de que os mais habilidosos tendem a estudar mais pode não ser correta. Pode ser justamente o contrário.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Estimativas do Prêmio Salarial da TIR para o Brasil: Barbosa Filho e </a:t>
            </a:r>
            <a:r>
              <a:rPr lang="pt-BR" sz="3200" dirty="0" err="1" smtClean="0">
                <a:solidFill>
                  <a:schemeClr val="accent2">
                    <a:lumMod val="10000"/>
                  </a:schemeClr>
                </a:solidFill>
              </a:rPr>
              <a:t>Pessôa</a:t>
            </a:r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 (2008)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spcAft>
                <a:spcPts val="1200"/>
              </a:spcAft>
            </a:pPr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Estimativas do Prêmio Salarial da TIR para o Brasil: Barbosa Filho e </a:t>
            </a:r>
            <a:r>
              <a:rPr lang="pt-BR" sz="3200" dirty="0" err="1" smtClean="0">
                <a:solidFill>
                  <a:schemeClr val="accent2">
                    <a:lumMod val="10000"/>
                  </a:schemeClr>
                </a:solidFill>
              </a:rPr>
              <a:t>Pessôa</a:t>
            </a:r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 (2008)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spcAft>
                <a:spcPts val="1200"/>
              </a:spcAft>
            </a:pPr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357298"/>
            <a:ext cx="914400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714356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O Prêmio Salarial da Educação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863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No entanto, podemos ter que E(</a:t>
            </a:r>
            <a:r>
              <a:rPr lang="el-GR" sz="2800" dirty="0" smtClean="0">
                <a:solidFill>
                  <a:schemeClr val="accent2">
                    <a:lumMod val="10000"/>
                  </a:schemeClr>
                </a:solidFill>
              </a:rPr>
              <a:t>ε|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s) ≠ 0, por três diferentes motivos: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α|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s) ≠ 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α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) – Problema de viés de seleção. Por exemplo, pessoas mais produtivas estudam mais por que o custo da educação é menor.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pt-BR" sz="2500" dirty="0" smtClean="0">
                <a:solidFill>
                  <a:srgbClr val="FF0000"/>
                </a:solidFill>
              </a:rPr>
              <a:t> 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ρ|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s) ≠ 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ρ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) – O prêmio da educação é correlacionado com a educação. Por exemplo, pessoas com prêmio maior tendem a estudar mais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pt-BR" sz="2500" dirty="0" smtClean="0">
                <a:solidFill>
                  <a:srgbClr val="FF0000"/>
                </a:solidFill>
              </a:rPr>
              <a:t> 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ρ|α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) ≠ E(</a:t>
            </a:r>
            <a:r>
              <a:rPr lang="el-GR" sz="2500" dirty="0" smtClean="0">
                <a:solidFill>
                  <a:schemeClr val="accent2">
                    <a:lumMod val="10000"/>
                  </a:schemeClr>
                </a:solidFill>
              </a:rPr>
              <a:t>ρ</a:t>
            </a:r>
            <a:r>
              <a:rPr lang="pt-BR" sz="2500" dirty="0" smtClean="0">
                <a:solidFill>
                  <a:schemeClr val="accent2">
                    <a:lumMod val="10000"/>
                  </a:schemeClr>
                </a:solidFill>
              </a:rPr>
              <a:t>) – Prêmio e produtividade são correlacionados. Por exemplo, pessoas mais produtivas, independentemente da educação, tendem a apresentar maiores ganhos com a educação. O problema aqui é uma mistura dos outros dois</a:t>
            </a:r>
          </a:p>
          <a:p>
            <a:pPr algn="just"/>
            <a:endParaRPr lang="pt-BR" sz="26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60648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Bibliografia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142873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marL="514350" indent="-514350"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marL="514350" indent="-514350"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marL="514350" indent="-514350"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0" y="1357298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James Heckman, Lance </a:t>
            </a:r>
            <a:r>
              <a:rPr lang="en-US" sz="2200" dirty="0" err="1" smtClean="0">
                <a:solidFill>
                  <a:schemeClr val="accent2">
                    <a:lumMod val="10000"/>
                  </a:schemeClr>
                </a:solidFill>
              </a:rPr>
              <a:t>Lochner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e Petra Todd  (2006). Earnings functions, rates of return and treatment effects: the </a:t>
            </a:r>
            <a:r>
              <a:rPr lang="en-US" sz="2200" dirty="0" err="1" smtClean="0">
                <a:solidFill>
                  <a:schemeClr val="accent2">
                    <a:lumMod val="10000"/>
                  </a:schemeClr>
                </a:solidFill>
              </a:rPr>
              <a:t>Mincer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equation and beyond. In Eric A. </a:t>
            </a:r>
            <a:r>
              <a:rPr lang="en-US" sz="2200" dirty="0" err="1" smtClean="0">
                <a:solidFill>
                  <a:schemeClr val="accent2">
                    <a:lumMod val="10000"/>
                  </a:schemeClr>
                </a:solidFill>
              </a:rPr>
              <a:t>Hanushek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e Finis Welch, </a:t>
            </a:r>
            <a:r>
              <a:rPr lang="en-US" sz="2200" i="1" dirty="0" smtClean="0">
                <a:solidFill>
                  <a:schemeClr val="accent2">
                    <a:lumMod val="10000"/>
                  </a:schemeClr>
                </a:solidFill>
              </a:rPr>
              <a:t>Handbook of the Economics of Education Volume 1.</a:t>
            </a:r>
          </a:p>
          <a:p>
            <a:endParaRPr lang="en-US" sz="22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Michael Spence (1973). Job Market Signaling. </a:t>
            </a:r>
            <a:r>
              <a:rPr lang="en-US" sz="2200" i="1" dirty="0" smtClean="0">
                <a:solidFill>
                  <a:schemeClr val="accent2">
                    <a:lumMod val="10000"/>
                  </a:schemeClr>
                </a:solidFill>
              </a:rPr>
              <a:t>Quarterly Journal of Economics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, 87: 355-374.</a:t>
            </a:r>
          </a:p>
          <a:p>
            <a:pPr>
              <a:buFont typeface="Wingdings" pitchFamily="2" charset="2"/>
              <a:buChar char="§"/>
            </a:pPr>
            <a:endParaRPr lang="en-US" sz="22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R.G. Ehrenberg e R.S. Smith (1994). </a:t>
            </a:r>
            <a:r>
              <a:rPr lang="en-US" sz="2200" i="1" dirty="0" smtClean="0">
                <a:solidFill>
                  <a:schemeClr val="accent2">
                    <a:lumMod val="10000"/>
                  </a:schemeClr>
                </a:solidFill>
              </a:rPr>
              <a:t>Modern Labor Economics 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(5a ed.). Cap. 9.</a:t>
            </a:r>
          </a:p>
          <a:p>
            <a:endParaRPr lang="en-US" sz="22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D. Card (1999). The causal effects of education on earnings. In O. </a:t>
            </a:r>
            <a:r>
              <a:rPr lang="en-US" sz="2200" dirty="0" err="1" smtClean="0">
                <a:solidFill>
                  <a:schemeClr val="accent2">
                    <a:lumMod val="10000"/>
                  </a:schemeClr>
                </a:solidFill>
              </a:rPr>
              <a:t>Ashenfelter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 e D. Card, </a:t>
            </a:r>
            <a:r>
              <a:rPr lang="en-US" sz="2200" i="1" dirty="0" smtClean="0">
                <a:solidFill>
                  <a:schemeClr val="accent2">
                    <a:lumMod val="10000"/>
                  </a:schemeClr>
                </a:solidFill>
              </a:rPr>
              <a:t>Handbook of Labor Econom</a:t>
            </a:r>
            <a:r>
              <a:rPr lang="en-US" sz="2200" dirty="0" smtClean="0">
                <a:solidFill>
                  <a:schemeClr val="accent2">
                    <a:lumMod val="10000"/>
                  </a:schemeClr>
                </a:solidFill>
              </a:rPr>
              <a:t>ics.</a:t>
            </a:r>
          </a:p>
          <a:p>
            <a:endParaRPr lang="en-US" sz="22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accent5">
                    <a:lumMod val="10000"/>
                  </a:schemeClr>
                </a:solidFill>
              </a:rPr>
              <a:t> F. H. Barbosa Filho e S. </a:t>
            </a:r>
            <a:r>
              <a:rPr lang="pt-BR" sz="2200" dirty="0" err="1" smtClean="0">
                <a:solidFill>
                  <a:schemeClr val="accent5">
                    <a:lumMod val="10000"/>
                  </a:schemeClr>
                </a:solidFill>
              </a:rPr>
              <a:t>Pessôa</a:t>
            </a:r>
            <a:r>
              <a:rPr lang="pt-BR" sz="2200" dirty="0" smtClean="0">
                <a:solidFill>
                  <a:schemeClr val="accent5">
                    <a:lumMod val="10000"/>
                  </a:schemeClr>
                </a:solidFill>
              </a:rPr>
              <a:t> (2008). Retorno da educação no Brasil. Pesquisa e Planejamento Econômico.</a:t>
            </a:r>
          </a:p>
          <a:p>
            <a:pPr>
              <a:buFont typeface="Wingdings" pitchFamily="2" charset="2"/>
              <a:buChar char="§"/>
            </a:pPr>
            <a:endParaRPr lang="en-US" sz="22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2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pt-BR" sz="2200" dirty="0">
              <a:solidFill>
                <a:schemeClr val="accent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714356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O Problema de viés de seleção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Vamos admitir que o prêmio da educação é o mesmo para todos, mas, por alguma razão, os mais produtivos tendem a estudar mais.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Isso tenderia a superestimar o prêmio da educação em uma regressão de MQO.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Por que os mais produtivos estudariam mais?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Custo da (psicológicos e pecuniários) da educação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Sinalização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É possível imaginar situações em que os mais produtivos tendem a estudar menos (a perda salarial de ir a escola é grande)</a:t>
            </a:r>
          </a:p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O termo em colchete é parte do erro. Admitindo que esse termo é independente de (s,x), a estimação da equação acima por MQO produz coeficientes não enviesados. No entanto, o erro é </a:t>
            </a:r>
            <a:r>
              <a:rPr lang="pt-BR" sz="2800" dirty="0" err="1" smtClean="0">
                <a:solidFill>
                  <a:schemeClr val="accent2">
                    <a:lumMod val="10000"/>
                  </a:schemeClr>
                </a:solidFill>
              </a:rPr>
              <a:t>heterocedástico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e MQO não é eficiente 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Escolarização como Sinalizador da Produtividade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8817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A idéia foi apresentada originalmente por Spence (1973):</a:t>
            </a:r>
          </a:p>
          <a:p>
            <a:pPr marL="1028700" lvl="1" indent="-571500" algn="just">
              <a:buFont typeface="+mj-lt"/>
              <a:buAutoNum type="romanLcPeriod"/>
            </a:pP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  <a:r>
              <a:rPr lang="pt-BR" sz="2600" dirty="0" smtClean="0">
                <a:solidFill>
                  <a:schemeClr val="accent2">
                    <a:lumMod val="10000"/>
                  </a:schemeClr>
                </a:solidFill>
              </a:rPr>
              <a:t>Os empregadores não possuem perfeita informação da qualidade dos trabalhadores (candidatos)</a:t>
            </a:r>
          </a:p>
          <a:p>
            <a:pPr marL="1028700" lvl="1" indent="-571500" algn="just">
              <a:buFont typeface="+mj-lt"/>
              <a:buAutoNum type="romanLcPeriod"/>
            </a:pPr>
            <a:r>
              <a:rPr lang="pt-BR" sz="2600" dirty="0" smtClean="0">
                <a:solidFill>
                  <a:schemeClr val="accent2">
                    <a:lumMod val="10000"/>
                  </a:schemeClr>
                </a:solidFill>
              </a:rPr>
              <a:t>Os procedimentos para revelar a qualidade dos trabalhadores são custosos.</a:t>
            </a:r>
          </a:p>
          <a:p>
            <a:pPr marL="1028700" lvl="1" indent="-571500" algn="just">
              <a:buFont typeface="+mj-lt"/>
              <a:buAutoNum type="romanLcPeriod"/>
            </a:pPr>
            <a:r>
              <a:rPr lang="pt-BR" sz="2600" dirty="0" smtClean="0">
                <a:solidFill>
                  <a:schemeClr val="accent2">
                    <a:lumMod val="10000"/>
                  </a:schemeClr>
                </a:solidFill>
              </a:rPr>
              <a:t> Existe uma correlação positiva entre as habilidades requeridas para o sucesso escolar e o sucesso no trabalho.</a:t>
            </a:r>
          </a:p>
          <a:p>
            <a:pPr marL="1028700" lvl="1" indent="-571500" algn="just">
              <a:buFont typeface="+mj-lt"/>
              <a:buAutoNum type="romanLcPeriod"/>
            </a:pPr>
            <a:r>
              <a:rPr lang="pt-BR" sz="2600" dirty="0" smtClean="0">
                <a:solidFill>
                  <a:schemeClr val="accent2">
                    <a:lumMod val="10000"/>
                  </a:schemeClr>
                </a:solidFill>
              </a:rPr>
              <a:t> Os empregadores podem usar informações educacionais dos empregados como um </a:t>
            </a:r>
            <a:r>
              <a:rPr lang="pt-BR" sz="2600" b="1" i="1" dirty="0" smtClean="0">
                <a:solidFill>
                  <a:schemeClr val="accent2">
                    <a:lumMod val="10000"/>
                  </a:schemeClr>
                </a:solidFill>
              </a:rPr>
              <a:t>sinal</a:t>
            </a:r>
            <a:r>
              <a:rPr lang="pt-BR" sz="2600" dirty="0" smtClean="0">
                <a:solidFill>
                  <a:schemeClr val="accent2">
                    <a:lumMod val="10000"/>
                  </a:schemeClr>
                </a:solidFill>
              </a:rPr>
              <a:t> das habilidades requeridas para o  trabalho.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6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Escolarização como Sinalizador da Produtividade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783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Vamos admitir que o salário é  igual a produtividade esperada e que a educação não afeta a produtividade do trabalhador.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O Empregador não conhece a produtividade do trabalhador mas conhece seu nível educacional.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Exemplo – Dois grupos de trabalhadores em um particular Mercado de trabalho: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Grupo A – 50% da população e tem produtividade igual a 2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Grupo B – 50% da população e tem produtividade igual a 1</a:t>
            </a:r>
            <a:endParaRPr lang="pt-BR" sz="26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Demanda por Sinalização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Na falta de um “sinalizador” os empregadores consideram que cada trabalhador possui produtividade igual a 1,5. Então W = 1,5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 </a:t>
            </a:r>
            <a:r>
              <a:rPr lang="pt-BR" sz="2800" dirty="0" smtClean="0">
                <a:solidFill>
                  <a:schemeClr val="tx1">
                    <a:lumMod val="50000"/>
                  </a:schemeClr>
                </a:solidFill>
              </a:rPr>
              <a:t>Nesse caso, a firma que conseguir (sem custo) distinguir os grupos elevaria seu lucro. Contrataria apenas trabalhadores do grupo A e pagaria W = 1,5.</a:t>
            </a:r>
            <a:endParaRPr lang="pt-BR" sz="26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Oferta de Sinalização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9"/>
            <a:ext cx="9001156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Suponha que as firmas acreditem que um trabalhador com e*, ou mais, anos de estudo possuam produtividade igual a 2. Os demais são tidos como possuindo produtividade igual a 1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 </a:t>
            </a:r>
            <a:r>
              <a:rPr lang="pt-BR" sz="2800" dirty="0" smtClean="0">
                <a:solidFill>
                  <a:schemeClr val="tx1">
                    <a:lumMod val="50000"/>
                  </a:schemeClr>
                </a:solidFill>
              </a:rPr>
              <a:t>Então, surgiria um motivo para os trabalhadores buscarem obter um nível educacional igual ou superior a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e*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14285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solidFill>
                  <a:schemeClr val="accent2">
                    <a:lumMod val="10000"/>
                  </a:schemeClr>
                </a:solidFill>
              </a:rPr>
              <a:t>A Oferta de Sinalização</a:t>
            </a:r>
            <a:endParaRPr lang="pt-BR" sz="3200" dirty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2844" y="1357298"/>
            <a:ext cx="900115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</a:t>
            </a:r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A escolaridade é produtiva como sinalizador apenas se os custos de obter o “sinal”  são negativamente correlacionados com a produtividade.</a:t>
            </a: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</a:rPr>
              <a:t>  </a:t>
            </a:r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Se adquirir e* não tem custo,</a:t>
            </a:r>
          </a:p>
          <a:p>
            <a:pPr algn="just"/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todos vão adquirir-lo. A educa-</a:t>
            </a:r>
          </a:p>
          <a:p>
            <a:pPr algn="just"/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ção perde o valor como sina-</a:t>
            </a:r>
          </a:p>
          <a:p>
            <a:pPr algn="just"/>
            <a:r>
              <a:rPr lang="pt-BR" sz="2700" dirty="0" smtClean="0">
                <a:solidFill>
                  <a:schemeClr val="accent2">
                    <a:lumMod val="10000"/>
                  </a:schemeClr>
                </a:solidFill>
              </a:rPr>
              <a:t>lizador.   </a:t>
            </a:r>
          </a:p>
          <a:p>
            <a:pPr algn="just"/>
            <a:r>
              <a:rPr lang="pt-BR" sz="2800" dirty="0" smtClean="0">
                <a:solidFill>
                  <a:schemeClr val="accent2">
                    <a:lumMod val="10000"/>
                  </a:schemeClr>
                </a:solidFill>
              </a:rPr>
              <a:t> </a:t>
            </a:r>
          </a:p>
          <a:p>
            <a:pPr lvl="7"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t-BR" sz="2800" dirty="0" smtClean="0">
              <a:solidFill>
                <a:schemeClr val="accent2">
                  <a:lumMod val="10000"/>
                </a:schemeClr>
              </a:solidFill>
            </a:endParaRPr>
          </a:p>
          <a:p>
            <a:pPr algn="just"/>
            <a:endParaRPr lang="pt-BR" sz="2700" dirty="0" smtClean="0">
              <a:solidFill>
                <a:schemeClr val="accent2">
                  <a:lumMod val="1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857496"/>
            <a:ext cx="3762375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Aquarela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Aquare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quarela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quarela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1775</TotalTime>
  <Words>2076</Words>
  <Application>Microsoft Office PowerPoint</Application>
  <PresentationFormat>Apresentação na tela (4:3)</PresentationFormat>
  <Paragraphs>215</Paragraphs>
  <Slides>30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Tema1</vt:lpstr>
      <vt:lpstr>O Prêmio Salarial da Educação: Heterogeneidade e Seleção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Prêmio Salarial e Taxa de Retorno da Educação</dc:title>
  <dc:creator>CASA</dc:creator>
  <cp:lastModifiedBy>User</cp:lastModifiedBy>
  <cp:revision>217</cp:revision>
  <dcterms:created xsi:type="dcterms:W3CDTF">2016-03-04T22:31:33Z</dcterms:created>
  <dcterms:modified xsi:type="dcterms:W3CDTF">2016-03-15T17:24:33Z</dcterms:modified>
</cp:coreProperties>
</file>