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89" r:id="rId20"/>
    <p:sldId id="290" r:id="rId21"/>
    <p:sldId id="291" r:id="rId22"/>
    <p:sldId id="293" r:id="rId23"/>
    <p:sldId id="275" r:id="rId24"/>
    <p:sldId id="292" r:id="rId25"/>
    <p:sldId id="299" r:id="rId26"/>
    <p:sldId id="303" r:id="rId27"/>
    <p:sldId id="295" r:id="rId28"/>
    <p:sldId id="296" r:id="rId29"/>
    <p:sldId id="297" r:id="rId30"/>
    <p:sldId id="298" r:id="rId31"/>
    <p:sldId id="276" r:id="rId32"/>
    <p:sldId id="277" r:id="rId33"/>
    <p:sldId id="279" r:id="rId34"/>
    <p:sldId id="280" r:id="rId35"/>
    <p:sldId id="281" r:id="rId36"/>
    <p:sldId id="304" r:id="rId37"/>
    <p:sldId id="284" r:id="rId38"/>
    <p:sldId id="285" r:id="rId39"/>
    <p:sldId id="28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6E80C-605E-D64B-BDF0-FF524913BF18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98CD9-F812-F641-B06C-3805050523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2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1572 30 a 100 mil </a:t>
            </a:r>
            <a:r>
              <a:rPr lang="en-US" dirty="0" err="1" smtClean="0"/>
              <a:t>mortes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98CD9-F812-F641-B06C-3805050523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15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Passagem</a:t>
            </a:r>
            <a:r>
              <a:rPr lang="en-US" dirty="0" smtClean="0"/>
              <a:t> de </a:t>
            </a:r>
            <a:r>
              <a:rPr lang="en-US" dirty="0" err="1" smtClean="0"/>
              <a:t>categorias</a:t>
            </a:r>
            <a:r>
              <a:rPr lang="en-US" dirty="0" smtClean="0"/>
              <a:t>/</a:t>
            </a:r>
            <a:r>
              <a:rPr lang="en-US" dirty="0" err="1" smtClean="0"/>
              <a:t>comunidades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individuos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98CD9-F812-F641-B06C-3805050523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86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Liberdade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politica</a:t>
            </a:r>
            <a:endParaRPr lang="en-US" baseline="0" dirty="0" smtClean="0"/>
          </a:p>
          <a:p>
            <a:r>
              <a:rPr lang="en-US" baseline="0" dirty="0" err="1" smtClean="0"/>
              <a:t>Igualdade</a:t>
            </a:r>
            <a:r>
              <a:rPr lang="en-US" baseline="0" dirty="0" smtClean="0"/>
              <a:t> d </a:t>
            </a:r>
            <a:r>
              <a:rPr lang="en-US" baseline="0" dirty="0" err="1" smtClean="0"/>
              <a:t>epartiicpaçao</a:t>
            </a:r>
            <a:endParaRPr lang="en-US" baseline="0" dirty="0" smtClean="0"/>
          </a:p>
          <a:p>
            <a:r>
              <a:rPr lang="en-US" baseline="0" dirty="0" err="1" smtClean="0"/>
              <a:t>Cidadão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apenas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súditos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98CD9-F812-F641-B06C-3805050523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75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91DCCB9-02E0-47AF-B400-5B0C11A6F34C}" type="slidenum">
              <a:rPr lang="en-US" altLang="pt-BR" sz="1200" b="0" smtClean="0">
                <a:latin typeface="Times New Roman" pitchFamily="18" charset="0"/>
              </a:rPr>
              <a:pPr/>
              <a:t>19</a:t>
            </a:fld>
            <a:endParaRPr lang="en-US" altLang="pt-BR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9812A2C-5ECD-4020-949C-AE612C41AC31}" type="slidenum">
              <a:rPr lang="en-US" altLang="pt-BR" sz="1200" b="0" smtClean="0">
                <a:latin typeface="Times New Roman" pitchFamily="18" charset="0"/>
              </a:rPr>
              <a:pPr/>
              <a:t>20</a:t>
            </a:fld>
            <a:endParaRPr lang="en-US" altLang="pt-BR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68322D3-D38F-4013-8D99-61FF6AFCCF03}" type="slidenum">
              <a:rPr lang="en-US" altLang="pt-BR" sz="1200" b="0" smtClean="0">
                <a:latin typeface="Times New Roman" pitchFamily="18" charset="0"/>
              </a:rPr>
              <a:pPr/>
              <a:t>21</a:t>
            </a:fld>
            <a:endParaRPr lang="en-US" altLang="pt-BR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F9C492C-6882-4CF1-AED8-B09C25946D9E}" type="slidenum">
              <a:rPr lang="en-US" altLang="pt-BR" sz="1200" b="0" smtClean="0">
                <a:latin typeface="Times New Roman" pitchFamily="18" charset="0"/>
              </a:rPr>
              <a:pPr/>
              <a:t>22</a:t>
            </a:fld>
            <a:endParaRPr lang="en-US" altLang="pt-BR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CD46434-A6E4-154F-BAFF-43CEE356E20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2C5B1B6-811B-E245-934D-DD5AE12C3755}" type="slidenum">
              <a:rPr lang="en-US" smtClean="0"/>
              <a:t>‹nº›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6434-A6E4-154F-BAFF-43CEE356E20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B1B6-811B-E245-934D-DD5AE12C375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6434-A6E4-154F-BAFF-43CEE356E20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B1B6-811B-E245-934D-DD5AE12C375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2FD02-1FE4-401B-98CE-278EC031A6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23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6434-A6E4-154F-BAFF-43CEE356E20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B1B6-811B-E245-934D-DD5AE12C375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6434-A6E4-154F-BAFF-43CEE356E20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B1B6-811B-E245-934D-DD5AE12C375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6434-A6E4-154F-BAFF-43CEE356E20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B1B6-811B-E245-934D-DD5AE12C375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6434-A6E4-154F-BAFF-43CEE356E20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B1B6-811B-E245-934D-DD5AE12C375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6434-A6E4-154F-BAFF-43CEE356E20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B1B6-811B-E245-934D-DD5AE12C375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6434-A6E4-154F-BAFF-43CEE356E20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B1B6-811B-E245-934D-DD5AE12C375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6434-A6E4-154F-BAFF-43CEE356E20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B1B6-811B-E245-934D-DD5AE12C3755}" type="slidenum">
              <a:rPr lang="en-US" smtClean="0"/>
              <a:t>‹nº›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6434-A6E4-154F-BAFF-43CEE356E20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B1B6-811B-E245-934D-DD5AE12C375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CD46434-A6E4-154F-BAFF-43CEE356E20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2C5B1B6-811B-E245-934D-DD5AE12C3755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ESTRUTURA DO ESTADO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Aylene</a:t>
            </a:r>
            <a:r>
              <a:rPr lang="en-US" dirty="0" smtClean="0"/>
              <a:t> </a:t>
            </a:r>
            <a:r>
              <a:rPr lang="en-US" dirty="0" err="1" smtClean="0"/>
              <a:t>Bousquat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Passagem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concepção</a:t>
            </a:r>
            <a:r>
              <a:rPr lang="en-US" dirty="0" smtClean="0"/>
              <a:t> da </a:t>
            </a:r>
            <a:r>
              <a:rPr lang="en-US" dirty="0" err="1" smtClean="0"/>
              <a:t>ordem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hierarquia</a:t>
            </a:r>
            <a:r>
              <a:rPr lang="en-US" dirty="0" smtClean="0"/>
              <a:t> </a:t>
            </a:r>
            <a:r>
              <a:rPr lang="en-US" dirty="0" err="1" smtClean="0"/>
              <a:t>pré-fixada</a:t>
            </a:r>
            <a:r>
              <a:rPr lang="en-US" dirty="0" smtClean="0"/>
              <a:t> e </a:t>
            </a:r>
            <a:r>
              <a:rPr lang="en-US" dirty="0" err="1" smtClean="0"/>
              <a:t>imutável</a:t>
            </a:r>
            <a:r>
              <a:rPr lang="en-US" dirty="0" smtClean="0"/>
              <a:t> de </a:t>
            </a:r>
            <a:r>
              <a:rPr lang="en-US" dirty="0" err="1" smtClean="0"/>
              <a:t>valores</a:t>
            </a:r>
            <a:r>
              <a:rPr lang="en-US" dirty="0" smtClean="0"/>
              <a:t> e fins a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ordem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restrita</a:t>
            </a:r>
            <a:r>
              <a:rPr lang="en-US" dirty="0" smtClean="0"/>
              <a:t> e e </a:t>
            </a:r>
            <a:r>
              <a:rPr lang="en-US" dirty="0" err="1" smtClean="0"/>
              <a:t>imediata</a:t>
            </a:r>
            <a:r>
              <a:rPr lang="en-US" dirty="0" smtClean="0"/>
              <a:t>, </a:t>
            </a:r>
            <a:r>
              <a:rPr lang="en-US" dirty="0" err="1" smtClean="0"/>
              <a:t>relacionada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homem</a:t>
            </a:r>
            <a:r>
              <a:rPr lang="en-US" dirty="0" smtClean="0"/>
              <a:t> e a </a:t>
            </a:r>
            <a:r>
              <a:rPr lang="en-US" dirty="0" err="1" smtClean="0"/>
              <a:t>ordem</a:t>
            </a:r>
            <a:r>
              <a:rPr lang="en-US" dirty="0" smtClean="0"/>
              <a:t> </a:t>
            </a:r>
            <a:r>
              <a:rPr lang="en-US" dirty="0" err="1" smtClean="0"/>
              <a:t>mundana</a:t>
            </a:r>
            <a:r>
              <a:rPr lang="en-US" dirty="0"/>
              <a:t> </a:t>
            </a:r>
            <a:r>
              <a:rPr lang="en-US" dirty="0" smtClean="0"/>
              <a:t>das </a:t>
            </a:r>
            <a:r>
              <a:rPr lang="en-US" dirty="0" err="1" smtClean="0"/>
              <a:t>relações</a:t>
            </a:r>
            <a:r>
              <a:rPr lang="en-US" dirty="0" smtClean="0"/>
              <a:t> </a:t>
            </a:r>
            <a:r>
              <a:rPr lang="en-US" dirty="0" err="1" smtClean="0"/>
              <a:t>sociais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3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inicial</a:t>
            </a:r>
            <a:r>
              <a:rPr lang="en-US" dirty="0" smtClean="0"/>
              <a:t> do Estado </a:t>
            </a:r>
            <a:r>
              <a:rPr lang="en-US" dirty="0" err="1" smtClean="0"/>
              <a:t>Moderno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Sociedade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camadas</a:t>
            </a:r>
            <a:endParaRPr lang="en-US" dirty="0" smtClean="0"/>
          </a:p>
          <a:p>
            <a:r>
              <a:rPr lang="en-US" dirty="0" err="1" smtClean="0"/>
              <a:t>Forças</a:t>
            </a:r>
            <a:r>
              <a:rPr lang="en-US" dirty="0" smtClean="0"/>
              <a:t> </a:t>
            </a:r>
            <a:r>
              <a:rPr lang="en-US" dirty="0" err="1" smtClean="0"/>
              <a:t>sociais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planos</a:t>
            </a:r>
            <a:r>
              <a:rPr lang="en-US" dirty="0" smtClean="0"/>
              <a:t> </a:t>
            </a:r>
            <a:r>
              <a:rPr lang="en-US" dirty="0" err="1" smtClean="0"/>
              <a:t>afins</a:t>
            </a:r>
            <a:r>
              <a:rPr lang="en-US" dirty="0" smtClean="0"/>
              <a:t>: </a:t>
            </a:r>
            <a:r>
              <a:rPr lang="en-US" dirty="0" err="1" smtClean="0"/>
              <a:t>decisão</a:t>
            </a:r>
            <a:r>
              <a:rPr lang="en-US" dirty="0" smtClean="0"/>
              <a:t> e da </a:t>
            </a:r>
            <a:r>
              <a:rPr lang="en-US" dirty="0" err="1" smtClean="0"/>
              <a:t>administração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err="1" smtClean="0"/>
              <a:t>Unidade</a:t>
            </a:r>
            <a:r>
              <a:rPr lang="en-US" dirty="0" smtClean="0"/>
              <a:t> Territorial</a:t>
            </a:r>
          </a:p>
          <a:p>
            <a:r>
              <a:rPr lang="en-US" dirty="0" err="1" smtClean="0"/>
              <a:t>Emergência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instancia</a:t>
            </a:r>
            <a:r>
              <a:rPr lang="en-US" dirty="0" smtClean="0"/>
              <a:t> de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tendencialmente</a:t>
            </a:r>
            <a:r>
              <a:rPr lang="en-US" dirty="0" smtClean="0"/>
              <a:t> </a:t>
            </a:r>
            <a:r>
              <a:rPr lang="en-US" dirty="0" err="1" smtClean="0"/>
              <a:t>hegemônica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Figura</a:t>
            </a:r>
            <a:r>
              <a:rPr lang="en-US" dirty="0" smtClean="0"/>
              <a:t> do Príncipe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Crise</a:t>
            </a:r>
            <a:r>
              <a:rPr lang="en-US" dirty="0" smtClean="0"/>
              <a:t>- XVII- XVIII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Sociedade</a:t>
            </a:r>
            <a:r>
              <a:rPr lang="en-US" dirty="0" smtClean="0"/>
              <a:t> Civil (</a:t>
            </a:r>
            <a:r>
              <a:rPr lang="en-US" dirty="0" err="1" smtClean="0"/>
              <a:t>conjunto</a:t>
            </a:r>
            <a:r>
              <a:rPr lang="en-US" dirty="0" smtClean="0"/>
              <a:t> </a:t>
            </a:r>
            <a:r>
              <a:rPr lang="en-US" dirty="0" err="1" smtClean="0"/>
              <a:t>organizado</a:t>
            </a:r>
            <a:r>
              <a:rPr lang="en-US" dirty="0" smtClean="0"/>
              <a:t> de </a:t>
            </a:r>
            <a:r>
              <a:rPr lang="en-US" dirty="0" err="1" smtClean="0"/>
              <a:t>interesses</a:t>
            </a:r>
            <a:r>
              <a:rPr lang="en-US" dirty="0" smtClean="0"/>
              <a:t> </a:t>
            </a:r>
            <a:r>
              <a:rPr lang="en-US" dirty="0" err="1" smtClean="0"/>
              <a:t>privados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 Príncipe a </a:t>
            </a:r>
            <a:r>
              <a:rPr lang="en-US" dirty="0" err="1" smtClean="0"/>
              <a:t>Déspota</a:t>
            </a:r>
            <a:endParaRPr lang="en-US" dirty="0" smtClean="0"/>
          </a:p>
          <a:p>
            <a:r>
              <a:rPr lang="en-US" dirty="0" err="1" smtClean="0"/>
              <a:t>Passagem</a:t>
            </a:r>
            <a:r>
              <a:rPr lang="en-US" dirty="0" smtClean="0"/>
              <a:t> da </a:t>
            </a:r>
            <a:r>
              <a:rPr lang="en-US" dirty="0" err="1" smtClean="0"/>
              <a:t>esfera</a:t>
            </a:r>
            <a:r>
              <a:rPr lang="en-US" dirty="0" smtClean="0"/>
              <a:t> da </a:t>
            </a:r>
            <a:r>
              <a:rPr lang="en-US" dirty="0" err="1" smtClean="0"/>
              <a:t>legitimidade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da </a:t>
            </a:r>
            <a:r>
              <a:rPr lang="en-US" dirty="0" err="1" smtClean="0"/>
              <a:t>legalidade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Estrutura</a:t>
            </a:r>
            <a:r>
              <a:rPr lang="en-US" dirty="0" smtClean="0"/>
              <a:t> do Estado de </a:t>
            </a:r>
            <a:r>
              <a:rPr lang="en-US" dirty="0" err="1" smtClean="0"/>
              <a:t>Direito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34" y="2170664"/>
            <a:ext cx="8229600" cy="4525963"/>
          </a:xfrm>
        </p:spPr>
        <p:txBody>
          <a:bodyPr/>
          <a:lstStyle/>
          <a:p>
            <a:r>
              <a:rPr lang="en-US" dirty="0" err="1" smtClean="0"/>
              <a:t>Estrutura</a:t>
            </a:r>
            <a:r>
              <a:rPr lang="en-US" dirty="0" smtClean="0"/>
              <a:t> Formal do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/>
              <a:t>J</a:t>
            </a:r>
            <a:r>
              <a:rPr lang="en-US" dirty="0" err="1" smtClean="0"/>
              <a:t>urídico</a:t>
            </a:r>
            <a:r>
              <a:rPr lang="en-US" dirty="0" smtClean="0"/>
              <a:t> ( </a:t>
            </a:r>
            <a:r>
              <a:rPr lang="en-US" dirty="0" err="1" smtClean="0"/>
              <a:t>aplicação</a:t>
            </a:r>
            <a:r>
              <a:rPr lang="en-US" dirty="0" smtClean="0"/>
              <a:t> da lei </a:t>
            </a:r>
            <a:r>
              <a:rPr lang="en-US" dirty="0" err="1" smtClean="0"/>
              <a:t>geral</a:t>
            </a:r>
            <a:r>
              <a:rPr lang="en-US" dirty="0" smtClean="0"/>
              <a:t> </a:t>
            </a:r>
            <a:r>
              <a:rPr lang="en-US" dirty="0" err="1" smtClean="0"/>
              <a:t>abstrata</a:t>
            </a:r>
            <a:r>
              <a:rPr lang="en-US" dirty="0" smtClean="0"/>
              <a:t> )</a:t>
            </a:r>
          </a:p>
          <a:p>
            <a:r>
              <a:rPr lang="en-US" dirty="0" err="1"/>
              <a:t>Estrutura</a:t>
            </a:r>
            <a:r>
              <a:rPr lang="en-US" dirty="0"/>
              <a:t> </a:t>
            </a:r>
            <a:r>
              <a:rPr lang="en-US" dirty="0" smtClean="0"/>
              <a:t>material do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Jurídico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liberdade</a:t>
            </a:r>
            <a:r>
              <a:rPr lang="en-US" dirty="0" smtClean="0"/>
              <a:t> de </a:t>
            </a:r>
            <a:r>
              <a:rPr lang="en-US" dirty="0" err="1" smtClean="0"/>
              <a:t>concorrência</a:t>
            </a:r>
            <a:r>
              <a:rPr lang="en-US" dirty="0" smtClean="0"/>
              <a:t>)</a:t>
            </a:r>
          </a:p>
          <a:p>
            <a:r>
              <a:rPr lang="en-US" dirty="0" err="1"/>
              <a:t>Estrutura</a:t>
            </a:r>
            <a:r>
              <a:rPr lang="en-US" dirty="0"/>
              <a:t> </a:t>
            </a:r>
            <a:r>
              <a:rPr lang="en-US" dirty="0" smtClean="0"/>
              <a:t>Social do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Jurídico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políticas</a:t>
            </a:r>
            <a:r>
              <a:rPr lang="en-US" dirty="0" smtClean="0"/>
              <a:t> de </a:t>
            </a:r>
            <a:r>
              <a:rPr lang="en-US" dirty="0" err="1" smtClean="0"/>
              <a:t>integração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trabalhadora</a:t>
            </a:r>
            <a:r>
              <a:rPr lang="en-US" dirty="0" smtClean="0"/>
              <a:t>)</a:t>
            </a:r>
          </a:p>
          <a:p>
            <a:r>
              <a:rPr lang="en-US" dirty="0" err="1"/>
              <a:t>Estrutura</a:t>
            </a:r>
            <a:r>
              <a:rPr lang="en-US" dirty="0"/>
              <a:t> </a:t>
            </a:r>
            <a:r>
              <a:rPr lang="en-US" dirty="0" err="1" smtClean="0"/>
              <a:t>Política</a:t>
            </a:r>
            <a:r>
              <a:rPr lang="en-US" dirty="0" smtClean="0"/>
              <a:t> do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Jurídico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separação</a:t>
            </a:r>
            <a:r>
              <a:rPr lang="en-US" dirty="0" smtClean="0"/>
              <a:t> e </a:t>
            </a:r>
            <a:r>
              <a:rPr lang="en-US" dirty="0" err="1" smtClean="0"/>
              <a:t>distribuição</a:t>
            </a:r>
            <a:r>
              <a:rPr lang="en-US" dirty="0" smtClean="0"/>
              <a:t> do </a:t>
            </a:r>
            <a:r>
              <a:rPr lang="en-US" dirty="0" err="1" smtClean="0"/>
              <a:t>poder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4981" y="6180947"/>
            <a:ext cx="219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Neumann, 1973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2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Estado </a:t>
            </a:r>
            <a:r>
              <a:rPr lang="en-US" dirty="0" err="1" smtClean="0"/>
              <a:t>Contemporâneo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88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Fins do </a:t>
            </a:r>
            <a:r>
              <a:rPr lang="en-US" dirty="0" err="1" smtClean="0"/>
              <a:t>Século</a:t>
            </a:r>
            <a:r>
              <a:rPr lang="en-US" dirty="0" smtClean="0"/>
              <a:t> XIX e XX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Alterações</a:t>
            </a:r>
            <a:r>
              <a:rPr lang="en-US" dirty="0" smtClean="0"/>
              <a:t> </a:t>
            </a:r>
            <a:r>
              <a:rPr lang="en-US" dirty="0" err="1" smtClean="0"/>
              <a:t>profundas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estrutura</a:t>
            </a:r>
            <a:r>
              <a:rPr lang="en-US" dirty="0" smtClean="0"/>
              <a:t> material </a:t>
            </a:r>
          </a:p>
          <a:p>
            <a:pPr lvl="1"/>
            <a:r>
              <a:rPr lang="en-US" dirty="0" smtClean="0"/>
              <a:t>( </a:t>
            </a:r>
            <a:r>
              <a:rPr lang="en-US" dirty="0" err="1" smtClean="0"/>
              <a:t>grandes</a:t>
            </a:r>
            <a:r>
              <a:rPr lang="en-US" dirty="0" smtClean="0"/>
              <a:t> </a:t>
            </a:r>
            <a:r>
              <a:rPr lang="en-US" dirty="0" err="1" smtClean="0"/>
              <a:t>empresas</a:t>
            </a:r>
            <a:r>
              <a:rPr lang="en-US" dirty="0" smtClean="0"/>
              <a:t>; </a:t>
            </a:r>
            <a:r>
              <a:rPr lang="en-US" dirty="0" err="1" smtClean="0"/>
              <a:t>tecnologia</a:t>
            </a:r>
            <a:r>
              <a:rPr lang="en-US" dirty="0" smtClean="0"/>
              <a:t>; </a:t>
            </a:r>
            <a:r>
              <a:rPr lang="en-US" dirty="0" err="1" smtClean="0"/>
              <a:t>nacionalismo</a:t>
            </a:r>
            <a:r>
              <a:rPr lang="en-US" dirty="0" smtClean="0"/>
              <a:t> </a:t>
            </a:r>
            <a:r>
              <a:rPr lang="en-US" dirty="0" err="1" smtClean="0"/>
              <a:t>economico</a:t>
            </a:r>
            <a:r>
              <a:rPr lang="en-US" dirty="0" smtClean="0"/>
              <a:t>, nova </a:t>
            </a:r>
            <a:r>
              <a:rPr lang="en-US" dirty="0" err="1" smtClean="0"/>
              <a:t>legislação</a:t>
            </a:r>
            <a:r>
              <a:rPr lang="en-US" dirty="0" smtClean="0"/>
              <a:t>, </a:t>
            </a:r>
            <a:r>
              <a:rPr lang="en-US" dirty="0" err="1" smtClean="0"/>
              <a:t>bancos</a:t>
            </a:r>
            <a:r>
              <a:rPr lang="en-US" dirty="0" smtClean="0"/>
              <a:t>, </a:t>
            </a:r>
            <a:r>
              <a:rPr lang="en-US" dirty="0" err="1" smtClean="0"/>
              <a:t>bolsa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forma de </a:t>
            </a:r>
            <a:r>
              <a:rPr lang="en-US" dirty="0" err="1" smtClean="0"/>
              <a:t>propriedade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3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Mudança</a:t>
            </a:r>
            <a:r>
              <a:rPr lang="en-US" dirty="0" smtClean="0"/>
              <a:t> </a:t>
            </a:r>
            <a:r>
              <a:rPr lang="en-US" dirty="0" err="1" smtClean="0"/>
              <a:t>significativa</a:t>
            </a:r>
            <a:r>
              <a:rPr lang="en-US" dirty="0" smtClean="0"/>
              <a:t> da </a:t>
            </a:r>
            <a:r>
              <a:rPr lang="en-US" dirty="0" err="1" smtClean="0"/>
              <a:t>Relação</a:t>
            </a:r>
            <a:r>
              <a:rPr lang="en-US" dirty="0" smtClean="0"/>
              <a:t> Estado-</a:t>
            </a:r>
            <a:r>
              <a:rPr lang="en-US" dirty="0" err="1" smtClean="0"/>
              <a:t>Economia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Capital </a:t>
            </a:r>
            <a:r>
              <a:rPr lang="en-US" dirty="0" err="1" smtClean="0"/>
              <a:t>Financeiro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3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 </a:t>
            </a:r>
            <a:r>
              <a:rPr lang="en-US" dirty="0" err="1" smtClean="0"/>
              <a:t>problema</a:t>
            </a:r>
            <a:r>
              <a:rPr lang="en-US" dirty="0" smtClean="0"/>
              <a:t> social do Estado </a:t>
            </a:r>
            <a:r>
              <a:rPr lang="en-US" dirty="0" err="1" smtClean="0"/>
              <a:t>Contemporâneo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Eclode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metade</a:t>
            </a:r>
            <a:r>
              <a:rPr lang="en-US" dirty="0" smtClean="0"/>
              <a:t> do </a:t>
            </a:r>
            <a:r>
              <a:rPr lang="en-US" dirty="0" err="1" smtClean="0"/>
              <a:t>século</a:t>
            </a:r>
            <a:r>
              <a:rPr lang="en-US" dirty="0" smtClean="0"/>
              <a:t> XIX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Estado Social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/>
          <p:cNvSpPr>
            <a:spLocks noChangeArrowheads="1"/>
          </p:cNvSpPr>
          <p:nvPr/>
        </p:nvSpPr>
        <p:spPr bwMode="auto">
          <a:xfrm>
            <a:off x="838200" y="1219200"/>
            <a:ext cx="5105400" cy="4953000"/>
          </a:xfrm>
          <a:prstGeom prst="ellipse">
            <a:avLst/>
          </a:prstGeom>
          <a:gradFill rotWithShape="0">
            <a:gsLst>
              <a:gs pos="0">
                <a:srgbClr val="00FF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200708" name="Freeform 4"/>
          <p:cNvSpPr>
            <a:spLocks/>
          </p:cNvSpPr>
          <p:nvPr/>
        </p:nvSpPr>
        <p:spPr bwMode="auto">
          <a:xfrm>
            <a:off x="533400" y="685800"/>
            <a:ext cx="8610600" cy="1588"/>
          </a:xfrm>
          <a:custGeom>
            <a:avLst/>
            <a:gdLst>
              <a:gd name="T0" fmla="*/ 0 w 5424"/>
              <a:gd name="T1" fmla="*/ 0 h 1"/>
              <a:gd name="T2" fmla="*/ 2147483647 w 5424"/>
              <a:gd name="T3" fmla="*/ 0 h 1"/>
              <a:gd name="T4" fmla="*/ 0 60000 65536"/>
              <a:gd name="T5" fmla="*/ 0 60000 65536"/>
              <a:gd name="T6" fmla="*/ 0 w 5424"/>
              <a:gd name="T7" fmla="*/ 0 h 1"/>
              <a:gd name="T8" fmla="*/ 5424 w 542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24" h="1">
                <a:moveTo>
                  <a:pt x="0" y="0"/>
                </a:moveTo>
                <a:cubicBezTo>
                  <a:pt x="904" y="0"/>
                  <a:pt x="4294" y="0"/>
                  <a:pt x="5424" y="0"/>
                </a:cubicBezTo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prstShdw prst="shdw17" dist="17961" dir="13500000">
              <a:srgbClr val="1B6173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0" y="6400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30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riplex Light" pitchFamily="2" charset="0"/>
                <a:ea typeface="+mn-ea"/>
              </a:rPr>
              <a:t>05</a:t>
            </a: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609600" y="149225"/>
            <a:ext cx="84582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latin typeface="Tahoma" pitchFamily="34" charset="0"/>
              </a:rPr>
              <a:t>Rede de Solidariedade</a:t>
            </a:r>
            <a:endParaRPr lang="pt-BR" altLang="pt-BR" sz="2800" b="0" i="1">
              <a:latin typeface="Tahoma" pitchFamily="34" charset="0"/>
            </a:endParaRPr>
          </a:p>
        </p:txBody>
      </p:sp>
      <p:sp>
        <p:nvSpPr>
          <p:cNvPr id="12294" name="Rectangle 7"/>
          <p:cNvSpPr>
            <a:spLocks noGrp="1" noChangeArrowheads="1"/>
          </p:cNvSpPr>
          <p:nvPr>
            <p:ph idx="1"/>
          </p:nvPr>
        </p:nvSpPr>
        <p:spPr>
          <a:xfrm>
            <a:off x="609600" y="838200"/>
            <a:ext cx="8345488" cy="5638800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</a:pPr>
            <a:r>
              <a:rPr lang="pt-BR" altLang="pt-BR" sz="2800" smtClean="0">
                <a:latin typeface="Tahoma" pitchFamily="34" charset="0"/>
                <a:ea typeface="ＭＳ Ｐゴシック" pitchFamily="34" charset="-128"/>
              </a:rPr>
              <a:t>Proteção social é uma </a:t>
            </a:r>
            <a:r>
              <a:rPr lang="pt-BR" altLang="en-US" sz="2800" smtClean="0">
                <a:latin typeface="Tahoma" pitchFamily="34" charset="0"/>
                <a:ea typeface="ＭＳ Ｐゴシック" pitchFamily="34" charset="-128"/>
              </a:rPr>
              <a:t>“</a:t>
            </a:r>
            <a:r>
              <a:rPr lang="pt-BR" altLang="ja-JP" sz="2800" u="sng" smtClean="0">
                <a:latin typeface="Tahoma" pitchFamily="34" charset="0"/>
                <a:ea typeface="ＭＳ Ｐゴシック" pitchFamily="34" charset="-128"/>
              </a:rPr>
              <a:t>rede de solidariedade</a:t>
            </a:r>
            <a:r>
              <a:rPr lang="pt-BR" altLang="en-US" sz="2800" smtClean="0">
                <a:latin typeface="Tahoma" pitchFamily="34" charset="0"/>
                <a:ea typeface="ＭＳ Ｐゴシック" pitchFamily="34" charset="-128"/>
              </a:rPr>
              <a:t>”</a:t>
            </a:r>
            <a:endParaRPr lang="pt-BR" altLang="ja-JP" sz="2800" smtClean="0">
              <a:latin typeface="Tahoma" pitchFamily="34" charset="0"/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120000"/>
              </a:lnSpc>
            </a:pPr>
            <a:r>
              <a:rPr lang="pt-BR" altLang="pt-BR" sz="2800" smtClean="0">
                <a:latin typeface="Tahoma" pitchFamily="34" charset="0"/>
                <a:ea typeface="ＭＳ Ｐゴシック" pitchFamily="34" charset="-128"/>
              </a:rPr>
              <a:t>A solidariedade institucionalizada tanto pode abranger a noção de </a:t>
            </a:r>
            <a:r>
              <a:rPr lang="pt-BR" altLang="pt-BR" sz="2800" b="1" smtClean="0">
                <a:latin typeface="Tahoma" pitchFamily="34" charset="0"/>
                <a:ea typeface="ＭＳ Ｐゴシック" pitchFamily="34" charset="-128"/>
              </a:rPr>
              <a:t>cidadania social</a:t>
            </a:r>
            <a:r>
              <a:rPr lang="pt-BR" altLang="pt-BR" sz="2800" smtClean="0">
                <a:latin typeface="Tahoma" pitchFamily="34" charset="0"/>
                <a:ea typeface="ＭＳ Ｐゴシック" pitchFamily="34" charset="-128"/>
              </a:rPr>
              <a:t> quanto limitar-se a </a:t>
            </a:r>
            <a:r>
              <a:rPr lang="pt-BR" altLang="pt-BR" sz="2800" b="1" smtClean="0">
                <a:latin typeface="Tahoma" pitchFamily="34" charset="0"/>
                <a:ea typeface="ＭＳ Ｐゴシック" pitchFamily="34" charset="-128"/>
              </a:rPr>
              <a:t>categorias ocupacionais</a:t>
            </a:r>
            <a:r>
              <a:rPr lang="pt-BR" altLang="pt-BR" sz="2800" smtClean="0">
                <a:latin typeface="Tahoma" pitchFamily="34" charset="0"/>
                <a:ea typeface="ＭＳ Ｐゴシック" pitchFamily="34" charset="-128"/>
              </a:rPr>
              <a:t> ou, ainda, ao âmbito </a:t>
            </a:r>
            <a:r>
              <a:rPr lang="pt-BR" altLang="pt-BR" sz="2800" b="1" smtClean="0">
                <a:latin typeface="Tahoma" pitchFamily="34" charset="0"/>
                <a:ea typeface="ＭＳ Ｐゴシック" pitchFamily="34" charset="-128"/>
              </a:rPr>
              <a:t>familiar e local</a:t>
            </a:r>
          </a:p>
          <a:p>
            <a:pPr marL="533400" indent="-533400" eaLnBrk="1" hangingPunct="1">
              <a:lnSpc>
                <a:spcPct val="120000"/>
              </a:lnSpc>
            </a:pPr>
            <a:r>
              <a:rPr lang="pt-BR" altLang="pt-BR" sz="2800" b="1" smtClean="0">
                <a:latin typeface="Tahoma" pitchFamily="34" charset="0"/>
                <a:ea typeface="ＭＳ Ｐゴシック" pitchFamily="34" charset="-128"/>
              </a:rPr>
              <a:t>Antigos sistemas de proteção social</a:t>
            </a:r>
            <a:r>
              <a:rPr lang="pt-BR" altLang="pt-BR" sz="2800" smtClean="0">
                <a:latin typeface="Tahoma" pitchFamily="34" charset="0"/>
                <a:ea typeface="ＭＳ Ｐゴシック" pitchFamily="34" charset="-128"/>
              </a:rPr>
              <a:t>: </a:t>
            </a:r>
            <a:r>
              <a:rPr lang="pt-BR" altLang="pt-BR" sz="2800" i="1" smtClean="0">
                <a:latin typeface="Tahoma" pitchFamily="34" charset="0"/>
                <a:ea typeface="ＭＳ Ｐゴシック" pitchFamily="34" charset="-128"/>
              </a:rPr>
              <a:t>família; associações da comunidade; instituições religiosas e filantrópicas</a:t>
            </a:r>
          </a:p>
          <a:p>
            <a:pPr marL="533400" indent="-533400" eaLnBrk="1" hangingPunct="1">
              <a:lnSpc>
                <a:spcPct val="120000"/>
              </a:lnSpc>
            </a:pPr>
            <a:r>
              <a:rPr lang="pt-BR" altLang="pt-BR" sz="2800" b="1" smtClean="0">
                <a:latin typeface="Tahoma" pitchFamily="34" charset="0"/>
                <a:ea typeface="ＭＳ Ｐゴシック" pitchFamily="34" charset="-128"/>
              </a:rPr>
              <a:t>Modernos sistemas de proteção social</a:t>
            </a:r>
            <a:r>
              <a:rPr lang="pt-BR" altLang="pt-BR" sz="2800" smtClean="0">
                <a:latin typeface="Tahoma" pitchFamily="34" charset="0"/>
                <a:ea typeface="ＭＳ Ｐゴシック" pitchFamily="34" charset="-128"/>
              </a:rPr>
              <a:t>: </a:t>
            </a:r>
            <a:r>
              <a:rPr lang="pt-BR" altLang="pt-BR" sz="2800" i="1" smtClean="0">
                <a:latin typeface="Tahoma" pitchFamily="34" charset="0"/>
                <a:ea typeface="ＭＳ Ｐゴシック" pitchFamily="34" charset="-128"/>
              </a:rPr>
              <a:t>categorias profissionais; Estado</a:t>
            </a:r>
            <a:endParaRPr lang="en-US" altLang="pt-BR" sz="2800" i="1" smtClean="0">
              <a:latin typeface="Tahom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96144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 animBg="1"/>
      <p:bldP spid="2007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Estado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3"/>
          <p:cNvSpPr>
            <a:spLocks noChangeArrowheads="1"/>
          </p:cNvSpPr>
          <p:nvPr/>
        </p:nvSpPr>
        <p:spPr bwMode="auto">
          <a:xfrm>
            <a:off x="838200" y="1219200"/>
            <a:ext cx="5105400" cy="4953000"/>
          </a:xfrm>
          <a:prstGeom prst="ellipse">
            <a:avLst/>
          </a:prstGeom>
          <a:gradFill rotWithShape="0">
            <a:gsLst>
              <a:gs pos="0">
                <a:srgbClr val="00FF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123910" name="Freeform 6"/>
          <p:cNvSpPr>
            <a:spLocks/>
          </p:cNvSpPr>
          <p:nvPr/>
        </p:nvSpPr>
        <p:spPr bwMode="auto">
          <a:xfrm>
            <a:off x="533400" y="685800"/>
            <a:ext cx="8610600" cy="1588"/>
          </a:xfrm>
          <a:custGeom>
            <a:avLst/>
            <a:gdLst>
              <a:gd name="T0" fmla="*/ 0 w 5424"/>
              <a:gd name="T1" fmla="*/ 0 h 1"/>
              <a:gd name="T2" fmla="*/ 2147483647 w 5424"/>
              <a:gd name="T3" fmla="*/ 0 h 1"/>
              <a:gd name="T4" fmla="*/ 0 60000 65536"/>
              <a:gd name="T5" fmla="*/ 0 60000 65536"/>
              <a:gd name="T6" fmla="*/ 0 w 5424"/>
              <a:gd name="T7" fmla="*/ 0 h 1"/>
              <a:gd name="T8" fmla="*/ 5424 w 542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24" h="1">
                <a:moveTo>
                  <a:pt x="0" y="0"/>
                </a:moveTo>
                <a:cubicBezTo>
                  <a:pt x="904" y="0"/>
                  <a:pt x="4294" y="0"/>
                  <a:pt x="5424" y="0"/>
                </a:cubicBezTo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prstShdw prst="shdw17" dist="17961" dir="13500000">
              <a:srgbClr val="1B6173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23942" name="Text Box 38"/>
          <p:cNvSpPr txBox="1">
            <a:spLocks noChangeArrowheads="1"/>
          </p:cNvSpPr>
          <p:nvPr/>
        </p:nvSpPr>
        <p:spPr bwMode="auto">
          <a:xfrm>
            <a:off x="0" y="6400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30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riplex Light" pitchFamily="2" charset="0"/>
                <a:ea typeface="+mn-ea"/>
              </a:rPr>
              <a:t>04</a:t>
            </a:r>
          </a:p>
        </p:txBody>
      </p:sp>
      <p:sp>
        <p:nvSpPr>
          <p:cNvPr id="124028" name="Text Box 124"/>
          <p:cNvSpPr txBox="1">
            <a:spLocks noChangeArrowheads="1"/>
          </p:cNvSpPr>
          <p:nvPr/>
        </p:nvSpPr>
        <p:spPr bwMode="auto">
          <a:xfrm>
            <a:off x="685800" y="254000"/>
            <a:ext cx="84582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latin typeface="Tahoma" pitchFamily="34" charset="0"/>
              </a:rPr>
              <a:t>Dimensão da Proteção Social</a:t>
            </a:r>
            <a:endParaRPr lang="pt-BR" altLang="pt-BR" sz="2800" b="0" i="1">
              <a:latin typeface="Tahoma" pitchFamily="34" charset="0"/>
            </a:endParaRPr>
          </a:p>
        </p:txBody>
      </p:sp>
      <p:sp>
        <p:nvSpPr>
          <p:cNvPr id="31749" name="Rectangle 126"/>
          <p:cNvSpPr>
            <a:spLocks noGrp="1" noChangeArrowheads="1"/>
          </p:cNvSpPr>
          <p:nvPr>
            <p:ph idx="1"/>
          </p:nvPr>
        </p:nvSpPr>
        <p:spPr>
          <a:xfrm>
            <a:off x="609600" y="838200"/>
            <a:ext cx="8345488" cy="5638800"/>
          </a:xfrm>
        </p:spPr>
        <p:txBody>
          <a:bodyPr>
            <a:normAutofit lnSpcReduction="10000"/>
          </a:bodyPr>
          <a:lstStyle/>
          <a:p>
            <a:pPr marL="533400" indent="-533400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pt-BR" sz="2800" dirty="0" smtClean="0">
              <a:latin typeface="Tahoma" pitchFamily="34" charset="0"/>
              <a:ea typeface="ＭＳ Ｐゴシック" pitchFamily="34" charset="-128"/>
            </a:endParaRPr>
          </a:p>
          <a:p>
            <a:pPr marL="533400" indent="-533400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pt-BR" sz="2800" dirty="0" err="1" smtClean="0">
                <a:latin typeface="Tahoma" pitchFamily="34" charset="0"/>
                <a:ea typeface="ＭＳ Ｐゴシック" pitchFamily="34" charset="-128"/>
              </a:rPr>
              <a:t>Ação</a:t>
            </a:r>
            <a:r>
              <a:rPr lang="en-US" altLang="pt-BR" sz="2800" dirty="0" smtClean="0">
                <a:latin typeface="Tahoma" pitchFamily="34" charset="0"/>
                <a:ea typeface="ＭＳ Ｐゴシック" pitchFamily="34" charset="-128"/>
              </a:rPr>
              <a:t> de </a:t>
            </a:r>
            <a:r>
              <a:rPr lang="en-US" altLang="pt-BR" sz="2800" b="1" dirty="0" err="1" smtClean="0">
                <a:latin typeface="Tahoma" pitchFamily="34" charset="0"/>
                <a:ea typeface="ＭＳ Ｐゴシック" pitchFamily="34" charset="-128"/>
              </a:rPr>
              <a:t>proteger</a:t>
            </a:r>
            <a:r>
              <a:rPr lang="en-US" altLang="pt-BR" sz="2800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altLang="pt-BR" sz="2800" dirty="0" err="1" smtClean="0">
                <a:latin typeface="Tahoma" pitchFamily="34" charset="0"/>
                <a:ea typeface="ＭＳ Ｐゴシック" pitchFamily="34" charset="-128"/>
              </a:rPr>
              <a:t>indivíduos</a:t>
            </a:r>
            <a:r>
              <a:rPr lang="en-US" altLang="pt-BR" sz="2800" dirty="0" smtClean="0">
                <a:latin typeface="Tahoma" pitchFamily="34" charset="0"/>
                <a:ea typeface="ＭＳ Ｐゴシック" pitchFamily="34" charset="-128"/>
              </a:rPr>
              <a:t> contra </a:t>
            </a:r>
            <a:r>
              <a:rPr lang="en-US" altLang="pt-BR" sz="2800" dirty="0" err="1" smtClean="0">
                <a:latin typeface="Tahoma" pitchFamily="34" charset="0"/>
                <a:ea typeface="ＭＳ Ｐゴシック" pitchFamily="34" charset="-128"/>
              </a:rPr>
              <a:t>os</a:t>
            </a:r>
            <a:r>
              <a:rPr lang="en-US" altLang="pt-BR" sz="2800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altLang="pt-BR" sz="2800" b="1" dirty="0" err="1" smtClean="0">
                <a:latin typeface="Tahoma" pitchFamily="34" charset="0"/>
                <a:ea typeface="ＭＳ Ｐゴシック" pitchFamily="34" charset="-128"/>
              </a:rPr>
              <a:t>riscos</a:t>
            </a:r>
            <a:r>
              <a:rPr lang="en-US" altLang="pt-BR" sz="2800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altLang="pt-BR" sz="2800" dirty="0" err="1" smtClean="0">
                <a:latin typeface="Tahoma" pitchFamily="34" charset="0"/>
                <a:ea typeface="ＭＳ Ｐゴシック" pitchFamily="34" charset="-128"/>
              </a:rPr>
              <a:t>inerentes</a:t>
            </a:r>
            <a:r>
              <a:rPr lang="en-US" altLang="pt-BR" sz="2800" dirty="0" smtClean="0">
                <a:latin typeface="Tahoma" pitchFamily="34" charset="0"/>
                <a:ea typeface="ＭＳ Ｐゴシック" pitchFamily="34" charset="-128"/>
              </a:rPr>
              <a:t> à </a:t>
            </a:r>
            <a:r>
              <a:rPr lang="en-US" altLang="pt-BR" sz="2800" dirty="0" err="1" smtClean="0">
                <a:latin typeface="Tahoma" pitchFamily="34" charset="0"/>
                <a:ea typeface="ＭＳ Ｐゴシック" pitchFamily="34" charset="-128"/>
              </a:rPr>
              <a:t>vida</a:t>
            </a:r>
            <a:r>
              <a:rPr lang="en-US" altLang="pt-BR" sz="2800" dirty="0" smtClean="0">
                <a:latin typeface="Tahoma" pitchFamily="34" charset="0"/>
                <a:ea typeface="ＭＳ Ｐゴシック" pitchFamily="34" charset="-128"/>
              </a:rPr>
              <a:t> e/</a:t>
            </a:r>
            <a:r>
              <a:rPr lang="en-US" altLang="pt-BR" sz="2800" dirty="0" err="1" smtClean="0">
                <a:latin typeface="Tahoma" pitchFamily="34" charset="0"/>
                <a:ea typeface="ＭＳ Ｐゴシック" pitchFamily="34" charset="-128"/>
              </a:rPr>
              <a:t>ou</a:t>
            </a:r>
            <a:r>
              <a:rPr lang="en-US" altLang="pt-BR" sz="2800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altLang="pt-BR" sz="2800" dirty="0" err="1" smtClean="0">
                <a:latin typeface="Tahoma" pitchFamily="34" charset="0"/>
                <a:ea typeface="ＭＳ Ｐゴシック" pitchFamily="34" charset="-128"/>
              </a:rPr>
              <a:t>assistir</a:t>
            </a:r>
            <a:r>
              <a:rPr lang="en-US" altLang="pt-BR" sz="2800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altLang="pt-BR" sz="2800" b="1" dirty="0" err="1" smtClean="0">
                <a:latin typeface="Tahoma" pitchFamily="34" charset="0"/>
                <a:ea typeface="ＭＳ Ｐゴシック" pitchFamily="34" charset="-128"/>
              </a:rPr>
              <a:t>necessidades</a:t>
            </a:r>
            <a:r>
              <a:rPr lang="en-US" altLang="pt-BR" sz="2800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altLang="pt-BR" sz="2800" dirty="0" err="1" smtClean="0">
                <a:latin typeface="Tahoma" pitchFamily="34" charset="0"/>
                <a:ea typeface="ＭＳ Ｐゴシック" pitchFamily="34" charset="-128"/>
              </a:rPr>
              <a:t>geradas</a:t>
            </a:r>
            <a:r>
              <a:rPr lang="en-US" altLang="pt-BR" sz="2800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altLang="pt-BR" sz="2800" dirty="0" err="1" smtClean="0">
                <a:latin typeface="Tahoma" pitchFamily="34" charset="0"/>
                <a:ea typeface="ＭＳ Ｐゴシック" pitchFamily="34" charset="-128"/>
              </a:rPr>
              <a:t>em</a:t>
            </a:r>
            <a:r>
              <a:rPr lang="en-US" altLang="pt-BR" sz="2800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altLang="pt-BR" sz="2800" dirty="0" err="1" smtClean="0">
                <a:latin typeface="Tahoma" pitchFamily="34" charset="0"/>
                <a:ea typeface="ＭＳ Ｐゴシック" pitchFamily="34" charset="-128"/>
              </a:rPr>
              <a:t>diferentes</a:t>
            </a:r>
            <a:r>
              <a:rPr lang="en-US" altLang="pt-BR" sz="2800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altLang="pt-BR" sz="2800" dirty="0" err="1" smtClean="0">
                <a:latin typeface="Tahoma" pitchFamily="34" charset="0"/>
                <a:ea typeface="ＭＳ Ｐゴシック" pitchFamily="34" charset="-128"/>
              </a:rPr>
              <a:t>momentos</a:t>
            </a:r>
            <a:r>
              <a:rPr lang="en-US" altLang="pt-BR" sz="2800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altLang="pt-BR" sz="2800" dirty="0" err="1" smtClean="0">
                <a:latin typeface="Tahoma" pitchFamily="34" charset="0"/>
                <a:ea typeface="ＭＳ Ｐゴシック" pitchFamily="34" charset="-128"/>
              </a:rPr>
              <a:t>históricos</a:t>
            </a:r>
            <a:r>
              <a:rPr lang="en-US" altLang="pt-BR" sz="2800" dirty="0" smtClean="0">
                <a:latin typeface="Tahoma" pitchFamily="34" charset="0"/>
                <a:ea typeface="ＭＳ Ｐゴシック" pitchFamily="34" charset="-128"/>
              </a:rPr>
              <a:t> e </a:t>
            </a:r>
            <a:r>
              <a:rPr lang="en-US" altLang="pt-BR" sz="2800" dirty="0" err="1" smtClean="0">
                <a:latin typeface="Tahoma" pitchFamily="34" charset="0"/>
                <a:ea typeface="ＭＳ Ｐゴシック" pitchFamily="34" charset="-128"/>
              </a:rPr>
              <a:t>relacionadas</a:t>
            </a:r>
            <a:r>
              <a:rPr lang="en-US" altLang="pt-BR" sz="2800" dirty="0" smtClean="0">
                <a:latin typeface="Tahoma" pitchFamily="34" charset="0"/>
                <a:ea typeface="ＭＳ Ｐゴシック" pitchFamily="34" charset="-128"/>
              </a:rPr>
              <a:t> com </a:t>
            </a:r>
            <a:r>
              <a:rPr lang="en-US" altLang="pt-BR" sz="2800" dirty="0" err="1" smtClean="0">
                <a:latin typeface="Tahoma" pitchFamily="34" charset="0"/>
                <a:ea typeface="ＭＳ Ｐゴシック" pitchFamily="34" charset="-128"/>
              </a:rPr>
              <a:t>múltiplas</a:t>
            </a:r>
            <a:r>
              <a:rPr lang="en-US" altLang="pt-BR" sz="2800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altLang="pt-BR" sz="2800" b="1" dirty="0" err="1" smtClean="0">
                <a:latin typeface="Tahoma" pitchFamily="34" charset="0"/>
                <a:ea typeface="ＭＳ Ｐゴシック" pitchFamily="34" charset="-128"/>
              </a:rPr>
              <a:t>situações</a:t>
            </a:r>
            <a:r>
              <a:rPr lang="en-US" altLang="pt-BR" sz="2800" b="1" dirty="0" smtClean="0">
                <a:latin typeface="Tahoma" pitchFamily="34" charset="0"/>
                <a:ea typeface="ＭＳ Ｐゴシック" pitchFamily="34" charset="-128"/>
              </a:rPr>
              <a:t> de </a:t>
            </a:r>
            <a:r>
              <a:rPr lang="en-US" altLang="pt-BR" sz="2800" b="1" dirty="0" err="1" smtClean="0">
                <a:latin typeface="Tahoma" pitchFamily="34" charset="0"/>
                <a:ea typeface="ＭＳ Ｐゴシック" pitchFamily="34" charset="-128"/>
              </a:rPr>
              <a:t>dependência</a:t>
            </a:r>
            <a:endParaRPr lang="en-US" altLang="pt-BR" sz="2800" b="1" dirty="0" smtClean="0">
              <a:latin typeface="Tahoma" pitchFamily="34" charset="0"/>
              <a:ea typeface="ＭＳ Ｐゴシック" pitchFamily="34" charset="-128"/>
            </a:endParaRPr>
          </a:p>
          <a:p>
            <a:pPr marL="533400" indent="-533400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pt-BR" altLang="pt-BR" sz="2800" dirty="0" smtClean="0">
              <a:latin typeface="Tahoma" pitchFamily="34" charset="0"/>
              <a:ea typeface="ＭＳ Ｐゴシック" pitchFamily="34" charset="-128"/>
            </a:endParaRPr>
          </a:p>
          <a:p>
            <a:pPr marL="533400" indent="-533400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pt-BR" altLang="pt-BR" sz="2800" dirty="0" smtClean="0">
                <a:latin typeface="Tahoma" pitchFamily="34" charset="0"/>
                <a:ea typeface="ＭＳ Ｐゴシック" pitchFamily="34" charset="-128"/>
              </a:rPr>
              <a:t>Riscos relacionados a </a:t>
            </a:r>
            <a:r>
              <a:rPr lang="pt-BR" altLang="pt-BR" sz="2800" b="1" dirty="0" smtClean="0">
                <a:latin typeface="Tahoma" pitchFamily="34" charset="0"/>
                <a:ea typeface="ＭＳ Ｐゴシック" pitchFamily="34" charset="-128"/>
              </a:rPr>
              <a:t>fatores naturais e/ou ambientais</a:t>
            </a:r>
            <a:r>
              <a:rPr lang="pt-BR" altLang="pt-BR" sz="2800" dirty="0" smtClean="0">
                <a:latin typeface="Tahoma" pitchFamily="34" charset="0"/>
                <a:ea typeface="ＭＳ Ｐゴシック" pitchFamily="34" charset="-128"/>
              </a:rPr>
              <a:t> (</a:t>
            </a:r>
            <a:r>
              <a:rPr lang="pt-BR" altLang="pt-BR" sz="2800" u="sng" dirty="0" smtClean="0">
                <a:latin typeface="Tahoma" pitchFamily="34" charset="0"/>
                <a:ea typeface="ＭＳ Ｐゴシック" pitchFamily="34" charset="-128"/>
              </a:rPr>
              <a:t>sociedades tradicionais</a:t>
            </a:r>
            <a:r>
              <a:rPr lang="pt-BR" altLang="pt-BR" sz="2800" dirty="0" smtClean="0">
                <a:latin typeface="Tahoma" pitchFamily="34" charset="0"/>
                <a:ea typeface="ＭＳ Ｐゴシック" pitchFamily="34" charset="-128"/>
              </a:rPr>
              <a:t>)</a:t>
            </a:r>
          </a:p>
          <a:p>
            <a:pPr marL="533400" indent="-533400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pt-BR" altLang="pt-BR" sz="2800" dirty="0" smtClean="0">
              <a:latin typeface="Tahoma" pitchFamily="34" charset="0"/>
              <a:ea typeface="ＭＳ Ｐゴシック" pitchFamily="34" charset="-128"/>
            </a:endParaRPr>
          </a:p>
          <a:p>
            <a:pPr marL="533400" indent="-533400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pt-BR" altLang="pt-BR" sz="2800" dirty="0" smtClean="0">
                <a:latin typeface="Tahoma" pitchFamily="34" charset="0"/>
                <a:ea typeface="ＭＳ Ｐゴシック" pitchFamily="34" charset="-128"/>
              </a:rPr>
              <a:t>Riscos relacionados a </a:t>
            </a:r>
            <a:r>
              <a:rPr lang="pt-BR" altLang="pt-BR" sz="2800" b="1" dirty="0" smtClean="0">
                <a:latin typeface="Tahoma" pitchFamily="34" charset="0"/>
                <a:ea typeface="ＭＳ Ｐゴシック" pitchFamily="34" charset="-128"/>
              </a:rPr>
              <a:t>fatores econômicos, políticos e sociais</a:t>
            </a:r>
            <a:r>
              <a:rPr lang="pt-BR" altLang="pt-BR" sz="2800" dirty="0" smtClean="0">
                <a:latin typeface="Tahoma" pitchFamily="34" charset="0"/>
                <a:ea typeface="ＭＳ Ｐゴシック" pitchFamily="34" charset="-128"/>
              </a:rPr>
              <a:t> (</a:t>
            </a:r>
            <a:r>
              <a:rPr lang="pt-BR" altLang="pt-BR" sz="2800" u="sng" dirty="0" smtClean="0">
                <a:latin typeface="Tahoma" pitchFamily="34" charset="0"/>
                <a:ea typeface="ＭＳ Ｐゴシック" pitchFamily="34" charset="-128"/>
              </a:rPr>
              <a:t>sociedades modernas</a:t>
            </a:r>
            <a:r>
              <a:rPr lang="pt-BR" altLang="pt-BR" sz="2800" dirty="0" smtClean="0">
                <a:latin typeface="Tahoma" pitchFamily="34" charset="0"/>
                <a:ea typeface="ＭＳ Ｐゴシック" pitchFamily="34" charset="-128"/>
              </a:rPr>
              <a:t>)</a:t>
            </a:r>
            <a:endParaRPr lang="en-US" altLang="pt-BR" sz="2800" i="1" dirty="0" smtClean="0">
              <a:latin typeface="Tahom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9672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 animBg="1"/>
      <p:bldP spid="12402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3"/>
          <p:cNvSpPr>
            <a:spLocks noChangeArrowheads="1"/>
          </p:cNvSpPr>
          <p:nvPr/>
        </p:nvSpPr>
        <p:spPr bwMode="auto">
          <a:xfrm>
            <a:off x="838200" y="1219200"/>
            <a:ext cx="5105400" cy="4953000"/>
          </a:xfrm>
          <a:prstGeom prst="ellipse">
            <a:avLst/>
          </a:prstGeom>
          <a:gradFill rotWithShape="0">
            <a:gsLst>
              <a:gs pos="0">
                <a:srgbClr val="00FF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180228" name="Freeform 4"/>
          <p:cNvSpPr>
            <a:spLocks/>
          </p:cNvSpPr>
          <p:nvPr/>
        </p:nvSpPr>
        <p:spPr bwMode="auto">
          <a:xfrm>
            <a:off x="533400" y="685800"/>
            <a:ext cx="8610600" cy="1588"/>
          </a:xfrm>
          <a:custGeom>
            <a:avLst/>
            <a:gdLst>
              <a:gd name="T0" fmla="*/ 0 w 5424"/>
              <a:gd name="T1" fmla="*/ 0 h 1"/>
              <a:gd name="T2" fmla="*/ 2147483647 w 5424"/>
              <a:gd name="T3" fmla="*/ 0 h 1"/>
              <a:gd name="T4" fmla="*/ 0 60000 65536"/>
              <a:gd name="T5" fmla="*/ 0 60000 65536"/>
              <a:gd name="T6" fmla="*/ 0 w 5424"/>
              <a:gd name="T7" fmla="*/ 0 h 1"/>
              <a:gd name="T8" fmla="*/ 5424 w 542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24" h="1">
                <a:moveTo>
                  <a:pt x="0" y="0"/>
                </a:moveTo>
                <a:cubicBezTo>
                  <a:pt x="904" y="0"/>
                  <a:pt x="4294" y="0"/>
                  <a:pt x="5424" y="0"/>
                </a:cubicBezTo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prstShdw prst="shdw17" dist="17961" dir="13500000">
              <a:srgbClr val="1B6173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0" y="6400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30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riplex Light" pitchFamily="2" charset="0"/>
                <a:ea typeface="+mn-ea"/>
              </a:rPr>
              <a:t>06</a:t>
            </a:r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609600" y="149225"/>
            <a:ext cx="84582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latin typeface="Tahoma" pitchFamily="34" charset="0"/>
              </a:rPr>
              <a:t>Modalidades básicas de atuação do Estado </a:t>
            </a:r>
            <a:endParaRPr lang="pt-BR" altLang="pt-BR" sz="2800" b="0" i="1">
              <a:latin typeface="Tahoma" pitchFamily="34" charset="0"/>
            </a:endParaRPr>
          </a:p>
        </p:txBody>
      </p:sp>
      <p:sp>
        <p:nvSpPr>
          <p:cNvPr id="14342" name="Rectangle 10"/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8345488" cy="5715000"/>
          </a:xfrm>
        </p:spPr>
        <p:txBody>
          <a:bodyPr/>
          <a:lstStyle/>
          <a:p>
            <a:pPr marL="533400" indent="-533400" eaLnBrk="1" hangingPunct="1">
              <a:lnSpc>
                <a:spcPct val="110000"/>
              </a:lnSpc>
            </a:pPr>
            <a:r>
              <a:rPr lang="pt-BR" altLang="pt-BR" sz="2800" b="1" smtClean="0">
                <a:latin typeface="Tahoma" pitchFamily="34" charset="0"/>
                <a:ea typeface="ＭＳ Ｐゴシック" pitchFamily="34" charset="-128"/>
                <a:sym typeface="Symbol" pitchFamily="18" charset="2"/>
              </a:rPr>
              <a:t>Assistência social</a:t>
            </a:r>
            <a:endParaRPr lang="pt-BR" altLang="pt-BR" sz="2800" smtClean="0">
              <a:latin typeface="Tahoma" pitchFamily="34" charset="0"/>
              <a:ea typeface="ＭＳ Ｐゴシック" pitchFamily="34" charset="-128"/>
              <a:sym typeface="Symbol" pitchFamily="18" charset="2"/>
            </a:endParaRPr>
          </a:p>
          <a:p>
            <a:pPr marL="914400" lvl="1" indent="-457200" eaLnBrk="1" hangingPunct="1">
              <a:lnSpc>
                <a:spcPct val="110000"/>
              </a:lnSpc>
            </a:pPr>
            <a:r>
              <a:rPr lang="pt-BR" altLang="pt-BR" sz="2400" smtClean="0">
                <a:latin typeface="Tahoma" pitchFamily="34" charset="0"/>
                <a:ea typeface="ＭＳ Ｐゴシック" pitchFamily="34" charset="-128"/>
                <a:sym typeface="Symbol" pitchFamily="18" charset="2"/>
              </a:rPr>
              <a:t>Distribuição de benefícios para </a:t>
            </a:r>
            <a:r>
              <a:rPr lang="pt-BR" altLang="pt-BR" sz="2400" u="sng" smtClean="0">
                <a:latin typeface="Tahoma" pitchFamily="34" charset="0"/>
                <a:ea typeface="ＭＳ Ｐゴシック" pitchFamily="34" charset="-128"/>
                <a:sym typeface="Symbol" pitchFamily="18" charset="2"/>
              </a:rPr>
              <a:t>camadas específicas da população</a:t>
            </a:r>
            <a:r>
              <a:rPr lang="pt-BR" altLang="pt-BR" sz="2400" smtClean="0">
                <a:latin typeface="Tahoma" pitchFamily="34" charset="0"/>
                <a:ea typeface="ＭＳ Ｐゴシック" pitchFamily="34" charset="-128"/>
                <a:sym typeface="Symbol" pitchFamily="18" charset="2"/>
              </a:rPr>
              <a:t>; Ações são do tipo focalizado, residuais e seletivas</a:t>
            </a:r>
          </a:p>
          <a:p>
            <a:pPr marL="533400" indent="-533400" eaLnBrk="1" hangingPunct="1">
              <a:lnSpc>
                <a:spcPct val="110000"/>
              </a:lnSpc>
            </a:pPr>
            <a:r>
              <a:rPr lang="pt-BR" altLang="pt-BR" sz="2800" b="1" smtClean="0">
                <a:latin typeface="Tahoma" pitchFamily="34" charset="0"/>
                <a:ea typeface="ＭＳ Ｐゴシック" pitchFamily="34" charset="-128"/>
                <a:sym typeface="Symbol" pitchFamily="18" charset="2"/>
              </a:rPr>
              <a:t>Seguro social</a:t>
            </a:r>
          </a:p>
          <a:p>
            <a:pPr marL="914400" lvl="1" indent="-457200" eaLnBrk="1" hangingPunct="1">
              <a:lnSpc>
                <a:spcPct val="110000"/>
              </a:lnSpc>
            </a:pPr>
            <a:r>
              <a:rPr lang="pt-BR" altLang="pt-BR" sz="2400" smtClean="0">
                <a:latin typeface="Tahoma" pitchFamily="34" charset="0"/>
                <a:ea typeface="ＭＳ Ｐゴシック" pitchFamily="34" charset="-128"/>
                <a:sym typeface="Symbol" pitchFamily="18" charset="2"/>
              </a:rPr>
              <a:t>Benefícios são distribuídos a </a:t>
            </a:r>
            <a:r>
              <a:rPr lang="pt-BR" altLang="pt-BR" sz="2400" u="sng" smtClean="0">
                <a:latin typeface="Tahoma" pitchFamily="34" charset="0"/>
                <a:ea typeface="ＭＳ Ｐゴシック" pitchFamily="34" charset="-128"/>
                <a:sym typeface="Symbol" pitchFamily="18" charset="2"/>
              </a:rPr>
              <a:t>categorias ocupacionais específicas</a:t>
            </a:r>
            <a:r>
              <a:rPr lang="pt-BR" altLang="pt-BR" sz="2400" smtClean="0">
                <a:latin typeface="Tahoma" pitchFamily="34" charset="0"/>
                <a:ea typeface="ＭＳ Ｐゴシック" pitchFamily="34" charset="-128"/>
                <a:sym typeface="Symbol" pitchFamily="18" charset="2"/>
              </a:rPr>
              <a:t> (geralmente trabalhadores do mercado formal de trabalho)</a:t>
            </a:r>
          </a:p>
          <a:p>
            <a:pPr marL="533400" indent="-533400" eaLnBrk="1" hangingPunct="1">
              <a:lnSpc>
                <a:spcPct val="110000"/>
              </a:lnSpc>
            </a:pPr>
            <a:r>
              <a:rPr lang="pt-BR" altLang="pt-BR" sz="2800" b="1" smtClean="0">
                <a:latin typeface="Tahoma" pitchFamily="34" charset="0"/>
                <a:ea typeface="ＭＳ Ｐゴシック" pitchFamily="34" charset="-128"/>
                <a:sym typeface="Symbol" pitchFamily="18" charset="2"/>
              </a:rPr>
              <a:t>Seguridade social</a:t>
            </a:r>
          </a:p>
          <a:p>
            <a:pPr marL="914400" lvl="1" indent="-457200" eaLnBrk="1" hangingPunct="1">
              <a:lnSpc>
                <a:spcPct val="110000"/>
              </a:lnSpc>
            </a:pPr>
            <a:r>
              <a:rPr lang="pt-BR" altLang="pt-BR" sz="2400" smtClean="0">
                <a:latin typeface="Tahoma" pitchFamily="34" charset="0"/>
                <a:ea typeface="ＭＳ Ｐゴシック" pitchFamily="34" charset="-128"/>
                <a:sym typeface="Symbol" pitchFamily="18" charset="2"/>
              </a:rPr>
              <a:t>Distribuição de benefícios a </a:t>
            </a:r>
            <a:r>
              <a:rPr lang="pt-BR" altLang="pt-BR" sz="2400" u="sng" smtClean="0">
                <a:latin typeface="Tahoma" pitchFamily="34" charset="0"/>
                <a:ea typeface="ＭＳ Ｐゴシック" pitchFamily="34" charset="-128"/>
                <a:sym typeface="Symbol" pitchFamily="18" charset="2"/>
              </a:rPr>
              <a:t>todos os cidadãos</a:t>
            </a:r>
            <a:r>
              <a:rPr lang="pt-BR" altLang="pt-BR" sz="2400" smtClean="0">
                <a:latin typeface="Tahoma" pitchFamily="34" charset="0"/>
                <a:ea typeface="ＭＳ Ｐゴシック" pitchFamily="34" charset="-128"/>
                <a:sym typeface="Symbol" pitchFamily="18" charset="2"/>
              </a:rPr>
              <a:t> de uma determinada unidade territorial</a:t>
            </a:r>
          </a:p>
        </p:txBody>
      </p:sp>
    </p:spTree>
    <p:extLst>
      <p:ext uri="{BB962C8B-B14F-4D97-AF65-F5344CB8AC3E}">
        <p14:creationId xmlns:p14="http://schemas.microsoft.com/office/powerpoint/2010/main" val="39876008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 animBg="1"/>
      <p:bldP spid="18023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3"/>
          <p:cNvSpPr>
            <a:spLocks noChangeArrowheads="1"/>
          </p:cNvSpPr>
          <p:nvPr/>
        </p:nvSpPr>
        <p:spPr bwMode="auto">
          <a:xfrm>
            <a:off x="838200" y="1219200"/>
            <a:ext cx="5105400" cy="4953000"/>
          </a:xfrm>
          <a:prstGeom prst="ellipse">
            <a:avLst/>
          </a:prstGeom>
          <a:gradFill rotWithShape="0">
            <a:gsLst>
              <a:gs pos="0">
                <a:srgbClr val="00FF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182276" name="Freeform 4"/>
          <p:cNvSpPr>
            <a:spLocks/>
          </p:cNvSpPr>
          <p:nvPr/>
        </p:nvSpPr>
        <p:spPr bwMode="auto">
          <a:xfrm>
            <a:off x="533400" y="685800"/>
            <a:ext cx="8610600" cy="1588"/>
          </a:xfrm>
          <a:custGeom>
            <a:avLst/>
            <a:gdLst>
              <a:gd name="T0" fmla="*/ 0 w 5424"/>
              <a:gd name="T1" fmla="*/ 0 h 1"/>
              <a:gd name="T2" fmla="*/ 2147483647 w 5424"/>
              <a:gd name="T3" fmla="*/ 0 h 1"/>
              <a:gd name="T4" fmla="*/ 0 60000 65536"/>
              <a:gd name="T5" fmla="*/ 0 60000 65536"/>
              <a:gd name="T6" fmla="*/ 0 w 5424"/>
              <a:gd name="T7" fmla="*/ 0 h 1"/>
              <a:gd name="T8" fmla="*/ 5424 w 542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24" h="1">
                <a:moveTo>
                  <a:pt x="0" y="0"/>
                </a:moveTo>
                <a:cubicBezTo>
                  <a:pt x="904" y="0"/>
                  <a:pt x="4294" y="0"/>
                  <a:pt x="5424" y="0"/>
                </a:cubicBezTo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prstShdw prst="shdw17" dist="17961" dir="13500000">
              <a:srgbClr val="1B6173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0" y="6400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30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riplex Light" pitchFamily="2" charset="0"/>
                <a:ea typeface="+mn-ea"/>
              </a:rPr>
              <a:t>07</a:t>
            </a: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609600" y="149225"/>
            <a:ext cx="84582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latin typeface="Tahoma" pitchFamily="34" charset="0"/>
              </a:rPr>
              <a:t>Evolução dos Sistemas de Proteção Social </a:t>
            </a:r>
            <a:endParaRPr lang="pt-BR" altLang="pt-BR" sz="2800" b="0" i="1">
              <a:latin typeface="Tahoma" pitchFamily="34" charset="0"/>
            </a:endParaRPr>
          </a:p>
        </p:txBody>
      </p:sp>
      <p:sp>
        <p:nvSpPr>
          <p:cNvPr id="16390" name="Rectangle 10"/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8345488" cy="5715000"/>
          </a:xfrm>
        </p:spPr>
        <p:txBody>
          <a:bodyPr/>
          <a:lstStyle/>
          <a:p>
            <a:pPr marL="533400" indent="-533400" eaLnBrk="1" hangingPunct="1">
              <a:lnSpc>
                <a:spcPct val="110000"/>
              </a:lnSpc>
            </a:pPr>
            <a:endParaRPr lang="pt-BR" altLang="pt-BR" sz="2800" b="1" smtClean="0">
              <a:latin typeface="Tahoma" pitchFamily="34" charset="0"/>
              <a:ea typeface="ＭＳ Ｐゴシック" pitchFamily="34" charset="-128"/>
              <a:sym typeface="Symbol" pitchFamily="18" charset="2"/>
            </a:endParaRPr>
          </a:p>
          <a:p>
            <a:pPr marL="533400" indent="-533400" eaLnBrk="1" hangingPunct="1">
              <a:lnSpc>
                <a:spcPct val="110000"/>
              </a:lnSpc>
            </a:pPr>
            <a:r>
              <a:rPr lang="pt-BR" altLang="pt-BR" sz="2800" b="1" smtClean="0">
                <a:latin typeface="Tahoma" pitchFamily="34" charset="0"/>
                <a:ea typeface="ＭＳ Ｐゴシック" pitchFamily="34" charset="-128"/>
                <a:sym typeface="Symbol" pitchFamily="18" charset="2"/>
              </a:rPr>
              <a:t>Seguro ocupacional e nacional</a:t>
            </a:r>
          </a:p>
          <a:p>
            <a:pPr marL="914400" lvl="1" indent="-457200" eaLnBrk="1" hangingPunct="1">
              <a:lnSpc>
                <a:spcPct val="110000"/>
              </a:lnSpc>
            </a:pPr>
            <a:r>
              <a:rPr lang="pt-BR" altLang="pt-BR" sz="2400" smtClean="0">
                <a:latin typeface="Tahoma" pitchFamily="34" charset="0"/>
                <a:ea typeface="ＭＳ Ｐゴシック" pitchFamily="34" charset="-128"/>
                <a:sym typeface="Symbol" pitchFamily="18" charset="2"/>
              </a:rPr>
              <a:t>1880 a 1945</a:t>
            </a:r>
          </a:p>
          <a:p>
            <a:pPr marL="914400" lvl="1" indent="-457200" eaLnBrk="1" hangingPunct="1">
              <a:lnSpc>
                <a:spcPct val="110000"/>
              </a:lnSpc>
            </a:pPr>
            <a:endParaRPr lang="pt-BR" altLang="pt-BR" sz="2400" smtClean="0">
              <a:latin typeface="Tahoma" pitchFamily="34" charset="0"/>
              <a:ea typeface="ＭＳ Ｐゴシック" pitchFamily="34" charset="-128"/>
              <a:sym typeface="Symbol" pitchFamily="18" charset="2"/>
            </a:endParaRPr>
          </a:p>
          <a:p>
            <a:pPr marL="533400" indent="-533400" eaLnBrk="1" hangingPunct="1">
              <a:lnSpc>
                <a:spcPct val="110000"/>
              </a:lnSpc>
            </a:pPr>
            <a:r>
              <a:rPr lang="pt-BR" altLang="pt-BR" sz="2800" b="1" smtClean="0">
                <a:latin typeface="Tahoma" pitchFamily="34" charset="0"/>
                <a:ea typeface="ＭＳ Ｐゴシック" pitchFamily="34" charset="-128"/>
                <a:sym typeface="Symbol" pitchFamily="18" charset="2"/>
              </a:rPr>
              <a:t>Modelos universais e ocupacionais puros e mistos</a:t>
            </a:r>
          </a:p>
          <a:p>
            <a:pPr marL="914400" lvl="1" indent="-457200" eaLnBrk="1" hangingPunct="1">
              <a:lnSpc>
                <a:spcPct val="110000"/>
              </a:lnSpc>
            </a:pPr>
            <a:r>
              <a:rPr lang="pt-BR" altLang="pt-BR" sz="2400" smtClean="0">
                <a:latin typeface="Tahoma" pitchFamily="34" charset="0"/>
                <a:ea typeface="ＭＳ Ｐゴシック" pitchFamily="34" charset="-128"/>
                <a:sym typeface="Symbol" pitchFamily="18" charset="2"/>
              </a:rPr>
              <a:t>1945 a 1980 (</a:t>
            </a:r>
            <a:r>
              <a:rPr lang="pt-BR" altLang="pt-BR" sz="2400" i="1" smtClean="0">
                <a:latin typeface="Tahoma" pitchFamily="34" charset="0"/>
                <a:ea typeface="ＭＳ Ｐゴシック" pitchFamily="34" charset="-128"/>
                <a:sym typeface="Symbol" pitchFamily="18" charset="2"/>
              </a:rPr>
              <a:t>era de ouro</a:t>
            </a:r>
            <a:r>
              <a:rPr lang="pt-BR" altLang="pt-BR" sz="2400" smtClean="0">
                <a:latin typeface="Tahoma" pitchFamily="34" charset="0"/>
                <a:ea typeface="ＭＳ Ｐゴシック" pitchFamily="34" charset="-128"/>
                <a:sym typeface="Symbol" pitchFamily="18" charset="2"/>
              </a:rPr>
              <a:t> do capitalismo)</a:t>
            </a:r>
          </a:p>
          <a:p>
            <a:pPr marL="914400" lvl="1" indent="-457200" eaLnBrk="1" hangingPunct="1">
              <a:lnSpc>
                <a:spcPct val="110000"/>
              </a:lnSpc>
            </a:pPr>
            <a:endParaRPr lang="pt-BR" altLang="pt-BR" sz="2400" smtClean="0">
              <a:latin typeface="Tahoma" pitchFamily="34" charset="0"/>
              <a:ea typeface="ＭＳ Ｐゴシック" pitchFamily="34" charset="-128"/>
              <a:sym typeface="Symbol" pitchFamily="18" charset="2"/>
            </a:endParaRPr>
          </a:p>
          <a:p>
            <a:pPr marL="533400" indent="-533400" eaLnBrk="1" hangingPunct="1">
              <a:lnSpc>
                <a:spcPct val="110000"/>
              </a:lnSpc>
            </a:pPr>
            <a:r>
              <a:rPr lang="pt-BR" altLang="pt-BR" sz="2800" b="1" smtClean="0">
                <a:latin typeface="Tahoma" pitchFamily="34" charset="0"/>
                <a:ea typeface="ＭＳ Ｐゴシック" pitchFamily="34" charset="-128"/>
                <a:sym typeface="Symbol" pitchFamily="18" charset="2"/>
              </a:rPr>
              <a:t>Crise e reformas</a:t>
            </a:r>
          </a:p>
          <a:p>
            <a:pPr marL="914400" lvl="1" indent="-457200" eaLnBrk="1" hangingPunct="1">
              <a:lnSpc>
                <a:spcPct val="110000"/>
              </a:lnSpc>
            </a:pPr>
            <a:r>
              <a:rPr lang="pt-BR" altLang="pt-BR" sz="2400" smtClean="0">
                <a:latin typeface="Tahoma" pitchFamily="34" charset="0"/>
                <a:ea typeface="ＭＳ Ｐゴシック" pitchFamily="34" charset="-128"/>
                <a:sym typeface="Symbol" pitchFamily="18" charset="2"/>
              </a:rPr>
              <a:t>1980 a 2006</a:t>
            </a:r>
          </a:p>
        </p:txBody>
      </p:sp>
    </p:spTree>
    <p:extLst>
      <p:ext uri="{BB962C8B-B14F-4D97-AF65-F5344CB8AC3E}">
        <p14:creationId xmlns:p14="http://schemas.microsoft.com/office/powerpoint/2010/main" val="30624445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animBg="1"/>
      <p:bldP spid="18227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62000" y="1143000"/>
            <a:ext cx="81534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charset="0"/>
              <a:buChar char="Ø"/>
              <a:defRPr/>
            </a:pPr>
            <a:r>
              <a:rPr kumimoji="1" lang="pt-BR" b="1" smtClean="0">
                <a:latin typeface="Arial" charset="0"/>
                <a:cs typeface="Times New Roman" charset="0"/>
              </a:rPr>
              <a:t>Proteção Social é mais ampla que o Estado de Bem Estar Social</a:t>
            </a:r>
            <a:r>
              <a:rPr kumimoji="1" lang="en-US" b="1" smtClean="0">
                <a:latin typeface="Arial" charset="0"/>
                <a:cs typeface="Times New Roman" charset="0"/>
              </a:rPr>
              <a:t> </a:t>
            </a:r>
            <a:r>
              <a:rPr kumimoji="1" lang="en-US" b="1" i="1" smtClean="0">
                <a:latin typeface="Arial" charset="0"/>
                <a:cs typeface="Times New Roman" charset="0"/>
              </a:rPr>
              <a:t>(Welfare State)</a:t>
            </a:r>
            <a:endParaRPr kumimoji="1" lang="pt-BR" b="1" i="1" smtClean="0">
              <a:latin typeface="Arial" charset="0"/>
              <a:cs typeface="Times New Roman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charset="0"/>
              <a:buChar char="Ø"/>
              <a:defRPr/>
            </a:pPr>
            <a:r>
              <a:rPr kumimoji="1" lang="pt-BR" b="1" smtClean="0">
                <a:latin typeface="Arial" charset="0"/>
                <a:cs typeface="Times New Roman" charset="0"/>
              </a:rPr>
              <a:t>Ação Social que depende:</a:t>
            </a:r>
          </a:p>
          <a:p>
            <a:pPr lvl="2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charset="0"/>
              <a:buChar char="ü"/>
              <a:defRPr/>
            </a:pPr>
            <a:r>
              <a:rPr kumimoji="1" lang="pt-BR" smtClean="0">
                <a:latin typeface="Arial" charset="0"/>
                <a:cs typeface="Times New Roman" charset="0"/>
              </a:rPr>
              <a:t>Moral (Ethos)</a:t>
            </a:r>
          </a:p>
          <a:p>
            <a:pPr lvl="2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charset="0"/>
              <a:buChar char="ü"/>
              <a:defRPr/>
            </a:pPr>
            <a:r>
              <a:rPr kumimoji="1" lang="pt-BR" smtClean="0">
                <a:latin typeface="Arial" charset="0"/>
                <a:cs typeface="Times New Roman" charset="0"/>
              </a:rPr>
              <a:t>Estratégia (Política)</a:t>
            </a:r>
          </a:p>
          <a:p>
            <a:pPr lvl="2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charset="0"/>
              <a:buChar char="ü"/>
              <a:defRPr/>
            </a:pPr>
            <a:r>
              <a:rPr kumimoji="1" lang="pt-BR" smtClean="0">
                <a:latin typeface="Arial" charset="0"/>
                <a:cs typeface="Times New Roman" charset="0"/>
              </a:rPr>
              <a:t>Fatores culturais, históricos, políticos e econômicos</a:t>
            </a:r>
            <a:endParaRPr kumimoji="1" lang="en-US" smtClean="0">
              <a:latin typeface="Arial" charset="0"/>
              <a:cs typeface="Times New Roman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charset="0"/>
              <a:buChar char="Ø"/>
              <a:defRPr/>
            </a:pPr>
            <a:r>
              <a:rPr kumimoji="1" lang="pt-BR" b="1" smtClean="0">
                <a:latin typeface="Arial" charset="0"/>
                <a:cs typeface="Times New Roman" charset="0"/>
              </a:rPr>
              <a:t>Regime de política social (Tipo de proteção social e/ou tipo de sistema de proteção social)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charset="0"/>
              <a:buChar char="Ø"/>
              <a:defRPr/>
            </a:pPr>
            <a:r>
              <a:rPr kumimoji="1" lang="pt-BR" b="1" smtClean="0">
                <a:latin typeface="Arial" charset="0"/>
                <a:cs typeface="Times New Roman" charset="0"/>
              </a:rPr>
              <a:t>Definições sobre:</a:t>
            </a:r>
          </a:p>
          <a:p>
            <a:pPr lvl="2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charset="0"/>
              <a:buChar char="ü"/>
              <a:defRPr/>
            </a:pPr>
            <a:r>
              <a:rPr kumimoji="1" lang="pt-BR" smtClean="0">
                <a:latin typeface="Arial" charset="0"/>
                <a:cs typeface="Times New Roman" charset="0"/>
              </a:rPr>
              <a:t>Quem proteger</a:t>
            </a:r>
          </a:p>
          <a:p>
            <a:pPr lvl="2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charset="0"/>
              <a:buChar char="ü"/>
              <a:defRPr/>
            </a:pPr>
            <a:r>
              <a:rPr kumimoji="1" lang="pt-BR" smtClean="0">
                <a:latin typeface="Arial" charset="0"/>
                <a:cs typeface="Times New Roman" charset="0"/>
              </a:rPr>
              <a:t>Quanta proteção oferecer</a:t>
            </a:r>
          </a:p>
          <a:p>
            <a:pPr lvl="2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charset="0"/>
              <a:buChar char="ü"/>
              <a:defRPr/>
            </a:pPr>
            <a:r>
              <a:rPr kumimoji="1" lang="pt-BR" smtClean="0">
                <a:latin typeface="Arial" charset="0"/>
                <a:cs typeface="Times New Roman" charset="0"/>
              </a:rPr>
              <a:t>Como oferecer a proteção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200400" y="182563"/>
            <a:ext cx="5943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2200" b="1">
                <a:latin typeface="Arial" charset="0"/>
                <a:cs typeface="Times New Roman" charset="0"/>
              </a:rPr>
              <a:t>SISTEMA DE PROTEÇÃO SOCIAL </a:t>
            </a:r>
          </a:p>
        </p:txBody>
      </p:sp>
    </p:spTree>
    <p:extLst>
      <p:ext uri="{BB962C8B-B14F-4D97-AF65-F5344CB8AC3E}">
        <p14:creationId xmlns:p14="http://schemas.microsoft.com/office/powerpoint/2010/main" val="109495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20150" cy="7191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200" b="1" dirty="0" smtClean="0">
                <a:cs typeface="Arial" pitchFamily="34" charset="0"/>
              </a:rPr>
              <a:t>Modelos de proteção social </a:t>
            </a:r>
            <a:br>
              <a:rPr lang="pt-BR" sz="3200" b="1" dirty="0" smtClean="0">
                <a:cs typeface="Arial" pitchFamily="34" charset="0"/>
              </a:rPr>
            </a:br>
            <a:r>
              <a:rPr lang="pt-BR" sz="3200" b="1" dirty="0" smtClean="0">
                <a:cs typeface="Arial" pitchFamily="34" charset="0"/>
              </a:rPr>
              <a:t>tipos ideais</a:t>
            </a:r>
            <a:r>
              <a:rPr lang="pt-BR" sz="4000" b="1" dirty="0" smtClean="0">
                <a:cs typeface="Arial" pitchFamily="34" charset="0"/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421688" cy="44465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pt-BR" altLang="pt-BR" sz="2400" b="1" smtClean="0">
                <a:latin typeface="Arial" charset="0"/>
                <a:cs typeface="Times New Roman" pitchFamily="18" charset="0"/>
              </a:rPr>
              <a:t>O processo histórico de constituição de direitos sociais resultou em diferentes modelos</a:t>
            </a:r>
            <a:r>
              <a:rPr lang="pt-BR" altLang="pt-BR" sz="2400" b="1" smtClean="0">
                <a:latin typeface="Arial" charset="0"/>
                <a:cs typeface="Arial" charset="0"/>
              </a:rPr>
              <a:t> de proteção nos países </a:t>
            </a:r>
            <a:r>
              <a:rPr lang="pt-BR" altLang="pt-BR" sz="2400" b="1" smtClean="0">
                <a:latin typeface="Arial" charset="0"/>
                <a:cs typeface="Arial" charset="0"/>
                <a:sym typeface="Symbol" pitchFamily="18" charset="2"/>
              </a:rPr>
              <a:t> </a:t>
            </a:r>
            <a:r>
              <a:rPr lang="pt-BR" altLang="pt-BR" sz="2400" smtClean="0">
                <a:latin typeface="Arial" charset="0"/>
                <a:cs typeface="Arial" charset="0"/>
              </a:rPr>
              <a:t>mobilização da classe trabalhadora, força partidos de esquerda, capacidade em estabelecer alianças </a:t>
            </a:r>
            <a:r>
              <a:rPr lang="pt-BR" altLang="pt-BR" sz="2000" smtClean="0">
                <a:latin typeface="Arial" charset="0"/>
                <a:cs typeface="Arial" charset="0"/>
              </a:rPr>
              <a:t>– setores rurais (na origem), classes médias (pós 2.GM)– </a:t>
            </a:r>
            <a:r>
              <a:rPr lang="pt-BR" altLang="pt-BR" sz="2400" smtClean="0">
                <a:latin typeface="Arial" charset="0"/>
                <a:cs typeface="Arial" charset="0"/>
              </a:rPr>
              <a:t>legados institucionais.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pt-BR" altLang="pt-BR" sz="2400" b="1" smtClean="0">
                <a:latin typeface="Arial" charset="0"/>
                <a:cs typeface="Arial" charset="0"/>
              </a:rPr>
              <a:t>Diversos autores - diferentes tipologias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pt-BR" altLang="pt-BR" sz="2400" b="1" smtClean="0">
                <a:latin typeface="Arial" charset="0"/>
                <a:cs typeface="Arial" charset="0"/>
              </a:rPr>
              <a:t>Tipo-ideais gerais: </a:t>
            </a:r>
            <a:r>
              <a:rPr lang="pt-BR" altLang="pt-BR" sz="2400" smtClean="0">
                <a:latin typeface="Arial" charset="0"/>
                <a:cs typeface="Arial" charset="0"/>
              </a:rPr>
              <a:t>não tem correspondência direta com a realidade, não são tipos puros – características normativas (deve ser)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pt-BR" altLang="pt-BR" sz="2400" smtClean="0">
                <a:latin typeface="Arial" charset="0"/>
                <a:cs typeface="Arial" charset="0"/>
              </a:rPr>
              <a:t>Programas sociais em um mesmo país seguem diferentes modelos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pt-BR" altLang="pt-BR" sz="2400" smtClean="0">
                <a:latin typeface="Arial" charset="0"/>
                <a:cs typeface="Arial" charset="0"/>
              </a:rPr>
              <a:t>Não correspondem a estágios progressivos: não são variações de mais e  menos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pt-BR" altLang="pt-BR" sz="2400" smtClean="0">
                <a:latin typeface="Arial" charset="0"/>
                <a:cs typeface="Arial" charset="0"/>
              </a:rPr>
              <a:t>Importantes para discutir concepções das reformas</a:t>
            </a:r>
          </a:p>
          <a:p>
            <a:pPr algn="just" eaLnBrk="1" hangingPunct="1">
              <a:lnSpc>
                <a:spcPct val="90000"/>
              </a:lnSpc>
            </a:pPr>
            <a:endParaRPr lang="pt-BR" altLang="pt-BR" sz="24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24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pt-BR" altLang="pt-BR" sz="2400" smtClean="0"/>
          </a:p>
        </p:txBody>
      </p:sp>
    </p:spTree>
    <p:extLst>
      <p:ext uri="{BB962C8B-B14F-4D97-AF65-F5344CB8AC3E}">
        <p14:creationId xmlns:p14="http://schemas.microsoft.com/office/powerpoint/2010/main" val="21655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1" smtClean="0">
                <a:cs typeface="Arial" pitchFamily="34" charset="0"/>
              </a:rPr>
              <a:t>Sistemas de prote</a:t>
            </a:r>
            <a:r>
              <a:rPr lang="pt-BR" sz="3200" b="1" smtClean="0">
                <a:latin typeface="Tahoma"/>
                <a:cs typeface="Arial" pitchFamily="34" charset="0"/>
              </a:rPr>
              <a:t>ç</a:t>
            </a:r>
            <a:r>
              <a:rPr lang="pt-BR" sz="3200" b="1" smtClean="0">
                <a:cs typeface="Arial" pitchFamily="34" charset="0"/>
              </a:rPr>
              <a:t>ão e aten</a:t>
            </a:r>
            <a:r>
              <a:rPr lang="pt-BR" sz="3200" b="1" smtClean="0">
                <a:latin typeface="Tahoma"/>
                <a:cs typeface="Arial" pitchFamily="34" charset="0"/>
              </a:rPr>
              <a:t>ç</a:t>
            </a:r>
            <a:r>
              <a:rPr lang="pt-BR" sz="3200" b="1" smtClean="0">
                <a:cs typeface="Arial" pitchFamily="34" charset="0"/>
              </a:rPr>
              <a:t>ão </a:t>
            </a:r>
            <a:r>
              <a:rPr lang="pt-BR" sz="3200" b="1" smtClean="0">
                <a:latin typeface="Tahoma"/>
                <a:cs typeface="Arial" pitchFamily="34" charset="0"/>
              </a:rPr>
              <a:t>à</a:t>
            </a:r>
            <a:r>
              <a:rPr lang="pt-BR" sz="3200" b="1" smtClean="0">
                <a:cs typeface="Arial" pitchFamily="34" charset="0"/>
              </a:rPr>
              <a:t> sa</a:t>
            </a:r>
            <a:r>
              <a:rPr lang="pt-BR" sz="3200" b="1" smtClean="0">
                <a:latin typeface="Tahoma"/>
                <a:cs typeface="Arial" pitchFamily="34" charset="0"/>
              </a:rPr>
              <a:t>ú</a:t>
            </a:r>
            <a:r>
              <a:rPr lang="pt-BR" sz="3200" b="1" smtClean="0">
                <a:cs typeface="Arial" pitchFamily="34" charset="0"/>
              </a:rPr>
              <a:t>de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73238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35000"/>
              </a:spcAft>
            </a:pPr>
            <a:r>
              <a:rPr lang="pt-BR" altLang="pt-BR" sz="2800" b="1" smtClean="0">
                <a:cs typeface="Arial" charset="0"/>
              </a:rPr>
              <a:t>Sistemas de proteção e atenção à saúde hoje existentes </a:t>
            </a:r>
            <a:r>
              <a:rPr lang="pt-BR" altLang="pt-BR" sz="2800" smtClean="0">
                <a:cs typeface="Arial" charset="0"/>
              </a:rPr>
              <a:t>são resultado de longo processo histórico</a:t>
            </a:r>
          </a:p>
          <a:p>
            <a:pPr eaLnBrk="1" hangingPunct="1">
              <a:lnSpc>
                <a:spcPct val="80000"/>
              </a:lnSpc>
              <a:spcAft>
                <a:spcPct val="35000"/>
              </a:spcAft>
            </a:pPr>
            <a:r>
              <a:rPr lang="pt-BR" altLang="pt-BR" sz="2800" smtClean="0">
                <a:cs typeface="Arial" charset="0"/>
              </a:rPr>
              <a:t>resultam de um emaranhado de iniciativas nem sempre coerentes</a:t>
            </a:r>
          </a:p>
          <a:p>
            <a:pPr eaLnBrk="1" hangingPunct="1">
              <a:lnSpc>
                <a:spcPct val="80000"/>
              </a:lnSpc>
              <a:spcAft>
                <a:spcPct val="35000"/>
              </a:spcAft>
            </a:pPr>
            <a:r>
              <a:rPr lang="pt-BR" altLang="pt-BR" sz="2800" b="1" smtClean="0">
                <a:cs typeface="Arial" charset="0"/>
              </a:rPr>
              <a:t>arqueologia</a:t>
            </a:r>
            <a:r>
              <a:rPr lang="pt-BR" altLang="pt-BR" sz="2800" smtClean="0">
                <a:cs typeface="Arial" charset="0"/>
              </a:rPr>
              <a:t> de como se constituíram os diversos serviços</a:t>
            </a:r>
          </a:p>
          <a:p>
            <a:pPr eaLnBrk="1" hangingPunct="1">
              <a:lnSpc>
                <a:spcPct val="80000"/>
              </a:lnSpc>
              <a:spcAft>
                <a:spcPct val="35000"/>
              </a:spcAft>
            </a:pPr>
            <a:r>
              <a:rPr lang="pt-BR" altLang="pt-BR" sz="2800" smtClean="0">
                <a:cs typeface="Arial" charset="0"/>
              </a:rPr>
              <a:t>Efeitos de difusão de experiências para outros países</a:t>
            </a:r>
          </a:p>
          <a:p>
            <a:pPr eaLnBrk="1" hangingPunct="1">
              <a:lnSpc>
                <a:spcPct val="80000"/>
              </a:lnSpc>
            </a:pPr>
            <a:endParaRPr lang="pt-BR" altLang="pt-BR" sz="2800" smtClean="0">
              <a:cs typeface="Arial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pt-BR" altLang="pt-BR" sz="2800" smtClean="0"/>
          </a:p>
        </p:txBody>
      </p:sp>
    </p:spTree>
    <p:extLst>
      <p:ext uri="{BB962C8B-B14F-4D97-AF65-F5344CB8AC3E}">
        <p14:creationId xmlns:p14="http://schemas.microsoft.com/office/powerpoint/2010/main" val="15799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50825" y="333375"/>
          <a:ext cx="8642350" cy="6829428"/>
        </p:xfrm>
        <a:graphic>
          <a:graphicData uri="http://schemas.openxmlformats.org/drawingml/2006/table">
            <a:tbl>
              <a:tblPr/>
              <a:tblGrid>
                <a:gridCol w="1512888"/>
                <a:gridCol w="2592387"/>
                <a:gridCol w="2232025"/>
                <a:gridCol w="2260600"/>
                <a:gridCol w="44450"/>
              </a:tblGrid>
              <a:tr h="914441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Países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Apoio a sociedades voluntárias de ajuda mútua 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Seguro Social de Saúde SHI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Social Health Insurance 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Serviço Nacional de Saúde NHS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National Health Service 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Alemanha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 18 e 19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504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Áustria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1888, 1939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56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Bélgica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1849, 1898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1944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56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Dinamarca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1892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1973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56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Espanha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1839, 1859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1942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1986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56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França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1834, 1852, 1898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1928, 1945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56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Holanda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1913, 1929, 1943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56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Itália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1886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1943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1978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56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Portugal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1944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1979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56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Noruega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1909, 1953, 1956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1969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56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Reino Unido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1793, 1815,1850,1898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1911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1946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56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Suécia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1891, 1910, 1931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1946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(1969)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56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Suíça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1911, 1964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007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EC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Brasil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EC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1888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EC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1923, 1933, 1966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EC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1988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Immergut, 1992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9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Grp="1" noChangeAspect="1"/>
          </p:cNvGraphicFramePr>
          <p:nvPr>
            <p:ph/>
          </p:nvPr>
        </p:nvGraphicFramePr>
        <p:xfrm>
          <a:off x="527050" y="334963"/>
          <a:ext cx="8575675" cy="750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3" imgW="7461503" imgH="6532515" progId="Word.Document.8">
                  <p:embed/>
                </p:oleObj>
              </mc:Choice>
              <mc:Fallback>
                <p:oleObj name="Document" r:id="rId3" imgW="7461503" imgH="65325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334963"/>
                        <a:ext cx="8575675" cy="750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889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Grp="1" noChangeAspect="1"/>
          </p:cNvGraphicFramePr>
          <p:nvPr>
            <p:ph/>
          </p:nvPr>
        </p:nvGraphicFramePr>
        <p:xfrm>
          <a:off x="685800" y="334963"/>
          <a:ext cx="7731125" cy="639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3" imgW="6604008" imgH="5459501" progId="Word.Document.8">
                  <p:embed/>
                </p:oleObj>
              </mc:Choice>
              <mc:Fallback>
                <p:oleObj name="Document" r:id="rId3" imgW="6604008" imgH="545950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34963"/>
                        <a:ext cx="7731125" cy="639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CaixaDeTexto 4"/>
          <p:cNvSpPr txBox="1">
            <a:spLocks noChangeArrowheads="1"/>
          </p:cNvSpPr>
          <p:nvPr/>
        </p:nvSpPr>
        <p:spPr bwMode="auto">
          <a:xfrm>
            <a:off x="1619250" y="6381750"/>
            <a:ext cx="2881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algn="l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Verdana" pitchFamily="34" charset="0"/>
              </a:rPr>
              <a:t>Fleury, 1994</a:t>
            </a:r>
          </a:p>
        </p:txBody>
      </p:sp>
    </p:spTree>
    <p:extLst>
      <p:ext uri="{BB962C8B-B14F-4D97-AF65-F5344CB8AC3E}">
        <p14:creationId xmlns:p14="http://schemas.microsoft.com/office/powerpoint/2010/main" val="25494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Grp="1" noChangeAspect="1"/>
          </p:cNvGraphicFramePr>
          <p:nvPr>
            <p:ph/>
          </p:nvPr>
        </p:nvGraphicFramePr>
        <p:xfrm>
          <a:off x="1844675" y="990600"/>
          <a:ext cx="6477000" cy="551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" r:id="rId3" imgW="5703552" imgH="4856037" progId="Word.Document.8">
                  <p:embed/>
                </p:oleObj>
              </mc:Choice>
              <mc:Fallback>
                <p:oleObj name="Document" r:id="rId3" imgW="5703552" imgH="485603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990600"/>
                        <a:ext cx="6477000" cy="551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CaixaDeTexto 3"/>
          <p:cNvSpPr txBox="1">
            <a:spLocks noChangeArrowheads="1"/>
          </p:cNvSpPr>
          <p:nvPr/>
        </p:nvSpPr>
        <p:spPr bwMode="auto">
          <a:xfrm>
            <a:off x="1619250" y="6381750"/>
            <a:ext cx="2881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algn="l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Verdana" pitchFamily="34" charset="0"/>
              </a:rPr>
              <a:t>Fleury, 1994</a:t>
            </a:r>
          </a:p>
        </p:txBody>
      </p:sp>
    </p:spTree>
    <p:extLst>
      <p:ext uri="{BB962C8B-B14F-4D97-AF65-F5344CB8AC3E}">
        <p14:creationId xmlns:p14="http://schemas.microsoft.com/office/powerpoint/2010/main" val="16351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“….. </a:t>
            </a:r>
            <a:r>
              <a:rPr lang="pt-BR" dirty="0" smtClean="0"/>
              <a:t>O fato é que o conceito de ‘Estado’ não é um conceito universal, mas serve para apenas para indicar e descrever uma forma de ordenamento político surgida na Europa do século XIII até os fins do séculos XVIII ou inícios do XIX.... e que após este período se estendeu .. a todo mundo civilizado”</a:t>
            </a:r>
          </a:p>
          <a:p>
            <a:pPr algn="r"/>
            <a:r>
              <a:rPr lang="pt-BR" dirty="0" err="1" smtClean="0"/>
              <a:t>Boeckenfoerde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55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050"/>
          <p:cNvGraphicFramePr>
            <a:graphicFrameLocks noGrp="1" noChangeAspect="1"/>
          </p:cNvGraphicFramePr>
          <p:nvPr>
            <p:ph/>
          </p:nvPr>
        </p:nvGraphicFramePr>
        <p:xfrm>
          <a:off x="1401763" y="690563"/>
          <a:ext cx="6583362" cy="576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Document" r:id="rId3" imgW="5714701" imgH="5008913" progId="Word.Document.8">
                  <p:embed/>
                </p:oleObj>
              </mc:Choice>
              <mc:Fallback>
                <p:oleObj name="Document" r:id="rId3" imgW="5714701" imgH="500891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63" y="690563"/>
                        <a:ext cx="6583362" cy="576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CaixaDeTexto 3"/>
          <p:cNvSpPr txBox="1">
            <a:spLocks noChangeArrowheads="1"/>
          </p:cNvSpPr>
          <p:nvPr/>
        </p:nvSpPr>
        <p:spPr bwMode="auto">
          <a:xfrm>
            <a:off x="1619250" y="6381750"/>
            <a:ext cx="2881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algn="l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Verdana" pitchFamily="34" charset="0"/>
              </a:rPr>
              <a:t>Fleury, 1994</a:t>
            </a:r>
          </a:p>
        </p:txBody>
      </p:sp>
    </p:spTree>
    <p:extLst>
      <p:ext uri="{BB962C8B-B14F-4D97-AF65-F5344CB8AC3E}">
        <p14:creationId xmlns:p14="http://schemas.microsoft.com/office/powerpoint/2010/main" val="1854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200400" y="182563"/>
            <a:ext cx="5943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2200" b="1">
                <a:latin typeface="Arial" charset="0"/>
                <a:cs typeface="Times New Roman" charset="0"/>
              </a:rPr>
              <a:t>MODALIDADES DE PROTEÇÃO SOCIAL </a:t>
            </a:r>
          </a:p>
        </p:txBody>
      </p:sp>
      <p:graphicFrame>
        <p:nvGraphicFramePr>
          <p:cNvPr id="29779" name="Group 83"/>
          <p:cNvGraphicFramePr>
            <a:graphicFrameLocks noGrp="1"/>
          </p:cNvGraphicFramePr>
          <p:nvPr/>
        </p:nvGraphicFramePr>
        <p:xfrm>
          <a:off x="914400" y="1311275"/>
          <a:ext cx="7924800" cy="5241926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  <a:gridCol w="1981200"/>
                <a:gridCol w="1981200"/>
              </a:tblGrid>
              <a:tr h="1257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pt-BR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Modalidades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pt-BR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Cobertura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pt-BR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Prestação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Financiamento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58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Assistência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Marginal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Ad-hoc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Fiscal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Seguro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Ocupacional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Contributivo/ Redistributivo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Contributivo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Seguridade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Universal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Homogêneo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Fiscal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05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62000" y="2228850"/>
            <a:ext cx="81534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Ø"/>
              <a:defRPr/>
            </a:pPr>
            <a:r>
              <a:rPr kumimoji="1" lang="pt-BR" b="1" smtClean="0">
                <a:latin typeface="Arial" charset="0"/>
                <a:cs typeface="Times New Roman" charset="0"/>
              </a:rPr>
              <a:t>SEGURO OCUPACIONAL E NACIONAL: 1880/1945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Ø"/>
              <a:defRPr/>
            </a:pPr>
            <a:endParaRPr kumimoji="1" lang="pt-BR" b="1" smtClean="0">
              <a:latin typeface="Arial" charset="0"/>
              <a:cs typeface="Times New Roman" charset="0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Ø"/>
              <a:defRPr/>
            </a:pPr>
            <a:r>
              <a:rPr kumimoji="1" lang="pt-BR" b="1" smtClean="0">
                <a:latin typeface="Arial" charset="0"/>
                <a:cs typeface="Times New Roman" charset="0"/>
              </a:rPr>
              <a:t>MODELOS PUROS E MISTOS: 1945/1980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Ø"/>
              <a:defRPr/>
            </a:pPr>
            <a:endParaRPr kumimoji="1" lang="pt-BR" b="1" smtClean="0">
              <a:latin typeface="Arial" charset="0"/>
              <a:cs typeface="Times New Roman" charset="0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Ø"/>
              <a:defRPr/>
            </a:pPr>
            <a:r>
              <a:rPr kumimoji="1" lang="pt-BR" b="1" smtClean="0">
                <a:latin typeface="Arial" charset="0"/>
                <a:cs typeface="Times New Roman" charset="0"/>
              </a:rPr>
              <a:t>CRISE E REFORMAS: 1980/2000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200400" y="0"/>
            <a:ext cx="594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2200" b="1">
                <a:latin typeface="Arial" charset="0"/>
                <a:cs typeface="Times New Roman" charset="0"/>
              </a:rPr>
              <a:t>FASES DOS SISTEMAS DE PROTEÇÃO SOCIAL </a:t>
            </a:r>
          </a:p>
        </p:txBody>
      </p:sp>
    </p:spTree>
    <p:extLst>
      <p:ext uri="{BB962C8B-B14F-4D97-AF65-F5344CB8AC3E}">
        <p14:creationId xmlns:p14="http://schemas.microsoft.com/office/powerpoint/2010/main" val="27827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762000" y="1819275"/>
            <a:ext cx="81534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Ø"/>
              <a:defRPr/>
            </a:pPr>
            <a:r>
              <a:rPr kumimoji="1" lang="pt-BR" b="1" smtClean="0">
                <a:latin typeface="Arial" charset="0"/>
                <a:cs typeface="Times New Roman" charset="0"/>
              </a:rPr>
              <a:t>DIAGNÓSTICOS:</a:t>
            </a:r>
          </a:p>
          <a:p>
            <a:pPr lvl="1">
              <a:spcBef>
                <a:spcPct val="50000"/>
              </a:spcBef>
              <a:buClr>
                <a:schemeClr val="accent1"/>
              </a:buClr>
              <a:buFont typeface="Wingdings" charset="0"/>
              <a:buChar char="ü"/>
              <a:defRPr/>
            </a:pPr>
            <a:r>
              <a:rPr kumimoji="1" lang="pt-BR" smtClean="0">
                <a:latin typeface="Arial" charset="0"/>
                <a:cs typeface="Times New Roman" charset="0"/>
              </a:rPr>
              <a:t>crescimento do gasto público e dos gastos sociais: déficits públicos</a:t>
            </a:r>
          </a:p>
          <a:p>
            <a:pPr lvl="1">
              <a:spcBef>
                <a:spcPct val="50000"/>
              </a:spcBef>
              <a:buClr>
                <a:schemeClr val="accent1"/>
              </a:buClr>
              <a:buFont typeface="Wingdings" charset="0"/>
              <a:buChar char="ü"/>
              <a:defRPr/>
            </a:pPr>
            <a:r>
              <a:rPr kumimoji="1" lang="pt-BR" smtClean="0">
                <a:latin typeface="Arial" charset="0"/>
                <a:cs typeface="Times New Roman" charset="0"/>
              </a:rPr>
              <a:t>desemprego</a:t>
            </a:r>
          </a:p>
          <a:p>
            <a:pPr lvl="1">
              <a:spcBef>
                <a:spcPct val="50000"/>
              </a:spcBef>
              <a:buClr>
                <a:schemeClr val="accent1"/>
              </a:buClr>
              <a:buFont typeface="Wingdings" charset="0"/>
              <a:buChar char="ü"/>
              <a:defRPr/>
            </a:pPr>
            <a:r>
              <a:rPr kumimoji="1" lang="pt-BR" smtClean="0">
                <a:latin typeface="Arial" charset="0"/>
                <a:cs typeface="Times New Roman" charset="0"/>
              </a:rPr>
              <a:t>queda no crescimento e na produtividade</a:t>
            </a:r>
          </a:p>
          <a:p>
            <a:pPr lvl="1">
              <a:spcBef>
                <a:spcPct val="50000"/>
              </a:spcBef>
              <a:buClr>
                <a:schemeClr val="accent1"/>
              </a:buClr>
              <a:buFont typeface="Wingdings" charset="0"/>
              <a:buChar char="ü"/>
              <a:defRPr/>
            </a:pPr>
            <a:r>
              <a:rPr kumimoji="1" lang="pt-BR" smtClean="0">
                <a:latin typeface="Arial" charset="0"/>
                <a:cs typeface="Times New Roman" charset="0"/>
              </a:rPr>
              <a:t>enrijecimento dos sistemas de proteção social (modelo integrado/vertical público): financiado, gerido e ofertado pelo Estado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200400" y="0"/>
            <a:ext cx="594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>
                <a:latin typeface="Arial" charset="0"/>
                <a:cs typeface="Times New Roman" charset="0"/>
              </a:rPr>
              <a:t>DIAGNÓSTICOS DA CRISE E CONSTITUIÇÃO DA AGENDA DE REFORMAS</a:t>
            </a:r>
          </a:p>
        </p:txBody>
      </p:sp>
    </p:spTree>
    <p:extLst>
      <p:ext uri="{BB962C8B-B14F-4D97-AF65-F5344CB8AC3E}">
        <p14:creationId xmlns:p14="http://schemas.microsoft.com/office/powerpoint/2010/main" val="377110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200400" y="0"/>
            <a:ext cx="594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2200" b="1">
                <a:latin typeface="Arial" charset="0"/>
                <a:cs typeface="Times New Roman" charset="0"/>
              </a:rPr>
              <a:t>TRANSFORMAÇÕES DA PROTEÇÃO SOCIAL</a:t>
            </a:r>
          </a:p>
        </p:txBody>
      </p:sp>
      <p:graphicFrame>
        <p:nvGraphicFramePr>
          <p:cNvPr id="33880" name="Group 88"/>
          <p:cNvGraphicFramePr>
            <a:graphicFrameLocks noGrp="1"/>
          </p:cNvGraphicFramePr>
          <p:nvPr/>
        </p:nvGraphicFramePr>
        <p:xfrm>
          <a:off x="990600" y="1219200"/>
          <a:ext cx="7848600" cy="5397497"/>
        </p:xfrm>
        <a:graphic>
          <a:graphicData uri="http://schemas.openxmlformats.org/drawingml/2006/table">
            <a:tbl>
              <a:tblPr/>
              <a:tblGrid>
                <a:gridCol w="3924300"/>
                <a:gridCol w="3924300"/>
              </a:tblGrid>
              <a:tr h="7011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Contexto da Proteção Social no pós-guerra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Contexto da Proteção Social hoje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1122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Char char="l"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Crescimento industrial (fordismo)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Char char="l"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Crescimento dos serviços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22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Char char="l"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Trabalho estável e permanente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Char char="l"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Mercado de trabalho em mutação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958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Char char="l"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Estrutura demográfica equilibrada (esperança de vida e taxa de natalidade)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Char char="l"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Estrutura demográfica em mutação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22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Char char="l"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Família nuclear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Char char="l"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Novas formas de organização familiar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958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Char char="l"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Apogeu do Estado-Nação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Char char="l"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Fragmentação e federalização dos Estados-Nação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93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Char char="l"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Riscos clássicos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0"/>
                        <a:buChar char="l"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Novos riscos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40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762000" y="1752600"/>
            <a:ext cx="81534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Ø"/>
              <a:defRPr/>
            </a:pPr>
            <a:r>
              <a:rPr kumimoji="1" lang="pt-BR" b="1" smtClean="0">
                <a:latin typeface="Arial" charset="0"/>
                <a:cs typeface="Times New Roman" charset="0"/>
              </a:rPr>
              <a:t>Transformações sócio-econômicas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Ø"/>
              <a:defRPr/>
            </a:pPr>
            <a:endParaRPr kumimoji="1" lang="pt-BR" b="1" smtClean="0">
              <a:latin typeface="Arial" charset="0"/>
              <a:cs typeface="Times New Roman" charset="0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Ø"/>
              <a:defRPr/>
            </a:pPr>
            <a:r>
              <a:rPr kumimoji="1" lang="pt-BR" b="1" smtClean="0">
                <a:latin typeface="Arial" charset="0"/>
                <a:cs typeface="Times New Roman" charset="0"/>
              </a:rPr>
              <a:t>Transformações de ordem cultural (relações entre sexos e gerações): </a:t>
            </a:r>
            <a:r>
              <a:rPr kumimoji="1" lang="pt-BR" smtClean="0">
                <a:latin typeface="Arial" charset="0"/>
                <a:cs typeface="Times New Roman" charset="0"/>
              </a:rPr>
              <a:t>modo de viver egocentrado (escolarização/mulher no mercado de trabalho/fim da solidariedade baseada na classe social)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Ø"/>
              <a:defRPr/>
            </a:pPr>
            <a:endParaRPr kumimoji="1" lang="pt-BR" smtClean="0">
              <a:latin typeface="Arial" charset="0"/>
              <a:cs typeface="Times New Roman" charset="0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Ø"/>
              <a:defRPr/>
            </a:pPr>
            <a:r>
              <a:rPr kumimoji="1" lang="pt-BR" b="1" smtClean="0">
                <a:latin typeface="Arial" charset="0"/>
                <a:cs typeface="Times New Roman" charset="0"/>
              </a:rPr>
              <a:t>Transformações demográficas-populacionais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200400" y="0"/>
            <a:ext cx="594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2200" b="1">
                <a:latin typeface="Arial" charset="0"/>
                <a:cs typeface="Times New Roman" charset="0"/>
              </a:rPr>
              <a:t>TRANSFORMAÇÕES DA PROTEÇÃO SOCIAL</a:t>
            </a:r>
          </a:p>
        </p:txBody>
      </p:sp>
    </p:spTree>
    <p:extLst>
      <p:ext uri="{BB962C8B-B14F-4D97-AF65-F5344CB8AC3E}">
        <p14:creationId xmlns:p14="http://schemas.microsoft.com/office/powerpoint/2010/main" val="169053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2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pt-BR" dirty="0" smtClean="0"/>
              <a:t>Formas de organização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6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6-08-17 às 05.47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558800"/>
            <a:ext cx="7493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6-08-17 às 05.55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609600"/>
            <a:ext cx="73406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2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Tela 2016-08-17 às 05.49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800100"/>
            <a:ext cx="71374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just"/>
            <a:r>
              <a:rPr lang="pt-BR" dirty="0" smtClean="0"/>
              <a:t>Centralização progressiva do poder segundo uma instância sempre mais ampla, que termina por compreender o âmbito completo das relações políticas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60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Duas</a:t>
            </a:r>
            <a:r>
              <a:rPr lang="en-US" dirty="0" smtClean="0"/>
              <a:t> </a:t>
            </a:r>
            <a:r>
              <a:rPr lang="en-US" dirty="0" err="1" smtClean="0"/>
              <a:t>questões</a:t>
            </a:r>
            <a:r>
              <a:rPr lang="en-US" dirty="0" smtClean="0"/>
              <a:t> </a:t>
            </a:r>
            <a:r>
              <a:rPr lang="en-US" dirty="0" err="1" smtClean="0"/>
              <a:t>centrais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Controle</a:t>
            </a:r>
            <a:r>
              <a:rPr lang="en-US" dirty="0" smtClean="0"/>
              <a:t> da leis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Controle</a:t>
            </a:r>
            <a:r>
              <a:rPr lang="en-US" dirty="0" smtClean="0"/>
              <a:t> dos </a:t>
            </a:r>
            <a:r>
              <a:rPr lang="en-US" dirty="0" err="1" smtClean="0"/>
              <a:t>meios</a:t>
            </a:r>
            <a:r>
              <a:rPr lang="en-US" dirty="0" smtClean="0"/>
              <a:t> de </a:t>
            </a:r>
            <a:r>
              <a:rPr lang="en-US" dirty="0" err="1" smtClean="0"/>
              <a:t>violência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monopólio</a:t>
            </a:r>
            <a:r>
              <a:rPr lang="en-US" dirty="0" smtClean="0"/>
              <a:t> da </a:t>
            </a:r>
            <a:r>
              <a:rPr lang="en-US" dirty="0" err="1" smtClean="0"/>
              <a:t>força</a:t>
            </a:r>
            <a:r>
              <a:rPr lang="en-US" dirty="0" smtClean="0"/>
              <a:t> </a:t>
            </a:r>
            <a:r>
              <a:rPr lang="en-US" dirty="0" err="1" smtClean="0"/>
              <a:t>legítima</a:t>
            </a:r>
            <a:r>
              <a:rPr lang="en-US" dirty="0" smtClean="0"/>
              <a:t>” Weber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48741" y="5468259"/>
            <a:ext cx="2215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Território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Separação</a:t>
            </a:r>
            <a:r>
              <a:rPr lang="en-US" dirty="0" smtClean="0"/>
              <a:t> </a:t>
            </a:r>
            <a:r>
              <a:rPr lang="en-US" dirty="0" err="1" smtClean="0"/>
              <a:t>ente</a:t>
            </a:r>
            <a:r>
              <a:rPr lang="en-US" dirty="0" smtClean="0"/>
              <a:t> o </a:t>
            </a:r>
            <a:r>
              <a:rPr lang="en-US" dirty="0" err="1" smtClean="0"/>
              <a:t>espiritual</a:t>
            </a:r>
            <a:r>
              <a:rPr lang="en-US" dirty="0" smtClean="0"/>
              <a:t> e o </a:t>
            </a:r>
            <a:r>
              <a:rPr lang="en-US" dirty="0" err="1" smtClean="0"/>
              <a:t>mundano</a:t>
            </a:r>
            <a:r>
              <a:rPr lang="en-US" dirty="0" smtClean="0"/>
              <a:t>. </a:t>
            </a:r>
            <a:r>
              <a:rPr lang="en-US" dirty="0" err="1" smtClean="0"/>
              <a:t>Supremacia</a:t>
            </a:r>
            <a:r>
              <a:rPr lang="en-US" dirty="0" smtClean="0"/>
              <a:t> da </a:t>
            </a:r>
            <a:r>
              <a:rPr lang="en-US" dirty="0" err="1" smtClean="0"/>
              <a:t>política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Nada </a:t>
            </a:r>
            <a:r>
              <a:rPr lang="en-US" dirty="0" err="1" smtClean="0"/>
              <a:t>indolor</a:t>
            </a:r>
            <a:r>
              <a:rPr lang="en-US" dirty="0" smtClean="0"/>
              <a:t> (</a:t>
            </a:r>
            <a:r>
              <a:rPr lang="en-US" dirty="0" err="1" smtClean="0"/>
              <a:t>lutas</a:t>
            </a:r>
            <a:r>
              <a:rPr lang="en-US" dirty="0" smtClean="0"/>
              <a:t> </a:t>
            </a:r>
            <a:r>
              <a:rPr lang="en-US" dirty="0" err="1" smtClean="0"/>
              <a:t>religiosas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r>
              <a:rPr lang="en-US" dirty="0" smtClean="0"/>
              <a:t>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9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3100"/>
            <a:ext cx="9144000" cy="5497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6334" y="6297568"/>
            <a:ext cx="296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François Dubois (1529-1584)</a:t>
            </a:r>
          </a:p>
        </p:txBody>
      </p:sp>
    </p:spTree>
    <p:extLst>
      <p:ext uri="{BB962C8B-B14F-4D97-AF65-F5344CB8AC3E}">
        <p14:creationId xmlns:p14="http://schemas.microsoft.com/office/powerpoint/2010/main" val="13578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unitário</a:t>
            </a:r>
            <a:r>
              <a:rPr lang="en-US" dirty="0" smtClean="0"/>
              <a:t> e </a:t>
            </a:r>
            <a:r>
              <a:rPr lang="en-US" dirty="0" err="1" smtClean="0"/>
              <a:t>concentrado</a:t>
            </a:r>
            <a:endParaRPr lang="en-US" dirty="0" smtClean="0"/>
          </a:p>
          <a:p>
            <a:r>
              <a:rPr lang="en-US" dirty="0" err="1" smtClean="0"/>
              <a:t>Totalitário</a:t>
            </a:r>
            <a:r>
              <a:rPr lang="en-US" dirty="0" smtClean="0"/>
              <a:t> e </a:t>
            </a:r>
            <a:r>
              <a:rPr lang="en-US" dirty="0" err="1" smtClean="0"/>
              <a:t>absoluto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completam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Estado=</a:t>
            </a:r>
            <a:r>
              <a:rPr lang="en-US" dirty="0" err="1" smtClean="0"/>
              <a:t>máquina</a:t>
            </a:r>
            <a:endParaRPr lang="en-US" dirty="0" smtClean="0"/>
          </a:p>
          <a:p>
            <a:r>
              <a:rPr lang="en-US" dirty="0" smtClean="0"/>
              <a:t>Estado-</a:t>
            </a:r>
            <a:r>
              <a:rPr lang="en-US" dirty="0" err="1" smtClean="0"/>
              <a:t>aparelho</a:t>
            </a:r>
            <a:endParaRPr lang="en-US" dirty="0" smtClean="0"/>
          </a:p>
          <a:p>
            <a:r>
              <a:rPr lang="en-US" dirty="0" smtClean="0"/>
              <a:t>Estado-</a:t>
            </a:r>
            <a:r>
              <a:rPr lang="en-US" dirty="0" err="1" smtClean="0"/>
              <a:t>mecanismo</a:t>
            </a:r>
            <a:endParaRPr lang="en-US" dirty="0" smtClean="0"/>
          </a:p>
          <a:p>
            <a:r>
              <a:rPr lang="en-US" dirty="0" smtClean="0"/>
              <a:t>Estado-</a:t>
            </a:r>
            <a:r>
              <a:rPr lang="en-US" dirty="0" err="1" smtClean="0"/>
              <a:t>administração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pt-BR" dirty="0" smtClean="0"/>
              <a:t>Organização das relações sociais (poder) através de procedimentos técnicos preestabelecidos (instituições, administração), úteis para a prevenção e neutralização de conflitos.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12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440</TotalTime>
  <Words>1147</Words>
  <Application>Microsoft Office PowerPoint</Application>
  <PresentationFormat>Apresentação na tela (4:3)</PresentationFormat>
  <Paragraphs>242</Paragraphs>
  <Slides>39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1" baseType="lpstr">
      <vt:lpstr>Austin</vt:lpstr>
      <vt:lpstr>Document</vt:lpstr>
      <vt:lpstr>ESTRUTURA DO ESTADO</vt:lpstr>
      <vt:lpstr>Apresentação do PowerPoint</vt:lpstr>
      <vt:lpstr>Apresentação do PowerPoint</vt:lpstr>
      <vt:lpstr>Apresentação do PowerPoint</vt:lpstr>
      <vt:lpstr>Duas questões centrais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Fase inicial do Estado Moderno</vt:lpstr>
      <vt:lpstr>Crise- XVII- XVIII</vt:lpstr>
      <vt:lpstr>Estrutura do Estado de Direito </vt:lpstr>
      <vt:lpstr>Estado Contemporâneo</vt:lpstr>
      <vt:lpstr> Fins do Século XIX e XX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Modelos de proteção social  tipos ideais </vt:lpstr>
      <vt:lpstr>Sistemas de proteção e atenção à saúde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 DO ESTADO</dc:title>
  <dc:creator>Aylene</dc:creator>
  <cp:lastModifiedBy>usuario</cp:lastModifiedBy>
  <cp:revision>19</cp:revision>
  <dcterms:created xsi:type="dcterms:W3CDTF">2016-08-16T12:50:56Z</dcterms:created>
  <dcterms:modified xsi:type="dcterms:W3CDTF">2017-09-06T12:22:38Z</dcterms:modified>
</cp:coreProperties>
</file>