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1" d="100"/>
          <a:sy n="71" d="100"/>
        </p:scale>
        <p:origin x="-396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bill_gates_unplugged" TargetMode="External"/><Relationship Id="rId2" Type="http://schemas.openxmlformats.org/officeDocument/2006/relationships/hyperlink" Target="https://www.ted.com/talks/bill_gates_the_next_disaster_we_re_not_ready/transcript#t-1104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__voxhPqT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jEvQkg46g" TargetMode="External"/><Relationship Id="rId2" Type="http://schemas.openxmlformats.org/officeDocument/2006/relationships/hyperlink" Target="https://unitaid.eu/about-us/governance/#e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E9CE30-9935-4A0C-BACB-FEF83F5EE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502" y="1447800"/>
            <a:ext cx="11114842" cy="3329581"/>
          </a:xfrm>
        </p:spPr>
        <p:txBody>
          <a:bodyPr/>
          <a:lstStyle/>
          <a:p>
            <a:r>
              <a:rPr lang="de-DE" sz="5400" dirty="0"/>
              <a:t>Global Health </a:t>
            </a:r>
            <a:r>
              <a:rPr lang="de-DE" sz="5400" dirty="0" err="1"/>
              <a:t>Governance</a:t>
            </a:r>
            <a:r>
              <a:rPr lang="de-DE" sz="5400" dirty="0"/>
              <a:t> II</a:t>
            </a:r>
            <a:br>
              <a:rPr lang="de-DE" sz="5400" dirty="0"/>
            </a:br>
            <a:r>
              <a:rPr lang="de-DE" sz="5400" dirty="0"/>
              <a:t/>
            </a:r>
            <a:br>
              <a:rPr lang="de-DE" sz="5400" dirty="0"/>
            </a:br>
            <a:r>
              <a:rPr lang="de-DE" sz="3200" i="1" dirty="0"/>
              <a:t>New </a:t>
            </a:r>
            <a:r>
              <a:rPr lang="de-DE" sz="3200" i="1" dirty="0" err="1">
                <a:solidFill>
                  <a:schemeClr val="accent3"/>
                </a:solidFill>
              </a:rPr>
              <a:t>perspectives</a:t>
            </a:r>
            <a:r>
              <a:rPr lang="de-DE" sz="3200" i="1" dirty="0"/>
              <a:t>, </a:t>
            </a:r>
            <a:r>
              <a:rPr lang="de-DE" sz="3200" i="1" dirty="0" err="1"/>
              <a:t>new</a:t>
            </a:r>
            <a:r>
              <a:rPr lang="de-DE" sz="3200" i="1" dirty="0"/>
              <a:t> </a:t>
            </a:r>
            <a:r>
              <a:rPr lang="de-DE" sz="3200" i="1" dirty="0" err="1">
                <a:solidFill>
                  <a:schemeClr val="accent3"/>
                </a:solidFill>
              </a:rPr>
              <a:t>actors</a:t>
            </a:r>
            <a:r>
              <a:rPr lang="de-DE" sz="3200" i="1" dirty="0"/>
              <a:t>, </a:t>
            </a:r>
            <a:r>
              <a:rPr lang="de-DE" sz="3200" i="1" dirty="0" err="1"/>
              <a:t>new</a:t>
            </a:r>
            <a:r>
              <a:rPr lang="de-DE" sz="3200" i="1" dirty="0"/>
              <a:t> </a:t>
            </a:r>
            <a:r>
              <a:rPr lang="de-DE" sz="3200" i="1" dirty="0" err="1">
                <a:solidFill>
                  <a:schemeClr val="accent3"/>
                </a:solidFill>
              </a:rPr>
              <a:t>ways</a:t>
            </a:r>
            <a:r>
              <a:rPr lang="de-DE" sz="3200" i="1" dirty="0">
                <a:solidFill>
                  <a:schemeClr val="accent3"/>
                </a:solidFill>
              </a:rPr>
              <a:t> </a:t>
            </a:r>
            <a:r>
              <a:rPr lang="de-DE" sz="3200" i="1" dirty="0" err="1">
                <a:solidFill>
                  <a:schemeClr val="accent3"/>
                </a:solidFill>
              </a:rPr>
              <a:t>of</a:t>
            </a:r>
            <a:r>
              <a:rPr lang="de-DE" sz="3200" i="1" dirty="0">
                <a:solidFill>
                  <a:schemeClr val="accent3"/>
                </a:solidFill>
              </a:rPr>
              <a:t> </a:t>
            </a:r>
            <a:r>
              <a:rPr lang="de-DE" sz="3200" i="1" dirty="0" err="1">
                <a:solidFill>
                  <a:schemeClr val="accent3"/>
                </a:solidFill>
              </a:rPr>
              <a:t>governing</a:t>
            </a:r>
            <a:endParaRPr lang="de-DE" sz="3200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5D515092-049E-44DA-8582-DBCE66C46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275" y="1947410"/>
            <a:ext cx="7170248" cy="1340913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ideological</a:t>
            </a:r>
            <a:r>
              <a:rPr lang="de-DE" dirty="0"/>
              <a:t> </a:t>
            </a:r>
            <a:r>
              <a:rPr lang="de-DE" dirty="0" err="1"/>
              <a:t>challenge</a:t>
            </a:r>
            <a:r>
              <a:rPr lang="de-DE" dirty="0"/>
              <a:t> </a:t>
            </a:r>
          </a:p>
          <a:p>
            <a:pPr marL="0" indent="0" algn="ctr">
              <a:buNone/>
            </a:pPr>
            <a:r>
              <a:rPr lang="de-DE" dirty="0"/>
              <a:t>in </a:t>
            </a:r>
            <a:r>
              <a:rPr lang="de-DE" dirty="0" err="1"/>
              <a:t>fighting</a:t>
            </a:r>
            <a:r>
              <a:rPr lang="de-DE" dirty="0"/>
              <a:t> </a:t>
            </a:r>
            <a:r>
              <a:rPr lang="de-DE" dirty="0" err="1"/>
              <a:t>epidemics</a:t>
            </a:r>
            <a:r>
              <a:rPr lang="de-DE" dirty="0"/>
              <a:t> and </a:t>
            </a:r>
            <a:r>
              <a:rPr lang="de-DE" dirty="0" err="1"/>
              <a:t>infectious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 </a:t>
            </a:r>
          </a:p>
          <a:p>
            <a:pPr marL="0" indent="0" algn="ctr">
              <a:buNone/>
            </a:pPr>
            <a:r>
              <a:rPr lang="de-DE" dirty="0"/>
              <a:t>in global </a:t>
            </a:r>
            <a:r>
              <a:rPr lang="de-DE" dirty="0" err="1"/>
              <a:t>health</a:t>
            </a:r>
            <a:r>
              <a:rPr lang="de-DE" dirty="0"/>
              <a:t> </a:t>
            </a:r>
            <a:r>
              <a:rPr lang="de-DE" dirty="0" err="1"/>
              <a:t>governance</a:t>
            </a:r>
            <a:r>
              <a:rPr lang="de-D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567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104D085-414E-41ED-A994-05FFED2D9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4" y="190870"/>
            <a:ext cx="10948126" cy="1400530"/>
          </a:xfrm>
        </p:spPr>
        <p:txBody>
          <a:bodyPr/>
          <a:lstStyle/>
          <a:p>
            <a:r>
              <a:rPr lang="de-DE" sz="4000" u="sng" dirty="0">
                <a:solidFill>
                  <a:schemeClr val="accent3"/>
                </a:solidFill>
              </a:rPr>
              <a:t>The Bill &amp; Melinda Gates </a:t>
            </a:r>
            <a:r>
              <a:rPr lang="de-DE" sz="4000" u="sng" dirty="0" err="1">
                <a:solidFill>
                  <a:schemeClr val="accent3"/>
                </a:solidFill>
              </a:rPr>
              <a:t>Foundation</a:t>
            </a:r>
            <a:endParaRPr lang="de-DE" sz="4000" u="sng" dirty="0">
              <a:solidFill>
                <a:schemeClr val="accent3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188D082-AFD0-470D-9794-B5E9806D4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522" y="1464816"/>
            <a:ext cx="10948125" cy="52023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b="1" dirty="0" err="1">
                <a:solidFill>
                  <a:schemeClr val="accent2"/>
                </a:solidFill>
              </a:rPr>
              <a:t>Philanthropic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lang="de-DE" b="1" dirty="0" err="1">
                <a:solidFill>
                  <a:schemeClr val="accent2"/>
                </a:solidFill>
              </a:rPr>
              <a:t>foundations</a:t>
            </a:r>
            <a:r>
              <a:rPr lang="de-DE" b="1" dirty="0">
                <a:solidFill>
                  <a:schemeClr val="accent2"/>
                </a:solidFill>
              </a:rPr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new</a:t>
            </a:r>
            <a:r>
              <a:rPr lang="de-DE" b="1" dirty="0"/>
              <a:t> </a:t>
            </a:r>
            <a:r>
              <a:rPr lang="de-DE" b="1" dirty="0" err="1"/>
              <a:t>actors</a:t>
            </a:r>
            <a:r>
              <a:rPr lang="de-DE" b="1" dirty="0"/>
              <a:t> in global </a:t>
            </a:r>
            <a:r>
              <a:rPr lang="de-DE" b="1" dirty="0" err="1"/>
              <a:t>governance</a:t>
            </a:r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pPr marL="0" indent="0" algn="ctr">
              <a:buNone/>
            </a:pPr>
            <a:r>
              <a:rPr lang="de-DE" dirty="0"/>
              <a:t>	</a:t>
            </a:r>
            <a:r>
              <a:rPr lang="de-DE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---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Is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the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foundation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a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legitimate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actor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in global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health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governance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? ---</a:t>
            </a:r>
          </a:p>
          <a:p>
            <a:pPr marL="0" indent="0" algn="ctr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Ability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use</a:t>
            </a:r>
            <a:r>
              <a:rPr lang="de-DE" dirty="0">
                <a:sym typeface="Wingdings" panose="05000000000000000000" pitchFamily="2" charset="2"/>
              </a:rPr>
              <a:t> private </a:t>
            </a:r>
            <a:r>
              <a:rPr lang="de-DE" dirty="0" err="1">
                <a:sym typeface="Wingdings" panose="05000000000000000000" pitchFamily="2" charset="2"/>
              </a:rPr>
              <a:t>wealth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 </a:t>
            </a:r>
            <a:r>
              <a:rPr lang="de-DE" dirty="0" err="1">
                <a:sym typeface="Wingdings" panose="05000000000000000000" pitchFamily="2" charset="2"/>
              </a:rPr>
              <a:t>major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donor</a:t>
            </a:r>
            <a:r>
              <a:rPr lang="de-DE" dirty="0">
                <a:sym typeface="Wingdings" panose="05000000000000000000" pitchFamily="2" charset="2"/>
              </a:rPr>
              <a:t> in global </a:t>
            </a:r>
            <a:r>
              <a:rPr lang="de-DE" dirty="0" err="1">
                <a:sym typeface="Wingdings" panose="05000000000000000000" pitchFamily="2" charset="2"/>
              </a:rPr>
              <a:t>health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	 </a:t>
            </a:r>
            <a:r>
              <a:rPr lang="de-DE" dirty="0" err="1">
                <a:sym typeface="Wingdings" panose="05000000000000000000" pitchFamily="2" charset="2"/>
              </a:rPr>
              <a:t>money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shapes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knowledge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shapes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ideas</a:t>
            </a: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Knowledge </a:t>
            </a:r>
            <a:r>
              <a:rPr lang="de-DE" dirty="0" err="1">
                <a:sym typeface="Wingdings" panose="05000000000000000000" pitchFamily="2" charset="2"/>
              </a:rPr>
              <a:t>creation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dissemination</a:t>
            </a: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Personal </a:t>
            </a:r>
            <a:r>
              <a:rPr lang="de-DE" dirty="0" err="1">
                <a:sym typeface="Wingdings" panose="05000000000000000000" pitchFamily="2" charset="2"/>
              </a:rPr>
              <a:t>success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de-DE" dirty="0" err="1">
                <a:sym typeface="Wingdings" panose="05000000000000000000" pitchFamily="2" charset="2"/>
              </a:rPr>
              <a:t>charisma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role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founders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>
                <a:sym typeface="Wingdings" panose="05000000000000000000" pitchFamily="2" charset="2"/>
              </a:rPr>
              <a:t>Conformity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rules</a:t>
            </a:r>
            <a:r>
              <a:rPr lang="de-DE" dirty="0">
                <a:sym typeface="Wingdings" panose="05000000000000000000" pitchFamily="2" charset="2"/>
              </a:rPr>
              <a:t> and </a:t>
            </a:r>
            <a:r>
              <a:rPr lang="de-DE" dirty="0" err="1">
                <a:sym typeface="Wingdings" panose="05000000000000000000" pitchFamily="2" charset="2"/>
              </a:rPr>
              <a:t>regulations</a:t>
            </a: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160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85D5AA8-773B-469A-8802-9645A4DC9B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75AF42C-C556-454E-B2D3-2C917CB812D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89ED5F7-8269-4F20-B77F-70D4AA7A97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6" y="801794"/>
            <a:ext cx="873202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78A0DA8F-E4C7-414F-BECA-78ABC4C7C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94061" y="-629859"/>
            <a:ext cx="4007820" cy="8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D682291-2CF2-418F-85C6-8E997649F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733" y="704295"/>
            <a:ext cx="11680533" cy="5616606"/>
          </a:xfrm>
        </p:spPr>
        <p:txBody>
          <a:bodyPr/>
          <a:lstStyle/>
          <a:p>
            <a:r>
              <a:rPr lang="de-DE" dirty="0" err="1"/>
              <a:t>Legitimacy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constructed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foundation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social </a:t>
            </a:r>
            <a:r>
              <a:rPr lang="de-DE" dirty="0" err="1"/>
              <a:t>media</a:t>
            </a:r>
            <a:r>
              <a:rPr lang="de-DE" dirty="0"/>
              <a:t>, </a:t>
            </a:r>
          </a:p>
          <a:p>
            <a:pPr marL="0" indent="0">
              <a:buNone/>
            </a:pPr>
            <a:r>
              <a:rPr lang="de-DE" dirty="0"/>
              <a:t>    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internet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news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TED TALK: </a:t>
            </a:r>
            <a:r>
              <a:rPr lang="de-DE" dirty="0">
                <a:hlinkClick r:id="rId2"/>
              </a:rPr>
              <a:t>Bill Gates on </a:t>
            </a:r>
            <a:r>
              <a:rPr lang="de-DE" dirty="0" err="1">
                <a:hlinkClick r:id="rId2"/>
              </a:rPr>
              <a:t>the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threat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of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epidemics</a:t>
            </a:r>
            <a:endParaRPr lang="de-DE" dirty="0"/>
          </a:p>
          <a:p>
            <a:pPr marL="0" indent="0">
              <a:buNone/>
            </a:pPr>
            <a:r>
              <a:rPr lang="en-GB" i="1" dirty="0"/>
              <a:t>How does he portray the threat of infectious disease and the potential responses in tackling this threat?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TED TALK: </a:t>
            </a:r>
            <a:r>
              <a:rPr lang="en-GB" i="1" dirty="0">
                <a:hlinkClick r:id="rId3"/>
              </a:rPr>
              <a:t>Bill Gates on Mosquitoes, Malaria, and Education </a:t>
            </a:r>
            <a:r>
              <a:rPr lang="en-GB" i="1" dirty="0"/>
              <a:t> [-12:20]</a:t>
            </a:r>
            <a:endParaRPr lang="de-DE" i="1" dirty="0"/>
          </a:p>
          <a:p>
            <a:pPr marL="0" indent="0">
              <a:buNone/>
            </a:pPr>
            <a:r>
              <a:rPr lang="de-DE" i="1" dirty="0"/>
              <a:t>How </a:t>
            </a:r>
            <a:r>
              <a:rPr lang="de-DE" i="1" dirty="0" err="1"/>
              <a:t>does</a:t>
            </a:r>
            <a:r>
              <a:rPr lang="de-DE" i="1" dirty="0"/>
              <a:t> he </a:t>
            </a:r>
            <a:r>
              <a:rPr lang="de-DE" i="1" dirty="0" err="1"/>
              <a:t>portray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role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foundation</a:t>
            </a:r>
            <a:r>
              <a:rPr lang="de-DE" i="1" dirty="0"/>
              <a:t> in </a:t>
            </a:r>
            <a:r>
              <a:rPr lang="de-DE" i="1" dirty="0" err="1"/>
              <a:t>fighting</a:t>
            </a:r>
            <a:r>
              <a:rPr lang="de-DE" i="1" dirty="0"/>
              <a:t> </a:t>
            </a:r>
            <a:r>
              <a:rPr lang="de-DE" i="1" dirty="0" err="1"/>
              <a:t>malaria</a:t>
            </a:r>
            <a:r>
              <a:rPr lang="de-DE" i="1" dirty="0"/>
              <a:t>?</a:t>
            </a:r>
          </a:p>
          <a:p>
            <a:pPr>
              <a:buFontTx/>
              <a:buChar char="-"/>
            </a:pPr>
            <a:r>
              <a:rPr lang="de-DE" i="1" dirty="0" err="1"/>
              <a:t>cause</a:t>
            </a:r>
            <a:r>
              <a:rPr lang="de-DE" i="1" dirty="0"/>
              <a:t>(s)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on-</a:t>
            </a:r>
            <a:r>
              <a:rPr lang="de-DE" i="1" dirty="0" err="1"/>
              <a:t>going</a:t>
            </a:r>
            <a:r>
              <a:rPr lang="de-DE" i="1" dirty="0"/>
              <a:t> </a:t>
            </a:r>
            <a:r>
              <a:rPr lang="de-DE" i="1" dirty="0" err="1"/>
              <a:t>malaria</a:t>
            </a:r>
            <a:r>
              <a:rPr lang="de-DE" i="1" dirty="0"/>
              <a:t> </a:t>
            </a:r>
            <a:r>
              <a:rPr lang="de-DE" i="1" dirty="0" err="1"/>
              <a:t>epidemic</a:t>
            </a:r>
            <a:endParaRPr lang="de-DE" i="1" dirty="0"/>
          </a:p>
          <a:p>
            <a:pPr>
              <a:buFontTx/>
              <a:buChar char="-"/>
            </a:pPr>
            <a:r>
              <a:rPr lang="de-DE" i="1" dirty="0" err="1"/>
              <a:t>his</a:t>
            </a:r>
            <a:r>
              <a:rPr lang="de-DE" i="1" dirty="0"/>
              <a:t> </a:t>
            </a:r>
            <a:r>
              <a:rPr lang="de-DE" i="1" dirty="0" err="1"/>
              <a:t>strategies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fight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mosquito</a:t>
            </a:r>
            <a:endParaRPr lang="de-DE" i="1" dirty="0"/>
          </a:p>
          <a:p>
            <a:pPr>
              <a:buFontTx/>
              <a:buChar char="-"/>
            </a:pP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role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foundation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365532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4AAD3FD-83A5-4B89-9F8F-01B887086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126C04EF-6428-472D-B316-74A19385B0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xmlns="" id="{61752F1D-FC0F-4103-9584-630E643CCD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 5">
            <a:extLst>
              <a:ext uri="{FF2B5EF4-FFF2-40B4-BE49-F238E27FC236}">
                <a16:creationId xmlns:a16="http://schemas.microsoft.com/office/drawing/2014/main" xmlns="" id="{AE50896D-AACB-4C0A-855D-ECEFB4A0DA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11" name="Inhaltsplatzhalter 3">
            <a:extLst>
              <a:ext uri="{FF2B5EF4-FFF2-40B4-BE49-F238E27FC236}">
                <a16:creationId xmlns:a16="http://schemas.microsoft.com/office/drawing/2014/main" xmlns="" id="{3688519B-7480-47C3-8D62-4107A8910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1589660"/>
            <a:ext cx="5449889" cy="3678676"/>
          </a:xfrm>
          <a:prstGeom prst="rect">
            <a:avLst/>
          </a:prstGeom>
          <a:effectLst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92A1116-1C84-41DF-B803-1F7B0883EC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9A516C50-6AFF-4B6C-B887-DE4305E7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de-DE" u="sng" dirty="0">
                <a:solidFill>
                  <a:srgbClr val="00B0F0"/>
                </a:solidFill>
              </a:rPr>
              <a:t>The GAVI Alliance</a:t>
            </a:r>
          </a:p>
        </p:txBody>
      </p:sp>
      <p:sp>
        <p:nvSpPr>
          <p:cNvPr id="13" name="Content Placeholder 8"/>
          <p:cNvSpPr>
            <a:spLocks noGrp="1"/>
          </p:cNvSpPr>
          <p:nvPr>
            <p:ph idx="1"/>
          </p:nvPr>
        </p:nvSpPr>
        <p:spPr>
          <a:xfrm>
            <a:off x="333715" y="2443315"/>
            <a:ext cx="4796942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Created in 2000</a:t>
            </a:r>
          </a:p>
          <a:p>
            <a:r>
              <a:rPr lang="en-US" dirty="0" err="1">
                <a:solidFill>
                  <a:srgbClr val="EBEBEB"/>
                </a:solidFill>
              </a:rPr>
              <a:t>Immunisation</a:t>
            </a:r>
            <a:r>
              <a:rPr lang="en-US" dirty="0">
                <a:solidFill>
                  <a:srgbClr val="EBEBEB"/>
                </a:solidFill>
              </a:rPr>
              <a:t> / vaccination of children in the developing world against polio, tuberculosis, yellow fever, etc.</a:t>
            </a:r>
          </a:p>
          <a:p>
            <a:r>
              <a:rPr lang="en-US" dirty="0">
                <a:solidFill>
                  <a:srgbClr val="EBEBEB"/>
                </a:solidFill>
              </a:rPr>
              <a:t>Multi-stakeholder partnership</a:t>
            </a:r>
          </a:p>
          <a:p>
            <a:r>
              <a:rPr lang="en-US" dirty="0">
                <a:solidFill>
                  <a:srgbClr val="EBEBEB"/>
                </a:solidFill>
                <a:hlinkClick r:id="rId3"/>
              </a:rPr>
              <a:t>Cooperation Model</a:t>
            </a:r>
            <a:endParaRPr lang="en-US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52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34D25BF-AB07-420A-8C9A-C40357601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567" y="1331259"/>
            <a:ext cx="11787064" cy="4195481"/>
          </a:xfrm>
        </p:spPr>
        <p:txBody>
          <a:bodyPr/>
          <a:lstStyle/>
          <a:p>
            <a:pPr marL="0" indent="0">
              <a:buNone/>
            </a:pP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How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does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the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GAVI Alliance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accelerate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the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introduction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of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new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vaccines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in </a:t>
            </a:r>
            <a:r>
              <a:rPr lang="de-DE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developing</a:t>
            </a:r>
            <a:r>
              <a:rPr lang="de-DE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countries?</a:t>
            </a:r>
          </a:p>
          <a:p>
            <a:pPr marL="0" indent="0">
              <a:buNone/>
            </a:pPr>
            <a:endParaRPr lang="de-DE" i="1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All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stakeholders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alliance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err="1"/>
              <a:t>Intersection</a:t>
            </a:r>
            <a:r>
              <a:rPr lang="de-DE" dirty="0"/>
              <a:t> at </a:t>
            </a:r>
            <a:r>
              <a:rPr lang="de-DE" dirty="0" err="1"/>
              <a:t>local</a:t>
            </a:r>
            <a:r>
              <a:rPr lang="de-DE" dirty="0"/>
              <a:t>, national and global </a:t>
            </a:r>
            <a:r>
              <a:rPr lang="de-DE" dirty="0" err="1"/>
              <a:t>governance</a:t>
            </a:r>
            <a:r>
              <a:rPr lang="de-DE" dirty="0"/>
              <a:t> </a:t>
            </a:r>
            <a:r>
              <a:rPr lang="de-DE" dirty="0" err="1"/>
              <a:t>levels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err="1"/>
              <a:t>Created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own </a:t>
            </a:r>
            <a:r>
              <a:rPr lang="de-DE" dirty="0" err="1"/>
              <a:t>vaccine</a:t>
            </a:r>
            <a:r>
              <a:rPr lang="de-DE" dirty="0"/>
              <a:t> </a:t>
            </a:r>
            <a:r>
              <a:rPr lang="de-DE" dirty="0" err="1"/>
              <a:t>market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53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1BC1998-CA83-4353-B3CF-634DE331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9853"/>
          </a:xfrm>
        </p:spPr>
        <p:txBody>
          <a:bodyPr/>
          <a:lstStyle/>
          <a:p>
            <a:r>
              <a:rPr lang="de-DE" u="sng" dirty="0">
                <a:solidFill>
                  <a:srgbClr val="FFC000"/>
                </a:solidFill>
              </a:rPr>
              <a:t>UNITAID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7631211-DE3D-4AAF-902A-DFD5ED6ED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912" y="1662301"/>
            <a:ext cx="11396208" cy="4742981"/>
          </a:xfrm>
        </p:spPr>
        <p:txBody>
          <a:bodyPr>
            <a:normAutofit/>
          </a:bodyPr>
          <a:lstStyle/>
          <a:p>
            <a:r>
              <a:rPr lang="de-DE" dirty="0" err="1"/>
              <a:t>Created</a:t>
            </a:r>
            <a:r>
              <a:rPr lang="de-DE" dirty="0"/>
              <a:t> in 2006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countries (Brazil, Chile, France, </a:t>
            </a:r>
            <a:r>
              <a:rPr lang="de-DE" dirty="0" err="1"/>
              <a:t>Norway</a:t>
            </a:r>
            <a:r>
              <a:rPr lang="de-DE" dirty="0"/>
              <a:t>, United Kingdom)</a:t>
            </a:r>
          </a:p>
          <a:p>
            <a:r>
              <a:rPr lang="de-DE" dirty="0"/>
              <a:t>International </a:t>
            </a:r>
            <a:r>
              <a:rPr lang="de-DE" dirty="0" err="1"/>
              <a:t>drug-purchase</a:t>
            </a:r>
            <a:r>
              <a:rPr lang="de-DE" dirty="0"/>
              <a:t> </a:t>
            </a:r>
            <a:r>
              <a:rPr lang="de-DE" dirty="0" err="1"/>
              <a:t>facility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creating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its</a:t>
            </a:r>
            <a:r>
              <a:rPr lang="de-DE" dirty="0">
                <a:sym typeface="Wingdings" panose="05000000000000000000" pitchFamily="2" charset="2"/>
              </a:rPr>
              <a:t> own </a:t>
            </a:r>
            <a:r>
              <a:rPr lang="de-DE" dirty="0" err="1">
                <a:sym typeface="Wingdings" panose="05000000000000000000" pitchFamily="2" charset="2"/>
              </a:rPr>
              <a:t>market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for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drugs</a:t>
            </a:r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“(</a:t>
            </a:r>
            <a:r>
              <a:rPr lang="de-DE" dirty="0" err="1">
                <a:sym typeface="Wingdings" panose="05000000000000000000" pitchFamily="2" charset="2"/>
              </a:rPr>
              <a:t>Tous</a:t>
            </a:r>
            <a:r>
              <a:rPr lang="de-DE" dirty="0">
                <a:sym typeface="Wingdings" panose="05000000000000000000" pitchFamily="2" charset="2"/>
              </a:rPr>
              <a:t>) </a:t>
            </a:r>
            <a:r>
              <a:rPr lang="de-DE" dirty="0" err="1">
                <a:sym typeface="Wingdings" panose="05000000000000000000" pitchFamily="2" charset="2"/>
              </a:rPr>
              <a:t>unis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pour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aider</a:t>
            </a:r>
            <a:r>
              <a:rPr lang="de-DE" dirty="0">
                <a:sym typeface="Wingdings" panose="05000000000000000000" pitchFamily="2" charset="2"/>
              </a:rPr>
              <a:t>“ (united </a:t>
            </a:r>
            <a:r>
              <a:rPr lang="de-DE" dirty="0" err="1">
                <a:sym typeface="Wingdings" panose="05000000000000000000" pitchFamily="2" charset="2"/>
              </a:rPr>
              <a:t>to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help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r>
              <a:rPr lang="de-DE" dirty="0"/>
              <a:t>Members: </a:t>
            </a:r>
            <a:r>
              <a:rPr lang="de-DE" dirty="0" err="1"/>
              <a:t>state</a:t>
            </a:r>
            <a:r>
              <a:rPr lang="de-DE" dirty="0"/>
              <a:t> and non-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actors</a:t>
            </a:r>
            <a:r>
              <a:rPr lang="de-DE" dirty="0"/>
              <a:t> (Gates </a:t>
            </a:r>
            <a:r>
              <a:rPr lang="de-DE" dirty="0" err="1"/>
              <a:t>Foundation</a:t>
            </a:r>
            <a:r>
              <a:rPr lang="de-DE" dirty="0"/>
              <a:t>, </a:t>
            </a:r>
            <a:r>
              <a:rPr lang="de-DE" dirty="0" err="1"/>
              <a:t>civil</a:t>
            </a:r>
            <a:r>
              <a:rPr lang="de-DE" dirty="0"/>
              <a:t> </a:t>
            </a:r>
            <a:r>
              <a:rPr lang="de-DE" dirty="0" err="1"/>
              <a:t>society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  <a:hlinkClick r:id="rId2"/>
              </a:rPr>
              <a:t>board</a:t>
            </a:r>
            <a:r>
              <a:rPr lang="de-DE" dirty="0">
                <a:sym typeface="Wingdings" panose="05000000000000000000" pitchFamily="2" charset="2"/>
                <a:hlinkClick r:id="rId2"/>
              </a:rPr>
              <a:t> </a:t>
            </a:r>
            <a:r>
              <a:rPr lang="de-DE" dirty="0" err="1">
                <a:sym typeface="Wingdings" panose="05000000000000000000" pitchFamily="2" charset="2"/>
                <a:hlinkClick r:id="rId2"/>
              </a:rPr>
              <a:t>composition</a:t>
            </a:r>
            <a:endParaRPr lang="de-DE" dirty="0"/>
          </a:p>
          <a:p>
            <a:r>
              <a:rPr lang="de-DE" dirty="0" err="1"/>
              <a:t>Currently</a:t>
            </a:r>
            <a:r>
              <a:rPr lang="de-DE" dirty="0"/>
              <a:t> </a:t>
            </a:r>
            <a:r>
              <a:rPr lang="de-DE" dirty="0" err="1"/>
              <a:t>chaired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former</a:t>
            </a:r>
            <a:r>
              <a:rPr lang="de-DE" dirty="0"/>
              <a:t> </a:t>
            </a:r>
            <a:r>
              <a:rPr lang="de-DE" dirty="0" err="1"/>
              <a:t>Brazilian</a:t>
            </a:r>
            <a:r>
              <a:rPr lang="de-DE" dirty="0"/>
              <a:t> Minister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Foreign</a:t>
            </a:r>
            <a:r>
              <a:rPr lang="de-DE" dirty="0"/>
              <a:t> Affairs Celso </a:t>
            </a:r>
            <a:r>
              <a:rPr lang="de-DE" dirty="0" err="1"/>
              <a:t>Amorim</a:t>
            </a:r>
            <a:r>
              <a:rPr lang="de-DE" dirty="0"/>
              <a:t> (</a:t>
            </a:r>
            <a:r>
              <a:rPr lang="de-DE" dirty="0" err="1"/>
              <a:t>predecessor</a:t>
            </a:r>
            <a:r>
              <a:rPr lang="de-DE" dirty="0"/>
              <a:t>: </a:t>
            </a:r>
            <a:r>
              <a:rPr lang="de-DE" dirty="0" err="1"/>
              <a:t>former</a:t>
            </a:r>
            <a:r>
              <a:rPr lang="de-DE" dirty="0"/>
              <a:t> French Minister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Foreign</a:t>
            </a:r>
            <a:r>
              <a:rPr lang="de-DE" dirty="0"/>
              <a:t> Affairs and Minister </a:t>
            </a:r>
            <a:r>
              <a:rPr lang="de-DE" dirty="0" err="1"/>
              <a:t>of</a:t>
            </a:r>
            <a:r>
              <a:rPr lang="de-DE" dirty="0"/>
              <a:t> Health Philippe Douste-Blazy)</a:t>
            </a:r>
          </a:p>
          <a:p>
            <a:r>
              <a:rPr lang="de-DE" dirty="0"/>
              <a:t>Main </a:t>
            </a:r>
            <a:r>
              <a:rPr lang="de-DE" dirty="0" err="1"/>
              <a:t>objective</a:t>
            </a:r>
            <a:r>
              <a:rPr lang="de-DE" dirty="0"/>
              <a:t>: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drugs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HIV/AIDS, </a:t>
            </a:r>
            <a:r>
              <a:rPr lang="de-DE" dirty="0" err="1"/>
              <a:t>malaria</a:t>
            </a:r>
            <a:r>
              <a:rPr lang="de-DE" dirty="0"/>
              <a:t> and </a:t>
            </a:r>
            <a:r>
              <a:rPr lang="de-DE" dirty="0" err="1"/>
              <a:t>tuberculosis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   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>
                <a:hlinkClick r:id="rId3"/>
              </a:rPr>
              <a:t>Dolutegravir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710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8962203-1E72-4C17-9DA7-4657895E7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227" y="1218417"/>
            <a:ext cx="10988074" cy="4690014"/>
          </a:xfrm>
        </p:spPr>
        <p:txBody>
          <a:bodyPr>
            <a:normAutofit/>
          </a:bodyPr>
          <a:lstStyle/>
          <a:p>
            <a:r>
              <a:rPr lang="de-DE" i="1" dirty="0"/>
              <a:t>How </a:t>
            </a:r>
            <a:r>
              <a:rPr lang="de-DE" i="1" dirty="0" err="1"/>
              <a:t>does</a:t>
            </a:r>
            <a:r>
              <a:rPr lang="de-DE" i="1" dirty="0"/>
              <a:t> UNITAID </a:t>
            </a:r>
            <a:r>
              <a:rPr lang="de-DE" i="1" dirty="0" err="1"/>
              <a:t>reduce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price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this</a:t>
            </a:r>
            <a:r>
              <a:rPr lang="de-DE" i="1" dirty="0"/>
              <a:t> </a:t>
            </a:r>
            <a:r>
              <a:rPr lang="de-DE" i="1" dirty="0" err="1"/>
              <a:t>drug</a:t>
            </a:r>
            <a:r>
              <a:rPr lang="de-DE" i="1" dirty="0"/>
              <a:t> and </a:t>
            </a:r>
            <a:r>
              <a:rPr lang="de-DE" i="1" dirty="0" err="1"/>
              <a:t>help</a:t>
            </a:r>
            <a:r>
              <a:rPr lang="de-DE" i="1" dirty="0"/>
              <a:t> </a:t>
            </a:r>
            <a:r>
              <a:rPr lang="de-DE" i="1" dirty="0" err="1"/>
              <a:t>disseminate</a:t>
            </a:r>
            <a:r>
              <a:rPr lang="de-DE" i="1" dirty="0"/>
              <a:t> </a:t>
            </a:r>
            <a:r>
              <a:rPr lang="de-DE" i="1" dirty="0" err="1"/>
              <a:t>it</a:t>
            </a:r>
            <a:r>
              <a:rPr lang="de-DE" i="1" dirty="0"/>
              <a:t> </a:t>
            </a:r>
            <a:r>
              <a:rPr lang="de-DE" i="1" dirty="0" err="1"/>
              <a:t>to</a:t>
            </a:r>
            <a:r>
              <a:rPr lang="de-DE" i="1" dirty="0"/>
              <a:t> </a:t>
            </a:r>
            <a:r>
              <a:rPr lang="de-DE" i="1" dirty="0" err="1"/>
              <a:t>local</a:t>
            </a:r>
            <a:r>
              <a:rPr lang="de-DE" i="1" dirty="0"/>
              <a:t> </a:t>
            </a:r>
            <a:r>
              <a:rPr lang="de-DE" i="1" dirty="0" err="1"/>
              <a:t>communities</a:t>
            </a:r>
            <a:r>
              <a:rPr lang="de-DE" i="1" dirty="0"/>
              <a:t> in </a:t>
            </a:r>
            <a:r>
              <a:rPr lang="de-DE" i="1" dirty="0" err="1"/>
              <a:t>developing</a:t>
            </a:r>
            <a:r>
              <a:rPr lang="de-DE" i="1" dirty="0"/>
              <a:t> countries?</a:t>
            </a:r>
          </a:p>
          <a:p>
            <a:endParaRPr lang="de-DE" dirty="0"/>
          </a:p>
          <a:p>
            <a:r>
              <a:rPr lang="de-DE" i="1" dirty="0"/>
              <a:t>How </a:t>
            </a:r>
            <a:r>
              <a:rPr lang="de-DE" i="1" dirty="0" err="1"/>
              <a:t>does</a:t>
            </a:r>
            <a:r>
              <a:rPr lang="de-DE" i="1" dirty="0"/>
              <a:t> UNITAID </a:t>
            </a:r>
            <a:r>
              <a:rPr lang="de-DE" i="1" dirty="0" err="1"/>
              <a:t>finance</a:t>
            </a:r>
            <a:r>
              <a:rPr lang="de-DE" i="1" dirty="0"/>
              <a:t> </a:t>
            </a:r>
            <a:r>
              <a:rPr lang="de-DE" i="1" dirty="0" err="1"/>
              <a:t>itself</a:t>
            </a:r>
            <a:r>
              <a:rPr lang="de-DE" i="1" dirty="0"/>
              <a:t>?</a:t>
            </a:r>
          </a:p>
          <a:p>
            <a:endParaRPr lang="de-DE" i="1" dirty="0"/>
          </a:p>
          <a:p>
            <a:r>
              <a:rPr lang="de-DE" i="1" dirty="0"/>
              <a:t>How do </a:t>
            </a:r>
            <a:r>
              <a:rPr lang="de-DE" i="1" dirty="0" err="1"/>
              <a:t>civil</a:t>
            </a:r>
            <a:r>
              <a:rPr lang="de-DE" i="1" dirty="0"/>
              <a:t> </a:t>
            </a:r>
            <a:r>
              <a:rPr lang="de-DE" i="1" dirty="0" err="1"/>
              <a:t>society</a:t>
            </a:r>
            <a:r>
              <a:rPr lang="de-DE" i="1" dirty="0"/>
              <a:t> </a:t>
            </a:r>
            <a:r>
              <a:rPr lang="de-DE" i="1" dirty="0" err="1"/>
              <a:t>actors</a:t>
            </a:r>
            <a:r>
              <a:rPr lang="de-DE" i="1" dirty="0"/>
              <a:t> </a:t>
            </a:r>
            <a:r>
              <a:rPr lang="de-DE" i="1" dirty="0" err="1"/>
              <a:t>guarantee</a:t>
            </a:r>
            <a:r>
              <a:rPr lang="de-DE" i="1" dirty="0"/>
              <a:t> </a:t>
            </a:r>
            <a:r>
              <a:rPr lang="de-DE" i="1" dirty="0" err="1"/>
              <a:t>their</a:t>
            </a:r>
            <a:r>
              <a:rPr lang="de-DE" i="1" dirty="0"/>
              <a:t> </a:t>
            </a:r>
            <a:r>
              <a:rPr lang="de-DE" i="1" dirty="0" err="1"/>
              <a:t>influence</a:t>
            </a:r>
            <a:r>
              <a:rPr lang="de-DE" i="1" dirty="0"/>
              <a:t> on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states</a:t>
            </a:r>
            <a:r>
              <a:rPr lang="de-DE" i="1" dirty="0"/>
              <a:t> at UNITAID?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i="1" dirty="0"/>
          </a:p>
          <a:p>
            <a:r>
              <a:rPr lang="de-DE" i="1" dirty="0"/>
              <a:t>How </a:t>
            </a:r>
            <a:r>
              <a:rPr lang="de-DE" i="1" dirty="0" err="1"/>
              <a:t>does</a:t>
            </a:r>
            <a:r>
              <a:rPr lang="de-DE" i="1" dirty="0"/>
              <a:t> international </a:t>
            </a:r>
            <a:r>
              <a:rPr lang="de-DE" i="1" dirty="0" err="1"/>
              <a:t>health</a:t>
            </a:r>
            <a:r>
              <a:rPr lang="de-DE" i="1" dirty="0"/>
              <a:t> </a:t>
            </a:r>
            <a:r>
              <a:rPr lang="de-DE" i="1" dirty="0" err="1"/>
              <a:t>diplomacy</a:t>
            </a:r>
            <a:r>
              <a:rPr lang="de-DE" i="1" dirty="0"/>
              <a:t> </a:t>
            </a:r>
            <a:r>
              <a:rPr lang="de-DE" i="1" dirty="0" err="1"/>
              <a:t>change</a:t>
            </a:r>
            <a:r>
              <a:rPr lang="de-DE" i="1" dirty="0"/>
              <a:t> </a:t>
            </a:r>
            <a:r>
              <a:rPr lang="de-DE" i="1" dirty="0" err="1"/>
              <a:t>with</a:t>
            </a:r>
            <a:r>
              <a:rPr lang="de-DE" i="1" dirty="0"/>
              <a:t> </a:t>
            </a:r>
            <a:r>
              <a:rPr lang="de-DE" i="1" dirty="0" err="1"/>
              <a:t>actors</a:t>
            </a:r>
            <a:r>
              <a:rPr lang="de-DE" i="1" dirty="0"/>
              <a:t> like </a:t>
            </a:r>
            <a:r>
              <a:rPr lang="de-DE" i="1" dirty="0" err="1"/>
              <a:t>the</a:t>
            </a:r>
            <a:r>
              <a:rPr lang="de-DE" i="1" dirty="0"/>
              <a:t> Bill &amp; Melinda Gates </a:t>
            </a:r>
            <a:r>
              <a:rPr lang="de-DE" i="1" dirty="0" err="1"/>
              <a:t>Foundation</a:t>
            </a:r>
            <a:r>
              <a:rPr lang="de-DE" i="1" dirty="0"/>
              <a:t> and </a:t>
            </a:r>
            <a:r>
              <a:rPr lang="de-DE" i="1" dirty="0" err="1"/>
              <a:t>mechanisms</a:t>
            </a:r>
            <a:r>
              <a:rPr lang="de-DE" i="1" dirty="0"/>
              <a:t> like </a:t>
            </a:r>
            <a:r>
              <a:rPr lang="de-DE" i="1" dirty="0" err="1"/>
              <a:t>the</a:t>
            </a:r>
            <a:r>
              <a:rPr lang="de-DE" i="1" dirty="0"/>
              <a:t> GAVI Alliance and UNITAID?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xmlns="" id="{781BACE2-7FAB-47EF-A0EF-24BD97C0C142}"/>
              </a:ext>
            </a:extLst>
          </p:cNvPr>
          <p:cNvCxnSpPr>
            <a:cxnSpLocks/>
          </p:cNvCxnSpPr>
          <p:nvPr/>
        </p:nvCxnSpPr>
        <p:spPr>
          <a:xfrm>
            <a:off x="5978769" y="3815862"/>
            <a:ext cx="0" cy="1063869"/>
          </a:xfrm>
          <a:prstGeom prst="straightConnector1">
            <a:avLst/>
          </a:prstGeom>
          <a:ln w="76200">
            <a:tailEnd type="triangle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04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156</TotalTime>
  <Words>309</Words>
  <Application>Microsoft Office PowerPoint</Application>
  <PresentationFormat>Personalizar</PresentationFormat>
  <Paragraphs>57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Ion</vt:lpstr>
      <vt:lpstr>Global Health Governance II  New perspectives, new actors, new ways of governing</vt:lpstr>
      <vt:lpstr>Apresentação do PowerPoint</vt:lpstr>
      <vt:lpstr>The Bill &amp; Melinda Gates Foundation</vt:lpstr>
      <vt:lpstr>Apresentação do PowerPoint</vt:lpstr>
      <vt:lpstr>Apresentação do PowerPoint</vt:lpstr>
      <vt:lpstr>The GAVI Alliance</vt:lpstr>
      <vt:lpstr>Apresentação do PowerPoint</vt:lpstr>
      <vt:lpstr>UNITAID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Health Governance II</dc:title>
  <dc:creator>Markus Fraundorfer</dc:creator>
  <cp:lastModifiedBy>Sala C</cp:lastModifiedBy>
  <cp:revision>32</cp:revision>
  <dcterms:created xsi:type="dcterms:W3CDTF">2018-01-30T12:38:19Z</dcterms:created>
  <dcterms:modified xsi:type="dcterms:W3CDTF">2018-04-13T03:55:54Z</dcterms:modified>
</cp:coreProperties>
</file>